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45.xml" ContentType="application/vnd.openxmlformats-officedocument.presentationml.notesSlide+xml"/>
  <Override PartName="/ppt/tags/tag49.xml" ContentType="application/vnd.openxmlformats-officedocument.presentationml.tags+xml"/>
  <Override PartName="/ppt/notesSlides/notesSlide46.xml" ContentType="application/vnd.openxmlformats-officedocument.presentationml.notesSlide+xml"/>
  <Override PartName="/ppt/tags/tag50.xml" ContentType="application/vnd.openxmlformats-officedocument.presentationml.tags+xml"/>
  <Override PartName="/ppt/notesSlides/notesSlide47.xml" ContentType="application/vnd.openxmlformats-officedocument.presentationml.notesSlide+xml"/>
  <Override PartName="/ppt/tags/tag51.xml" ContentType="application/vnd.openxmlformats-officedocument.presentationml.tags+xml"/>
  <Override PartName="/ppt/notesSlides/notesSlide48.xml" ContentType="application/vnd.openxmlformats-officedocument.presentationml.notesSlide+xml"/>
  <Override PartName="/ppt/tags/tag52.xml" ContentType="application/vnd.openxmlformats-officedocument.presentationml.tags+xml"/>
  <Override PartName="/ppt/notesSlides/notesSlide49.xml" ContentType="application/vnd.openxmlformats-officedocument.presentationml.notesSlide+xml"/>
  <Override PartName="/ppt/tags/tag53.xml" ContentType="application/vnd.openxmlformats-officedocument.presentationml.tags+xml"/>
  <Override PartName="/ppt/notesSlides/notesSlide50.xml" ContentType="application/vnd.openxmlformats-officedocument.presentationml.notesSlide+xml"/>
  <Override PartName="/ppt/tags/tag54.xml" ContentType="application/vnd.openxmlformats-officedocument.presentationml.tags+xml"/>
  <Override PartName="/ppt/notesSlides/notesSlide51.xml" ContentType="application/vnd.openxmlformats-officedocument.presentationml.notesSlide+xml"/>
  <Override PartName="/ppt/tags/tag55.xml" ContentType="application/vnd.openxmlformats-officedocument.presentationml.tags+xml"/>
  <Override PartName="/ppt/notesSlides/notesSlide52.xml" ContentType="application/vnd.openxmlformats-officedocument.presentationml.notesSlide+xml"/>
  <Override PartName="/ppt/tags/tag56.xml" ContentType="application/vnd.openxmlformats-officedocument.presentationml.tags+xml"/>
  <Override PartName="/ppt/notesSlides/notesSlide53.xml" ContentType="application/vnd.openxmlformats-officedocument.presentationml.notesSlide+xml"/>
  <Override PartName="/ppt/tags/tag57.xml" ContentType="application/vnd.openxmlformats-officedocument.presentationml.tags+xml"/>
  <Override PartName="/ppt/notesSlides/notesSlide54.xml" ContentType="application/vnd.openxmlformats-officedocument.presentationml.notesSlide+xml"/>
  <Override PartName="/ppt/tags/tag58.xml" ContentType="application/vnd.openxmlformats-officedocument.presentationml.tags+xml"/>
  <Override PartName="/ppt/notesSlides/notesSlide55.xml" ContentType="application/vnd.openxmlformats-officedocument.presentationml.notesSlide+xml"/>
  <Override PartName="/ppt/tags/tag59.xml" ContentType="application/vnd.openxmlformats-officedocument.presentationml.tags+xml"/>
  <Override PartName="/ppt/notesSlides/notesSlide56.xml" ContentType="application/vnd.openxmlformats-officedocument.presentationml.notesSlide+xml"/>
  <Override PartName="/ppt/tags/tag60.xml" ContentType="application/vnd.openxmlformats-officedocument.presentationml.tags+xml"/>
  <Override PartName="/ppt/notesSlides/notesSlide57.xml" ContentType="application/vnd.openxmlformats-officedocument.presentationml.notesSlide+xml"/>
  <Override PartName="/ppt/tags/tag61.xml" ContentType="application/vnd.openxmlformats-officedocument.presentationml.tags+xml"/>
  <Override PartName="/ppt/notesSlides/notesSlide58.xml" ContentType="application/vnd.openxmlformats-officedocument.presentationml.notesSlide+xml"/>
  <Override PartName="/ppt/tags/tag62.xml" ContentType="application/vnd.openxmlformats-officedocument.presentationml.tags+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63"/>
  </p:notesMasterIdLst>
  <p:sldIdLst>
    <p:sldId id="513" r:id="rId2"/>
    <p:sldId id="730" r:id="rId3"/>
    <p:sldId id="1361" r:id="rId4"/>
    <p:sldId id="1362" r:id="rId5"/>
    <p:sldId id="1053" r:id="rId6"/>
    <p:sldId id="763" r:id="rId7"/>
    <p:sldId id="883" r:id="rId8"/>
    <p:sldId id="1052" r:id="rId9"/>
    <p:sldId id="1069" r:id="rId10"/>
    <p:sldId id="876" r:id="rId11"/>
    <p:sldId id="860" r:id="rId12"/>
    <p:sldId id="759" r:id="rId13"/>
    <p:sldId id="1054" r:id="rId14"/>
    <p:sldId id="1094" r:id="rId15"/>
    <p:sldId id="1095" r:id="rId16"/>
    <p:sldId id="1096" r:id="rId17"/>
    <p:sldId id="1097" r:id="rId18"/>
    <p:sldId id="1098" r:id="rId19"/>
    <p:sldId id="1100" r:id="rId20"/>
    <p:sldId id="1099" r:id="rId21"/>
    <p:sldId id="1132" r:id="rId22"/>
    <p:sldId id="1133" r:id="rId23"/>
    <p:sldId id="1056" r:id="rId24"/>
    <p:sldId id="1101" r:id="rId25"/>
    <p:sldId id="1102" r:id="rId26"/>
    <p:sldId id="1103" r:id="rId27"/>
    <p:sldId id="1104" r:id="rId28"/>
    <p:sldId id="1105" r:id="rId29"/>
    <p:sldId id="1131" r:id="rId30"/>
    <p:sldId id="1063" r:id="rId31"/>
    <p:sldId id="1106" r:id="rId32"/>
    <p:sldId id="1107" r:id="rId33"/>
    <p:sldId id="1108" r:id="rId34"/>
    <p:sldId id="1071" r:id="rId35"/>
    <p:sldId id="1109" r:id="rId36"/>
    <p:sldId id="1110" r:id="rId37"/>
    <p:sldId id="1136" r:id="rId38"/>
    <p:sldId id="1111" r:id="rId39"/>
    <p:sldId id="1112" r:id="rId40"/>
    <p:sldId id="1113" r:id="rId41"/>
    <p:sldId id="1114" r:id="rId42"/>
    <p:sldId id="1115" r:id="rId43"/>
    <p:sldId id="1116" r:id="rId44"/>
    <p:sldId id="1121" r:id="rId45"/>
    <p:sldId id="1122" r:id="rId46"/>
    <p:sldId id="1119" r:id="rId47"/>
    <p:sldId id="1120" r:id="rId48"/>
    <p:sldId id="1123" r:id="rId49"/>
    <p:sldId id="1124" r:id="rId50"/>
    <p:sldId id="1126" r:id="rId51"/>
    <p:sldId id="1127" r:id="rId52"/>
    <p:sldId id="1128" r:id="rId53"/>
    <p:sldId id="1129" r:id="rId54"/>
    <p:sldId id="1130" r:id="rId55"/>
    <p:sldId id="1078" r:id="rId56"/>
    <p:sldId id="1134" r:id="rId57"/>
    <p:sldId id="1091" r:id="rId58"/>
    <p:sldId id="958" r:id="rId59"/>
    <p:sldId id="1135" r:id="rId60"/>
    <p:sldId id="874" r:id="rId61"/>
    <p:sldId id="291" r:id="rId62"/>
  </p:sldIdLst>
  <p:sldSz cx="9144000" cy="5143500" type="screen16x9"/>
  <p:notesSz cx="6858000" cy="9144000"/>
  <p:custDataLst>
    <p:tags r:id="rId64"/>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29" clrIdx="3">
    <p:extLst>
      <p:ext uri="{19B8F6BF-5375-455C-9EA6-DF929625EA0E}">
        <p15:presenceInfo xmlns:p15="http://schemas.microsoft.com/office/powerpoint/2012/main" userId="S::suliving@cisco.com::dc701d48-dd51-411a-9041-b7f1328f1486" providerId="AD"/>
      </p:ext>
    </p:extLst>
  </p:cmAuthor>
  <p:cmAuthor id="4" name="jagibbon" initials="jmg" lastIdx="15"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FE8FB"/>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59" autoAdjust="0"/>
    <p:restoredTop sz="77285" autoAdjust="0"/>
  </p:normalViewPr>
  <p:slideViewPr>
    <p:cSldViewPr snapToGrid="0" showGuides="1">
      <p:cViewPr varScale="1">
        <p:scale>
          <a:sx n="68" d="100"/>
          <a:sy n="68" d="100"/>
        </p:scale>
        <p:origin x="1524" y="60"/>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r>
              <a:rPr lang="en-US" dirty="0">
                <a:solidFill>
                  <a:schemeClr val="accent5">
                    <a:lumMod val="40000"/>
                    <a:lumOff val="60000"/>
                  </a:schemeClr>
                </a:solidFill>
              </a:rPr>
              <a:t>Enterprise Networking, Security, and Automation v7.0 (ENSA) </a:t>
            </a:r>
          </a:p>
          <a:p>
            <a:pPr>
              <a:buFontTx/>
              <a:buNone/>
            </a:pPr>
            <a:r>
              <a:rPr lang="en-US" b="0" dirty="0"/>
              <a:t>Module 5: ACLs for IPv4 Configuration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5.1 – Configure Standard IPv4 ACLs</a:t>
            </a:r>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5.1 – Configure Standard IPv4 ACLs</a:t>
            </a:r>
          </a:p>
          <a:p>
            <a:r>
              <a:rPr lang="en-US" dirty="0"/>
              <a:t>5.1.1 – Create an ACL</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5.1 – Configure Standard IPv4 ACLs</a:t>
            </a:r>
          </a:p>
          <a:p>
            <a:r>
              <a:rPr lang="en-US" dirty="0"/>
              <a:t>5.1.2 – Numbered Standard IPv4 ACL Syntax</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2074472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5.1 – Configure Standard IPv4 ACLs</a:t>
            </a:r>
          </a:p>
          <a:p>
            <a:r>
              <a:rPr lang="en-US" dirty="0"/>
              <a:t>5.1.3 – Named Standard IPv4 ACL Syntax</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1837208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5.1 – Configure Standard IPv4 ACLs</a:t>
            </a:r>
          </a:p>
          <a:p>
            <a:r>
              <a:rPr lang="en-US" dirty="0"/>
              <a:t>5.1.4 – Apply a Standard IPv4 ACL</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563561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5.1 – Configure Standard IPv4 ACLs</a:t>
            </a:r>
          </a:p>
          <a:p>
            <a:r>
              <a:rPr lang="en-US" dirty="0"/>
              <a:t>5.1.5 – Numbered Standard IPv4 ACL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3093868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5.1 – Configure Standard IPv4 ACLs</a:t>
            </a:r>
          </a:p>
          <a:p>
            <a:r>
              <a:rPr lang="en-US" dirty="0"/>
              <a:t>5.1.5 – Numbered Standard IPv4 ACL Example (Cont.)</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3567560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5.1 – Configure Standard IPv4 ACLs</a:t>
            </a:r>
          </a:p>
          <a:p>
            <a:r>
              <a:rPr lang="en-US" dirty="0"/>
              <a:t>5.1.6 – Named Standard IPv4 ACL Example</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1219992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5.1 – Configure Standard IPv4 ACLs</a:t>
            </a:r>
          </a:p>
          <a:p>
            <a:r>
              <a:rPr lang="en-US" dirty="0"/>
              <a:t>5.1.6 – Named Standard IPv4 ACL Example (Cont.)</a:t>
            </a:r>
          </a:p>
          <a:p>
            <a:r>
              <a:rPr lang="en-US" dirty="0"/>
              <a:t>5.1.7 – Syntax Checker – Configure Standard IPv4 ACLs</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3738867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5.1 – Configure Standard IPv4 ACLs</a:t>
            </a:r>
          </a:p>
          <a:p>
            <a:r>
              <a:rPr lang="en-US" dirty="0"/>
              <a:t>5.1.8 – Packet Tracer – Configure Numbered Standard IPv4 ACLs</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1357936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5.1 – Configure Standard IPv4 ACLs</a:t>
            </a:r>
          </a:p>
          <a:p>
            <a:r>
              <a:rPr lang="en-US" dirty="0"/>
              <a:t>5.1.8 – Packet Tracer – Configure Numbered Standard IPv4 ACLs</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3978324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5.2 – Modify IPv4 ACLs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5.2 – Modify IPv4 ACLs</a:t>
            </a:r>
          </a:p>
          <a:p>
            <a:r>
              <a:rPr lang="en-US" dirty="0"/>
              <a:t>5.2.1 – Two Methods to Modify and ACL</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3403812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5.2 – Modify IPv4 ACLs</a:t>
            </a:r>
          </a:p>
          <a:p>
            <a:r>
              <a:rPr lang="en-US" dirty="0"/>
              <a:t>5.2.2 – Text Editor Method</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3832455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5.2 – Modify IPv4 ACLs</a:t>
            </a:r>
          </a:p>
          <a:p>
            <a:r>
              <a:rPr lang="en-US" dirty="0"/>
              <a:t>5.2.3 – Sequence Number Method</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2719176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5.2 – Modify IPv4 ACLs</a:t>
            </a:r>
          </a:p>
          <a:p>
            <a:r>
              <a:rPr lang="en-US" dirty="0"/>
              <a:t>5.2.4 – Modify a Named ACL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1466874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5.2 – Modify IPv4 ACLs</a:t>
            </a:r>
          </a:p>
          <a:p>
            <a:r>
              <a:rPr lang="en-US" dirty="0"/>
              <a:t>5.2.5 – ACL Statistics</a:t>
            </a:r>
          </a:p>
          <a:p>
            <a:r>
              <a:rPr lang="en-US" dirty="0"/>
              <a:t>5.2.6 – Syntax Checker – Modify IPv4 ACLs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2245000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5.2 – Modify IPv4 ACLs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5.2.7 – Packet Tracer – Configure and Modify Standard IPv4 ACLs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40262066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5.3 – Secure VTY Ports with a Standard ACL</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977755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5.3 – Secure VTY Ports with a Standard ACL</a:t>
            </a:r>
          </a:p>
          <a:p>
            <a:r>
              <a:rPr lang="en-US" dirty="0"/>
              <a:t>5.3.1 – The access-class Command</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293408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5.3 – Secure VTY Ports with a Standard ACL</a:t>
            </a:r>
          </a:p>
          <a:p>
            <a:r>
              <a:rPr lang="en-US" dirty="0"/>
              <a:t>5.3.2 – Secure VTY Access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41149560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5.3 – Secure VTY Ports with a Standard ACL</a:t>
            </a:r>
          </a:p>
          <a:p>
            <a:r>
              <a:rPr lang="en-US" dirty="0"/>
              <a:t>5.3.3 – Verify the VTY Port is Secured</a:t>
            </a:r>
          </a:p>
          <a:p>
            <a:r>
              <a:rPr lang="en-US" dirty="0"/>
              <a:t>5.3.4 – Syntax Checker – Secure the VTY Ports</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22394902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8155192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5.4.1 – Extended ACLs</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14139622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5.4.3 – Protocols and Ports</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23937491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5.4.3 – Protocols and Ports</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26390689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5.4.4 – Protocols and Port Numbers Configuration Examples</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1198617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5.4.5 – Apply a Numbered Extended IPv4 ACL</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2029829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5.4.6 – TCP Established Extended ACL</a:t>
            </a:r>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2215880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5.4.6 – TCP Established Extended ACL (Cont.)</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1375089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5.4.7 – Named Extended IPv4 ACL Syntax</a:t>
            </a:r>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19601183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5.4.8 – Named Extended IPv4 ACL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12687607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5.4.8 – Named Extended IPv4 ACL Example (Cont.)</a:t>
            </a:r>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42448143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5.4.8 – Named Extended IPv4 ACL Example (Cont.)</a:t>
            </a:r>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30330713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5.4.9 – Edit Extended ACLs</a:t>
            </a:r>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13214830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5.4.9 – Edit Extended ACLs (Cont.)</a:t>
            </a:r>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42058771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5.4.10 – Another Extended IPv4 ACL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33537117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5.4.10 – Another Extended IPv4 ACL Example (Cont.)</a:t>
            </a:r>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31962843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5.4.11 – Verify Extended ACLs</a:t>
            </a:r>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15435703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5.4.11 – Verify Extended ACLs (Cont.)</a:t>
            </a:r>
          </a:p>
        </p:txBody>
      </p:sp>
      <p:sp>
        <p:nvSpPr>
          <p:cNvPr id="4" name="Slide Number Placeholder 3"/>
          <p:cNvSpPr>
            <a:spLocks noGrp="1"/>
          </p:cNvSpPr>
          <p:nvPr>
            <p:ph type="sldNum" sz="quarter" idx="5"/>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3880774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7</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5879240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5.4.11 – Verify Extended ACLs (Cont.)</a:t>
            </a:r>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32769380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5.4.12 – Packet Tracer – Configure Extended IPv4 ACLs – Scenario 1</a:t>
            </a:r>
          </a:p>
        </p:txBody>
      </p:sp>
      <p:sp>
        <p:nvSpPr>
          <p:cNvPr id="4" name="Slide Number Placeholder 3"/>
          <p:cNvSpPr>
            <a:spLocks noGrp="1"/>
          </p:cNvSpPr>
          <p:nvPr>
            <p:ph type="sldNum" sz="quarter" idx="5"/>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17511075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5.4 – Configure Extended IPv4 ACLs</a:t>
            </a:r>
          </a:p>
          <a:p>
            <a:r>
              <a:rPr lang="en-US" dirty="0"/>
              <a:t>5.4.13 – Packet Tracer – Configure Extended IPv4 ACLs – Scenario 2</a:t>
            </a:r>
          </a:p>
        </p:txBody>
      </p:sp>
      <p:sp>
        <p:nvSpPr>
          <p:cNvPr id="4" name="Slide Number Placeholder 3"/>
          <p:cNvSpPr>
            <a:spLocks noGrp="1"/>
          </p:cNvSpPr>
          <p:nvPr>
            <p:ph type="sldNum" sz="quarter" idx="5"/>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38522873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ACLs for IPv4 Configuration</a:t>
            </a:r>
          </a:p>
          <a:p>
            <a:r>
              <a:rPr lang="en-US" dirty="0"/>
              <a:t>5.5 – Module Practice and Quiz</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12009606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5.5 – Module Practice and Quiz</a:t>
            </a:r>
          </a:p>
          <a:p>
            <a:r>
              <a:rPr lang="en-US" dirty="0"/>
              <a:t>5.5.1 – Packet Tracer – IPv4 ACL Implementation Challenge</a:t>
            </a:r>
          </a:p>
        </p:txBody>
      </p:sp>
      <p:sp>
        <p:nvSpPr>
          <p:cNvPr id="4" name="Slide Number Placeholder 3"/>
          <p:cNvSpPr>
            <a:spLocks noGrp="1"/>
          </p:cNvSpPr>
          <p:nvPr>
            <p:ph type="sldNum" sz="quarter" idx="5"/>
          </p:nvPr>
        </p:nvSpPr>
        <p:spPr/>
        <p:txBody>
          <a:bodyPr/>
          <a:lstStyle/>
          <a:p>
            <a:fld id="{5641018C-6CAF-B84E-B92C-ECB119457FBA}" type="slidenum">
              <a:rPr lang="en-US" smtClean="0"/>
              <a:t>56</a:t>
            </a:fld>
            <a:endParaRPr lang="en-US" dirty="0"/>
          </a:p>
        </p:txBody>
      </p:sp>
    </p:spTree>
    <p:extLst>
      <p:ext uri="{BB962C8B-B14F-4D97-AF65-F5344CB8AC3E}">
        <p14:creationId xmlns:p14="http://schemas.microsoft.com/office/powerpoint/2010/main" val="900448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 ACLs for IPv4 Configuration	</a:t>
            </a:r>
          </a:p>
          <a:p>
            <a:r>
              <a:rPr lang="en-US" dirty="0"/>
              <a:t>5.5 – Module Practice and Quiz</a:t>
            </a:r>
          </a:p>
          <a:p>
            <a:r>
              <a:rPr lang="en-US" dirty="0"/>
              <a:t>5.5.2 – Lab – Configure and Verify Extended IPv4 ACLs</a:t>
            </a:r>
          </a:p>
        </p:txBody>
      </p:sp>
      <p:sp>
        <p:nvSpPr>
          <p:cNvPr id="4" name="Slide Number Placeholder 3"/>
          <p:cNvSpPr>
            <a:spLocks noGrp="1"/>
          </p:cNvSpPr>
          <p:nvPr>
            <p:ph type="sldNum" sz="quarter" idx="5"/>
          </p:nvPr>
        </p:nvSpPr>
        <p:spPr/>
        <p:txBody>
          <a:bodyPr/>
          <a:lstStyle/>
          <a:p>
            <a:fld id="{5641018C-6CAF-B84E-B92C-ECB119457FBA}" type="slidenum">
              <a:rPr lang="en-US" smtClean="0"/>
              <a:t>57</a:t>
            </a:fld>
            <a:endParaRPr lang="en-US" dirty="0"/>
          </a:p>
        </p:txBody>
      </p:sp>
    </p:spTree>
    <p:extLst>
      <p:ext uri="{BB962C8B-B14F-4D97-AF65-F5344CB8AC3E}">
        <p14:creationId xmlns:p14="http://schemas.microsoft.com/office/powerpoint/2010/main" val="21414570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58</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5.0 - ACLs for IPv4 Configuration	</a:t>
            </a:r>
          </a:p>
          <a:p>
            <a:r>
              <a:rPr lang="en-US" dirty="0"/>
              <a:t>5.5 – Module Practice and Quiz</a:t>
            </a:r>
          </a:p>
          <a:p>
            <a:r>
              <a:rPr lang="en-US" dirty="0"/>
              <a:t>5.5.3 – What did I learn in this module?</a:t>
            </a:r>
          </a:p>
        </p:txBody>
      </p:sp>
    </p:spTree>
    <p:extLst>
      <p:ext uri="{BB962C8B-B14F-4D97-AF65-F5344CB8AC3E}">
        <p14:creationId xmlns:p14="http://schemas.microsoft.com/office/powerpoint/2010/main" val="14768241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59</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5.0 - ACLs for IPv4 Configuration	</a:t>
            </a:r>
          </a:p>
          <a:p>
            <a:r>
              <a:rPr lang="en-US" dirty="0"/>
              <a:t>5.5 – Module Practice and Quiz</a:t>
            </a:r>
          </a:p>
          <a:p>
            <a:r>
              <a:rPr lang="en-US" dirty="0"/>
              <a:t>5.5.3 – What did I learn in this module?</a:t>
            </a:r>
          </a:p>
        </p:txBody>
      </p:sp>
    </p:spTree>
    <p:extLst>
      <p:ext uri="{BB962C8B-B14F-4D97-AF65-F5344CB8AC3E}">
        <p14:creationId xmlns:p14="http://schemas.microsoft.com/office/powerpoint/2010/main" val="11960211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60</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61</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9</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914929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r>
              <a:rPr lang="en-US" dirty="0">
                <a:solidFill>
                  <a:schemeClr val="accent5">
                    <a:lumMod val="40000"/>
                    <a:lumOff val="60000"/>
                  </a:schemeClr>
                </a:solidFill>
              </a:rPr>
              <a:t>Enterprise Networking, Security, and Automation v7.0 (ENSA) </a:t>
            </a:r>
          </a:p>
          <a:p>
            <a:pPr>
              <a:buFontTx/>
              <a:buNone/>
            </a:pPr>
            <a:r>
              <a:rPr lang="en-US" b="0" dirty="0"/>
              <a:t>Module 5: ACLs for IPv4 Configuration</a:t>
            </a:r>
          </a:p>
        </p:txBody>
      </p:sp>
      <p:sp>
        <p:nvSpPr>
          <p:cNvPr id="4" name="Slide Number Placeholder 3"/>
          <p:cNvSpPr>
            <a:spLocks noGrp="1"/>
          </p:cNvSpPr>
          <p:nvPr>
            <p:ph type="sldNum" sz="quarter" idx="10"/>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11</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5 – ACLs for IPv4 Configuration</a:t>
            </a:r>
          </a:p>
          <a:p>
            <a:pPr>
              <a:buFontTx/>
              <a:buNone/>
            </a:pPr>
            <a:r>
              <a:rPr lang="en-GB" dirty="0"/>
              <a:t>5.0.2 -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5.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6.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19.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2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21.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26.xml"/><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27.xml"/><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28.xml"/><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29.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32.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33.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34.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37.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38.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tags" Target="../tags/tag39.xml"/><Relationship Id="rId5" Type="http://schemas.openxmlformats.org/officeDocument/2006/relationships/image" Target="../media/image30.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tags" Target="../tags/tag40.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tags" Target="../tags/tag41.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tags" Target="../tags/tag42.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tags" Target="../tags/tag43.xml"/><Relationship Id="rId5" Type="http://schemas.openxmlformats.org/officeDocument/2006/relationships/image" Target="../media/image35.pn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tags" Target="../tags/tag44.x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tags" Target="../tags/tag45.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xml"/><Relationship Id="rId1" Type="http://schemas.openxmlformats.org/officeDocument/2006/relationships/tags" Target="../tags/tag46.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5.xml"/><Relationship Id="rId1" Type="http://schemas.openxmlformats.org/officeDocument/2006/relationships/tags" Target="../tags/tag47.xml"/><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5.xml"/><Relationship Id="rId1" Type="http://schemas.openxmlformats.org/officeDocument/2006/relationships/tags" Target="../tags/tag48.xm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5.xml"/><Relationship Id="rId1" Type="http://schemas.openxmlformats.org/officeDocument/2006/relationships/tags" Target="../tags/tag49.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tags" Target="../tags/tag50.xml"/><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5.xml"/><Relationship Id="rId1" Type="http://schemas.openxmlformats.org/officeDocument/2006/relationships/tags" Target="../tags/tag51.xml"/><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5.xml"/><Relationship Id="rId1" Type="http://schemas.openxmlformats.org/officeDocument/2006/relationships/tags" Target="../tags/tag52.xml"/><Relationship Id="rId4" Type="http://schemas.openxmlformats.org/officeDocument/2006/relationships/image" Target="../media/image44.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5.xml"/><Relationship Id="rId1" Type="http://schemas.openxmlformats.org/officeDocument/2006/relationships/tags" Target="../tags/tag53.xml"/><Relationship Id="rId4" Type="http://schemas.openxmlformats.org/officeDocument/2006/relationships/image" Target="../media/image45.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5.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5.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5.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5.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3.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3.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3.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0.xml"/><Relationship Id="rId1" Type="http://schemas.openxmlformats.org/officeDocument/2006/relationships/tags" Target="../tags/tag6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5: ACLs for IPv4 Configuration</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Enterprise Networking, Security, and Automation v7.0 (ENSA) </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5: ACLs for IPv4 Configuration</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Enterprise Networking, Security, and Automation v7.0 (ENSA) </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3" name="Rectangle 1">
            <a:extLst>
              <a:ext uri="{FF2B5EF4-FFF2-40B4-BE49-F238E27FC236}">
                <a16:creationId xmlns:a16="http://schemas.microsoft.com/office/drawing/2014/main" id="{B5758CB9-E7D6-4639-ACDC-3F86DC2D2F72}"/>
              </a:ext>
            </a:extLst>
          </p:cNvPr>
          <p:cNvSpPr>
            <a:spLocks noChangeArrowheads="1"/>
          </p:cNvSpPr>
          <p:nvPr/>
        </p:nvSpPr>
        <p:spPr bwMode="auto">
          <a:xfrm>
            <a:off x="169682" y="769894"/>
            <a:ext cx="88046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Title: </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ACLs for IPv4 Configuration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lvl="0" defTabSz="914400" eaLnBrk="0" hangingPunct="0"/>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Objective</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a:t>
            </a:r>
            <a:r>
              <a:rPr lang="en-US" sz="1600" dirty="0"/>
              <a:t>Implement IPv4 ACLs to filter traffic and secure administrative access.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E974E1EB-2DBE-496F-B0B0-6C44227DA401}"/>
              </a:ext>
            </a:extLst>
          </p:cNvPr>
          <p:cNvGraphicFramePr>
            <a:graphicFrameLocks noGrp="1"/>
          </p:cNvGraphicFramePr>
          <p:nvPr>
            <p:extLst>
              <p:ext uri="{D42A27DB-BD31-4B8C-83A1-F6EECF244321}">
                <p14:modId xmlns:p14="http://schemas.microsoft.com/office/powerpoint/2010/main" val="2376277545"/>
              </p:ext>
            </p:extLst>
          </p:nvPr>
        </p:nvGraphicFramePr>
        <p:xfrm>
          <a:off x="766914" y="1892353"/>
          <a:ext cx="7604088" cy="1930372"/>
        </p:xfrm>
        <a:graphic>
          <a:graphicData uri="http://schemas.openxmlformats.org/drawingml/2006/table">
            <a:tbl>
              <a:tblPr firstRow="1" firstCol="1" bandRow="1">
                <a:tableStyleId>{5C22544A-7EE6-4342-B048-85BDC9FD1C3A}</a:tableStyleId>
              </a:tblPr>
              <a:tblGrid>
                <a:gridCol w="3802044">
                  <a:extLst>
                    <a:ext uri="{9D8B030D-6E8A-4147-A177-3AD203B41FA5}">
                      <a16:colId xmlns:a16="http://schemas.microsoft.com/office/drawing/2014/main" val="1523797708"/>
                    </a:ext>
                  </a:extLst>
                </a:gridCol>
                <a:gridCol w="3802044">
                  <a:extLst>
                    <a:ext uri="{9D8B030D-6E8A-4147-A177-3AD203B41FA5}">
                      <a16:colId xmlns:a16="http://schemas.microsoft.com/office/drawing/2014/main" val="2750207184"/>
                    </a:ext>
                  </a:extLst>
                </a:gridCol>
              </a:tblGrid>
              <a:tr h="216347">
                <a:tc>
                  <a:txBody>
                    <a:bodyPr/>
                    <a:lstStyle/>
                    <a:p>
                      <a:pPr marL="0" marR="0">
                        <a:lnSpc>
                          <a:spcPct val="107000"/>
                        </a:lnSpc>
                        <a:spcBef>
                          <a:spcPts val="0"/>
                        </a:spcBef>
                        <a:spcAft>
                          <a:spcPts val="0"/>
                        </a:spcAft>
                      </a:pPr>
                      <a:r>
                        <a:rPr lang="en-US" sz="1200" dirty="0">
                          <a:effectLst/>
                        </a:rPr>
                        <a:t>Topic Title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Topic Objective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1904"/>
                  </a:ext>
                </a:extLst>
              </a:tr>
              <a:tr h="444151">
                <a:tc>
                  <a:txBody>
                    <a:bodyPr/>
                    <a:lstStyle/>
                    <a:p>
                      <a:pPr marL="0" marR="0">
                        <a:lnSpc>
                          <a:spcPct val="107000"/>
                        </a:lnSpc>
                        <a:spcBef>
                          <a:spcPts val="0"/>
                        </a:spcBef>
                        <a:spcAft>
                          <a:spcPts val="0"/>
                        </a:spcAft>
                      </a:pPr>
                      <a:r>
                        <a:rPr lang="en-US" sz="1200" dirty="0">
                          <a:effectLst/>
                        </a:rPr>
                        <a:t>Configure Standard IPv4 ACLs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rgbClr val="000000"/>
                          </a:solidFill>
                        </a:rPr>
                        <a:t>Configure standard IPv4 ACLs to filter traffic to meet networking requirements.</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6858405"/>
                  </a:ext>
                </a:extLst>
              </a:tr>
              <a:tr h="315930">
                <a:tc>
                  <a:txBody>
                    <a:bodyPr/>
                    <a:lstStyle/>
                    <a:p>
                      <a:pPr marL="0" marR="0">
                        <a:lnSpc>
                          <a:spcPct val="107000"/>
                        </a:lnSpc>
                        <a:spcBef>
                          <a:spcPts val="0"/>
                        </a:spcBef>
                        <a:spcAft>
                          <a:spcPts val="0"/>
                        </a:spcAft>
                      </a:pPr>
                      <a:r>
                        <a:rPr lang="en-US" sz="1200" dirty="0">
                          <a:effectLst/>
                        </a:rPr>
                        <a:t>Modify IPv4 ACLs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rgbClr val="000000"/>
                          </a:solidFill>
                        </a:rPr>
                        <a:t>Use sequence numbers to edit existing standard IPv4 ACLs.</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5904258"/>
                  </a:ext>
                </a:extLst>
              </a:tr>
              <a:tr h="444151">
                <a:tc>
                  <a:txBody>
                    <a:bodyPr/>
                    <a:lstStyle/>
                    <a:p>
                      <a:pPr marL="0" marR="0">
                        <a:lnSpc>
                          <a:spcPct val="107000"/>
                        </a:lnSpc>
                        <a:spcBef>
                          <a:spcPts val="0"/>
                        </a:spcBef>
                        <a:spcAft>
                          <a:spcPts val="0"/>
                        </a:spcAft>
                      </a:pPr>
                      <a:r>
                        <a:rPr lang="en-US" sz="1200" dirty="0">
                          <a:effectLst/>
                        </a:rPr>
                        <a:t>Secure VTY Ports with a Standard IPv4 ACL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rgbClr val="000000"/>
                          </a:solidFill>
                        </a:rPr>
                        <a:t>Configure a standard ACL to secure VTY access.</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737215"/>
                  </a:ext>
                </a:extLst>
              </a:tr>
              <a:tr h="444151">
                <a:tc>
                  <a:txBody>
                    <a:bodyPr/>
                    <a:lstStyle/>
                    <a:p>
                      <a:pPr marL="0" marR="0">
                        <a:lnSpc>
                          <a:spcPct val="107000"/>
                        </a:lnSpc>
                        <a:spcBef>
                          <a:spcPts val="0"/>
                        </a:spcBef>
                        <a:spcAft>
                          <a:spcPts val="0"/>
                        </a:spcAft>
                      </a:pPr>
                      <a:r>
                        <a:rPr lang="en-US" sz="1200" dirty="0">
                          <a:effectLst/>
                        </a:rPr>
                        <a:t>Configure Extended IPv4 ACLs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rgbClr val="000000"/>
                          </a:solidFill>
                        </a:rPr>
                        <a:t>Configure extended IPv4 ACLs to filter traffic according to networking requirements.</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8444524"/>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331089"/>
            <a:ext cx="7598042" cy="1386711"/>
          </a:xfrm>
        </p:spPr>
        <p:txBody>
          <a:bodyPr/>
          <a:lstStyle/>
          <a:p>
            <a:r>
              <a:rPr lang="en-US" dirty="0">
                <a:solidFill>
                  <a:schemeClr val="accent5">
                    <a:lumMod val="40000"/>
                    <a:lumOff val="60000"/>
                  </a:schemeClr>
                </a:solidFill>
              </a:rPr>
              <a:t>5.1 Configure Standard IPv4 ACLs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Standard IPv4 ACLs</a:t>
            </a:r>
            <a:br>
              <a:rPr lang="en-US" dirty="0"/>
            </a:br>
            <a:r>
              <a:rPr lang="en-US" sz="2400" dirty="0"/>
              <a:t>Create an ACL</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US" sz="1600" dirty="0">
                <a:solidFill>
                  <a:srgbClr val="000000"/>
                </a:solidFill>
              </a:rPr>
              <a:t>All access control lists (ACLs) must be planned. When configuring a complex ACL, it is suggested that you:</a:t>
            </a:r>
          </a:p>
          <a:p>
            <a:pPr marL="285750" indent="-285750" algn="l">
              <a:buFont typeface="Arial" panose="020B0604020202020204" pitchFamily="34" charset="0"/>
              <a:buChar char="•"/>
            </a:pPr>
            <a:r>
              <a:rPr lang="en-US" sz="1600" dirty="0">
                <a:solidFill>
                  <a:srgbClr val="000000"/>
                </a:solidFill>
              </a:rPr>
              <a:t>Use a text editor and write out the specifics of the policy to be implemented.</a:t>
            </a:r>
          </a:p>
          <a:p>
            <a:pPr marL="285750" indent="-285750" algn="l">
              <a:buFont typeface="Arial" panose="020B0604020202020204" pitchFamily="34" charset="0"/>
              <a:buChar char="•"/>
            </a:pPr>
            <a:r>
              <a:rPr lang="en-US" sz="1600" dirty="0">
                <a:solidFill>
                  <a:srgbClr val="000000"/>
                </a:solidFill>
              </a:rPr>
              <a:t>Add the IOS configuration commands to accomplish those tasks.</a:t>
            </a:r>
          </a:p>
          <a:p>
            <a:pPr marL="285750" indent="-285750" algn="l">
              <a:buFont typeface="Arial" panose="020B0604020202020204" pitchFamily="34" charset="0"/>
              <a:buChar char="•"/>
            </a:pPr>
            <a:r>
              <a:rPr lang="en-US" sz="1600" dirty="0">
                <a:solidFill>
                  <a:srgbClr val="000000"/>
                </a:solidFill>
              </a:rPr>
              <a:t>Include remarks to document the ACL.</a:t>
            </a:r>
          </a:p>
          <a:p>
            <a:pPr marL="285750" indent="-285750" algn="l">
              <a:buFont typeface="Arial" panose="020B0604020202020204" pitchFamily="34" charset="0"/>
              <a:buChar char="•"/>
            </a:pPr>
            <a:r>
              <a:rPr lang="en-US" sz="1600" dirty="0">
                <a:solidFill>
                  <a:srgbClr val="000000"/>
                </a:solidFill>
              </a:rPr>
              <a:t>Copy and paste the commands onto the device.</a:t>
            </a:r>
          </a:p>
          <a:p>
            <a:pPr marL="285750" indent="-285750" algn="l">
              <a:buFont typeface="Arial" panose="020B0604020202020204" pitchFamily="34" charset="0"/>
              <a:buChar char="•"/>
            </a:pPr>
            <a:r>
              <a:rPr lang="en-US" sz="1600" dirty="0">
                <a:solidFill>
                  <a:srgbClr val="000000"/>
                </a:solidFill>
              </a:rPr>
              <a:t>Always thoroughly test an ACL to ensure that it correctly applies the desired policy.</a:t>
            </a:r>
          </a:p>
          <a:p>
            <a:pPr marL="0" indent="0" algn="l"/>
            <a:endParaRPr lang="en-US" sz="1600" dirty="0">
              <a:solidFill>
                <a:srgbClr val="000000"/>
              </a:solidFill>
            </a:endParaRPr>
          </a:p>
        </p:txBody>
      </p:sp>
    </p:spTree>
    <p:custDataLst>
      <p:tags r:id="rId1"/>
    </p:custDataLst>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Standard IPv4 ACLs</a:t>
            </a:r>
            <a:br>
              <a:rPr lang="en-US" dirty="0"/>
            </a:br>
            <a:r>
              <a:rPr lang="en-US" sz="2400" dirty="0"/>
              <a:t>Numbered Standard IPv4 ACL Syntax</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421873"/>
          </a:xfrm>
        </p:spPr>
        <p:txBody>
          <a:bodyPr/>
          <a:lstStyle/>
          <a:p>
            <a:pPr marL="0" indent="0" algn="l"/>
            <a:r>
              <a:rPr lang="en-US" sz="1600" dirty="0">
                <a:solidFill>
                  <a:srgbClr val="000000"/>
                </a:solidFill>
              </a:rPr>
              <a:t>To create a numbered standard ACL, use the </a:t>
            </a:r>
            <a:r>
              <a:rPr lang="en-US" sz="1600" b="1" dirty="0">
                <a:solidFill>
                  <a:srgbClr val="000000"/>
                </a:solidFill>
              </a:rPr>
              <a:t>access-list</a:t>
            </a:r>
            <a:r>
              <a:rPr lang="en-US" sz="1600" dirty="0">
                <a:solidFill>
                  <a:srgbClr val="000000"/>
                </a:solidFill>
              </a:rPr>
              <a:t> command.</a:t>
            </a:r>
          </a:p>
          <a:p>
            <a:pPr marL="0" indent="0" algn="l"/>
            <a:endParaRPr lang="en-US" sz="1600" dirty="0">
              <a:solidFill>
                <a:srgbClr val="000000"/>
              </a:solidFill>
            </a:endParaRPr>
          </a:p>
        </p:txBody>
      </p:sp>
      <p:pic>
        <p:nvPicPr>
          <p:cNvPr id="2" name="Picture 1">
            <a:extLst>
              <a:ext uri="{FF2B5EF4-FFF2-40B4-BE49-F238E27FC236}">
                <a16:creationId xmlns:a16="http://schemas.microsoft.com/office/drawing/2014/main" id="{59A3E053-BC05-4B36-A53A-35AED2B4671B}"/>
              </a:ext>
            </a:extLst>
          </p:cNvPr>
          <p:cNvPicPr>
            <a:picLocks noChangeAspect="1"/>
          </p:cNvPicPr>
          <p:nvPr/>
        </p:nvPicPr>
        <p:blipFill>
          <a:blip r:embed="rId4"/>
          <a:stretch>
            <a:fillRect/>
          </a:stretch>
        </p:blipFill>
        <p:spPr>
          <a:xfrm>
            <a:off x="838199" y="1428889"/>
            <a:ext cx="7467600" cy="428625"/>
          </a:xfrm>
          <a:prstGeom prst="rect">
            <a:avLst/>
          </a:prstGeom>
        </p:spPr>
      </p:pic>
      <p:graphicFrame>
        <p:nvGraphicFramePr>
          <p:cNvPr id="8" name="Content Placeholder 6">
            <a:extLst>
              <a:ext uri="{FF2B5EF4-FFF2-40B4-BE49-F238E27FC236}">
                <a16:creationId xmlns:a16="http://schemas.microsoft.com/office/drawing/2014/main" id="{EFB365CF-3051-43B0-8F94-84DFE45478AE}"/>
              </a:ext>
            </a:extLst>
          </p:cNvPr>
          <p:cNvGraphicFramePr>
            <a:graphicFrameLocks/>
          </p:cNvGraphicFramePr>
          <p:nvPr>
            <p:extLst>
              <p:ext uri="{D42A27DB-BD31-4B8C-83A1-F6EECF244321}">
                <p14:modId xmlns:p14="http://schemas.microsoft.com/office/powerpoint/2010/main" val="213524582"/>
              </p:ext>
            </p:extLst>
          </p:nvPr>
        </p:nvGraphicFramePr>
        <p:xfrm>
          <a:off x="532455" y="2009111"/>
          <a:ext cx="8038682" cy="2072640"/>
        </p:xfrm>
        <a:graphic>
          <a:graphicData uri="http://schemas.openxmlformats.org/drawingml/2006/table">
            <a:tbl>
              <a:tblPr firstRow="1" bandRow="1">
                <a:tableStyleId>{5C22544A-7EE6-4342-B048-85BDC9FD1C3A}</a:tableStyleId>
              </a:tblPr>
              <a:tblGrid>
                <a:gridCol w="2441502">
                  <a:extLst>
                    <a:ext uri="{9D8B030D-6E8A-4147-A177-3AD203B41FA5}">
                      <a16:colId xmlns:a16="http://schemas.microsoft.com/office/drawing/2014/main" val="3729139006"/>
                    </a:ext>
                  </a:extLst>
                </a:gridCol>
                <a:gridCol w="5597180">
                  <a:extLst>
                    <a:ext uri="{9D8B030D-6E8A-4147-A177-3AD203B41FA5}">
                      <a16:colId xmlns:a16="http://schemas.microsoft.com/office/drawing/2014/main" val="1988913492"/>
                    </a:ext>
                  </a:extLst>
                </a:gridCol>
              </a:tblGrid>
              <a:tr h="154859">
                <a:tc>
                  <a:txBody>
                    <a:bodyPr/>
                    <a:lstStyle/>
                    <a:p>
                      <a:r>
                        <a:rPr lang="en-US" sz="1100" dirty="0"/>
                        <a:t>Parameter</a:t>
                      </a:r>
                    </a:p>
                  </a:txBody>
                  <a:tcPr/>
                </a:tc>
                <a:tc>
                  <a:txBody>
                    <a:bodyPr/>
                    <a:lstStyle/>
                    <a:p>
                      <a:r>
                        <a:rPr lang="en-US" sz="1100" dirty="0"/>
                        <a:t>Description</a:t>
                      </a:r>
                    </a:p>
                  </a:txBody>
                  <a:tcPr/>
                </a:tc>
                <a:extLst>
                  <a:ext uri="{0D108BD9-81ED-4DB2-BD59-A6C34878D82A}">
                    <a16:rowId xmlns:a16="http://schemas.microsoft.com/office/drawing/2014/main" val="2583676789"/>
                  </a:ext>
                </a:extLst>
              </a:tr>
              <a:tr h="154859">
                <a:tc>
                  <a:txBody>
                    <a:bodyPr/>
                    <a:lstStyle/>
                    <a:p>
                      <a:r>
                        <a:rPr lang="en-US" sz="1100" i="1" dirty="0">
                          <a:solidFill>
                            <a:srgbClr val="000000"/>
                          </a:solidFill>
                        </a:rPr>
                        <a:t>access-list-number</a:t>
                      </a:r>
                    </a:p>
                  </a:txBody>
                  <a:tcPr/>
                </a:tc>
                <a:tc>
                  <a:txBody>
                    <a:bodyPr/>
                    <a:lstStyle/>
                    <a:p>
                      <a:pPr marL="0" indent="0">
                        <a:buFont typeface="Arial" panose="020B0604020202020204" pitchFamily="34" charset="0"/>
                        <a:buNone/>
                      </a:pPr>
                      <a:r>
                        <a:rPr lang="en-US" sz="1100" dirty="0">
                          <a:solidFill>
                            <a:srgbClr val="000000"/>
                          </a:solidFill>
                        </a:rPr>
                        <a:t>Number range is 1 to 99 or 1300 to 1999</a:t>
                      </a:r>
                    </a:p>
                  </a:txBody>
                  <a:tcPr/>
                </a:tc>
                <a:extLst>
                  <a:ext uri="{0D108BD9-81ED-4DB2-BD59-A6C34878D82A}">
                    <a16:rowId xmlns:a16="http://schemas.microsoft.com/office/drawing/2014/main" val="3849654457"/>
                  </a:ext>
                </a:extLst>
              </a:tr>
              <a:tr h="154859">
                <a:tc>
                  <a:txBody>
                    <a:bodyPr/>
                    <a:lstStyle/>
                    <a:p>
                      <a:r>
                        <a:rPr lang="en-US" sz="1100" b="1" dirty="0">
                          <a:solidFill>
                            <a:srgbClr val="000000"/>
                          </a:solidFill>
                        </a:rPr>
                        <a:t>deny</a:t>
                      </a:r>
                    </a:p>
                  </a:txBody>
                  <a:tcPr/>
                </a:tc>
                <a:tc>
                  <a:txBody>
                    <a:bodyPr/>
                    <a:lstStyle/>
                    <a:p>
                      <a:pPr marL="0" indent="0">
                        <a:buFont typeface="Arial" panose="020B0604020202020204" pitchFamily="34" charset="0"/>
                        <a:buNone/>
                      </a:pPr>
                      <a:r>
                        <a:rPr lang="en-US" sz="1100" dirty="0">
                          <a:solidFill>
                            <a:srgbClr val="000000"/>
                          </a:solidFill>
                        </a:rPr>
                        <a:t>Denies access if the condition is matched</a:t>
                      </a:r>
                    </a:p>
                  </a:txBody>
                  <a:tcPr/>
                </a:tc>
                <a:extLst>
                  <a:ext uri="{0D108BD9-81ED-4DB2-BD59-A6C34878D82A}">
                    <a16:rowId xmlns:a16="http://schemas.microsoft.com/office/drawing/2014/main" val="235735172"/>
                  </a:ext>
                </a:extLst>
              </a:tr>
              <a:tr h="154859">
                <a:tc>
                  <a:txBody>
                    <a:bodyPr/>
                    <a:lstStyle/>
                    <a:p>
                      <a:r>
                        <a:rPr lang="en-US" sz="1100" b="1" dirty="0">
                          <a:solidFill>
                            <a:srgbClr val="000000"/>
                          </a:solidFill>
                        </a:rPr>
                        <a:t>permit</a:t>
                      </a:r>
                    </a:p>
                  </a:txBody>
                  <a:tcPr/>
                </a:tc>
                <a:tc>
                  <a:txBody>
                    <a:bodyPr/>
                    <a:lstStyle/>
                    <a:p>
                      <a:pPr marL="0" indent="0">
                        <a:buFont typeface="Arial" panose="020B0604020202020204" pitchFamily="34" charset="0"/>
                        <a:buNone/>
                      </a:pPr>
                      <a:r>
                        <a:rPr lang="en-US" sz="1100" dirty="0">
                          <a:solidFill>
                            <a:srgbClr val="000000"/>
                          </a:solidFill>
                        </a:rPr>
                        <a:t>Permits access if the condition is matched</a:t>
                      </a:r>
                    </a:p>
                  </a:txBody>
                  <a:tcPr/>
                </a:tc>
                <a:extLst>
                  <a:ext uri="{0D108BD9-81ED-4DB2-BD59-A6C34878D82A}">
                    <a16:rowId xmlns:a16="http://schemas.microsoft.com/office/drawing/2014/main" val="354468046"/>
                  </a:ext>
                </a:extLst>
              </a:tr>
              <a:tr h="154859">
                <a:tc>
                  <a:txBody>
                    <a:bodyPr/>
                    <a:lstStyle/>
                    <a:p>
                      <a:r>
                        <a:rPr lang="en-US" sz="1100" b="1" dirty="0">
                          <a:solidFill>
                            <a:srgbClr val="000000"/>
                          </a:solidFill>
                        </a:rPr>
                        <a:t>remark</a:t>
                      </a:r>
                      <a:r>
                        <a:rPr lang="en-US" sz="1100" dirty="0">
                          <a:solidFill>
                            <a:srgbClr val="000000"/>
                          </a:solidFill>
                        </a:rPr>
                        <a:t> </a:t>
                      </a:r>
                      <a:r>
                        <a:rPr lang="en-US" sz="1100" i="1" dirty="0">
                          <a:solidFill>
                            <a:srgbClr val="000000"/>
                          </a:solidFill>
                        </a:rPr>
                        <a:t>text</a:t>
                      </a:r>
                    </a:p>
                  </a:txBody>
                  <a:tcPr/>
                </a:tc>
                <a:tc>
                  <a:txBody>
                    <a:bodyPr/>
                    <a:lstStyle/>
                    <a:p>
                      <a:pPr marL="0" indent="0">
                        <a:buFont typeface="Arial" panose="020B0604020202020204" pitchFamily="34" charset="0"/>
                        <a:buNone/>
                      </a:pPr>
                      <a:r>
                        <a:rPr lang="en-US" sz="1100" dirty="0">
                          <a:solidFill>
                            <a:srgbClr val="000000"/>
                          </a:solidFill>
                        </a:rPr>
                        <a:t>(Optional) text entry for documentation purposes</a:t>
                      </a:r>
                    </a:p>
                  </a:txBody>
                  <a:tcPr/>
                </a:tc>
                <a:extLst>
                  <a:ext uri="{0D108BD9-81ED-4DB2-BD59-A6C34878D82A}">
                    <a16:rowId xmlns:a16="http://schemas.microsoft.com/office/drawing/2014/main" val="1458107787"/>
                  </a:ext>
                </a:extLst>
              </a:tr>
              <a:tr h="154859">
                <a:tc>
                  <a:txBody>
                    <a:bodyPr/>
                    <a:lstStyle/>
                    <a:p>
                      <a:r>
                        <a:rPr lang="en-US" sz="1100" i="1" dirty="0">
                          <a:solidFill>
                            <a:srgbClr val="000000"/>
                          </a:solidFill>
                        </a:rPr>
                        <a:t>source</a:t>
                      </a:r>
                    </a:p>
                  </a:txBody>
                  <a:tcPr/>
                </a:tc>
                <a:tc>
                  <a:txBody>
                    <a:bodyPr/>
                    <a:lstStyle/>
                    <a:p>
                      <a:pPr marL="0" indent="0">
                        <a:buFont typeface="Arial" panose="020B0604020202020204" pitchFamily="34" charset="0"/>
                        <a:buNone/>
                      </a:pPr>
                      <a:r>
                        <a:rPr lang="en-US" sz="1100" dirty="0">
                          <a:solidFill>
                            <a:srgbClr val="000000"/>
                          </a:solidFill>
                        </a:rPr>
                        <a:t>Identifies the source network or host address to filter</a:t>
                      </a:r>
                    </a:p>
                  </a:txBody>
                  <a:tcPr/>
                </a:tc>
                <a:extLst>
                  <a:ext uri="{0D108BD9-81ED-4DB2-BD59-A6C34878D82A}">
                    <a16:rowId xmlns:a16="http://schemas.microsoft.com/office/drawing/2014/main" val="2495454272"/>
                  </a:ext>
                </a:extLst>
              </a:tr>
              <a:tr h="154859">
                <a:tc>
                  <a:txBody>
                    <a:bodyPr/>
                    <a:lstStyle/>
                    <a:p>
                      <a:r>
                        <a:rPr lang="en-US" sz="1100" i="1" dirty="0">
                          <a:solidFill>
                            <a:srgbClr val="000000"/>
                          </a:solidFill>
                        </a:rPr>
                        <a:t>source-wildcard</a:t>
                      </a:r>
                    </a:p>
                  </a:txBody>
                  <a:tcPr/>
                </a:tc>
                <a:tc>
                  <a:txBody>
                    <a:bodyPr/>
                    <a:lstStyle/>
                    <a:p>
                      <a:pPr marL="0" indent="0">
                        <a:buFont typeface="Arial" panose="020B0604020202020204" pitchFamily="34" charset="0"/>
                        <a:buNone/>
                      </a:pPr>
                      <a:r>
                        <a:rPr lang="en-US" sz="1100" dirty="0">
                          <a:solidFill>
                            <a:srgbClr val="000000"/>
                          </a:solidFill>
                        </a:rPr>
                        <a:t>(Optional) 32-bit wildcard mask that is applied to the source</a:t>
                      </a:r>
                    </a:p>
                  </a:txBody>
                  <a:tcPr/>
                </a:tc>
                <a:extLst>
                  <a:ext uri="{0D108BD9-81ED-4DB2-BD59-A6C34878D82A}">
                    <a16:rowId xmlns:a16="http://schemas.microsoft.com/office/drawing/2014/main" val="3519542428"/>
                  </a:ext>
                </a:extLst>
              </a:tr>
              <a:tr h="179708">
                <a:tc>
                  <a:txBody>
                    <a:bodyPr/>
                    <a:lstStyle/>
                    <a:p>
                      <a:r>
                        <a:rPr lang="en-US" sz="1100" b="1" dirty="0">
                          <a:solidFill>
                            <a:srgbClr val="000000"/>
                          </a:solidFill>
                        </a:rPr>
                        <a:t>log</a:t>
                      </a:r>
                    </a:p>
                  </a:txBody>
                  <a:tcPr/>
                </a:tc>
                <a:tc>
                  <a:txBody>
                    <a:bodyPr/>
                    <a:lstStyle/>
                    <a:p>
                      <a:r>
                        <a:rPr lang="en-US" sz="1100" dirty="0">
                          <a:solidFill>
                            <a:srgbClr val="000000"/>
                          </a:solidFill>
                        </a:rPr>
                        <a:t>(Optional) Generates and sends an informational message when the ACE is matched</a:t>
                      </a:r>
                    </a:p>
                  </a:txBody>
                  <a:tcPr/>
                </a:tc>
                <a:extLst>
                  <a:ext uri="{0D108BD9-81ED-4DB2-BD59-A6C34878D82A}">
                    <a16:rowId xmlns:a16="http://schemas.microsoft.com/office/drawing/2014/main" val="2958112365"/>
                  </a:ext>
                </a:extLst>
              </a:tr>
            </a:tbl>
          </a:graphicData>
        </a:graphic>
      </p:graphicFrame>
      <p:sp>
        <p:nvSpPr>
          <p:cNvPr id="6" name="Rectangle 5">
            <a:extLst>
              <a:ext uri="{FF2B5EF4-FFF2-40B4-BE49-F238E27FC236}">
                <a16:creationId xmlns:a16="http://schemas.microsoft.com/office/drawing/2014/main" id="{22725532-825A-4213-809A-895FDB527757}"/>
              </a:ext>
            </a:extLst>
          </p:cNvPr>
          <p:cNvSpPr/>
          <p:nvPr/>
        </p:nvSpPr>
        <p:spPr>
          <a:xfrm>
            <a:off x="396319" y="4149581"/>
            <a:ext cx="8174818" cy="276999"/>
          </a:xfrm>
          <a:prstGeom prst="rect">
            <a:avLst/>
          </a:prstGeom>
        </p:spPr>
        <p:txBody>
          <a:bodyPr wrap="square">
            <a:spAutoFit/>
          </a:bodyPr>
          <a:lstStyle/>
          <a:p>
            <a:r>
              <a:rPr lang="en-US" sz="1200" dirty="0">
                <a:solidFill>
                  <a:srgbClr val="000000"/>
                </a:solidFill>
              </a:rPr>
              <a:t>Note: Use the </a:t>
            </a:r>
            <a:r>
              <a:rPr lang="en-US" sz="1200" b="1" dirty="0">
                <a:solidFill>
                  <a:srgbClr val="000000"/>
                </a:solidFill>
              </a:rPr>
              <a:t>no access-list</a:t>
            </a:r>
            <a:r>
              <a:rPr lang="en-US" sz="1200" dirty="0">
                <a:solidFill>
                  <a:srgbClr val="000000"/>
                </a:solidFill>
              </a:rPr>
              <a:t> </a:t>
            </a:r>
            <a:r>
              <a:rPr lang="en-US" sz="1200" i="1" dirty="0">
                <a:solidFill>
                  <a:srgbClr val="000000"/>
                </a:solidFill>
              </a:rPr>
              <a:t>access-list-number</a:t>
            </a:r>
            <a:r>
              <a:rPr lang="en-US" sz="1200" dirty="0">
                <a:solidFill>
                  <a:srgbClr val="000000"/>
                </a:solidFill>
              </a:rPr>
              <a:t> global configuration command to remove a numbered standard ACL.</a:t>
            </a:r>
          </a:p>
        </p:txBody>
      </p:sp>
    </p:spTree>
    <p:custDataLst>
      <p:tags r:id="rId1"/>
    </p:custDataLst>
    <p:extLst>
      <p:ext uri="{BB962C8B-B14F-4D97-AF65-F5344CB8AC3E}">
        <p14:creationId xmlns:p14="http://schemas.microsoft.com/office/powerpoint/2010/main" val="417039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Standard IPv4 ACLs</a:t>
            </a:r>
            <a:br>
              <a:rPr lang="en-US" dirty="0"/>
            </a:br>
            <a:r>
              <a:rPr lang="en-US" sz="2400" dirty="0"/>
              <a:t>Named Standard IPv4 ACL Syntax</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20"/>
            <a:ext cx="8280057" cy="1165552"/>
          </a:xfrm>
        </p:spPr>
        <p:txBody>
          <a:bodyPr/>
          <a:lstStyle/>
          <a:p>
            <a:pPr marL="0" indent="0" algn="l"/>
            <a:r>
              <a:rPr lang="en-US" sz="1600" dirty="0">
                <a:solidFill>
                  <a:srgbClr val="000000"/>
                </a:solidFill>
              </a:rPr>
              <a:t>To create a named standard ACL, use the </a:t>
            </a:r>
            <a:r>
              <a:rPr lang="en-US" sz="1600" b="1" dirty="0" err="1">
                <a:solidFill>
                  <a:srgbClr val="000000"/>
                </a:solidFill>
              </a:rPr>
              <a:t>ip</a:t>
            </a:r>
            <a:r>
              <a:rPr lang="en-US" sz="1600" b="1" dirty="0">
                <a:solidFill>
                  <a:srgbClr val="000000"/>
                </a:solidFill>
              </a:rPr>
              <a:t> access-list standard </a:t>
            </a:r>
            <a:r>
              <a:rPr lang="en-US" sz="1600" dirty="0">
                <a:solidFill>
                  <a:srgbClr val="000000"/>
                </a:solidFill>
              </a:rPr>
              <a:t>command.</a:t>
            </a:r>
          </a:p>
          <a:p>
            <a:pPr marL="285750" indent="-285750" algn="l">
              <a:buFont typeface="Arial" panose="020B0604020202020204" pitchFamily="34" charset="0"/>
              <a:buChar char="•"/>
            </a:pPr>
            <a:r>
              <a:rPr lang="en-US" sz="1600" dirty="0">
                <a:solidFill>
                  <a:srgbClr val="000000"/>
                </a:solidFill>
              </a:rPr>
              <a:t>ACL names are alphanumeric, case sensitive, and must be unique. </a:t>
            </a:r>
          </a:p>
          <a:p>
            <a:pPr marL="285750" indent="-285750" algn="l">
              <a:buFont typeface="Arial" panose="020B0604020202020204" pitchFamily="34" charset="0"/>
              <a:buChar char="•"/>
            </a:pPr>
            <a:r>
              <a:rPr lang="en-US" sz="1600" dirty="0">
                <a:solidFill>
                  <a:srgbClr val="000000"/>
                </a:solidFill>
              </a:rPr>
              <a:t>Capitalizing ACL names is not required but makes them stand out when viewing the running-config output.</a:t>
            </a:r>
          </a:p>
        </p:txBody>
      </p:sp>
      <p:pic>
        <p:nvPicPr>
          <p:cNvPr id="2" name="Picture 1">
            <a:extLst>
              <a:ext uri="{FF2B5EF4-FFF2-40B4-BE49-F238E27FC236}">
                <a16:creationId xmlns:a16="http://schemas.microsoft.com/office/drawing/2014/main" id="{8E0E3122-9276-4338-B4BB-FB2436335CF7}"/>
              </a:ext>
            </a:extLst>
          </p:cNvPr>
          <p:cNvPicPr>
            <a:picLocks noChangeAspect="1"/>
          </p:cNvPicPr>
          <p:nvPr/>
        </p:nvPicPr>
        <p:blipFill>
          <a:blip r:embed="rId4"/>
          <a:stretch>
            <a:fillRect/>
          </a:stretch>
        </p:blipFill>
        <p:spPr>
          <a:xfrm>
            <a:off x="2264148" y="2080932"/>
            <a:ext cx="4400550" cy="228600"/>
          </a:xfrm>
          <a:prstGeom prst="rect">
            <a:avLst/>
          </a:prstGeom>
        </p:spPr>
      </p:pic>
      <p:pic>
        <p:nvPicPr>
          <p:cNvPr id="6" name="Picture 5">
            <a:extLst>
              <a:ext uri="{FF2B5EF4-FFF2-40B4-BE49-F238E27FC236}">
                <a16:creationId xmlns:a16="http://schemas.microsoft.com/office/drawing/2014/main" id="{6BAB19BD-BE62-4431-9B95-AA69CECC0A27}"/>
              </a:ext>
            </a:extLst>
          </p:cNvPr>
          <p:cNvPicPr>
            <a:picLocks noChangeAspect="1"/>
          </p:cNvPicPr>
          <p:nvPr/>
        </p:nvPicPr>
        <p:blipFill>
          <a:blip r:embed="rId5"/>
          <a:stretch>
            <a:fillRect/>
          </a:stretch>
        </p:blipFill>
        <p:spPr>
          <a:xfrm>
            <a:off x="2273673" y="2369493"/>
            <a:ext cx="4391025" cy="2105025"/>
          </a:xfrm>
          <a:prstGeom prst="rect">
            <a:avLst/>
          </a:prstGeom>
        </p:spPr>
      </p:pic>
    </p:spTree>
    <p:custDataLst>
      <p:tags r:id="rId1"/>
    </p:custDataLst>
    <p:extLst>
      <p:ext uri="{BB962C8B-B14F-4D97-AF65-F5344CB8AC3E}">
        <p14:creationId xmlns:p14="http://schemas.microsoft.com/office/powerpoint/2010/main" val="176061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Standard IPv4 ACLs</a:t>
            </a:r>
            <a:br>
              <a:rPr lang="en-US" dirty="0"/>
            </a:br>
            <a:r>
              <a:rPr lang="en-US" sz="2400" dirty="0"/>
              <a:t>Apply a Standard IPv4 ACL</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378495"/>
          </a:xfrm>
        </p:spPr>
        <p:txBody>
          <a:bodyPr/>
          <a:lstStyle/>
          <a:p>
            <a:pPr marL="0" indent="0" algn="l"/>
            <a:r>
              <a:rPr lang="en-US" sz="1600" dirty="0">
                <a:solidFill>
                  <a:srgbClr val="000000"/>
                </a:solidFill>
              </a:rPr>
              <a:t>After a standard IPv4 ACL is configured, it must be linked to an interface or feature. </a:t>
            </a:r>
          </a:p>
          <a:p>
            <a:pPr marL="285750" indent="-285750" algn="l">
              <a:buFont typeface="Arial" panose="020B0604020202020204" pitchFamily="34" charset="0"/>
              <a:buChar char="•"/>
            </a:pPr>
            <a:r>
              <a:rPr lang="en-US" sz="1600" dirty="0">
                <a:solidFill>
                  <a:srgbClr val="000000"/>
                </a:solidFill>
              </a:rPr>
              <a:t>The </a:t>
            </a:r>
            <a:r>
              <a:rPr lang="en-US" sz="1600" b="1" dirty="0" err="1">
                <a:solidFill>
                  <a:srgbClr val="000000"/>
                </a:solidFill>
              </a:rPr>
              <a:t>ip</a:t>
            </a:r>
            <a:r>
              <a:rPr lang="en-US" sz="1600" b="1" dirty="0">
                <a:solidFill>
                  <a:srgbClr val="000000"/>
                </a:solidFill>
              </a:rPr>
              <a:t> access-group </a:t>
            </a:r>
            <a:r>
              <a:rPr lang="en-US" sz="1600" dirty="0">
                <a:solidFill>
                  <a:srgbClr val="000000"/>
                </a:solidFill>
              </a:rPr>
              <a:t>command is used to bind a numbered or named standard IPv4 ACL to an interface.</a:t>
            </a:r>
          </a:p>
          <a:p>
            <a:pPr marL="285750" indent="-285750" algn="l">
              <a:buFont typeface="Arial" panose="020B0604020202020204" pitchFamily="34" charset="0"/>
              <a:buChar char="•"/>
            </a:pPr>
            <a:r>
              <a:rPr lang="en-US" sz="1600" dirty="0">
                <a:solidFill>
                  <a:srgbClr val="000000"/>
                </a:solidFill>
              </a:rPr>
              <a:t>To remove an ACL from an interface, first enter the </a:t>
            </a:r>
            <a:r>
              <a:rPr lang="en-US" sz="1600" b="1" dirty="0">
                <a:solidFill>
                  <a:srgbClr val="000000"/>
                </a:solidFill>
              </a:rPr>
              <a:t>no </a:t>
            </a:r>
            <a:r>
              <a:rPr lang="en-US" sz="1600" b="1" dirty="0" err="1">
                <a:solidFill>
                  <a:srgbClr val="000000"/>
                </a:solidFill>
              </a:rPr>
              <a:t>ip</a:t>
            </a:r>
            <a:r>
              <a:rPr lang="en-US" sz="1600" b="1" dirty="0">
                <a:solidFill>
                  <a:srgbClr val="000000"/>
                </a:solidFill>
              </a:rPr>
              <a:t> access-group</a:t>
            </a:r>
            <a:r>
              <a:rPr lang="en-US" sz="1600" dirty="0">
                <a:solidFill>
                  <a:srgbClr val="000000"/>
                </a:solidFill>
              </a:rPr>
              <a:t> interface configuration command.</a:t>
            </a:r>
          </a:p>
        </p:txBody>
      </p:sp>
      <p:pic>
        <p:nvPicPr>
          <p:cNvPr id="2" name="Picture 1">
            <a:extLst>
              <a:ext uri="{FF2B5EF4-FFF2-40B4-BE49-F238E27FC236}">
                <a16:creationId xmlns:a16="http://schemas.microsoft.com/office/drawing/2014/main" id="{692FA57B-9025-4585-B6D2-DA6187D4273E}"/>
              </a:ext>
            </a:extLst>
          </p:cNvPr>
          <p:cNvPicPr>
            <a:picLocks noChangeAspect="1"/>
          </p:cNvPicPr>
          <p:nvPr/>
        </p:nvPicPr>
        <p:blipFill>
          <a:blip r:embed="rId4"/>
          <a:stretch>
            <a:fillRect/>
          </a:stretch>
        </p:blipFill>
        <p:spPr>
          <a:xfrm>
            <a:off x="1366837" y="2462212"/>
            <a:ext cx="6410325" cy="219075"/>
          </a:xfrm>
          <a:prstGeom prst="rect">
            <a:avLst/>
          </a:prstGeom>
        </p:spPr>
      </p:pic>
    </p:spTree>
    <p:custDataLst>
      <p:tags r:id="rId1"/>
    </p:custDataLst>
    <p:extLst>
      <p:ext uri="{BB962C8B-B14F-4D97-AF65-F5344CB8AC3E}">
        <p14:creationId xmlns:p14="http://schemas.microsoft.com/office/powerpoint/2010/main" val="134748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Standard IPv4 ACLs</a:t>
            </a:r>
            <a:br>
              <a:rPr lang="en-US" dirty="0"/>
            </a:br>
            <a:r>
              <a:rPr lang="en-US" sz="2400" dirty="0"/>
              <a:t>Numbered Standard ACL Example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1809205" cy="3495517"/>
          </a:xfrm>
        </p:spPr>
        <p:txBody>
          <a:bodyPr/>
          <a:lstStyle/>
          <a:p>
            <a:pPr marL="0" indent="0" algn="l"/>
            <a:r>
              <a:rPr lang="en-US" sz="1600" dirty="0">
                <a:solidFill>
                  <a:srgbClr val="000000"/>
                </a:solidFill>
              </a:rPr>
              <a:t>The example ACL permits traffic from host 192.168.10.10 and all hosts on the 192.168.20.0/24 network out interface serial 0/1/0 on router R1.</a:t>
            </a:r>
          </a:p>
        </p:txBody>
      </p:sp>
      <p:pic>
        <p:nvPicPr>
          <p:cNvPr id="2" name="Picture 1">
            <a:extLst>
              <a:ext uri="{FF2B5EF4-FFF2-40B4-BE49-F238E27FC236}">
                <a16:creationId xmlns:a16="http://schemas.microsoft.com/office/drawing/2014/main" id="{027E777A-E04F-4E17-A0A0-85FD442E63AD}"/>
              </a:ext>
            </a:extLst>
          </p:cNvPr>
          <p:cNvPicPr>
            <a:picLocks noChangeAspect="1"/>
          </p:cNvPicPr>
          <p:nvPr/>
        </p:nvPicPr>
        <p:blipFill>
          <a:blip r:embed="rId4"/>
          <a:stretch>
            <a:fillRect/>
          </a:stretch>
        </p:blipFill>
        <p:spPr>
          <a:xfrm>
            <a:off x="2315257" y="956819"/>
            <a:ext cx="6677026" cy="1216747"/>
          </a:xfrm>
          <a:prstGeom prst="rect">
            <a:avLst/>
          </a:prstGeom>
        </p:spPr>
      </p:pic>
      <p:pic>
        <p:nvPicPr>
          <p:cNvPr id="7" name="Picture 6">
            <a:extLst>
              <a:ext uri="{FF2B5EF4-FFF2-40B4-BE49-F238E27FC236}">
                <a16:creationId xmlns:a16="http://schemas.microsoft.com/office/drawing/2014/main" id="{A88427D7-A763-4EF7-89B7-4F1C0DF2B8B0}"/>
              </a:ext>
            </a:extLst>
          </p:cNvPr>
          <p:cNvPicPr>
            <a:picLocks noChangeAspect="1"/>
          </p:cNvPicPr>
          <p:nvPr/>
        </p:nvPicPr>
        <p:blipFill>
          <a:blip r:embed="rId5"/>
          <a:stretch>
            <a:fillRect/>
          </a:stretch>
        </p:blipFill>
        <p:spPr>
          <a:xfrm>
            <a:off x="2315255" y="2207301"/>
            <a:ext cx="6677025" cy="1371600"/>
          </a:xfrm>
          <a:prstGeom prst="rect">
            <a:avLst/>
          </a:prstGeom>
        </p:spPr>
      </p:pic>
      <p:pic>
        <p:nvPicPr>
          <p:cNvPr id="9" name="Picture 8">
            <a:extLst>
              <a:ext uri="{FF2B5EF4-FFF2-40B4-BE49-F238E27FC236}">
                <a16:creationId xmlns:a16="http://schemas.microsoft.com/office/drawing/2014/main" id="{C932DA31-2E65-4351-92F5-7493ED225271}"/>
              </a:ext>
            </a:extLst>
          </p:cNvPr>
          <p:cNvPicPr>
            <a:picLocks noChangeAspect="1"/>
          </p:cNvPicPr>
          <p:nvPr/>
        </p:nvPicPr>
        <p:blipFill>
          <a:blip r:embed="rId6"/>
          <a:stretch>
            <a:fillRect/>
          </a:stretch>
        </p:blipFill>
        <p:spPr>
          <a:xfrm>
            <a:off x="2315255" y="3612636"/>
            <a:ext cx="6677025" cy="808429"/>
          </a:xfrm>
          <a:prstGeom prst="rect">
            <a:avLst/>
          </a:prstGeom>
        </p:spPr>
      </p:pic>
    </p:spTree>
    <p:custDataLst>
      <p:tags r:id="rId1"/>
    </p:custDataLst>
    <p:extLst>
      <p:ext uri="{BB962C8B-B14F-4D97-AF65-F5344CB8AC3E}">
        <p14:creationId xmlns:p14="http://schemas.microsoft.com/office/powerpoint/2010/main" val="242897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Standard IPv4 ACLs</a:t>
            </a:r>
            <a:br>
              <a:rPr lang="en-US" dirty="0"/>
            </a:br>
            <a:r>
              <a:rPr lang="en-US" sz="2400" dirty="0"/>
              <a:t>Numbered Standard ACL Example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731837"/>
          </a:xfrm>
        </p:spPr>
        <p:txBody>
          <a:bodyPr/>
          <a:lstStyle/>
          <a:p>
            <a:pPr marL="285750" indent="-285750" algn="l">
              <a:buFont typeface="Arial" panose="020B0604020202020204" pitchFamily="34" charset="0"/>
              <a:buChar char="•"/>
            </a:pPr>
            <a:r>
              <a:rPr lang="en-US" sz="1600" dirty="0">
                <a:solidFill>
                  <a:srgbClr val="000000"/>
                </a:solidFill>
              </a:rPr>
              <a:t>Use the </a:t>
            </a:r>
            <a:r>
              <a:rPr lang="en-US" sz="1600" b="1" dirty="0">
                <a:solidFill>
                  <a:srgbClr val="000000"/>
                </a:solidFill>
              </a:rPr>
              <a:t>show running-config</a:t>
            </a:r>
            <a:r>
              <a:rPr lang="en-US" sz="1600" dirty="0">
                <a:solidFill>
                  <a:srgbClr val="000000"/>
                </a:solidFill>
              </a:rPr>
              <a:t> command to review the ACL in the configuration.</a:t>
            </a:r>
          </a:p>
          <a:p>
            <a:pPr marL="285750" indent="-285750" algn="l">
              <a:buFont typeface="Arial" panose="020B0604020202020204" pitchFamily="34" charset="0"/>
              <a:buChar char="•"/>
            </a:pPr>
            <a:r>
              <a:rPr lang="en-US" sz="1600" dirty="0">
                <a:solidFill>
                  <a:srgbClr val="000000"/>
                </a:solidFill>
              </a:rPr>
              <a:t>Use the </a:t>
            </a:r>
            <a:r>
              <a:rPr lang="en-US" sz="1600" b="1" dirty="0">
                <a:solidFill>
                  <a:srgbClr val="000000"/>
                </a:solidFill>
              </a:rPr>
              <a:t>show </a:t>
            </a:r>
            <a:r>
              <a:rPr lang="en-US" sz="1600" b="1" dirty="0" err="1">
                <a:solidFill>
                  <a:srgbClr val="000000"/>
                </a:solidFill>
              </a:rPr>
              <a:t>ip</a:t>
            </a:r>
            <a:r>
              <a:rPr lang="en-US" sz="1600" b="1" dirty="0">
                <a:solidFill>
                  <a:srgbClr val="000000"/>
                </a:solidFill>
              </a:rPr>
              <a:t> interface</a:t>
            </a:r>
            <a:r>
              <a:rPr lang="en-US" sz="1600" dirty="0">
                <a:solidFill>
                  <a:srgbClr val="000000"/>
                </a:solidFill>
              </a:rPr>
              <a:t> command to verify the ACL is applied to the interface.</a:t>
            </a:r>
          </a:p>
        </p:txBody>
      </p:sp>
      <p:pic>
        <p:nvPicPr>
          <p:cNvPr id="2" name="Picture 1">
            <a:extLst>
              <a:ext uri="{FF2B5EF4-FFF2-40B4-BE49-F238E27FC236}">
                <a16:creationId xmlns:a16="http://schemas.microsoft.com/office/drawing/2014/main" id="{28A68DF9-1F96-422F-8B08-68EA939D591C}"/>
              </a:ext>
            </a:extLst>
          </p:cNvPr>
          <p:cNvPicPr>
            <a:picLocks noChangeAspect="1"/>
          </p:cNvPicPr>
          <p:nvPr/>
        </p:nvPicPr>
        <p:blipFill>
          <a:blip r:embed="rId4"/>
          <a:stretch>
            <a:fillRect/>
          </a:stretch>
        </p:blipFill>
        <p:spPr>
          <a:xfrm>
            <a:off x="2519361" y="1666874"/>
            <a:ext cx="4105275" cy="1200150"/>
          </a:xfrm>
          <a:prstGeom prst="rect">
            <a:avLst/>
          </a:prstGeom>
        </p:spPr>
      </p:pic>
      <p:pic>
        <p:nvPicPr>
          <p:cNvPr id="7" name="Picture 6">
            <a:extLst>
              <a:ext uri="{FF2B5EF4-FFF2-40B4-BE49-F238E27FC236}">
                <a16:creationId xmlns:a16="http://schemas.microsoft.com/office/drawing/2014/main" id="{C65E2276-B899-430E-9720-D50937A8E086}"/>
              </a:ext>
            </a:extLst>
          </p:cNvPr>
          <p:cNvPicPr>
            <a:picLocks noChangeAspect="1"/>
          </p:cNvPicPr>
          <p:nvPr/>
        </p:nvPicPr>
        <p:blipFill>
          <a:blip r:embed="rId5"/>
          <a:stretch>
            <a:fillRect/>
          </a:stretch>
        </p:blipFill>
        <p:spPr>
          <a:xfrm>
            <a:off x="2519361" y="3096030"/>
            <a:ext cx="4086225" cy="1133475"/>
          </a:xfrm>
          <a:prstGeom prst="rect">
            <a:avLst/>
          </a:prstGeom>
        </p:spPr>
      </p:pic>
    </p:spTree>
    <p:custDataLst>
      <p:tags r:id="rId1"/>
    </p:custDataLst>
    <p:extLst>
      <p:ext uri="{BB962C8B-B14F-4D97-AF65-F5344CB8AC3E}">
        <p14:creationId xmlns:p14="http://schemas.microsoft.com/office/powerpoint/2010/main" val="132808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Standard IPv4 ACLs</a:t>
            </a:r>
            <a:br>
              <a:rPr lang="en-US" dirty="0"/>
            </a:br>
            <a:r>
              <a:rPr lang="en-US" sz="2400" dirty="0"/>
              <a:t>Named Standard ACL Example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3476641" cy="3495517"/>
          </a:xfrm>
        </p:spPr>
        <p:txBody>
          <a:bodyPr/>
          <a:lstStyle/>
          <a:p>
            <a:pPr marL="0" indent="0" algn="l"/>
            <a:r>
              <a:rPr lang="en-US" sz="1600" dirty="0">
                <a:solidFill>
                  <a:srgbClr val="000000"/>
                </a:solidFill>
              </a:rPr>
              <a:t>The example ACL permits traffic from host 192.168.10.10 and all hosts on the 192.168.20.0/24 network out interface serial 0/1/0 on router R1.</a:t>
            </a:r>
          </a:p>
        </p:txBody>
      </p:sp>
      <p:pic>
        <p:nvPicPr>
          <p:cNvPr id="2" name="Picture 1">
            <a:extLst>
              <a:ext uri="{FF2B5EF4-FFF2-40B4-BE49-F238E27FC236}">
                <a16:creationId xmlns:a16="http://schemas.microsoft.com/office/drawing/2014/main" id="{A5B847BE-4303-4C84-B954-03A849734554}"/>
              </a:ext>
            </a:extLst>
          </p:cNvPr>
          <p:cNvPicPr>
            <a:picLocks noChangeAspect="1"/>
          </p:cNvPicPr>
          <p:nvPr/>
        </p:nvPicPr>
        <p:blipFill>
          <a:blip r:embed="rId4"/>
          <a:stretch>
            <a:fillRect/>
          </a:stretch>
        </p:blipFill>
        <p:spPr>
          <a:xfrm>
            <a:off x="4235278" y="1068200"/>
            <a:ext cx="4476750" cy="981075"/>
          </a:xfrm>
          <a:prstGeom prst="rect">
            <a:avLst/>
          </a:prstGeom>
        </p:spPr>
      </p:pic>
      <p:pic>
        <p:nvPicPr>
          <p:cNvPr id="6" name="Picture 5">
            <a:extLst>
              <a:ext uri="{FF2B5EF4-FFF2-40B4-BE49-F238E27FC236}">
                <a16:creationId xmlns:a16="http://schemas.microsoft.com/office/drawing/2014/main" id="{91B7D8A3-A922-4F88-A5D3-7B12DD42B042}"/>
              </a:ext>
            </a:extLst>
          </p:cNvPr>
          <p:cNvPicPr>
            <a:picLocks noChangeAspect="1"/>
          </p:cNvPicPr>
          <p:nvPr/>
        </p:nvPicPr>
        <p:blipFill>
          <a:blip r:embed="rId5"/>
          <a:stretch>
            <a:fillRect/>
          </a:stretch>
        </p:blipFill>
        <p:spPr>
          <a:xfrm>
            <a:off x="4235278" y="2060069"/>
            <a:ext cx="4476750" cy="1241937"/>
          </a:xfrm>
          <a:prstGeom prst="rect">
            <a:avLst/>
          </a:prstGeom>
        </p:spPr>
      </p:pic>
      <p:pic>
        <p:nvPicPr>
          <p:cNvPr id="7" name="Picture 6">
            <a:extLst>
              <a:ext uri="{FF2B5EF4-FFF2-40B4-BE49-F238E27FC236}">
                <a16:creationId xmlns:a16="http://schemas.microsoft.com/office/drawing/2014/main" id="{451FB69C-E0E2-4DFE-B95D-FC8FC384EE32}"/>
              </a:ext>
            </a:extLst>
          </p:cNvPr>
          <p:cNvPicPr>
            <a:picLocks noChangeAspect="1"/>
          </p:cNvPicPr>
          <p:nvPr/>
        </p:nvPicPr>
        <p:blipFill>
          <a:blip r:embed="rId6"/>
          <a:stretch>
            <a:fillRect/>
          </a:stretch>
        </p:blipFill>
        <p:spPr>
          <a:xfrm>
            <a:off x="4235278" y="3312799"/>
            <a:ext cx="4491454" cy="828895"/>
          </a:xfrm>
          <a:prstGeom prst="rect">
            <a:avLst/>
          </a:prstGeom>
        </p:spPr>
      </p:pic>
    </p:spTree>
    <p:custDataLst>
      <p:tags r:id="rId1"/>
    </p:custDataLst>
    <p:extLst>
      <p:ext uri="{BB962C8B-B14F-4D97-AF65-F5344CB8AC3E}">
        <p14:creationId xmlns:p14="http://schemas.microsoft.com/office/powerpoint/2010/main" val="141253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r>
              <a:rPr lang="en-US" dirty="0"/>
              <a:t>Instructor Materials – Module 5 Planning Guide</a:t>
            </a:r>
          </a:p>
        </p:txBody>
      </p:sp>
      <p:sp>
        <p:nvSpPr>
          <p:cNvPr id="4099" name="Rectangle 34"/>
          <p:cNvSpPr>
            <a:spLocks noGrp="1" noChangeArrowheads="1"/>
          </p:cNvSpPr>
          <p:nvPr>
            <p:ph idx="1"/>
          </p:nvPr>
        </p:nvSpPr>
        <p:spPr>
          <a:xfrm>
            <a:off x="145357" y="808179"/>
            <a:ext cx="8433035" cy="3773247"/>
          </a:xfrm>
        </p:spPr>
        <p:txBody>
          <a:bodyPr/>
          <a:lstStyle/>
          <a:p>
            <a:pPr marL="0" indent="0">
              <a:buNone/>
            </a:pPr>
            <a:r>
              <a:rPr lang="en-CA" dirty="0"/>
              <a:t>This PowerPoint deck is divided in two parts:</a:t>
            </a:r>
          </a:p>
          <a:p>
            <a:r>
              <a:rPr lang="en-US" dirty="0"/>
              <a:t>Instructor Planning Guide</a:t>
            </a:r>
            <a:endParaRPr lang="en-CA" dirty="0"/>
          </a:p>
          <a:p>
            <a:pPr lvl="1"/>
            <a:r>
              <a:rPr lang="en-CA" dirty="0"/>
              <a:t>Information to help you become familiar with the module</a:t>
            </a:r>
          </a:p>
          <a:p>
            <a:pPr lvl="1"/>
            <a:r>
              <a:rPr lang="en-CA" dirty="0"/>
              <a:t>Teaching aids</a:t>
            </a:r>
          </a:p>
          <a:p>
            <a:r>
              <a:rPr lang="en-CA" dirty="0"/>
              <a:t>Instructor Class Presentation</a:t>
            </a:r>
          </a:p>
          <a:p>
            <a:pPr lvl="1"/>
            <a:r>
              <a:rPr lang="en-CA" dirty="0"/>
              <a:t>Optional slides that you can use in the classroom</a:t>
            </a:r>
          </a:p>
          <a:p>
            <a:pPr lvl="1"/>
            <a:r>
              <a:rPr lang="en-CA" dirty="0"/>
              <a:t>Begins on slide # 10</a:t>
            </a:r>
          </a:p>
          <a:p>
            <a:pPr marL="142875" lvl="1" indent="0" algn="ctr">
              <a:buNone/>
            </a:pPr>
            <a:r>
              <a:rPr lang="en-CA" sz="1600" b="1" dirty="0"/>
              <a:t>Note</a:t>
            </a:r>
            <a:r>
              <a:rPr lang="en-CA" sz="1600" dirty="0"/>
              <a:t>: Remove the Planning Guide from this presentation before sharing with anyone.</a:t>
            </a:r>
          </a:p>
          <a:p>
            <a:pPr marL="0" indent="0">
              <a:buNone/>
            </a:pPr>
            <a:r>
              <a:rPr lang="en-CA" sz="1600" b="1" dirty="0">
                <a:solidFill>
                  <a:schemeClr val="accent4"/>
                </a:solidFill>
              </a:rPr>
              <a:t>For additional help and resources go to the Instructor Home Page and Course Resources for this course. </a:t>
            </a:r>
            <a:r>
              <a:rPr lang="en-US" sz="1600" b="1" dirty="0">
                <a:solidFill>
                  <a:schemeClr val="accent4"/>
                </a:solidFill>
              </a:rPr>
              <a:t>You also can visit the professional development site on netacad.com, the official Cisco Networking Academy Facebook page, or Instructor Only FB group.</a:t>
            </a:r>
            <a:endParaRPr lang="en-CA" sz="1600" b="1" dirty="0">
              <a:solidFill>
                <a:schemeClr val="accent4"/>
              </a:solidFill>
            </a:endParaRPr>
          </a:p>
        </p:txBody>
      </p:sp>
    </p:spTree>
    <p:custDataLst>
      <p:tags r:id="rId1"/>
    </p:custDataLst>
    <p:extLst>
      <p:ext uri="{BB962C8B-B14F-4D97-AF65-F5344CB8AC3E}">
        <p14:creationId xmlns:p14="http://schemas.microsoft.com/office/powerpoint/2010/main" val="359958195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Standard IPv4 ACLs</a:t>
            </a:r>
            <a:br>
              <a:rPr lang="en-US" dirty="0"/>
            </a:br>
            <a:r>
              <a:rPr lang="en-US" sz="2400" dirty="0"/>
              <a:t>Named Standard ACL Example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3144947" cy="3495517"/>
          </a:xfrm>
        </p:spPr>
        <p:txBody>
          <a:bodyPr/>
          <a:lstStyle/>
          <a:p>
            <a:pPr marL="285750" indent="-285750" algn="l">
              <a:buFont typeface="Arial" panose="020B0604020202020204" pitchFamily="34" charset="0"/>
              <a:buChar char="•"/>
            </a:pPr>
            <a:r>
              <a:rPr lang="en-US" sz="1600" dirty="0">
                <a:solidFill>
                  <a:srgbClr val="000000"/>
                </a:solidFill>
              </a:rPr>
              <a:t>Use the </a:t>
            </a:r>
            <a:r>
              <a:rPr lang="en-US" sz="1600" b="1" dirty="0">
                <a:solidFill>
                  <a:srgbClr val="000000"/>
                </a:solidFill>
              </a:rPr>
              <a:t>show access-list</a:t>
            </a:r>
            <a:r>
              <a:rPr lang="en-US" sz="1600" dirty="0">
                <a:solidFill>
                  <a:srgbClr val="000000"/>
                </a:solidFill>
              </a:rPr>
              <a:t> command to review the ACL in the configuration.</a:t>
            </a:r>
          </a:p>
          <a:p>
            <a:pPr marL="285750" indent="-285750" algn="l">
              <a:buFont typeface="Arial" panose="020B0604020202020204" pitchFamily="34" charset="0"/>
              <a:buChar char="•"/>
            </a:pPr>
            <a:r>
              <a:rPr lang="en-US" sz="1600" dirty="0">
                <a:solidFill>
                  <a:srgbClr val="000000"/>
                </a:solidFill>
              </a:rPr>
              <a:t>Use the </a:t>
            </a:r>
            <a:r>
              <a:rPr lang="en-US" sz="1600" b="1" dirty="0">
                <a:solidFill>
                  <a:srgbClr val="000000"/>
                </a:solidFill>
              </a:rPr>
              <a:t>show </a:t>
            </a:r>
            <a:r>
              <a:rPr lang="en-US" sz="1600" b="1" dirty="0" err="1">
                <a:solidFill>
                  <a:srgbClr val="000000"/>
                </a:solidFill>
              </a:rPr>
              <a:t>ip</a:t>
            </a:r>
            <a:r>
              <a:rPr lang="en-US" sz="1600" b="1" dirty="0">
                <a:solidFill>
                  <a:srgbClr val="000000"/>
                </a:solidFill>
              </a:rPr>
              <a:t> interface</a:t>
            </a:r>
            <a:r>
              <a:rPr lang="en-US" sz="1600" dirty="0">
                <a:solidFill>
                  <a:srgbClr val="000000"/>
                </a:solidFill>
              </a:rPr>
              <a:t> command to verify the ACL is applied to the interface.</a:t>
            </a:r>
          </a:p>
        </p:txBody>
      </p:sp>
      <p:pic>
        <p:nvPicPr>
          <p:cNvPr id="2" name="Picture 1">
            <a:extLst>
              <a:ext uri="{FF2B5EF4-FFF2-40B4-BE49-F238E27FC236}">
                <a16:creationId xmlns:a16="http://schemas.microsoft.com/office/drawing/2014/main" id="{4FBB887C-E25C-41B5-ABEC-EC94D2BBF135}"/>
              </a:ext>
            </a:extLst>
          </p:cNvPr>
          <p:cNvPicPr>
            <a:picLocks noChangeAspect="1"/>
          </p:cNvPicPr>
          <p:nvPr/>
        </p:nvPicPr>
        <p:blipFill>
          <a:blip r:embed="rId4"/>
          <a:stretch>
            <a:fillRect/>
          </a:stretch>
        </p:blipFill>
        <p:spPr>
          <a:xfrm>
            <a:off x="4411663" y="946056"/>
            <a:ext cx="3933825" cy="2085975"/>
          </a:xfrm>
          <a:prstGeom prst="rect">
            <a:avLst/>
          </a:prstGeom>
        </p:spPr>
      </p:pic>
      <p:pic>
        <p:nvPicPr>
          <p:cNvPr id="7" name="Picture 6">
            <a:extLst>
              <a:ext uri="{FF2B5EF4-FFF2-40B4-BE49-F238E27FC236}">
                <a16:creationId xmlns:a16="http://schemas.microsoft.com/office/drawing/2014/main" id="{CEABDCFD-A6AD-43BA-95A3-2D8D6A3F42F8}"/>
              </a:ext>
            </a:extLst>
          </p:cNvPr>
          <p:cNvPicPr>
            <a:picLocks noChangeAspect="1"/>
          </p:cNvPicPr>
          <p:nvPr/>
        </p:nvPicPr>
        <p:blipFill>
          <a:blip r:embed="rId5"/>
          <a:stretch>
            <a:fillRect/>
          </a:stretch>
        </p:blipFill>
        <p:spPr>
          <a:xfrm>
            <a:off x="4411663" y="3061006"/>
            <a:ext cx="3933825" cy="1136438"/>
          </a:xfrm>
          <a:prstGeom prst="rect">
            <a:avLst/>
          </a:prstGeom>
        </p:spPr>
      </p:pic>
    </p:spTree>
    <p:custDataLst>
      <p:tags r:id="rId1"/>
    </p:custDataLst>
    <p:extLst>
      <p:ext uri="{BB962C8B-B14F-4D97-AF65-F5344CB8AC3E}">
        <p14:creationId xmlns:p14="http://schemas.microsoft.com/office/powerpoint/2010/main" val="91808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Standard IPv4 ACLs</a:t>
            </a:r>
            <a:br>
              <a:rPr lang="en-US" dirty="0"/>
            </a:br>
            <a:r>
              <a:rPr lang="en-US" sz="2400" dirty="0"/>
              <a:t>Packet Tracer – Configure Numbered Standard IPv4 ACLs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495517"/>
          </a:xfrm>
        </p:spPr>
        <p:txBody>
          <a:bodyPr/>
          <a:lstStyle/>
          <a:p>
            <a:pPr algn="l"/>
            <a:r>
              <a:rPr lang="en-US" sz="1600" dirty="0">
                <a:solidFill>
                  <a:srgbClr val="000000"/>
                </a:solidFill>
              </a:rPr>
              <a:t>In this Packet Tracer, you will complete the following objectives:</a:t>
            </a:r>
          </a:p>
          <a:p>
            <a:pPr marL="342900" indent="-342900" algn="l">
              <a:buFont typeface="Arial" panose="020B0604020202020204" pitchFamily="34" charset="0"/>
              <a:buChar char="•"/>
            </a:pPr>
            <a:r>
              <a:rPr lang="en-US" sz="1600" dirty="0">
                <a:solidFill>
                  <a:srgbClr val="000000"/>
                </a:solidFill>
              </a:rPr>
              <a:t>Plan an ACL Implementation.</a:t>
            </a:r>
          </a:p>
          <a:p>
            <a:pPr marL="342900" indent="-342900" algn="l">
              <a:buFont typeface="Arial" panose="020B0604020202020204" pitchFamily="34" charset="0"/>
              <a:buChar char="•"/>
            </a:pPr>
            <a:r>
              <a:rPr lang="en-US" sz="1600" dirty="0">
                <a:solidFill>
                  <a:srgbClr val="000000"/>
                </a:solidFill>
              </a:rPr>
              <a:t>Configure, Apply, and Verify a Standard ACL.</a:t>
            </a:r>
          </a:p>
        </p:txBody>
      </p:sp>
    </p:spTree>
    <p:custDataLst>
      <p:tags r:id="rId1"/>
    </p:custDataLst>
    <p:extLst>
      <p:ext uri="{BB962C8B-B14F-4D97-AF65-F5344CB8AC3E}">
        <p14:creationId xmlns:p14="http://schemas.microsoft.com/office/powerpoint/2010/main" val="35466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Standard IPv4 ACLs</a:t>
            </a:r>
            <a:br>
              <a:rPr lang="en-US" dirty="0"/>
            </a:br>
            <a:r>
              <a:rPr lang="en-US" sz="2400" dirty="0"/>
              <a:t>Packet Tracer – Configure Named Standard IPv4 ACLs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495517"/>
          </a:xfrm>
        </p:spPr>
        <p:txBody>
          <a:bodyPr/>
          <a:lstStyle/>
          <a:p>
            <a:pPr algn="l"/>
            <a:r>
              <a:rPr lang="en-US" sz="1600" dirty="0">
                <a:solidFill>
                  <a:srgbClr val="000000"/>
                </a:solidFill>
              </a:rPr>
              <a:t>In this Packet Tracer, you will complete the following objectives:</a:t>
            </a:r>
          </a:p>
          <a:p>
            <a:pPr marL="342900" indent="-342900" algn="l">
              <a:buFont typeface="Arial" panose="020B0604020202020204" pitchFamily="34" charset="0"/>
              <a:buChar char="•"/>
            </a:pPr>
            <a:r>
              <a:rPr lang="en-US" sz="1600" dirty="0">
                <a:solidFill>
                  <a:srgbClr val="000000"/>
                </a:solidFill>
              </a:rPr>
              <a:t>Configure and Apply a Named Standard ACL.</a:t>
            </a:r>
          </a:p>
          <a:p>
            <a:pPr marL="342900" indent="-342900" algn="l">
              <a:buFont typeface="Arial" panose="020B0604020202020204" pitchFamily="34" charset="0"/>
              <a:buChar char="•"/>
            </a:pPr>
            <a:r>
              <a:rPr lang="en-US" sz="1600" dirty="0">
                <a:solidFill>
                  <a:srgbClr val="000000"/>
                </a:solidFill>
              </a:rPr>
              <a:t>Verify the ACL Implementation.</a:t>
            </a:r>
          </a:p>
        </p:txBody>
      </p:sp>
    </p:spTree>
    <p:custDataLst>
      <p:tags r:id="rId1"/>
    </p:custDataLst>
    <p:extLst>
      <p:ext uri="{BB962C8B-B14F-4D97-AF65-F5344CB8AC3E}">
        <p14:creationId xmlns:p14="http://schemas.microsoft.com/office/powerpoint/2010/main" val="339012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5.2 Modify IPv4 ACLs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IPv4 ACLs</a:t>
            </a:r>
            <a:br>
              <a:rPr lang="en-US" dirty="0"/>
            </a:br>
            <a:r>
              <a:rPr lang="en-US" sz="2400" dirty="0"/>
              <a:t>Two Methods to Modify an ACL</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US" sz="1600" dirty="0">
                <a:solidFill>
                  <a:srgbClr val="000000"/>
                </a:solidFill>
              </a:rPr>
              <a:t>After an ACL is configured, it may need to be modified. ACLs with multiple ACEs can be complex to configure. Sometimes the configured ACE does not yield the expected behaviors. </a:t>
            </a:r>
          </a:p>
          <a:p>
            <a:pPr marL="0" indent="0" algn="l"/>
            <a:r>
              <a:rPr lang="en-US" sz="1600" dirty="0">
                <a:solidFill>
                  <a:srgbClr val="000000"/>
                </a:solidFill>
              </a:rPr>
              <a:t>There are two methods to use when modifying an ACL:</a:t>
            </a:r>
          </a:p>
          <a:p>
            <a:pPr marL="358835" lvl="1" indent="-285750">
              <a:buFont typeface="Arial" panose="020B0604020202020204" pitchFamily="34" charset="0"/>
              <a:buChar char="•"/>
            </a:pPr>
            <a:r>
              <a:rPr lang="en-US" sz="1600" dirty="0">
                <a:solidFill>
                  <a:srgbClr val="000000"/>
                </a:solidFill>
              </a:rPr>
              <a:t>Use a text editor.</a:t>
            </a:r>
          </a:p>
          <a:p>
            <a:pPr marL="358835" lvl="1" indent="-285750">
              <a:buFont typeface="Arial" panose="020B0604020202020204" pitchFamily="34" charset="0"/>
              <a:buChar char="•"/>
            </a:pPr>
            <a:r>
              <a:rPr lang="en-US" sz="1600" dirty="0">
                <a:solidFill>
                  <a:srgbClr val="000000"/>
                </a:solidFill>
              </a:rPr>
              <a:t>Use sequence numbers.</a:t>
            </a:r>
          </a:p>
          <a:p>
            <a:pPr marL="0" indent="0" algn="l"/>
            <a:endParaRPr lang="en-US" sz="1600" dirty="0">
              <a:solidFill>
                <a:srgbClr val="000000"/>
              </a:solidFill>
            </a:endParaRPr>
          </a:p>
        </p:txBody>
      </p:sp>
    </p:spTree>
    <p:custDataLst>
      <p:tags r:id="rId1"/>
    </p:custDataLst>
    <p:extLst>
      <p:ext uri="{BB962C8B-B14F-4D97-AF65-F5344CB8AC3E}">
        <p14:creationId xmlns:p14="http://schemas.microsoft.com/office/powerpoint/2010/main" val="327968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IPv4 ACLs</a:t>
            </a:r>
            <a:br>
              <a:rPr lang="en-US" dirty="0"/>
            </a:br>
            <a:r>
              <a:rPr lang="en-US" sz="2400" dirty="0"/>
              <a:t>Text Editor Method</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2212279"/>
          </a:xfrm>
        </p:spPr>
        <p:txBody>
          <a:bodyPr/>
          <a:lstStyle/>
          <a:p>
            <a:pPr marL="0" indent="0" algn="l"/>
            <a:r>
              <a:rPr lang="en-US" sz="1600" dirty="0">
                <a:solidFill>
                  <a:srgbClr val="000000"/>
                </a:solidFill>
              </a:rPr>
              <a:t>ACLs with multiple ACEs should be created in a text editor. This allows you to plan the required ACEs, create the ACL, and then paste it into the router interface. It also simplifies the tasks to edit and fix an ACL.</a:t>
            </a:r>
          </a:p>
          <a:p>
            <a:pPr marL="0" indent="0" algn="l"/>
            <a:r>
              <a:rPr lang="en-US" sz="1600" dirty="0">
                <a:solidFill>
                  <a:srgbClr val="000000"/>
                </a:solidFill>
              </a:rPr>
              <a:t>To correct an error in an ACL:</a:t>
            </a:r>
          </a:p>
          <a:p>
            <a:pPr marL="358835" lvl="1" indent="-285750">
              <a:buFont typeface="Arial" panose="020B0604020202020204" pitchFamily="34" charset="0"/>
              <a:buChar char="•"/>
            </a:pPr>
            <a:r>
              <a:rPr lang="en-US" dirty="0">
                <a:solidFill>
                  <a:srgbClr val="000000"/>
                </a:solidFill>
              </a:rPr>
              <a:t>Copy the ACL from the running configuration and paste it into the text editor.</a:t>
            </a:r>
          </a:p>
          <a:p>
            <a:pPr marL="358835" lvl="1" indent="-285750">
              <a:buFont typeface="Arial" panose="020B0604020202020204" pitchFamily="34" charset="0"/>
              <a:buChar char="•"/>
            </a:pPr>
            <a:r>
              <a:rPr lang="en-US" dirty="0">
                <a:solidFill>
                  <a:srgbClr val="000000"/>
                </a:solidFill>
              </a:rPr>
              <a:t>Make the necessary edits or changes.</a:t>
            </a:r>
          </a:p>
          <a:p>
            <a:pPr marL="358835" lvl="1" indent="-285750">
              <a:buFont typeface="Arial" panose="020B0604020202020204" pitchFamily="34" charset="0"/>
              <a:buChar char="•"/>
            </a:pPr>
            <a:r>
              <a:rPr lang="en-US" dirty="0">
                <a:solidFill>
                  <a:srgbClr val="000000"/>
                </a:solidFill>
              </a:rPr>
              <a:t>Remove the previously configured ACL on the router.</a:t>
            </a:r>
          </a:p>
          <a:p>
            <a:pPr marL="358835" lvl="1" indent="-285750">
              <a:buFont typeface="Arial" panose="020B0604020202020204" pitchFamily="34" charset="0"/>
              <a:buChar char="•"/>
            </a:pPr>
            <a:r>
              <a:rPr lang="en-US" dirty="0">
                <a:solidFill>
                  <a:srgbClr val="000000"/>
                </a:solidFill>
              </a:rPr>
              <a:t>Copy and paste the edited ACL back to the router.</a:t>
            </a:r>
          </a:p>
          <a:p>
            <a:pPr marL="285750" indent="-285750" algn="l">
              <a:buFont typeface="Arial" panose="020B0604020202020204" pitchFamily="34" charset="0"/>
              <a:buChar char="•"/>
            </a:pPr>
            <a:endParaRPr lang="en-US" sz="1600" dirty="0">
              <a:solidFill>
                <a:srgbClr val="000000"/>
              </a:solidFill>
            </a:endParaRPr>
          </a:p>
        </p:txBody>
      </p:sp>
      <p:pic>
        <p:nvPicPr>
          <p:cNvPr id="5" name="Picture 4">
            <a:extLst>
              <a:ext uri="{FF2B5EF4-FFF2-40B4-BE49-F238E27FC236}">
                <a16:creationId xmlns:a16="http://schemas.microsoft.com/office/drawing/2014/main" id="{8A0E04A2-18D2-436D-9425-46AEAFDE79CB}"/>
              </a:ext>
            </a:extLst>
          </p:cNvPr>
          <p:cNvPicPr>
            <a:picLocks noChangeAspect="1"/>
          </p:cNvPicPr>
          <p:nvPr/>
        </p:nvPicPr>
        <p:blipFill>
          <a:blip r:embed="rId4"/>
          <a:stretch>
            <a:fillRect/>
          </a:stretch>
        </p:blipFill>
        <p:spPr>
          <a:xfrm>
            <a:off x="2500310" y="3067698"/>
            <a:ext cx="4143375" cy="790575"/>
          </a:xfrm>
          <a:prstGeom prst="rect">
            <a:avLst/>
          </a:prstGeom>
        </p:spPr>
      </p:pic>
      <p:pic>
        <p:nvPicPr>
          <p:cNvPr id="6" name="Picture 5">
            <a:extLst>
              <a:ext uri="{FF2B5EF4-FFF2-40B4-BE49-F238E27FC236}">
                <a16:creationId xmlns:a16="http://schemas.microsoft.com/office/drawing/2014/main" id="{8AC0954E-7108-4572-83EF-F45EB3FC7569}"/>
              </a:ext>
            </a:extLst>
          </p:cNvPr>
          <p:cNvPicPr>
            <a:picLocks noChangeAspect="1"/>
          </p:cNvPicPr>
          <p:nvPr/>
        </p:nvPicPr>
        <p:blipFill>
          <a:blip r:embed="rId5"/>
          <a:stretch>
            <a:fillRect/>
          </a:stretch>
        </p:blipFill>
        <p:spPr>
          <a:xfrm>
            <a:off x="2500311" y="3929365"/>
            <a:ext cx="4143375" cy="974355"/>
          </a:xfrm>
          <a:prstGeom prst="rect">
            <a:avLst/>
          </a:prstGeom>
        </p:spPr>
      </p:pic>
    </p:spTree>
    <p:custDataLst>
      <p:tags r:id="rId1"/>
    </p:custDataLst>
    <p:extLst>
      <p:ext uri="{BB962C8B-B14F-4D97-AF65-F5344CB8AC3E}">
        <p14:creationId xmlns:p14="http://schemas.microsoft.com/office/powerpoint/2010/main" val="146105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IPv4 ACLs</a:t>
            </a:r>
            <a:br>
              <a:rPr lang="en-US" dirty="0"/>
            </a:br>
            <a:r>
              <a:rPr lang="en-US" sz="2400" dirty="0"/>
              <a:t>Sequence Number Method</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4229676" cy="3073946"/>
          </a:xfrm>
        </p:spPr>
        <p:txBody>
          <a:bodyPr/>
          <a:lstStyle/>
          <a:p>
            <a:pPr marL="0" indent="0" algn="l"/>
            <a:r>
              <a:rPr lang="en-US" sz="1600" dirty="0">
                <a:solidFill>
                  <a:srgbClr val="000000"/>
                </a:solidFill>
              </a:rPr>
              <a:t>An ACL ACE can be deleted or added using the ACL sequence numbers.</a:t>
            </a:r>
          </a:p>
          <a:p>
            <a:pPr marL="285750" indent="-285750" algn="l">
              <a:buFont typeface="Arial" panose="020B0604020202020204" pitchFamily="34" charset="0"/>
              <a:buChar char="•"/>
            </a:pPr>
            <a:r>
              <a:rPr lang="en-US" sz="1600" dirty="0">
                <a:solidFill>
                  <a:srgbClr val="000000"/>
                </a:solidFill>
              </a:rPr>
              <a:t>Use the </a:t>
            </a:r>
            <a:r>
              <a:rPr lang="en-US" sz="1600" b="1" dirty="0" err="1">
                <a:solidFill>
                  <a:srgbClr val="000000"/>
                </a:solidFill>
              </a:rPr>
              <a:t>ip</a:t>
            </a:r>
            <a:r>
              <a:rPr lang="en-US" sz="1600" b="1" dirty="0">
                <a:solidFill>
                  <a:srgbClr val="000000"/>
                </a:solidFill>
              </a:rPr>
              <a:t> access-list standard</a:t>
            </a:r>
            <a:r>
              <a:rPr lang="en-US" sz="1600" dirty="0">
                <a:solidFill>
                  <a:srgbClr val="000000"/>
                </a:solidFill>
              </a:rPr>
              <a:t> command to edit an ACL. </a:t>
            </a:r>
          </a:p>
          <a:p>
            <a:pPr marL="285750" indent="-285750" algn="l">
              <a:buFont typeface="Arial" panose="020B0604020202020204" pitchFamily="34" charset="0"/>
              <a:buChar char="•"/>
            </a:pPr>
            <a:r>
              <a:rPr lang="en-US" sz="1600" dirty="0">
                <a:solidFill>
                  <a:srgbClr val="000000"/>
                </a:solidFill>
              </a:rPr>
              <a:t>Statements cannot be overwritten using an existing sequence number. The current statement must be deleted first with the </a:t>
            </a:r>
            <a:r>
              <a:rPr lang="en-US" sz="1600" b="1" dirty="0">
                <a:solidFill>
                  <a:srgbClr val="000000"/>
                </a:solidFill>
              </a:rPr>
              <a:t>no 10</a:t>
            </a:r>
            <a:r>
              <a:rPr lang="en-US" sz="1600" dirty="0">
                <a:solidFill>
                  <a:srgbClr val="000000"/>
                </a:solidFill>
              </a:rPr>
              <a:t> command. Then the correct ACE can be added using sequence number. </a:t>
            </a: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p:txBody>
      </p:sp>
      <p:pic>
        <p:nvPicPr>
          <p:cNvPr id="5" name="Picture 4">
            <a:extLst>
              <a:ext uri="{FF2B5EF4-FFF2-40B4-BE49-F238E27FC236}">
                <a16:creationId xmlns:a16="http://schemas.microsoft.com/office/drawing/2014/main" id="{A36AF0E4-C501-487A-BE81-3C615B244553}"/>
              </a:ext>
            </a:extLst>
          </p:cNvPr>
          <p:cNvPicPr>
            <a:picLocks noChangeAspect="1"/>
          </p:cNvPicPr>
          <p:nvPr/>
        </p:nvPicPr>
        <p:blipFill>
          <a:blip r:embed="rId4"/>
          <a:stretch>
            <a:fillRect/>
          </a:stretch>
        </p:blipFill>
        <p:spPr>
          <a:xfrm>
            <a:off x="4778203" y="875692"/>
            <a:ext cx="3933825" cy="952500"/>
          </a:xfrm>
          <a:prstGeom prst="rect">
            <a:avLst/>
          </a:prstGeom>
        </p:spPr>
      </p:pic>
      <p:pic>
        <p:nvPicPr>
          <p:cNvPr id="6" name="Picture 5">
            <a:extLst>
              <a:ext uri="{FF2B5EF4-FFF2-40B4-BE49-F238E27FC236}">
                <a16:creationId xmlns:a16="http://schemas.microsoft.com/office/drawing/2014/main" id="{BF5389D6-EE99-4FDA-916D-14E67A5CD925}"/>
              </a:ext>
            </a:extLst>
          </p:cNvPr>
          <p:cNvPicPr>
            <a:picLocks noChangeAspect="1"/>
          </p:cNvPicPr>
          <p:nvPr/>
        </p:nvPicPr>
        <p:blipFill>
          <a:blip r:embed="rId5"/>
          <a:stretch>
            <a:fillRect/>
          </a:stretch>
        </p:blipFill>
        <p:spPr>
          <a:xfrm>
            <a:off x="4778203" y="1972047"/>
            <a:ext cx="3933825" cy="1957318"/>
          </a:xfrm>
          <a:prstGeom prst="rect">
            <a:avLst/>
          </a:prstGeom>
        </p:spPr>
      </p:pic>
    </p:spTree>
    <p:custDataLst>
      <p:tags r:id="rId1"/>
    </p:custDataLst>
    <p:extLst>
      <p:ext uri="{BB962C8B-B14F-4D97-AF65-F5344CB8AC3E}">
        <p14:creationId xmlns:p14="http://schemas.microsoft.com/office/powerpoint/2010/main" val="305624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IPv4 ACLs</a:t>
            </a:r>
            <a:br>
              <a:rPr lang="en-US" dirty="0"/>
            </a:br>
            <a:r>
              <a:rPr lang="en-US" sz="2400" dirty="0"/>
              <a:t>Modify a Named ACL Example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20"/>
            <a:ext cx="8280057" cy="731838"/>
          </a:xfrm>
        </p:spPr>
        <p:txBody>
          <a:bodyPr/>
          <a:lstStyle/>
          <a:p>
            <a:pPr marL="0" indent="0" algn="l"/>
            <a:r>
              <a:rPr lang="en-US" sz="1600" dirty="0">
                <a:solidFill>
                  <a:srgbClr val="000000"/>
                </a:solidFill>
              </a:rPr>
              <a:t>Named ACLs can also use sequence numbers to delete and add ACEs. In the example an ACE is added to deny hosts 192.168.10.11.</a:t>
            </a:r>
            <a:endParaRPr lang="en-US" sz="1400" dirty="0">
              <a:solidFill>
                <a:srgbClr val="000000"/>
              </a:solidFill>
            </a:endParaRPr>
          </a:p>
          <a:p>
            <a:pPr marL="0" indent="0" algn="l"/>
            <a:endParaRPr lang="en-US" sz="1600" dirty="0">
              <a:solidFill>
                <a:srgbClr val="000000"/>
              </a:solidFill>
            </a:endParaRPr>
          </a:p>
        </p:txBody>
      </p:sp>
      <p:pic>
        <p:nvPicPr>
          <p:cNvPr id="5" name="Picture 4">
            <a:extLst>
              <a:ext uri="{FF2B5EF4-FFF2-40B4-BE49-F238E27FC236}">
                <a16:creationId xmlns:a16="http://schemas.microsoft.com/office/drawing/2014/main" id="{0B88ECA7-FA3D-4C9D-8AFA-6D3535947AF9}"/>
              </a:ext>
            </a:extLst>
          </p:cNvPr>
          <p:cNvPicPr>
            <a:picLocks noChangeAspect="1"/>
          </p:cNvPicPr>
          <p:nvPr/>
        </p:nvPicPr>
        <p:blipFill>
          <a:blip r:embed="rId4"/>
          <a:stretch>
            <a:fillRect/>
          </a:stretch>
        </p:blipFill>
        <p:spPr>
          <a:xfrm>
            <a:off x="2586036" y="1684803"/>
            <a:ext cx="4114800" cy="828881"/>
          </a:xfrm>
          <a:prstGeom prst="rect">
            <a:avLst/>
          </a:prstGeom>
        </p:spPr>
      </p:pic>
      <p:pic>
        <p:nvPicPr>
          <p:cNvPr id="6" name="Picture 5">
            <a:extLst>
              <a:ext uri="{FF2B5EF4-FFF2-40B4-BE49-F238E27FC236}">
                <a16:creationId xmlns:a16="http://schemas.microsoft.com/office/drawing/2014/main" id="{2215B885-4618-4B4D-ACE1-A90282989C29}"/>
              </a:ext>
            </a:extLst>
          </p:cNvPr>
          <p:cNvPicPr>
            <a:picLocks noChangeAspect="1"/>
          </p:cNvPicPr>
          <p:nvPr/>
        </p:nvPicPr>
        <p:blipFill>
          <a:blip r:embed="rId5"/>
          <a:stretch>
            <a:fillRect/>
          </a:stretch>
        </p:blipFill>
        <p:spPr>
          <a:xfrm>
            <a:off x="2586036" y="2548422"/>
            <a:ext cx="4114800" cy="2162175"/>
          </a:xfrm>
          <a:prstGeom prst="rect">
            <a:avLst/>
          </a:prstGeom>
        </p:spPr>
      </p:pic>
    </p:spTree>
    <p:custDataLst>
      <p:tags r:id="rId1"/>
    </p:custDataLst>
    <p:extLst>
      <p:ext uri="{BB962C8B-B14F-4D97-AF65-F5344CB8AC3E}">
        <p14:creationId xmlns:p14="http://schemas.microsoft.com/office/powerpoint/2010/main" val="71253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IPv4 ACLs</a:t>
            </a:r>
            <a:br>
              <a:rPr lang="en-US" dirty="0"/>
            </a:br>
            <a:r>
              <a:rPr lang="en-US" sz="2400" dirty="0"/>
              <a:t>ACL Statistics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716331"/>
          </a:xfrm>
        </p:spPr>
        <p:txBody>
          <a:bodyPr/>
          <a:lstStyle/>
          <a:p>
            <a:pPr marL="0" indent="0" algn="l"/>
            <a:r>
              <a:rPr lang="en-US" sz="1600" dirty="0">
                <a:solidFill>
                  <a:srgbClr val="000000"/>
                </a:solidFill>
              </a:rPr>
              <a:t>The </a:t>
            </a:r>
            <a:r>
              <a:rPr lang="en-US" sz="1600" b="1" dirty="0">
                <a:solidFill>
                  <a:srgbClr val="000000"/>
                </a:solidFill>
              </a:rPr>
              <a:t>show access-lists</a:t>
            </a:r>
            <a:r>
              <a:rPr lang="en-US" sz="1600" dirty="0">
                <a:solidFill>
                  <a:srgbClr val="000000"/>
                </a:solidFill>
              </a:rPr>
              <a:t> command in the example shows statistics for each statement that has been matched. </a:t>
            </a:r>
          </a:p>
          <a:p>
            <a:pPr marL="285750" indent="-285750" algn="l">
              <a:buFont typeface="Arial" panose="020B0604020202020204" pitchFamily="34" charset="0"/>
              <a:buChar char="•"/>
            </a:pPr>
            <a:r>
              <a:rPr lang="en-US" sz="1400" dirty="0">
                <a:solidFill>
                  <a:srgbClr val="000000"/>
                </a:solidFill>
              </a:rPr>
              <a:t>The deny ACE has been matched 20 times and the permit ACE has been matched 64 times.</a:t>
            </a:r>
          </a:p>
          <a:p>
            <a:pPr marL="285750" indent="-285750" algn="l">
              <a:buFont typeface="Arial" panose="020B0604020202020204" pitchFamily="34" charset="0"/>
              <a:buChar char="•"/>
            </a:pPr>
            <a:r>
              <a:rPr lang="en-US" sz="1400" dirty="0">
                <a:solidFill>
                  <a:srgbClr val="000000"/>
                </a:solidFill>
              </a:rPr>
              <a:t>Note that the implied deny any statement does not display any statistics. To track how many implicit denied packets have been matched, you must manually configure the </a:t>
            </a:r>
            <a:r>
              <a:rPr lang="en-US" sz="1400" b="1" dirty="0">
                <a:solidFill>
                  <a:srgbClr val="000000"/>
                </a:solidFill>
              </a:rPr>
              <a:t>deny any</a:t>
            </a:r>
            <a:r>
              <a:rPr lang="en-US" sz="1400" dirty="0">
                <a:solidFill>
                  <a:srgbClr val="000000"/>
                </a:solidFill>
              </a:rPr>
              <a:t> command.</a:t>
            </a:r>
          </a:p>
          <a:p>
            <a:pPr marL="285750" indent="-285750" algn="l">
              <a:buFont typeface="Arial" panose="020B0604020202020204" pitchFamily="34" charset="0"/>
              <a:buChar char="•"/>
            </a:pPr>
            <a:r>
              <a:rPr lang="en-US" sz="1400" dirty="0">
                <a:solidFill>
                  <a:srgbClr val="000000"/>
                </a:solidFill>
              </a:rPr>
              <a:t>Use the </a:t>
            </a:r>
            <a:r>
              <a:rPr lang="en-US" sz="1400" b="1" dirty="0">
                <a:solidFill>
                  <a:srgbClr val="000000"/>
                </a:solidFill>
              </a:rPr>
              <a:t>clear access-list counters</a:t>
            </a:r>
            <a:r>
              <a:rPr lang="en-US" sz="1400" dirty="0">
                <a:solidFill>
                  <a:srgbClr val="000000"/>
                </a:solidFill>
              </a:rPr>
              <a:t> command to clear the ACL statistics.</a:t>
            </a:r>
          </a:p>
        </p:txBody>
      </p:sp>
      <p:pic>
        <p:nvPicPr>
          <p:cNvPr id="5" name="Picture 4">
            <a:extLst>
              <a:ext uri="{FF2B5EF4-FFF2-40B4-BE49-F238E27FC236}">
                <a16:creationId xmlns:a16="http://schemas.microsoft.com/office/drawing/2014/main" id="{B731C286-09A7-4838-AAC7-41EFCC4CC61B}"/>
              </a:ext>
            </a:extLst>
          </p:cNvPr>
          <p:cNvPicPr>
            <a:picLocks noChangeAspect="1"/>
          </p:cNvPicPr>
          <p:nvPr/>
        </p:nvPicPr>
        <p:blipFill>
          <a:blip r:embed="rId4"/>
          <a:stretch>
            <a:fillRect/>
          </a:stretch>
        </p:blipFill>
        <p:spPr>
          <a:xfrm>
            <a:off x="2147886" y="2571750"/>
            <a:ext cx="4848225" cy="1943100"/>
          </a:xfrm>
          <a:prstGeom prst="rect">
            <a:avLst/>
          </a:prstGeom>
        </p:spPr>
      </p:pic>
    </p:spTree>
    <p:custDataLst>
      <p:tags r:id="rId1"/>
    </p:custDataLst>
    <p:extLst>
      <p:ext uri="{BB962C8B-B14F-4D97-AF65-F5344CB8AC3E}">
        <p14:creationId xmlns:p14="http://schemas.microsoft.com/office/powerpoint/2010/main" val="287970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Modify IPv4 ACLs</a:t>
            </a:r>
            <a:br>
              <a:rPr lang="en-US" dirty="0"/>
            </a:br>
            <a:r>
              <a:rPr lang="en-US" sz="2400" dirty="0"/>
              <a:t>Packet Tracer – Configure and Modify Standard IPv4 ACLs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716331"/>
          </a:xfrm>
        </p:spPr>
        <p:txBody>
          <a:bodyPr/>
          <a:lstStyle/>
          <a:p>
            <a:pPr algn="l"/>
            <a:r>
              <a:rPr lang="en-US" sz="1600" dirty="0">
                <a:solidFill>
                  <a:srgbClr val="000000"/>
                </a:solidFill>
              </a:rPr>
              <a:t>In this Packet Tracer, you will complete the following objectives:</a:t>
            </a:r>
          </a:p>
          <a:p>
            <a:pPr marL="342900" indent="-342900" algn="l">
              <a:buFont typeface="Arial" panose="020B0604020202020204" pitchFamily="34" charset="0"/>
              <a:buChar char="•"/>
            </a:pPr>
            <a:r>
              <a:rPr lang="en-US" sz="1600" dirty="0">
                <a:solidFill>
                  <a:srgbClr val="000000"/>
                </a:solidFill>
              </a:rPr>
              <a:t>Configure Devices and Verify Connectivity.</a:t>
            </a:r>
          </a:p>
          <a:p>
            <a:pPr marL="342900" indent="-342900" algn="l">
              <a:buFont typeface="Arial" panose="020B0604020202020204" pitchFamily="34" charset="0"/>
              <a:buChar char="•"/>
            </a:pPr>
            <a:r>
              <a:rPr lang="en-US" sz="1600" dirty="0">
                <a:solidFill>
                  <a:srgbClr val="000000"/>
                </a:solidFill>
              </a:rPr>
              <a:t>Configure and Verify Standard Numbered and Named ACLs.</a:t>
            </a:r>
          </a:p>
          <a:p>
            <a:pPr marL="342900" indent="-342900" algn="l">
              <a:buFont typeface="Arial" panose="020B0604020202020204" pitchFamily="34" charset="0"/>
              <a:buChar char="•"/>
            </a:pPr>
            <a:r>
              <a:rPr lang="en-US" sz="1600" dirty="0">
                <a:solidFill>
                  <a:srgbClr val="000000"/>
                </a:solidFill>
              </a:rPr>
              <a:t>Modify a Standard ACL.</a:t>
            </a:r>
          </a:p>
        </p:txBody>
      </p:sp>
    </p:spTree>
    <p:custDataLst>
      <p:tags r:id="rId1"/>
    </p:custDataLst>
    <p:extLst>
      <p:ext uri="{BB962C8B-B14F-4D97-AF65-F5344CB8AC3E}">
        <p14:creationId xmlns:p14="http://schemas.microsoft.com/office/powerpoint/2010/main" val="38578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BD329-AB20-664C-9697-486FE5CED9B9}"/>
              </a:ext>
            </a:extLst>
          </p:cNvPr>
          <p:cNvSpPr>
            <a:spLocks noGrp="1"/>
          </p:cNvSpPr>
          <p:nvPr>
            <p:ph type="title"/>
          </p:nvPr>
        </p:nvSpPr>
        <p:spPr>
          <a:xfrm>
            <a:off x="0" y="189238"/>
            <a:ext cx="9144000" cy="609708"/>
          </a:xfrm>
        </p:spPr>
        <p:txBody>
          <a:bodyPr/>
          <a:lstStyle/>
          <a:p>
            <a:r>
              <a:rPr lang="en-US" dirty="0"/>
              <a:t>What to Expect in this Module</a:t>
            </a:r>
          </a:p>
        </p:txBody>
      </p:sp>
      <p:sp>
        <p:nvSpPr>
          <p:cNvPr id="2" name="Content Placeholder 1">
            <a:extLst>
              <a:ext uri="{FF2B5EF4-FFF2-40B4-BE49-F238E27FC236}">
                <a16:creationId xmlns:a16="http://schemas.microsoft.com/office/drawing/2014/main" id="{C2EDE137-350D-6D47-BD51-750CD198389A}"/>
              </a:ext>
            </a:extLst>
          </p:cNvPr>
          <p:cNvSpPr>
            <a:spLocks noGrp="1"/>
          </p:cNvSpPr>
          <p:nvPr>
            <p:ph idx="1"/>
          </p:nvPr>
        </p:nvSpPr>
        <p:spPr>
          <a:xfrm>
            <a:off x="144065" y="798945"/>
            <a:ext cx="8853286" cy="346366"/>
          </a:xfrm>
        </p:spPr>
        <p:txBody>
          <a:bodyPr/>
          <a:lstStyle/>
          <a:p>
            <a:r>
              <a:rPr lang="en-US" dirty="0"/>
              <a:t>To facilitate learning, the following features within the GUI may be included in this module:</a:t>
            </a:r>
          </a:p>
          <a:p>
            <a:endParaRPr lang="en-US" dirty="0"/>
          </a:p>
          <a:p>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val="200107645"/>
                    </a:ext>
                  </a:extLst>
                </a:gridCol>
                <a:gridCol w="6416970">
                  <a:extLst>
                    <a:ext uri="{9D8B030D-6E8A-4147-A177-3AD203B41FA5}">
                      <a16:colId xmlns:a16="http://schemas.microsoft.com/office/drawing/2014/main" val="2648404099"/>
                    </a:ext>
                  </a:extLst>
                </a:gridCol>
              </a:tblGrid>
              <a:tr h="265091">
                <a:tc>
                  <a:txBody>
                    <a:bodyPr/>
                    <a:lstStyle/>
                    <a:p>
                      <a:r>
                        <a:rPr lang="en-US" dirty="0"/>
                        <a:t>Feature</a:t>
                      </a:r>
                    </a:p>
                  </a:txBody>
                  <a:tcPr/>
                </a:tc>
                <a:tc>
                  <a:txBody>
                    <a:bodyPr/>
                    <a:lstStyle/>
                    <a:p>
                      <a:r>
                        <a:rPr lang="en-US" dirty="0"/>
                        <a:t>Description</a:t>
                      </a:r>
                    </a:p>
                  </a:txBody>
                  <a:tcPr/>
                </a:tc>
                <a:extLst>
                  <a:ext uri="{0D108BD9-81ED-4DB2-BD59-A6C34878D82A}">
                    <a16:rowId xmlns:a16="http://schemas.microsoft.com/office/drawing/2014/main" val="367710602"/>
                  </a:ext>
                </a:extLst>
              </a:tr>
              <a:tr h="331556">
                <a:tc>
                  <a:txBody>
                    <a:bodyPr/>
                    <a:lstStyle/>
                    <a:p>
                      <a:pPr algn="l" fontAlgn="b"/>
                      <a:r>
                        <a:rPr lang="en-US" sz="1400" b="0" i="0" u="none" strike="noStrike" dirty="0">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Per topic online quiz to help learners gauge content understanding. </a:t>
                      </a:r>
                    </a:p>
                  </a:txBody>
                  <a:tcPr/>
                </a:tc>
                <a:extLst>
                  <a:ext uri="{0D108BD9-81ED-4DB2-BD59-A6C34878D82A}">
                    <a16:rowId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Interactive Activities</a:t>
                      </a:r>
                    </a:p>
                  </a:txBody>
                  <a:tcPr marL="9525" marR="9525" marT="9525" marB="0" anchor="b"/>
                </a:tc>
                <a:tc>
                  <a:txBody>
                    <a:bodyPr/>
                    <a:lstStyle/>
                    <a:p>
                      <a:r>
                        <a:rPr lang="en-US" dirty="0"/>
                        <a:t>A variety of formats to help learners gauge content understanding.</a:t>
                      </a:r>
                    </a:p>
                  </a:txBody>
                  <a:tcPr/>
                </a:tc>
                <a:extLst>
                  <a:ext uri="{0D108BD9-81ED-4DB2-BD59-A6C34878D82A}">
                    <a16:rowId xmlns:a16="http://schemas.microsoft.com/office/drawing/2014/main" val="3454703549"/>
                  </a:ext>
                </a:extLst>
              </a:tr>
              <a:tr h="215293">
                <a:tc>
                  <a:txBody>
                    <a:bodyPr/>
                    <a:lstStyle/>
                    <a:p>
                      <a:pPr algn="l" fontAlgn="b"/>
                      <a:r>
                        <a:rPr lang="en-US" sz="1400" b="0" i="0" u="none" strike="noStrike" dirty="0">
                          <a:solidFill>
                            <a:srgbClr val="000000"/>
                          </a:solidFill>
                          <a:effectLst/>
                          <a:latin typeface="+mn-lt"/>
                        </a:rPr>
                        <a:t>Syntax Checker</a:t>
                      </a:r>
                    </a:p>
                  </a:txBody>
                  <a:tcPr marL="9525" marR="9525" marT="9525" marB="0" anchor="b"/>
                </a:tc>
                <a:tc>
                  <a:txBody>
                    <a:bodyPr/>
                    <a:lstStyle/>
                    <a:p>
                      <a:r>
                        <a:rPr lang="en-US" dirty="0"/>
                        <a:t>Small simulations that expose learners to Cisco command line to practice configuration skills.</a:t>
                      </a:r>
                    </a:p>
                  </a:txBody>
                  <a:tcPr/>
                </a:tc>
                <a:extLst>
                  <a:ext uri="{0D108BD9-81ED-4DB2-BD59-A6C34878D82A}">
                    <a16:rowId xmlns:a16="http://schemas.microsoft.com/office/drawing/2014/main" val="2195331658"/>
                  </a:ext>
                </a:extLst>
              </a:tr>
              <a:tr h="265091">
                <a:tc>
                  <a:txBody>
                    <a:bodyPr/>
                    <a:lstStyle/>
                    <a:p>
                      <a:pPr algn="l" fontAlgn="b"/>
                      <a:r>
                        <a:rPr lang="en-US" sz="1400" b="0" i="0" u="none" strike="noStrike" dirty="0">
                          <a:solidFill>
                            <a:srgbClr val="000000"/>
                          </a:solidFill>
                          <a:effectLst/>
                          <a:latin typeface="+mn-lt"/>
                        </a:rPr>
                        <a:t>PT Activity</a:t>
                      </a:r>
                    </a:p>
                  </a:txBody>
                  <a:tcPr marL="9525" marR="9525" marT="9525" marB="0" anchor="b"/>
                </a:tc>
                <a:tc>
                  <a:txBody>
                    <a:bodyPr/>
                    <a:lstStyle/>
                    <a:p>
                      <a:r>
                        <a:rPr lang="en-US" dirty="0"/>
                        <a:t>Simulation and modeling activities designed to explore, acquire, reinforce, and expand skills.</a:t>
                      </a:r>
                    </a:p>
                  </a:txBody>
                  <a:tcPr/>
                </a:tc>
                <a:extLst>
                  <a:ext uri="{0D108BD9-81ED-4DB2-BD59-A6C34878D82A}">
                    <a16:rowId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312537790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5.3 Secure VTY Ports with a Standard IPv4 ACL</a:t>
            </a:r>
          </a:p>
        </p:txBody>
      </p:sp>
    </p:spTree>
    <p:custDataLst>
      <p:tags r:id="rId1"/>
    </p:custDataLst>
    <p:extLst>
      <p:ext uri="{BB962C8B-B14F-4D97-AF65-F5344CB8AC3E}">
        <p14:creationId xmlns:p14="http://schemas.microsoft.com/office/powerpoint/2010/main" val="473391011"/>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VTY Ports with a Standard IPv4 ACL</a:t>
            </a:r>
            <a:br>
              <a:rPr lang="en-US" dirty="0"/>
            </a:br>
            <a:r>
              <a:rPr lang="en-US" sz="2400" dirty="0"/>
              <a:t>The access-class Command</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158576"/>
          </a:xfrm>
        </p:spPr>
        <p:txBody>
          <a:bodyPr/>
          <a:lstStyle/>
          <a:p>
            <a:pPr marL="0" indent="0" algn="l"/>
            <a:r>
              <a:rPr lang="en-US" sz="1600" dirty="0">
                <a:solidFill>
                  <a:srgbClr val="000000"/>
                </a:solidFill>
              </a:rPr>
              <a:t>A standard ACL can secure remote administrative access to a device using the vty lines by implementing the following two steps:</a:t>
            </a:r>
          </a:p>
          <a:p>
            <a:pPr marL="285750" indent="-285750" algn="l">
              <a:buFont typeface="Arial" panose="020B0604020202020204" pitchFamily="34" charset="0"/>
              <a:buChar char="•"/>
            </a:pPr>
            <a:r>
              <a:rPr lang="en-US" sz="1400" dirty="0">
                <a:solidFill>
                  <a:srgbClr val="000000"/>
                </a:solidFill>
              </a:rPr>
              <a:t>Create an ACL to identify which administrative hosts should be allowed remote access.</a:t>
            </a:r>
          </a:p>
          <a:p>
            <a:pPr marL="285750" indent="-285750" algn="l">
              <a:buFont typeface="Arial" panose="020B0604020202020204" pitchFamily="34" charset="0"/>
              <a:buChar char="•"/>
            </a:pPr>
            <a:r>
              <a:rPr lang="en-US" sz="1400" dirty="0">
                <a:solidFill>
                  <a:srgbClr val="000000"/>
                </a:solidFill>
              </a:rPr>
              <a:t>Apply the ACL to incoming traffic on the </a:t>
            </a:r>
            <a:r>
              <a:rPr lang="en-US" sz="1400" dirty="0" err="1">
                <a:solidFill>
                  <a:srgbClr val="000000"/>
                </a:solidFill>
              </a:rPr>
              <a:t>vty</a:t>
            </a:r>
            <a:r>
              <a:rPr lang="en-US" sz="1400" dirty="0">
                <a:solidFill>
                  <a:srgbClr val="000000"/>
                </a:solidFill>
              </a:rPr>
              <a:t> lines.</a:t>
            </a:r>
          </a:p>
          <a:p>
            <a:pPr marL="0" indent="0" algn="l"/>
            <a:endParaRPr lang="en-US" sz="1400" dirty="0">
              <a:solidFill>
                <a:srgbClr val="000000"/>
              </a:solidFill>
            </a:endParaRPr>
          </a:p>
          <a:p>
            <a:pPr marL="0" indent="0" algn="l"/>
            <a:endParaRPr lang="en-US" sz="1600" dirty="0">
              <a:solidFill>
                <a:srgbClr val="000000"/>
              </a:solidFill>
            </a:endParaRPr>
          </a:p>
        </p:txBody>
      </p:sp>
      <p:pic>
        <p:nvPicPr>
          <p:cNvPr id="5" name="Picture 4">
            <a:extLst>
              <a:ext uri="{FF2B5EF4-FFF2-40B4-BE49-F238E27FC236}">
                <a16:creationId xmlns:a16="http://schemas.microsoft.com/office/drawing/2014/main" id="{07671A2C-FA52-454C-B26F-580839610121}"/>
              </a:ext>
            </a:extLst>
          </p:cNvPr>
          <p:cNvPicPr>
            <a:picLocks noChangeAspect="1"/>
          </p:cNvPicPr>
          <p:nvPr/>
        </p:nvPicPr>
        <p:blipFill>
          <a:blip r:embed="rId4"/>
          <a:stretch>
            <a:fillRect/>
          </a:stretch>
        </p:blipFill>
        <p:spPr>
          <a:xfrm>
            <a:off x="1528761" y="2362200"/>
            <a:ext cx="6086475" cy="209550"/>
          </a:xfrm>
          <a:prstGeom prst="rect">
            <a:avLst/>
          </a:prstGeom>
        </p:spPr>
      </p:pic>
    </p:spTree>
    <p:custDataLst>
      <p:tags r:id="rId1"/>
    </p:custDataLst>
    <p:extLst>
      <p:ext uri="{BB962C8B-B14F-4D97-AF65-F5344CB8AC3E}">
        <p14:creationId xmlns:p14="http://schemas.microsoft.com/office/powerpoint/2010/main" val="385423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VTY Ports with a Standard IPv4 ACL</a:t>
            </a:r>
            <a:br>
              <a:rPr lang="en-US" dirty="0"/>
            </a:br>
            <a:r>
              <a:rPr lang="en-US" sz="2400" dirty="0"/>
              <a:t>Secure VTY Access Example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230836"/>
          </a:xfrm>
        </p:spPr>
        <p:txBody>
          <a:bodyPr/>
          <a:lstStyle/>
          <a:p>
            <a:pPr marL="0" indent="0" algn="l"/>
            <a:r>
              <a:rPr lang="en-US" sz="1600" dirty="0">
                <a:solidFill>
                  <a:srgbClr val="000000"/>
                </a:solidFill>
              </a:rPr>
              <a:t>This example demonstrates how to configure an ACL to filter </a:t>
            </a:r>
            <a:r>
              <a:rPr lang="en-US" sz="1600" dirty="0" err="1">
                <a:solidFill>
                  <a:srgbClr val="000000"/>
                </a:solidFill>
              </a:rPr>
              <a:t>vty</a:t>
            </a:r>
            <a:r>
              <a:rPr lang="en-US" sz="1600" dirty="0">
                <a:solidFill>
                  <a:srgbClr val="000000"/>
                </a:solidFill>
              </a:rPr>
              <a:t> traffic.</a:t>
            </a:r>
          </a:p>
          <a:p>
            <a:pPr marL="285750" indent="-285750" algn="l">
              <a:buFont typeface="Arial" panose="020B0604020202020204" pitchFamily="34" charset="0"/>
              <a:buChar char="•"/>
            </a:pPr>
            <a:r>
              <a:rPr lang="en-US" sz="1600" dirty="0">
                <a:solidFill>
                  <a:srgbClr val="000000"/>
                </a:solidFill>
              </a:rPr>
              <a:t>First, a local database entry for a user </a:t>
            </a:r>
            <a:r>
              <a:rPr lang="en-US" sz="1600" b="1" dirty="0">
                <a:solidFill>
                  <a:srgbClr val="000000"/>
                </a:solidFill>
              </a:rPr>
              <a:t>ADMIN</a:t>
            </a:r>
            <a:r>
              <a:rPr lang="en-US" sz="1600" dirty="0">
                <a:solidFill>
                  <a:srgbClr val="000000"/>
                </a:solidFill>
              </a:rPr>
              <a:t> and password </a:t>
            </a:r>
            <a:r>
              <a:rPr lang="en-US" sz="1600" b="1" dirty="0">
                <a:solidFill>
                  <a:srgbClr val="000000"/>
                </a:solidFill>
              </a:rPr>
              <a:t>class </a:t>
            </a:r>
            <a:r>
              <a:rPr lang="en-US" sz="1600" dirty="0">
                <a:solidFill>
                  <a:srgbClr val="000000"/>
                </a:solidFill>
              </a:rPr>
              <a:t>is configured.</a:t>
            </a:r>
          </a:p>
          <a:p>
            <a:pPr marL="285750" indent="-285750" algn="l">
              <a:buFont typeface="Arial" panose="020B0604020202020204" pitchFamily="34" charset="0"/>
              <a:buChar char="•"/>
            </a:pPr>
            <a:r>
              <a:rPr lang="en-US" sz="1600" dirty="0">
                <a:solidFill>
                  <a:srgbClr val="000000"/>
                </a:solidFill>
              </a:rPr>
              <a:t>The </a:t>
            </a:r>
            <a:r>
              <a:rPr lang="en-US" sz="1600" dirty="0" err="1">
                <a:solidFill>
                  <a:srgbClr val="000000"/>
                </a:solidFill>
              </a:rPr>
              <a:t>vty</a:t>
            </a:r>
            <a:r>
              <a:rPr lang="en-US" sz="1600" dirty="0">
                <a:solidFill>
                  <a:srgbClr val="000000"/>
                </a:solidFill>
              </a:rPr>
              <a:t> lines on R1 are configured to use the local database for authentication, permit SSH traffic, and use the ADMIN-HOST ACL to restrict traffic.</a:t>
            </a:r>
          </a:p>
          <a:p>
            <a:pPr marL="285750" indent="-285750" algn="l">
              <a:buFont typeface="Arial" panose="020B0604020202020204" pitchFamily="34" charset="0"/>
              <a:buChar char="•"/>
            </a:pPr>
            <a:endParaRPr lang="en-US" sz="1600" dirty="0">
              <a:solidFill>
                <a:srgbClr val="000000"/>
              </a:solidFill>
            </a:endParaRPr>
          </a:p>
        </p:txBody>
      </p:sp>
      <p:pic>
        <p:nvPicPr>
          <p:cNvPr id="5" name="Picture 4">
            <a:extLst>
              <a:ext uri="{FF2B5EF4-FFF2-40B4-BE49-F238E27FC236}">
                <a16:creationId xmlns:a16="http://schemas.microsoft.com/office/drawing/2014/main" id="{37499EEB-5FEB-4E4F-8891-8C0C13CFEE19}"/>
              </a:ext>
            </a:extLst>
          </p:cNvPr>
          <p:cNvPicPr>
            <a:picLocks noChangeAspect="1"/>
          </p:cNvPicPr>
          <p:nvPr/>
        </p:nvPicPr>
        <p:blipFill>
          <a:blip r:embed="rId4"/>
          <a:stretch>
            <a:fillRect/>
          </a:stretch>
        </p:blipFill>
        <p:spPr>
          <a:xfrm>
            <a:off x="2209799" y="2086255"/>
            <a:ext cx="4724400" cy="2333625"/>
          </a:xfrm>
          <a:prstGeom prst="rect">
            <a:avLst/>
          </a:prstGeom>
        </p:spPr>
      </p:pic>
    </p:spTree>
    <p:custDataLst>
      <p:tags r:id="rId1"/>
    </p:custDataLst>
    <p:extLst>
      <p:ext uri="{BB962C8B-B14F-4D97-AF65-F5344CB8AC3E}">
        <p14:creationId xmlns:p14="http://schemas.microsoft.com/office/powerpoint/2010/main" val="195786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VTY Ports with a Standard IPv4 ACL</a:t>
            </a:r>
            <a:br>
              <a:rPr lang="en-US" dirty="0"/>
            </a:br>
            <a:r>
              <a:rPr lang="en-US" sz="2400" dirty="0"/>
              <a:t>Verify the VTY Port is Secured</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2302421"/>
          </a:xfrm>
        </p:spPr>
        <p:txBody>
          <a:bodyPr/>
          <a:lstStyle/>
          <a:p>
            <a:pPr marL="0" indent="0" algn="l"/>
            <a:r>
              <a:rPr lang="en-US" sz="1600" dirty="0">
                <a:solidFill>
                  <a:srgbClr val="000000"/>
                </a:solidFill>
              </a:rPr>
              <a:t>After an ACL to restrict access to the </a:t>
            </a:r>
            <a:r>
              <a:rPr lang="en-US" sz="1600" dirty="0" err="1">
                <a:solidFill>
                  <a:srgbClr val="000000"/>
                </a:solidFill>
              </a:rPr>
              <a:t>vty</a:t>
            </a:r>
            <a:r>
              <a:rPr lang="en-US" sz="1600" dirty="0">
                <a:solidFill>
                  <a:srgbClr val="000000"/>
                </a:solidFill>
              </a:rPr>
              <a:t> lines is configured, it is important to verify it works as expected.</a:t>
            </a:r>
          </a:p>
          <a:p>
            <a:pPr marL="0" indent="0" algn="l"/>
            <a:endParaRPr lang="en-US" sz="1600" dirty="0">
              <a:solidFill>
                <a:srgbClr val="000000"/>
              </a:solidFill>
            </a:endParaRPr>
          </a:p>
          <a:p>
            <a:pPr marL="0" indent="0" algn="l"/>
            <a:r>
              <a:rPr lang="en-US" sz="1600" dirty="0">
                <a:solidFill>
                  <a:srgbClr val="000000"/>
                </a:solidFill>
              </a:rPr>
              <a:t>To verify the ACL statistics, issue the </a:t>
            </a:r>
            <a:r>
              <a:rPr lang="en-US" sz="1600" b="1" dirty="0">
                <a:solidFill>
                  <a:srgbClr val="000000"/>
                </a:solidFill>
              </a:rPr>
              <a:t>show access-lists</a:t>
            </a:r>
            <a:r>
              <a:rPr lang="en-US" sz="1600" dirty="0">
                <a:solidFill>
                  <a:srgbClr val="000000"/>
                </a:solidFill>
              </a:rPr>
              <a:t> command.</a:t>
            </a:r>
          </a:p>
          <a:p>
            <a:pPr marL="285750" indent="-285750" algn="l">
              <a:buFont typeface="Arial" panose="020B0604020202020204" pitchFamily="34" charset="0"/>
              <a:buChar char="•"/>
            </a:pPr>
            <a:r>
              <a:rPr lang="en-US" sz="1600" dirty="0">
                <a:solidFill>
                  <a:srgbClr val="000000"/>
                </a:solidFill>
              </a:rPr>
              <a:t>The match in the permit line of the output is a result of a successful SSH connection by host with IP address 192.168.10.10. </a:t>
            </a:r>
          </a:p>
          <a:p>
            <a:pPr marL="285750" indent="-285750" algn="l">
              <a:buFont typeface="Arial" panose="020B0604020202020204" pitchFamily="34" charset="0"/>
              <a:buChar char="•"/>
            </a:pPr>
            <a:r>
              <a:rPr lang="en-US" sz="1600" dirty="0">
                <a:solidFill>
                  <a:srgbClr val="000000"/>
                </a:solidFill>
              </a:rPr>
              <a:t>The match in the deny statement is due to the failed attempt to create a SSH connection from a device on another network.</a:t>
            </a:r>
          </a:p>
          <a:p>
            <a:pPr marL="0" indent="0" algn="l"/>
            <a:endParaRPr lang="en-US" sz="1600" dirty="0">
              <a:solidFill>
                <a:srgbClr val="000000"/>
              </a:solidFill>
            </a:endParaRPr>
          </a:p>
        </p:txBody>
      </p:sp>
      <p:pic>
        <p:nvPicPr>
          <p:cNvPr id="5" name="Picture 4">
            <a:extLst>
              <a:ext uri="{FF2B5EF4-FFF2-40B4-BE49-F238E27FC236}">
                <a16:creationId xmlns:a16="http://schemas.microsoft.com/office/drawing/2014/main" id="{20089A43-24DD-404C-B3D0-B41B7103795E}"/>
              </a:ext>
            </a:extLst>
          </p:cNvPr>
          <p:cNvPicPr>
            <a:picLocks noChangeAspect="1"/>
          </p:cNvPicPr>
          <p:nvPr/>
        </p:nvPicPr>
        <p:blipFill>
          <a:blip r:embed="rId4"/>
          <a:stretch>
            <a:fillRect/>
          </a:stretch>
        </p:blipFill>
        <p:spPr>
          <a:xfrm>
            <a:off x="862011" y="3157840"/>
            <a:ext cx="7419975" cy="1543050"/>
          </a:xfrm>
          <a:prstGeom prst="rect">
            <a:avLst/>
          </a:prstGeom>
        </p:spPr>
      </p:pic>
    </p:spTree>
    <p:custDataLst>
      <p:tags r:id="rId1"/>
    </p:custDataLst>
    <p:extLst>
      <p:ext uri="{BB962C8B-B14F-4D97-AF65-F5344CB8AC3E}">
        <p14:creationId xmlns:p14="http://schemas.microsoft.com/office/powerpoint/2010/main" val="203564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354238"/>
            <a:ext cx="7848344" cy="1363562"/>
          </a:xfrm>
        </p:spPr>
        <p:txBody>
          <a:bodyPr/>
          <a:lstStyle/>
          <a:p>
            <a:r>
              <a:rPr lang="en-US" dirty="0">
                <a:solidFill>
                  <a:schemeClr val="accent5">
                    <a:lumMod val="40000"/>
                    <a:lumOff val="60000"/>
                  </a:schemeClr>
                </a:solidFill>
              </a:rPr>
              <a:t>5.4 Configure Extended IPv4 ACLs</a:t>
            </a:r>
          </a:p>
        </p:txBody>
      </p:sp>
    </p:spTree>
    <p:custDataLst>
      <p:tags r:id="rId1"/>
    </p:custDataLst>
    <p:extLst>
      <p:ext uri="{BB962C8B-B14F-4D97-AF65-F5344CB8AC3E}">
        <p14:creationId xmlns:p14="http://schemas.microsoft.com/office/powerpoint/2010/main" val="3049413720"/>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br>
              <a:rPr lang="en-US" dirty="0"/>
            </a:br>
            <a:r>
              <a:rPr lang="en-US" sz="2400" dirty="0"/>
              <a:t>Extended ACLs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US" sz="1800" dirty="0">
                <a:solidFill>
                  <a:srgbClr val="000000"/>
                </a:solidFill>
              </a:rPr>
              <a:t>Extended ACLs provide a greater degree of control. They can filter on source address, destination address, protocol (i.e., IP, TCP, UDP, ICMP), and port number.</a:t>
            </a:r>
          </a:p>
          <a:p>
            <a:pPr marL="0" indent="0" algn="l"/>
            <a:endParaRPr lang="en-US" sz="1800" dirty="0">
              <a:solidFill>
                <a:srgbClr val="000000"/>
              </a:solidFill>
            </a:endParaRPr>
          </a:p>
          <a:p>
            <a:pPr marL="0" indent="0" algn="l"/>
            <a:r>
              <a:rPr lang="en-US" sz="1800" dirty="0">
                <a:solidFill>
                  <a:srgbClr val="000000"/>
                </a:solidFill>
              </a:rPr>
              <a:t>Extended ACLs can be created as:</a:t>
            </a:r>
          </a:p>
          <a:p>
            <a:pPr marL="285750" indent="-285750" algn="l">
              <a:buFont typeface="Arial" panose="020B0604020202020204" pitchFamily="34" charset="0"/>
              <a:buChar char="•"/>
            </a:pPr>
            <a:r>
              <a:rPr lang="en-US" sz="1600" b="1" dirty="0">
                <a:solidFill>
                  <a:srgbClr val="000000"/>
                </a:solidFill>
              </a:rPr>
              <a:t>Numbered Extended ACL</a:t>
            </a:r>
            <a:r>
              <a:rPr lang="en-US" sz="1600" dirty="0">
                <a:solidFill>
                  <a:srgbClr val="000000"/>
                </a:solidFill>
              </a:rPr>
              <a:t> - Created using the </a:t>
            </a:r>
            <a:r>
              <a:rPr lang="en-US" sz="1600" b="1" dirty="0">
                <a:solidFill>
                  <a:srgbClr val="000000"/>
                </a:solidFill>
              </a:rPr>
              <a:t>access-list</a:t>
            </a:r>
            <a:r>
              <a:rPr lang="en-US" sz="1600" dirty="0">
                <a:solidFill>
                  <a:srgbClr val="000000"/>
                </a:solidFill>
              </a:rPr>
              <a:t> </a:t>
            </a:r>
            <a:r>
              <a:rPr lang="en-US" sz="1600" i="1" dirty="0">
                <a:solidFill>
                  <a:srgbClr val="000000"/>
                </a:solidFill>
              </a:rPr>
              <a:t>access-list-number</a:t>
            </a:r>
            <a:r>
              <a:rPr lang="en-US" sz="1600" dirty="0">
                <a:solidFill>
                  <a:srgbClr val="000000"/>
                </a:solidFill>
              </a:rPr>
              <a:t> global configuration command.</a:t>
            </a:r>
          </a:p>
          <a:p>
            <a:pPr marL="285750" indent="-285750" algn="l">
              <a:buFont typeface="Arial" panose="020B0604020202020204" pitchFamily="34" charset="0"/>
              <a:buChar char="•"/>
            </a:pPr>
            <a:r>
              <a:rPr lang="en-US" sz="1600" b="1" dirty="0">
                <a:solidFill>
                  <a:srgbClr val="000000"/>
                </a:solidFill>
              </a:rPr>
              <a:t>Named Extended ACL</a:t>
            </a:r>
            <a:r>
              <a:rPr lang="en-US" sz="1600" dirty="0">
                <a:solidFill>
                  <a:srgbClr val="000000"/>
                </a:solidFill>
              </a:rPr>
              <a:t> - Created using the </a:t>
            </a:r>
            <a:r>
              <a:rPr lang="en-US" sz="1600" b="1" dirty="0" err="1">
                <a:solidFill>
                  <a:srgbClr val="000000"/>
                </a:solidFill>
              </a:rPr>
              <a:t>ip</a:t>
            </a:r>
            <a:r>
              <a:rPr lang="en-US" sz="1600" b="1" dirty="0">
                <a:solidFill>
                  <a:srgbClr val="000000"/>
                </a:solidFill>
              </a:rPr>
              <a:t> access-list extended</a:t>
            </a:r>
            <a:r>
              <a:rPr lang="en-US" sz="1600" dirty="0">
                <a:solidFill>
                  <a:srgbClr val="000000"/>
                </a:solidFill>
              </a:rPr>
              <a:t> </a:t>
            </a:r>
            <a:r>
              <a:rPr lang="en-US" sz="1600" i="1" dirty="0">
                <a:solidFill>
                  <a:srgbClr val="000000"/>
                </a:solidFill>
              </a:rPr>
              <a:t>access-list-name</a:t>
            </a:r>
            <a:r>
              <a:rPr lang="en-US" sz="1600" dirty="0">
                <a:solidFill>
                  <a:srgbClr val="000000"/>
                </a:solidFill>
              </a:rPr>
              <a:t>.</a:t>
            </a:r>
          </a:p>
          <a:p>
            <a:pPr marL="285750" indent="-28575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p:txBody>
      </p:sp>
    </p:spTree>
    <p:custDataLst>
      <p:tags r:id="rId1"/>
    </p:custDataLst>
    <p:extLst>
      <p:ext uri="{BB962C8B-B14F-4D97-AF65-F5344CB8AC3E}">
        <p14:creationId xmlns:p14="http://schemas.microsoft.com/office/powerpoint/2010/main" val="335284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br>
              <a:rPr lang="en-US" dirty="0"/>
            </a:br>
            <a:r>
              <a:rPr lang="en-US" sz="2400" dirty="0"/>
              <a:t>Protocols and Ports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1603017" cy="3557093"/>
          </a:xfrm>
        </p:spPr>
        <p:txBody>
          <a:bodyPr/>
          <a:lstStyle/>
          <a:p>
            <a:pPr marL="0" indent="0" algn="l"/>
            <a:r>
              <a:rPr lang="en-US" sz="1600" dirty="0">
                <a:solidFill>
                  <a:srgbClr val="000000"/>
                </a:solidFill>
              </a:rPr>
              <a:t>Extended ACLs can filter on internet protocols and ports. Use the </a:t>
            </a:r>
            <a:r>
              <a:rPr lang="en-US" sz="1600" b="1" dirty="0">
                <a:solidFill>
                  <a:srgbClr val="000000"/>
                </a:solidFill>
              </a:rPr>
              <a:t>?</a:t>
            </a:r>
            <a:r>
              <a:rPr lang="en-US" sz="1600" dirty="0">
                <a:solidFill>
                  <a:srgbClr val="000000"/>
                </a:solidFill>
              </a:rPr>
              <a:t> to get help when entering a complex ACE.  The four highlighted protocols are the most popular options.</a:t>
            </a:r>
          </a:p>
        </p:txBody>
      </p:sp>
      <p:sp>
        <p:nvSpPr>
          <p:cNvPr id="7" name="TextBox 6">
            <a:extLst>
              <a:ext uri="{FF2B5EF4-FFF2-40B4-BE49-F238E27FC236}">
                <a16:creationId xmlns:a16="http://schemas.microsoft.com/office/drawing/2014/main" id="{A4AEF5A9-F501-46A9-8C60-73228BB426C1}"/>
              </a:ext>
            </a:extLst>
          </p:cNvPr>
          <p:cNvSpPr txBox="1"/>
          <p:nvPr/>
        </p:nvSpPr>
        <p:spPr>
          <a:xfrm>
            <a:off x="4535954" y="370329"/>
            <a:ext cx="1890261" cy="369332"/>
          </a:xfrm>
          <a:prstGeom prst="rect">
            <a:avLst/>
          </a:prstGeom>
          <a:noFill/>
        </p:spPr>
        <p:txBody>
          <a:bodyPr wrap="none" rtlCol="0">
            <a:spAutoFit/>
          </a:bodyPr>
          <a:lstStyle/>
          <a:p>
            <a:r>
              <a:rPr lang="en-US" dirty="0"/>
              <a:t>Protocol Options</a:t>
            </a:r>
          </a:p>
        </p:txBody>
      </p:sp>
      <p:pic>
        <p:nvPicPr>
          <p:cNvPr id="5" name="Picture 4">
            <a:extLst>
              <a:ext uri="{FF2B5EF4-FFF2-40B4-BE49-F238E27FC236}">
                <a16:creationId xmlns:a16="http://schemas.microsoft.com/office/drawing/2014/main" id="{CF6273C3-6AAA-4D23-A44A-C2627FA51973}"/>
              </a:ext>
            </a:extLst>
          </p:cNvPr>
          <p:cNvPicPr>
            <a:picLocks noChangeAspect="1"/>
          </p:cNvPicPr>
          <p:nvPr/>
        </p:nvPicPr>
        <p:blipFill>
          <a:blip r:embed="rId4"/>
          <a:stretch>
            <a:fillRect/>
          </a:stretch>
        </p:blipFill>
        <p:spPr>
          <a:xfrm>
            <a:off x="3211034" y="793799"/>
            <a:ext cx="4540102" cy="3936800"/>
          </a:xfrm>
          <a:prstGeom prst="rect">
            <a:avLst/>
          </a:prstGeom>
        </p:spPr>
      </p:pic>
    </p:spTree>
    <p:custDataLst>
      <p:tags r:id="rId1"/>
    </p:custDataLst>
    <p:extLst>
      <p:ext uri="{BB962C8B-B14F-4D97-AF65-F5344CB8AC3E}">
        <p14:creationId xmlns:p14="http://schemas.microsoft.com/office/powerpoint/2010/main" val="130434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br>
              <a:rPr lang="en-US" dirty="0"/>
            </a:br>
            <a:r>
              <a:rPr lang="en-US" sz="2400" dirty="0"/>
              <a:t>Protocols and Ports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1603017" cy="2430041"/>
          </a:xfrm>
        </p:spPr>
        <p:txBody>
          <a:bodyPr/>
          <a:lstStyle/>
          <a:p>
            <a:pPr marL="0" indent="0" algn="l"/>
            <a:r>
              <a:rPr lang="en-US" sz="1600" dirty="0">
                <a:solidFill>
                  <a:srgbClr val="000000"/>
                </a:solidFill>
              </a:rPr>
              <a:t>Selecting a protocol influences port options. Many TCP port options are available, as shown in the output.</a:t>
            </a:r>
          </a:p>
        </p:txBody>
      </p:sp>
      <p:pic>
        <p:nvPicPr>
          <p:cNvPr id="6" name="Picture 5">
            <a:extLst>
              <a:ext uri="{FF2B5EF4-FFF2-40B4-BE49-F238E27FC236}">
                <a16:creationId xmlns:a16="http://schemas.microsoft.com/office/drawing/2014/main" id="{CBE7CF15-8EE0-4998-87B9-3B307BF0495B}"/>
              </a:ext>
            </a:extLst>
          </p:cNvPr>
          <p:cNvPicPr>
            <a:picLocks noChangeAspect="1"/>
          </p:cNvPicPr>
          <p:nvPr/>
        </p:nvPicPr>
        <p:blipFill>
          <a:blip r:embed="rId4"/>
          <a:stretch>
            <a:fillRect/>
          </a:stretch>
        </p:blipFill>
        <p:spPr>
          <a:xfrm>
            <a:off x="4172744" y="365918"/>
            <a:ext cx="2355562" cy="4350053"/>
          </a:xfrm>
          <a:prstGeom prst="rect">
            <a:avLst/>
          </a:prstGeom>
        </p:spPr>
      </p:pic>
    </p:spTree>
    <p:custDataLst>
      <p:tags r:id="rId1"/>
    </p:custDataLst>
    <p:extLst>
      <p:ext uri="{BB962C8B-B14F-4D97-AF65-F5344CB8AC3E}">
        <p14:creationId xmlns:p14="http://schemas.microsoft.com/office/powerpoint/2010/main" val="80841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br>
              <a:rPr lang="en-US" dirty="0"/>
            </a:br>
            <a:r>
              <a:rPr lang="en-US" sz="2400" dirty="0"/>
              <a:t>Protocols and Port Numbers Configuration Examples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8280057" cy="1274323"/>
          </a:xfrm>
        </p:spPr>
        <p:txBody>
          <a:bodyPr/>
          <a:lstStyle/>
          <a:p>
            <a:pPr marL="0" indent="0" algn="l"/>
            <a:r>
              <a:rPr lang="en-US" sz="1600" dirty="0">
                <a:solidFill>
                  <a:srgbClr val="000000"/>
                </a:solidFill>
              </a:rPr>
              <a:t>Extended ACLs can filter on different port number and port name options. </a:t>
            </a:r>
          </a:p>
          <a:p>
            <a:pPr marL="0" indent="0" algn="l"/>
            <a:endParaRPr lang="en-US" sz="1600" dirty="0">
              <a:solidFill>
                <a:srgbClr val="000000"/>
              </a:solidFill>
            </a:endParaRPr>
          </a:p>
          <a:p>
            <a:pPr marL="0" indent="0" algn="l"/>
            <a:r>
              <a:rPr lang="en-US" sz="1600" dirty="0">
                <a:solidFill>
                  <a:srgbClr val="000000"/>
                </a:solidFill>
              </a:rPr>
              <a:t>This example configures an extended ACL 100 to filter HTTP traffic. The first ACE uses the </a:t>
            </a:r>
            <a:r>
              <a:rPr lang="en-US" sz="1600" b="1" dirty="0">
                <a:solidFill>
                  <a:srgbClr val="000000"/>
                </a:solidFill>
              </a:rPr>
              <a:t>www</a:t>
            </a:r>
            <a:r>
              <a:rPr lang="en-US" sz="1600" dirty="0">
                <a:solidFill>
                  <a:srgbClr val="000000"/>
                </a:solidFill>
              </a:rPr>
              <a:t> port name. The second ACE uses the port number </a:t>
            </a:r>
            <a:r>
              <a:rPr lang="en-US" sz="1600" b="1" dirty="0">
                <a:solidFill>
                  <a:srgbClr val="000000"/>
                </a:solidFill>
              </a:rPr>
              <a:t>80</a:t>
            </a:r>
            <a:r>
              <a:rPr lang="en-US" sz="1600" dirty="0">
                <a:solidFill>
                  <a:srgbClr val="000000"/>
                </a:solidFill>
              </a:rPr>
              <a:t>. Both ACEs achieve exactly the same result.</a:t>
            </a:r>
          </a:p>
        </p:txBody>
      </p:sp>
      <p:pic>
        <p:nvPicPr>
          <p:cNvPr id="7" name="Picture 6">
            <a:extLst>
              <a:ext uri="{FF2B5EF4-FFF2-40B4-BE49-F238E27FC236}">
                <a16:creationId xmlns:a16="http://schemas.microsoft.com/office/drawing/2014/main" id="{ADA34F92-66F0-484B-888C-7A2F73B55647}"/>
              </a:ext>
            </a:extLst>
          </p:cNvPr>
          <p:cNvPicPr>
            <a:picLocks noChangeAspect="1"/>
          </p:cNvPicPr>
          <p:nvPr/>
        </p:nvPicPr>
        <p:blipFill>
          <a:blip r:embed="rId4"/>
          <a:stretch>
            <a:fillRect/>
          </a:stretch>
        </p:blipFill>
        <p:spPr>
          <a:xfrm>
            <a:off x="2533650" y="2276475"/>
            <a:ext cx="4076700" cy="590550"/>
          </a:xfrm>
          <a:prstGeom prst="rect">
            <a:avLst/>
          </a:prstGeom>
        </p:spPr>
      </p:pic>
      <p:sp>
        <p:nvSpPr>
          <p:cNvPr id="5" name="Content Placeholder 3">
            <a:extLst>
              <a:ext uri="{FF2B5EF4-FFF2-40B4-BE49-F238E27FC236}">
                <a16:creationId xmlns:a16="http://schemas.microsoft.com/office/drawing/2014/main" id="{F2C58105-6545-4D38-B886-D9B5BB651BD0}"/>
              </a:ext>
            </a:extLst>
          </p:cNvPr>
          <p:cNvSpPr txBox="1">
            <a:spLocks/>
          </p:cNvSpPr>
          <p:nvPr/>
        </p:nvSpPr>
        <p:spPr>
          <a:xfrm>
            <a:off x="431971" y="2888991"/>
            <a:ext cx="8280057" cy="1067974"/>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US" sz="1600" dirty="0">
                <a:solidFill>
                  <a:srgbClr val="000000"/>
                </a:solidFill>
              </a:rPr>
              <a:t>Configuring the port number is required when there is not a specific protocol name listed such as SSH (port number 22) or an HTTPS (port number 443), as shown in the next example.</a:t>
            </a:r>
          </a:p>
        </p:txBody>
      </p:sp>
      <p:pic>
        <p:nvPicPr>
          <p:cNvPr id="8" name="Picture 7">
            <a:extLst>
              <a:ext uri="{FF2B5EF4-FFF2-40B4-BE49-F238E27FC236}">
                <a16:creationId xmlns:a16="http://schemas.microsoft.com/office/drawing/2014/main" id="{ABA1744A-EB16-4A31-9396-6D1D15A1F691}"/>
              </a:ext>
            </a:extLst>
          </p:cNvPr>
          <p:cNvPicPr>
            <a:picLocks noChangeAspect="1"/>
          </p:cNvPicPr>
          <p:nvPr/>
        </p:nvPicPr>
        <p:blipFill>
          <a:blip r:embed="rId5"/>
          <a:stretch>
            <a:fillRect/>
          </a:stretch>
        </p:blipFill>
        <p:spPr>
          <a:xfrm>
            <a:off x="2571749" y="3642640"/>
            <a:ext cx="4000500" cy="628650"/>
          </a:xfrm>
          <a:prstGeom prst="rect">
            <a:avLst/>
          </a:prstGeom>
        </p:spPr>
      </p:pic>
    </p:spTree>
    <p:custDataLst>
      <p:tags r:id="rId1"/>
    </p:custDataLst>
    <p:extLst>
      <p:ext uri="{BB962C8B-B14F-4D97-AF65-F5344CB8AC3E}">
        <p14:creationId xmlns:p14="http://schemas.microsoft.com/office/powerpoint/2010/main" val="336409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br>
              <a:rPr lang="en-US" dirty="0"/>
            </a:br>
            <a:r>
              <a:rPr lang="en-US" sz="2400" dirty="0"/>
              <a:t>Apply a Numbered Extended IPv4 ACL</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067974"/>
          </a:xfrm>
        </p:spPr>
        <p:txBody>
          <a:bodyPr/>
          <a:lstStyle/>
          <a:p>
            <a:pPr marL="0" indent="0" algn="l"/>
            <a:r>
              <a:rPr lang="en-US" sz="1600" dirty="0">
                <a:solidFill>
                  <a:srgbClr val="000000"/>
                </a:solidFill>
              </a:rPr>
              <a:t>In this example, the ACL permits both HTTP and HTTPS traffic from the 192.168.10.0 network to go to any destination.</a:t>
            </a:r>
          </a:p>
          <a:p>
            <a:pPr marL="0" indent="0" algn="l"/>
            <a:endParaRPr lang="en-US" sz="1600" dirty="0">
              <a:solidFill>
                <a:srgbClr val="000000"/>
              </a:solidFill>
            </a:endParaRPr>
          </a:p>
          <a:p>
            <a:pPr marL="0" indent="0" algn="l"/>
            <a:r>
              <a:rPr lang="en-US" sz="1600" dirty="0">
                <a:solidFill>
                  <a:srgbClr val="000000"/>
                </a:solidFill>
              </a:rPr>
              <a:t>Extended ACLs can be applied in various locations. However, they are commonly applied close to the source. Here ACL 110 is applied inbound on the R1 G0/0/0 interface.</a:t>
            </a:r>
          </a:p>
        </p:txBody>
      </p:sp>
      <p:pic>
        <p:nvPicPr>
          <p:cNvPr id="5" name="Picture 4">
            <a:extLst>
              <a:ext uri="{FF2B5EF4-FFF2-40B4-BE49-F238E27FC236}">
                <a16:creationId xmlns:a16="http://schemas.microsoft.com/office/drawing/2014/main" id="{0BF63D50-4D61-4E44-A590-992B92BABE16}"/>
              </a:ext>
            </a:extLst>
          </p:cNvPr>
          <p:cNvPicPr>
            <a:picLocks noChangeAspect="1"/>
          </p:cNvPicPr>
          <p:nvPr/>
        </p:nvPicPr>
        <p:blipFill>
          <a:blip r:embed="rId4"/>
          <a:stretch>
            <a:fillRect/>
          </a:stretch>
        </p:blipFill>
        <p:spPr>
          <a:xfrm>
            <a:off x="1876424" y="2634320"/>
            <a:ext cx="5391150" cy="1171575"/>
          </a:xfrm>
          <a:prstGeom prst="rect">
            <a:avLst/>
          </a:prstGeom>
        </p:spPr>
      </p:pic>
    </p:spTree>
    <p:custDataLst>
      <p:tags r:id="rId1"/>
    </p:custDataLst>
    <p:extLst>
      <p:ext uri="{BB962C8B-B14F-4D97-AF65-F5344CB8AC3E}">
        <p14:creationId xmlns:p14="http://schemas.microsoft.com/office/powerpoint/2010/main" val="342850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D10C50B-ED86-4E5D-BD0F-658911DFEF9B}"/>
              </a:ext>
            </a:extLst>
          </p:cNvPr>
          <p:cNvSpPr>
            <a:spLocks noGrp="1"/>
          </p:cNvSpPr>
          <p:nvPr>
            <p:ph type="title"/>
          </p:nvPr>
        </p:nvSpPr>
        <p:spPr>
          <a:xfrm>
            <a:off x="0" y="-15285"/>
            <a:ext cx="9144000" cy="757238"/>
          </a:xfrm>
        </p:spPr>
        <p:txBody>
          <a:bodyPr/>
          <a:lstStyle/>
          <a:p>
            <a:r>
              <a:rPr lang="en-US" dirty="0"/>
              <a:t>What to Expect in this Module (Cont.)</a:t>
            </a:r>
          </a:p>
        </p:txBody>
      </p:sp>
      <p:sp>
        <p:nvSpPr>
          <p:cNvPr id="6" name="Content Placeholder 1">
            <a:extLst>
              <a:ext uri="{FF2B5EF4-FFF2-40B4-BE49-F238E27FC236}">
                <a16:creationId xmlns:a16="http://schemas.microsoft.com/office/drawing/2014/main"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graphicFrame>
        <p:nvGraphicFramePr>
          <p:cNvPr id="4" name="Content Placeholder 3">
            <a:extLst>
              <a:ext uri="{FF2B5EF4-FFF2-40B4-BE49-F238E27FC236}">
                <a16:creationId xmlns:a16="http://schemas.microsoft.com/office/drawing/2014/main" id="{DDD52CCD-9D1E-4CC4-815A-A5967A0831D9}"/>
              </a:ext>
            </a:extLst>
          </p:cNvPr>
          <p:cNvGraphicFramePr>
            <a:graphicFrameLocks noGrp="1"/>
          </p:cNvGraphicFramePr>
          <p:nvPr>
            <p:ph idx="1"/>
            <p:extLst/>
          </p:nvPr>
        </p:nvGraphicFramePr>
        <p:xfrm>
          <a:off x="106756" y="1279280"/>
          <a:ext cx="8595235" cy="1950720"/>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val="3215831619"/>
                    </a:ext>
                  </a:extLst>
                </a:gridCol>
                <a:gridCol w="6416970">
                  <a:extLst>
                    <a:ext uri="{9D8B030D-6E8A-4147-A177-3AD203B41FA5}">
                      <a16:colId xmlns:a16="http://schemas.microsoft.com/office/drawing/2014/main" val="276475465"/>
                    </a:ext>
                  </a:extLst>
                </a:gridCol>
              </a:tblGrid>
              <a:tr h="265091">
                <a:tc>
                  <a:txBody>
                    <a:bodyPr/>
                    <a:lstStyle/>
                    <a:p>
                      <a:pPr algn="l" fontAlgn="b"/>
                      <a:r>
                        <a:rPr lang="en-US" sz="1400" b="1" i="0" u="none" strike="noStrike" dirty="0">
                          <a:solidFill>
                            <a:schemeClr val="bg1"/>
                          </a:solidFill>
                          <a:effectLst/>
                          <a:latin typeface="+mn-lt"/>
                        </a:rPr>
                        <a:t>Feature</a:t>
                      </a:r>
                    </a:p>
                  </a:txBody>
                  <a:tcPr marL="9525" marR="9525" marT="9525" marB="0" anchor="b"/>
                </a:tc>
                <a:tc>
                  <a:txBody>
                    <a:bodyPr/>
                    <a:lstStyle/>
                    <a:p>
                      <a:r>
                        <a:rPr lang="en-US" dirty="0"/>
                        <a:t>Description</a:t>
                      </a:r>
                    </a:p>
                  </a:txBody>
                  <a:tcPr/>
                </a:tc>
                <a:extLst>
                  <a:ext uri="{0D108BD9-81ED-4DB2-BD59-A6C34878D82A}">
                    <a16:rowId xmlns:a16="http://schemas.microsoft.com/office/drawing/2014/main" val="3768427975"/>
                  </a:ext>
                </a:extLst>
              </a:tr>
              <a:tr h="265091">
                <a:tc>
                  <a:txBody>
                    <a:bodyPr/>
                    <a:lstStyle/>
                    <a:p>
                      <a:pPr algn="l" fontAlgn="b"/>
                      <a:r>
                        <a:rPr lang="en-US" sz="1400" b="0" i="0" u="none" strike="noStrike" dirty="0">
                          <a:solidFill>
                            <a:srgbClr val="000000"/>
                          </a:solidFill>
                          <a:effectLst/>
                          <a:latin typeface="+mn-lt"/>
                        </a:rPr>
                        <a:t>Hands-On Labs</a:t>
                      </a:r>
                    </a:p>
                  </a:txBody>
                  <a:tcPr marL="9525" marR="9525" marT="9525" marB="0" anchor="b"/>
                </a:tc>
                <a:tc>
                  <a:txBody>
                    <a:bodyPr/>
                    <a:lstStyle/>
                    <a:p>
                      <a:r>
                        <a:rPr lang="en-US" dirty="0"/>
                        <a:t>Labs designed for working with physical equipment.</a:t>
                      </a:r>
                    </a:p>
                  </a:txBody>
                  <a:tcPr/>
                </a:tc>
                <a:extLst>
                  <a:ext uri="{0D108BD9-81ED-4DB2-BD59-A6C34878D82A}">
                    <a16:rowId xmlns:a16="http://schemas.microsoft.com/office/drawing/2014/main"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These are found on the Instructor Resources page. Class Activities are designed to facilitate learning, class discussion, and collaboration.</a:t>
                      </a:r>
                    </a:p>
                  </a:txBody>
                  <a:tcPr/>
                </a:tc>
                <a:extLst>
                  <a:ext uri="{0D108BD9-81ED-4DB2-BD59-A6C34878D82A}">
                    <a16:rowId xmlns:a16="http://schemas.microsoft.com/office/drawing/2014/main" val="1125566603"/>
                  </a:ext>
                </a:extLst>
              </a:tr>
              <a:tr h="265091">
                <a:tc>
                  <a:txBody>
                    <a:bodyPr/>
                    <a:lstStyle/>
                    <a:p>
                      <a:pPr algn="l" fontAlgn="b"/>
                      <a:r>
                        <a:rPr lang="en-US" sz="1400" b="0" i="0" u="none" strike="noStrike" dirty="0">
                          <a:solidFill>
                            <a:srgbClr val="000000"/>
                          </a:solidFill>
                          <a:effectLst/>
                          <a:latin typeface="+mn-lt"/>
                        </a:rPr>
                        <a:t>Module Quizzes</a:t>
                      </a:r>
                    </a:p>
                  </a:txBody>
                  <a:tcPr marL="9525" marR="9525" marT="9525" marB="0" anchor="b"/>
                </a:tc>
                <a:tc>
                  <a:txBody>
                    <a:bodyPr/>
                    <a:lstStyle/>
                    <a:p>
                      <a:r>
                        <a:rPr lang="en-US" dirty="0"/>
                        <a:t>Self-assessments that integrate concepts and skills learned throughout the series of topics presented in the module.</a:t>
                      </a:r>
                    </a:p>
                  </a:txBody>
                  <a:tcPr/>
                </a:tc>
                <a:extLst>
                  <a:ext uri="{0D108BD9-81ED-4DB2-BD59-A6C34878D82A}">
                    <a16:rowId xmlns:a16="http://schemas.microsoft.com/office/drawing/2014/main" val="831502776"/>
                  </a:ext>
                </a:extLst>
              </a:tr>
              <a:tr h="265091">
                <a:tc>
                  <a:txBody>
                    <a:bodyPr/>
                    <a:lstStyle/>
                    <a:p>
                      <a:pPr algn="l" fontAlgn="b"/>
                      <a:r>
                        <a:rPr lang="en-US" sz="1400" b="0" i="0" u="none" strike="noStrike" dirty="0">
                          <a:solidFill>
                            <a:srgbClr val="000000"/>
                          </a:solidFill>
                          <a:effectLst/>
                          <a:latin typeface="+mn-lt"/>
                        </a:rPr>
                        <a:t>Module Summary</a:t>
                      </a:r>
                    </a:p>
                  </a:txBody>
                  <a:tcPr marL="9525" marR="9525" marT="9525" marB="0" anchor="b"/>
                </a:tc>
                <a:tc>
                  <a:txBody>
                    <a:bodyPr/>
                    <a:lstStyle/>
                    <a:p>
                      <a:r>
                        <a:rPr lang="en-US" dirty="0"/>
                        <a:t>Briefly recaps module content.</a:t>
                      </a:r>
                    </a:p>
                  </a:txBody>
                  <a:tcPr/>
                </a:tc>
                <a:extLst>
                  <a:ext uri="{0D108BD9-81ED-4DB2-BD59-A6C34878D82A}">
                    <a16:rowId xmlns:a16="http://schemas.microsoft.com/office/drawing/2014/main" val="2267046280"/>
                  </a:ext>
                </a:extLst>
              </a:tr>
            </a:tbl>
          </a:graphicData>
        </a:graphic>
      </p:graphicFrame>
    </p:spTree>
    <p:custDataLst>
      <p:tags r:id="rId1"/>
    </p:custDataLst>
    <p:extLst>
      <p:ext uri="{BB962C8B-B14F-4D97-AF65-F5344CB8AC3E}">
        <p14:creationId xmlns:p14="http://schemas.microsoft.com/office/powerpoint/2010/main" val="21826872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br>
              <a:rPr lang="en-US" dirty="0"/>
            </a:br>
            <a:r>
              <a:rPr lang="en-US" sz="2400" dirty="0"/>
              <a:t>TCP Established Extended ACL</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8280057" cy="1446347"/>
          </a:xfrm>
        </p:spPr>
        <p:txBody>
          <a:bodyPr/>
          <a:lstStyle/>
          <a:p>
            <a:pPr marL="0" indent="0" algn="l"/>
            <a:r>
              <a:rPr lang="en-US" sz="1600" dirty="0">
                <a:solidFill>
                  <a:srgbClr val="000000"/>
                </a:solidFill>
              </a:rPr>
              <a:t>TCP can also perform basic stateful firewall services using the TCP </a:t>
            </a:r>
            <a:r>
              <a:rPr lang="en-US" sz="1600" b="1" dirty="0">
                <a:solidFill>
                  <a:srgbClr val="000000"/>
                </a:solidFill>
              </a:rPr>
              <a:t>established</a:t>
            </a:r>
            <a:r>
              <a:rPr lang="en-US" sz="1600" dirty="0">
                <a:solidFill>
                  <a:srgbClr val="000000"/>
                </a:solidFill>
              </a:rPr>
              <a:t> keyword.</a:t>
            </a:r>
          </a:p>
          <a:p>
            <a:pPr marL="285750" indent="-285750" algn="l">
              <a:buFont typeface="Arial" panose="020B0604020202020204" pitchFamily="34" charset="0"/>
              <a:buChar char="•"/>
            </a:pPr>
            <a:r>
              <a:rPr lang="en-US" sz="1600" dirty="0">
                <a:solidFill>
                  <a:srgbClr val="000000"/>
                </a:solidFill>
              </a:rPr>
              <a:t>The </a:t>
            </a:r>
            <a:r>
              <a:rPr lang="en-US" sz="1600" b="1" dirty="0">
                <a:solidFill>
                  <a:srgbClr val="000000"/>
                </a:solidFill>
              </a:rPr>
              <a:t>established</a:t>
            </a:r>
            <a:r>
              <a:rPr lang="en-US" sz="1600" dirty="0">
                <a:solidFill>
                  <a:srgbClr val="000000"/>
                </a:solidFill>
              </a:rPr>
              <a:t> keyword enables inside traffic to exit the inside private network and permits the returning reply traffic to enter the inside private network.</a:t>
            </a:r>
          </a:p>
          <a:p>
            <a:pPr marL="285750" indent="-285750" algn="l">
              <a:buFont typeface="Arial" panose="020B0604020202020204" pitchFamily="34" charset="0"/>
              <a:buChar char="•"/>
            </a:pPr>
            <a:r>
              <a:rPr lang="en-US" sz="1600" dirty="0">
                <a:solidFill>
                  <a:srgbClr val="000000"/>
                </a:solidFill>
              </a:rPr>
              <a:t>TCP traffic generated by an outside host and attempting to communicate with an inside host is denied.</a:t>
            </a:r>
          </a:p>
        </p:txBody>
      </p:sp>
      <p:pic>
        <p:nvPicPr>
          <p:cNvPr id="5" name="Picture 4">
            <a:extLst>
              <a:ext uri="{FF2B5EF4-FFF2-40B4-BE49-F238E27FC236}">
                <a16:creationId xmlns:a16="http://schemas.microsoft.com/office/drawing/2014/main" id="{9F64C557-2052-4223-9B59-E0A0DAA5A51A}"/>
              </a:ext>
            </a:extLst>
          </p:cNvPr>
          <p:cNvPicPr>
            <a:picLocks noChangeAspect="1"/>
          </p:cNvPicPr>
          <p:nvPr/>
        </p:nvPicPr>
        <p:blipFill>
          <a:blip r:embed="rId4"/>
          <a:stretch>
            <a:fillRect/>
          </a:stretch>
        </p:blipFill>
        <p:spPr>
          <a:xfrm>
            <a:off x="1801791" y="2301765"/>
            <a:ext cx="4563150" cy="2488453"/>
          </a:xfrm>
          <a:prstGeom prst="rect">
            <a:avLst/>
          </a:prstGeom>
        </p:spPr>
      </p:pic>
    </p:spTree>
    <p:custDataLst>
      <p:tags r:id="rId1"/>
    </p:custDataLst>
    <p:extLst>
      <p:ext uri="{BB962C8B-B14F-4D97-AF65-F5344CB8AC3E}">
        <p14:creationId xmlns:p14="http://schemas.microsoft.com/office/powerpoint/2010/main" val="190992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br>
              <a:rPr lang="en-US" dirty="0"/>
            </a:br>
            <a:r>
              <a:rPr lang="en-US" sz="2400" dirty="0"/>
              <a:t>TCP Established Extended ACL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8280057" cy="1446347"/>
          </a:xfrm>
        </p:spPr>
        <p:txBody>
          <a:bodyPr/>
          <a:lstStyle/>
          <a:p>
            <a:pPr marL="285750" indent="-285750" algn="l">
              <a:buFont typeface="Arial" panose="020B0604020202020204" pitchFamily="34" charset="0"/>
              <a:buChar char="•"/>
            </a:pPr>
            <a:r>
              <a:rPr lang="en-US" sz="1600" dirty="0">
                <a:solidFill>
                  <a:srgbClr val="000000"/>
                </a:solidFill>
              </a:rPr>
              <a:t>ACL 120 is configured to only permit returning web traffic to the inside hosts. The ACL is then applied outbound on the R1 G0/0/0 interface. </a:t>
            </a:r>
          </a:p>
          <a:p>
            <a:pPr marL="285750" indent="-285750" algn="l">
              <a:buFont typeface="Arial" panose="020B0604020202020204" pitchFamily="34" charset="0"/>
              <a:buChar char="•"/>
            </a:pPr>
            <a:r>
              <a:rPr lang="en-US" sz="1600" dirty="0">
                <a:solidFill>
                  <a:srgbClr val="000000"/>
                </a:solidFill>
              </a:rPr>
              <a:t>The </a:t>
            </a:r>
            <a:r>
              <a:rPr lang="en-US" sz="1600" b="1" dirty="0">
                <a:solidFill>
                  <a:srgbClr val="000000"/>
                </a:solidFill>
              </a:rPr>
              <a:t>show access-lists</a:t>
            </a:r>
            <a:r>
              <a:rPr lang="en-US" sz="1600" dirty="0">
                <a:solidFill>
                  <a:srgbClr val="000000"/>
                </a:solidFill>
              </a:rPr>
              <a:t> command shows that inside hosts are accessing the secure web resources from the internet. </a:t>
            </a:r>
          </a:p>
          <a:p>
            <a:pPr marL="73085" lvl="1" indent="0">
              <a:buNone/>
            </a:pPr>
            <a:r>
              <a:rPr lang="en-US" b="1" dirty="0">
                <a:solidFill>
                  <a:srgbClr val="000000"/>
                </a:solidFill>
              </a:rPr>
              <a:t>Note</a:t>
            </a:r>
            <a:r>
              <a:rPr lang="en-US" dirty="0">
                <a:solidFill>
                  <a:srgbClr val="000000"/>
                </a:solidFill>
              </a:rPr>
              <a:t>: A match occurs if the returning TCP segment has the ACK or reset (RST) flag bits set, indicating that the packet belongs to an existing connection.</a:t>
            </a:r>
          </a:p>
        </p:txBody>
      </p:sp>
      <p:pic>
        <p:nvPicPr>
          <p:cNvPr id="2" name="Picture 1">
            <a:extLst>
              <a:ext uri="{FF2B5EF4-FFF2-40B4-BE49-F238E27FC236}">
                <a16:creationId xmlns:a16="http://schemas.microsoft.com/office/drawing/2014/main" id="{FDD912CF-D5BE-47F4-83A6-3E730309F8A6}"/>
              </a:ext>
            </a:extLst>
          </p:cNvPr>
          <p:cNvPicPr>
            <a:picLocks noChangeAspect="1"/>
          </p:cNvPicPr>
          <p:nvPr/>
        </p:nvPicPr>
        <p:blipFill>
          <a:blip r:embed="rId4"/>
          <a:stretch>
            <a:fillRect/>
          </a:stretch>
        </p:blipFill>
        <p:spPr>
          <a:xfrm>
            <a:off x="1676399" y="2571750"/>
            <a:ext cx="5791200" cy="2133600"/>
          </a:xfrm>
          <a:prstGeom prst="rect">
            <a:avLst/>
          </a:prstGeom>
        </p:spPr>
      </p:pic>
    </p:spTree>
    <p:custDataLst>
      <p:tags r:id="rId1"/>
    </p:custDataLst>
    <p:extLst>
      <p:ext uri="{BB962C8B-B14F-4D97-AF65-F5344CB8AC3E}">
        <p14:creationId xmlns:p14="http://schemas.microsoft.com/office/powerpoint/2010/main" val="179478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br>
              <a:rPr lang="en-US" dirty="0"/>
            </a:br>
            <a:r>
              <a:rPr lang="en-US" sz="2400" dirty="0"/>
              <a:t>Named Extended IPv4 ACL Syntax</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8280057" cy="1446347"/>
          </a:xfrm>
        </p:spPr>
        <p:txBody>
          <a:bodyPr/>
          <a:lstStyle/>
          <a:p>
            <a:pPr marL="0" indent="0" algn="l"/>
            <a:r>
              <a:rPr lang="en-US" sz="1600" dirty="0">
                <a:solidFill>
                  <a:srgbClr val="000000"/>
                </a:solidFill>
              </a:rPr>
              <a:t>Naming an ACL makes it easier to understand its function. To create a named extended ACL, use the </a:t>
            </a:r>
            <a:r>
              <a:rPr lang="en-US" sz="1600" b="1" dirty="0" err="1">
                <a:solidFill>
                  <a:srgbClr val="000000"/>
                </a:solidFill>
              </a:rPr>
              <a:t>ip</a:t>
            </a:r>
            <a:r>
              <a:rPr lang="en-US" sz="1600" b="1" dirty="0">
                <a:solidFill>
                  <a:srgbClr val="000000"/>
                </a:solidFill>
              </a:rPr>
              <a:t> access-list extended </a:t>
            </a:r>
            <a:r>
              <a:rPr lang="en-US" sz="1600" dirty="0">
                <a:solidFill>
                  <a:srgbClr val="000000"/>
                </a:solidFill>
              </a:rPr>
              <a:t>configuration command.</a:t>
            </a:r>
          </a:p>
          <a:p>
            <a:pPr marL="0" indent="0" algn="l"/>
            <a:endParaRPr lang="en-US" sz="1600" dirty="0">
              <a:solidFill>
                <a:srgbClr val="000000"/>
              </a:solidFill>
            </a:endParaRPr>
          </a:p>
          <a:p>
            <a:pPr marL="0" indent="0" algn="l"/>
            <a:r>
              <a:rPr lang="en-US" sz="1600" dirty="0">
                <a:solidFill>
                  <a:srgbClr val="000000"/>
                </a:solidFill>
              </a:rPr>
              <a:t>In the example, a named extended ACL called NO-FTP-ACCESS is created and the prompt changed to named extended ACL configuration mode. ACE statements are entered in the named extended ACL sub configuration mode.</a:t>
            </a:r>
          </a:p>
        </p:txBody>
      </p:sp>
      <p:pic>
        <p:nvPicPr>
          <p:cNvPr id="2" name="Picture 1">
            <a:extLst>
              <a:ext uri="{FF2B5EF4-FFF2-40B4-BE49-F238E27FC236}">
                <a16:creationId xmlns:a16="http://schemas.microsoft.com/office/drawing/2014/main" id="{6F725856-2905-4FB1-806B-0FA181A9D225}"/>
              </a:ext>
            </a:extLst>
          </p:cNvPr>
          <p:cNvPicPr>
            <a:picLocks noChangeAspect="1"/>
          </p:cNvPicPr>
          <p:nvPr/>
        </p:nvPicPr>
        <p:blipFill>
          <a:blip r:embed="rId4"/>
          <a:stretch>
            <a:fillRect/>
          </a:stretch>
        </p:blipFill>
        <p:spPr>
          <a:xfrm>
            <a:off x="2452686" y="2571750"/>
            <a:ext cx="4238625" cy="276225"/>
          </a:xfrm>
          <a:prstGeom prst="rect">
            <a:avLst/>
          </a:prstGeom>
        </p:spPr>
      </p:pic>
      <p:pic>
        <p:nvPicPr>
          <p:cNvPr id="7" name="Picture 6">
            <a:extLst>
              <a:ext uri="{FF2B5EF4-FFF2-40B4-BE49-F238E27FC236}">
                <a16:creationId xmlns:a16="http://schemas.microsoft.com/office/drawing/2014/main" id="{8FA4809B-8A5F-4D88-8D50-F66C6DFBCBB3}"/>
              </a:ext>
            </a:extLst>
          </p:cNvPr>
          <p:cNvPicPr>
            <a:picLocks noChangeAspect="1"/>
          </p:cNvPicPr>
          <p:nvPr/>
        </p:nvPicPr>
        <p:blipFill>
          <a:blip r:embed="rId5"/>
          <a:stretch>
            <a:fillRect/>
          </a:stretch>
        </p:blipFill>
        <p:spPr>
          <a:xfrm>
            <a:off x="2452686" y="3117960"/>
            <a:ext cx="4238625" cy="439769"/>
          </a:xfrm>
          <a:prstGeom prst="rect">
            <a:avLst/>
          </a:prstGeom>
        </p:spPr>
      </p:pic>
    </p:spTree>
    <p:custDataLst>
      <p:tags r:id="rId1"/>
    </p:custDataLst>
    <p:extLst>
      <p:ext uri="{BB962C8B-B14F-4D97-AF65-F5344CB8AC3E}">
        <p14:creationId xmlns:p14="http://schemas.microsoft.com/office/powerpoint/2010/main" val="231473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br>
              <a:rPr lang="en-US" dirty="0"/>
            </a:br>
            <a:r>
              <a:rPr lang="en-US" sz="2400" dirty="0"/>
              <a:t>Named Extended IPv4 ACL Example</a:t>
            </a:r>
          </a:p>
        </p:txBody>
      </p:sp>
      <p:sp>
        <p:nvSpPr>
          <p:cNvPr id="9" name="Content Placeholder 3">
            <a:extLst>
              <a:ext uri="{FF2B5EF4-FFF2-40B4-BE49-F238E27FC236}">
                <a16:creationId xmlns:a16="http://schemas.microsoft.com/office/drawing/2014/main" id="{E967DBCA-A436-498A-B38F-B1B3D3822AC2}"/>
              </a:ext>
            </a:extLst>
          </p:cNvPr>
          <p:cNvSpPr>
            <a:spLocks noGrp="1"/>
          </p:cNvSpPr>
          <p:nvPr>
            <p:ph idx="1"/>
          </p:nvPr>
        </p:nvSpPr>
        <p:spPr>
          <a:xfrm>
            <a:off x="431971" y="855418"/>
            <a:ext cx="8280057" cy="1509409"/>
          </a:xfrm>
        </p:spPr>
        <p:txBody>
          <a:bodyPr/>
          <a:lstStyle/>
          <a:p>
            <a:pPr marL="0" indent="0" algn="l"/>
            <a:r>
              <a:rPr lang="en-US" sz="1600" dirty="0">
                <a:solidFill>
                  <a:srgbClr val="000000"/>
                </a:solidFill>
              </a:rPr>
              <a:t>The topology below is used to demonstrate configuring and applying two named extended IPv4 ACLs to an interface:</a:t>
            </a:r>
          </a:p>
          <a:p>
            <a:pPr marL="285750" indent="-285750" algn="l">
              <a:buFont typeface="Arial" panose="020B0604020202020204" pitchFamily="34" charset="0"/>
              <a:buChar char="•"/>
            </a:pPr>
            <a:r>
              <a:rPr lang="en-US" sz="1400" b="1" dirty="0">
                <a:solidFill>
                  <a:srgbClr val="000000"/>
                </a:solidFill>
              </a:rPr>
              <a:t>SURFING</a:t>
            </a:r>
            <a:r>
              <a:rPr lang="en-US" sz="1400" dirty="0">
                <a:solidFill>
                  <a:srgbClr val="000000"/>
                </a:solidFill>
              </a:rPr>
              <a:t> - This will permit inside HTTP and HTTPS traffic to exit to the internet.</a:t>
            </a:r>
          </a:p>
          <a:p>
            <a:pPr marL="285750" indent="-285750" algn="l">
              <a:buFont typeface="Arial" panose="020B0604020202020204" pitchFamily="34" charset="0"/>
              <a:buChar char="•"/>
            </a:pPr>
            <a:r>
              <a:rPr lang="en-US" sz="1400" b="1" dirty="0">
                <a:solidFill>
                  <a:srgbClr val="000000"/>
                </a:solidFill>
              </a:rPr>
              <a:t>BROWSING</a:t>
            </a:r>
            <a:r>
              <a:rPr lang="en-US" sz="1400" dirty="0">
                <a:solidFill>
                  <a:srgbClr val="000000"/>
                </a:solidFill>
              </a:rPr>
              <a:t> - This will only permit returning web traffic to the inside hosts while all other traffic exiting the R1 G0/0/0 interface is implicitly denied.</a:t>
            </a:r>
          </a:p>
        </p:txBody>
      </p:sp>
      <p:pic>
        <p:nvPicPr>
          <p:cNvPr id="8" name="Picture 7">
            <a:extLst>
              <a:ext uri="{FF2B5EF4-FFF2-40B4-BE49-F238E27FC236}">
                <a16:creationId xmlns:a16="http://schemas.microsoft.com/office/drawing/2014/main" id="{9EF0F46F-7CA3-4860-8300-5159F9FB43DD}"/>
              </a:ext>
            </a:extLst>
          </p:cNvPr>
          <p:cNvPicPr>
            <a:picLocks noChangeAspect="1"/>
          </p:cNvPicPr>
          <p:nvPr/>
        </p:nvPicPr>
        <p:blipFill>
          <a:blip r:embed="rId4"/>
          <a:stretch>
            <a:fillRect/>
          </a:stretch>
        </p:blipFill>
        <p:spPr>
          <a:xfrm>
            <a:off x="946359" y="2571750"/>
            <a:ext cx="7251281" cy="1985141"/>
          </a:xfrm>
          <a:prstGeom prst="rect">
            <a:avLst/>
          </a:prstGeom>
        </p:spPr>
      </p:pic>
    </p:spTree>
    <p:custDataLst>
      <p:tags r:id="rId1"/>
    </p:custDataLst>
    <p:extLst>
      <p:ext uri="{BB962C8B-B14F-4D97-AF65-F5344CB8AC3E}">
        <p14:creationId xmlns:p14="http://schemas.microsoft.com/office/powerpoint/2010/main" val="194002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br>
              <a:rPr lang="en-US" dirty="0"/>
            </a:br>
            <a:r>
              <a:rPr lang="en-US" sz="2400" dirty="0"/>
              <a:t>Named Extended IPv4 ACL Example (Cont.)</a:t>
            </a:r>
          </a:p>
        </p:txBody>
      </p:sp>
      <p:sp>
        <p:nvSpPr>
          <p:cNvPr id="4" name="Content Placeholder 3">
            <a:extLst>
              <a:ext uri="{FF2B5EF4-FFF2-40B4-BE49-F238E27FC236}">
                <a16:creationId xmlns:a16="http://schemas.microsoft.com/office/drawing/2014/main" id="{F04B6AE6-1B64-41B3-ACE3-8899CB423D4B}"/>
              </a:ext>
            </a:extLst>
          </p:cNvPr>
          <p:cNvSpPr>
            <a:spLocks noGrp="1"/>
          </p:cNvSpPr>
          <p:nvPr>
            <p:ph idx="1"/>
          </p:nvPr>
        </p:nvSpPr>
        <p:spPr>
          <a:xfrm>
            <a:off x="431972" y="855418"/>
            <a:ext cx="2732570" cy="3223523"/>
          </a:xfrm>
        </p:spPr>
        <p:txBody>
          <a:bodyPr/>
          <a:lstStyle/>
          <a:p>
            <a:pPr marL="285750" indent="-285750" algn="l">
              <a:buFont typeface="Arial" panose="020B0604020202020204" pitchFamily="34" charset="0"/>
              <a:buChar char="•"/>
            </a:pPr>
            <a:r>
              <a:rPr lang="en-US" sz="1400" dirty="0">
                <a:solidFill>
                  <a:srgbClr val="000000"/>
                </a:solidFill>
              </a:rPr>
              <a:t>The SURFING ACL permits HTTP and HTTPS traffic from inside users to exit the G0/0/1 interface connected to the internet. Web traffic returning from the internet is permitted back into the inside private network by the BROWSING ACL.</a:t>
            </a:r>
          </a:p>
          <a:p>
            <a:pPr marL="285750" indent="-285750" algn="l">
              <a:buFont typeface="Arial" panose="020B0604020202020204" pitchFamily="34" charset="0"/>
              <a:buChar char="•"/>
            </a:pPr>
            <a:r>
              <a:rPr lang="en-US" sz="1400" dirty="0">
                <a:solidFill>
                  <a:srgbClr val="000000"/>
                </a:solidFill>
              </a:rPr>
              <a:t>The SURFING ACL is applied inbound and the BROWSING ACL is applied outbound on the R1 G0/0/0 interface.</a:t>
            </a:r>
          </a:p>
        </p:txBody>
      </p:sp>
      <p:pic>
        <p:nvPicPr>
          <p:cNvPr id="2" name="Picture 1">
            <a:extLst>
              <a:ext uri="{FF2B5EF4-FFF2-40B4-BE49-F238E27FC236}">
                <a16:creationId xmlns:a16="http://schemas.microsoft.com/office/drawing/2014/main" id="{66DAAF44-3F93-4C75-AE60-152692426C59}"/>
              </a:ext>
            </a:extLst>
          </p:cNvPr>
          <p:cNvPicPr>
            <a:picLocks noChangeAspect="1"/>
          </p:cNvPicPr>
          <p:nvPr/>
        </p:nvPicPr>
        <p:blipFill>
          <a:blip r:embed="rId4"/>
          <a:stretch>
            <a:fillRect/>
          </a:stretch>
        </p:blipFill>
        <p:spPr>
          <a:xfrm>
            <a:off x="3358978" y="571500"/>
            <a:ext cx="5353050" cy="4000500"/>
          </a:xfrm>
          <a:prstGeom prst="rect">
            <a:avLst/>
          </a:prstGeom>
        </p:spPr>
      </p:pic>
    </p:spTree>
    <p:custDataLst>
      <p:tags r:id="rId1"/>
    </p:custDataLst>
    <p:extLst>
      <p:ext uri="{BB962C8B-B14F-4D97-AF65-F5344CB8AC3E}">
        <p14:creationId xmlns:p14="http://schemas.microsoft.com/office/powerpoint/2010/main" val="165554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br>
              <a:rPr lang="en-US" dirty="0"/>
            </a:br>
            <a:r>
              <a:rPr lang="en-US" sz="2400" dirty="0"/>
              <a:t>Named Extended IPv4 ACL Example (Cont.)</a:t>
            </a:r>
          </a:p>
        </p:txBody>
      </p:sp>
      <p:sp>
        <p:nvSpPr>
          <p:cNvPr id="4" name="Content Placeholder 3">
            <a:extLst>
              <a:ext uri="{FF2B5EF4-FFF2-40B4-BE49-F238E27FC236}">
                <a16:creationId xmlns:a16="http://schemas.microsoft.com/office/drawing/2014/main" id="{05557668-CC7B-43E6-AF38-CE119452011C}"/>
              </a:ext>
            </a:extLst>
          </p:cNvPr>
          <p:cNvSpPr>
            <a:spLocks noGrp="1"/>
          </p:cNvSpPr>
          <p:nvPr>
            <p:ph idx="1"/>
          </p:nvPr>
        </p:nvSpPr>
        <p:spPr>
          <a:xfrm>
            <a:off x="431971" y="855418"/>
            <a:ext cx="8280057" cy="1257161"/>
          </a:xfrm>
        </p:spPr>
        <p:txBody>
          <a:bodyPr/>
          <a:lstStyle/>
          <a:p>
            <a:pPr marL="0" indent="0" algn="l"/>
            <a:r>
              <a:rPr lang="en-US" sz="1600" b="1" dirty="0">
                <a:solidFill>
                  <a:srgbClr val="000000"/>
                </a:solidFill>
              </a:rPr>
              <a:t>The show access-lists</a:t>
            </a:r>
            <a:r>
              <a:rPr lang="en-US" sz="1600" dirty="0">
                <a:solidFill>
                  <a:srgbClr val="000000"/>
                </a:solidFill>
              </a:rPr>
              <a:t> command is used to verify the ACL statistics. Notice that the permit secure HTTPS counters (i.e., eq 443) in the SURFING ACL and the return established counters in the BROWSING ACL have increased.</a:t>
            </a:r>
          </a:p>
        </p:txBody>
      </p:sp>
      <p:pic>
        <p:nvPicPr>
          <p:cNvPr id="2" name="Picture 1">
            <a:extLst>
              <a:ext uri="{FF2B5EF4-FFF2-40B4-BE49-F238E27FC236}">
                <a16:creationId xmlns:a16="http://schemas.microsoft.com/office/drawing/2014/main" id="{C7DC3933-DD1C-4D98-AAF4-A276F387E494}"/>
              </a:ext>
            </a:extLst>
          </p:cNvPr>
          <p:cNvPicPr>
            <a:picLocks noChangeAspect="1"/>
          </p:cNvPicPr>
          <p:nvPr/>
        </p:nvPicPr>
        <p:blipFill>
          <a:blip r:embed="rId4"/>
          <a:stretch>
            <a:fillRect/>
          </a:stretch>
        </p:blipFill>
        <p:spPr>
          <a:xfrm>
            <a:off x="2419350" y="1881187"/>
            <a:ext cx="4305300" cy="1381125"/>
          </a:xfrm>
          <a:prstGeom prst="rect">
            <a:avLst/>
          </a:prstGeom>
        </p:spPr>
      </p:pic>
    </p:spTree>
    <p:custDataLst>
      <p:tags r:id="rId1"/>
    </p:custDataLst>
    <p:extLst>
      <p:ext uri="{BB962C8B-B14F-4D97-AF65-F5344CB8AC3E}">
        <p14:creationId xmlns:p14="http://schemas.microsoft.com/office/powerpoint/2010/main" val="161745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br>
              <a:rPr lang="en-US" dirty="0"/>
            </a:br>
            <a:r>
              <a:rPr lang="en-US" sz="2400" dirty="0"/>
              <a:t>Edit Extended ACLs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8280057" cy="1446347"/>
          </a:xfrm>
        </p:spPr>
        <p:txBody>
          <a:bodyPr/>
          <a:lstStyle/>
          <a:p>
            <a:pPr marL="0" indent="0" algn="l"/>
            <a:r>
              <a:rPr lang="en-US" sz="1600" dirty="0">
                <a:solidFill>
                  <a:srgbClr val="000000"/>
                </a:solidFill>
              </a:rPr>
              <a:t>An extended ACL can be edited using a text editor when many changes are required. Or, if the edit applies to one or two ACEs, then sequence numbers can be used.</a:t>
            </a:r>
          </a:p>
          <a:p>
            <a:pPr marL="0" indent="0" algn="l"/>
            <a:endParaRPr lang="en-US" sz="1600" dirty="0">
              <a:solidFill>
                <a:srgbClr val="000000"/>
              </a:solidFill>
            </a:endParaRPr>
          </a:p>
          <a:p>
            <a:pPr marL="0" indent="0" algn="l"/>
            <a:r>
              <a:rPr lang="en-US" sz="1600" dirty="0">
                <a:solidFill>
                  <a:srgbClr val="000000"/>
                </a:solidFill>
              </a:rPr>
              <a:t>Example:</a:t>
            </a:r>
          </a:p>
          <a:p>
            <a:pPr marL="285750" indent="-285750" algn="l">
              <a:buFont typeface="Arial" panose="020B0604020202020204" pitchFamily="34" charset="0"/>
              <a:buChar char="•"/>
            </a:pPr>
            <a:r>
              <a:rPr lang="en-US" sz="1600" dirty="0">
                <a:solidFill>
                  <a:srgbClr val="000000"/>
                </a:solidFill>
              </a:rPr>
              <a:t>The ACE sequence number 10 in the SURFING ACL has an incorrect source IP networks address.</a:t>
            </a:r>
          </a:p>
        </p:txBody>
      </p:sp>
      <p:pic>
        <p:nvPicPr>
          <p:cNvPr id="5" name="Picture 4">
            <a:extLst>
              <a:ext uri="{FF2B5EF4-FFF2-40B4-BE49-F238E27FC236}">
                <a16:creationId xmlns:a16="http://schemas.microsoft.com/office/drawing/2014/main" id="{754E78CB-0913-4CBB-B3D8-D718248120DE}"/>
              </a:ext>
            </a:extLst>
          </p:cNvPr>
          <p:cNvPicPr>
            <a:picLocks noChangeAspect="1"/>
          </p:cNvPicPr>
          <p:nvPr/>
        </p:nvPicPr>
        <p:blipFill>
          <a:blip r:embed="rId4"/>
          <a:stretch>
            <a:fillRect/>
          </a:stretch>
        </p:blipFill>
        <p:spPr>
          <a:xfrm>
            <a:off x="2419349" y="2823731"/>
            <a:ext cx="4305300" cy="1381125"/>
          </a:xfrm>
          <a:prstGeom prst="rect">
            <a:avLst/>
          </a:prstGeom>
        </p:spPr>
      </p:pic>
    </p:spTree>
    <p:custDataLst>
      <p:tags r:id="rId1"/>
    </p:custDataLst>
    <p:extLst>
      <p:ext uri="{BB962C8B-B14F-4D97-AF65-F5344CB8AC3E}">
        <p14:creationId xmlns:p14="http://schemas.microsoft.com/office/powerpoint/2010/main" val="281435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br>
              <a:rPr lang="en-US" dirty="0"/>
            </a:br>
            <a:r>
              <a:rPr lang="en-US" sz="2400" dirty="0"/>
              <a:t>Edit Extended ACLs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8280057" cy="1446347"/>
          </a:xfrm>
        </p:spPr>
        <p:txBody>
          <a:bodyPr/>
          <a:lstStyle/>
          <a:p>
            <a:pPr marL="285750" indent="-285750" algn="l">
              <a:buFont typeface="Arial" panose="020B0604020202020204" pitchFamily="34" charset="0"/>
              <a:buChar char="•"/>
            </a:pPr>
            <a:r>
              <a:rPr lang="en-US" sz="1600" dirty="0">
                <a:solidFill>
                  <a:srgbClr val="000000"/>
                </a:solidFill>
              </a:rPr>
              <a:t>To correct this error the original statement is removed with the </a:t>
            </a:r>
            <a:r>
              <a:rPr lang="en-US" sz="1600" b="1" dirty="0">
                <a:solidFill>
                  <a:srgbClr val="000000"/>
                </a:solidFill>
              </a:rPr>
              <a:t>no</a:t>
            </a:r>
            <a:r>
              <a:rPr lang="en-US" sz="1600" dirty="0">
                <a:solidFill>
                  <a:srgbClr val="000000"/>
                </a:solidFill>
              </a:rPr>
              <a:t> </a:t>
            </a:r>
            <a:r>
              <a:rPr lang="en-US" sz="1600" i="1" dirty="0">
                <a:solidFill>
                  <a:srgbClr val="000000"/>
                </a:solidFill>
              </a:rPr>
              <a:t>sequence_#</a:t>
            </a:r>
            <a:r>
              <a:rPr lang="en-US" sz="1600" dirty="0">
                <a:solidFill>
                  <a:srgbClr val="000000"/>
                </a:solidFill>
              </a:rPr>
              <a:t> command and the corrected statement is added replacing the original statement.</a:t>
            </a:r>
          </a:p>
          <a:p>
            <a:pPr marL="285750" indent="-285750" algn="l">
              <a:buFont typeface="Arial" panose="020B0604020202020204" pitchFamily="34" charset="0"/>
              <a:buChar char="•"/>
            </a:pPr>
            <a:r>
              <a:rPr lang="en-US" sz="1600" dirty="0">
                <a:solidFill>
                  <a:srgbClr val="000000"/>
                </a:solidFill>
              </a:rPr>
              <a:t>The </a:t>
            </a:r>
            <a:r>
              <a:rPr lang="en-US" sz="1600" b="1" dirty="0">
                <a:solidFill>
                  <a:srgbClr val="000000"/>
                </a:solidFill>
              </a:rPr>
              <a:t>show access-lists</a:t>
            </a:r>
            <a:r>
              <a:rPr lang="en-US" sz="1600" dirty="0">
                <a:solidFill>
                  <a:srgbClr val="000000"/>
                </a:solidFill>
              </a:rPr>
              <a:t> command output verifies the configuration change.</a:t>
            </a:r>
          </a:p>
        </p:txBody>
      </p:sp>
      <p:pic>
        <p:nvPicPr>
          <p:cNvPr id="2" name="Picture 1">
            <a:extLst>
              <a:ext uri="{FF2B5EF4-FFF2-40B4-BE49-F238E27FC236}">
                <a16:creationId xmlns:a16="http://schemas.microsoft.com/office/drawing/2014/main" id="{06214FBC-BAD8-4D22-8136-5A88006E0422}"/>
              </a:ext>
            </a:extLst>
          </p:cNvPr>
          <p:cNvPicPr>
            <a:picLocks noChangeAspect="1"/>
          </p:cNvPicPr>
          <p:nvPr/>
        </p:nvPicPr>
        <p:blipFill>
          <a:blip r:embed="rId4"/>
          <a:stretch>
            <a:fillRect/>
          </a:stretch>
        </p:blipFill>
        <p:spPr>
          <a:xfrm>
            <a:off x="2024062" y="2062162"/>
            <a:ext cx="5095875" cy="1019175"/>
          </a:xfrm>
          <a:prstGeom prst="rect">
            <a:avLst/>
          </a:prstGeom>
        </p:spPr>
      </p:pic>
      <p:pic>
        <p:nvPicPr>
          <p:cNvPr id="5" name="Picture 4">
            <a:extLst>
              <a:ext uri="{FF2B5EF4-FFF2-40B4-BE49-F238E27FC236}">
                <a16:creationId xmlns:a16="http://schemas.microsoft.com/office/drawing/2014/main" id="{CD4FB554-4EE4-4A00-B4C1-63E101141894}"/>
              </a:ext>
            </a:extLst>
          </p:cNvPr>
          <p:cNvPicPr>
            <a:picLocks noChangeAspect="1"/>
          </p:cNvPicPr>
          <p:nvPr/>
        </p:nvPicPr>
        <p:blipFill>
          <a:blip r:embed="rId5"/>
          <a:stretch>
            <a:fillRect/>
          </a:stretch>
        </p:blipFill>
        <p:spPr>
          <a:xfrm>
            <a:off x="2024062" y="3226455"/>
            <a:ext cx="5095875" cy="1342008"/>
          </a:xfrm>
          <a:prstGeom prst="rect">
            <a:avLst/>
          </a:prstGeom>
        </p:spPr>
      </p:pic>
    </p:spTree>
    <p:custDataLst>
      <p:tags r:id="rId1"/>
    </p:custDataLst>
    <p:extLst>
      <p:ext uri="{BB962C8B-B14F-4D97-AF65-F5344CB8AC3E}">
        <p14:creationId xmlns:p14="http://schemas.microsoft.com/office/powerpoint/2010/main" val="128563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br>
              <a:rPr lang="en-US" dirty="0"/>
            </a:br>
            <a:r>
              <a:rPr lang="en-US" sz="2400" dirty="0"/>
              <a:t>Another Extended IPv4 ACL Example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8280057" cy="1446347"/>
          </a:xfrm>
        </p:spPr>
        <p:txBody>
          <a:bodyPr/>
          <a:lstStyle/>
          <a:p>
            <a:pPr marL="0" indent="0" algn="l"/>
            <a:r>
              <a:rPr lang="en-US" sz="1600" dirty="0">
                <a:solidFill>
                  <a:srgbClr val="000000"/>
                </a:solidFill>
              </a:rPr>
              <a:t>Two named extended ACLs will be created:</a:t>
            </a:r>
          </a:p>
          <a:p>
            <a:pPr marL="285750" indent="-285750" algn="l">
              <a:buFont typeface="Arial" panose="020B0604020202020204" pitchFamily="34" charset="0"/>
              <a:buChar char="•"/>
            </a:pPr>
            <a:r>
              <a:rPr lang="en-US" sz="1400" b="1" dirty="0">
                <a:solidFill>
                  <a:srgbClr val="000000"/>
                </a:solidFill>
              </a:rPr>
              <a:t>PERMIT-PC1</a:t>
            </a:r>
            <a:r>
              <a:rPr lang="en-US" sz="1400" dirty="0">
                <a:solidFill>
                  <a:srgbClr val="000000"/>
                </a:solidFill>
              </a:rPr>
              <a:t> - This will only permit PC1 TCP access to the internet and deny all other hosts in the private network.</a:t>
            </a:r>
          </a:p>
          <a:p>
            <a:pPr marL="285750" indent="-285750" algn="l">
              <a:buFont typeface="Arial" panose="020B0604020202020204" pitchFamily="34" charset="0"/>
              <a:buChar char="•"/>
            </a:pPr>
            <a:r>
              <a:rPr lang="en-US" sz="1400" b="1" dirty="0">
                <a:solidFill>
                  <a:srgbClr val="000000"/>
                </a:solidFill>
              </a:rPr>
              <a:t>REPLY-PC1</a:t>
            </a:r>
            <a:r>
              <a:rPr lang="en-US" sz="1400" dirty="0">
                <a:solidFill>
                  <a:srgbClr val="000000"/>
                </a:solidFill>
              </a:rPr>
              <a:t> - This will only permit specified returning TCP traffic to PC1 implicitly deny all other traffic.</a:t>
            </a:r>
          </a:p>
        </p:txBody>
      </p:sp>
      <p:pic>
        <p:nvPicPr>
          <p:cNvPr id="2" name="Picture 1">
            <a:extLst>
              <a:ext uri="{FF2B5EF4-FFF2-40B4-BE49-F238E27FC236}">
                <a16:creationId xmlns:a16="http://schemas.microsoft.com/office/drawing/2014/main" id="{BF29983C-EAFE-4361-84C4-37847B5CCB14}"/>
              </a:ext>
            </a:extLst>
          </p:cNvPr>
          <p:cNvPicPr>
            <a:picLocks noChangeAspect="1"/>
          </p:cNvPicPr>
          <p:nvPr/>
        </p:nvPicPr>
        <p:blipFill>
          <a:blip r:embed="rId4"/>
          <a:stretch>
            <a:fillRect/>
          </a:stretch>
        </p:blipFill>
        <p:spPr>
          <a:xfrm>
            <a:off x="792163" y="2301765"/>
            <a:ext cx="7553325" cy="2019300"/>
          </a:xfrm>
          <a:prstGeom prst="rect">
            <a:avLst/>
          </a:prstGeom>
        </p:spPr>
      </p:pic>
    </p:spTree>
    <p:custDataLst>
      <p:tags r:id="rId1"/>
    </p:custDataLst>
    <p:extLst>
      <p:ext uri="{BB962C8B-B14F-4D97-AF65-F5344CB8AC3E}">
        <p14:creationId xmlns:p14="http://schemas.microsoft.com/office/powerpoint/2010/main" val="252423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br>
              <a:rPr lang="en-US" dirty="0"/>
            </a:br>
            <a:r>
              <a:rPr lang="en-US" sz="2400" dirty="0"/>
              <a:t>Another Extended IPv4 ACL Example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8"/>
            <a:ext cx="3243558" cy="1446347"/>
          </a:xfrm>
        </p:spPr>
        <p:txBody>
          <a:bodyPr/>
          <a:lstStyle/>
          <a:p>
            <a:pPr marL="285750" indent="-285750" algn="l">
              <a:buFont typeface="Arial" panose="020B0604020202020204" pitchFamily="34" charset="0"/>
              <a:buChar char="•"/>
            </a:pPr>
            <a:r>
              <a:rPr lang="en-US" sz="1600" dirty="0">
                <a:solidFill>
                  <a:srgbClr val="000000"/>
                </a:solidFill>
              </a:rPr>
              <a:t>The </a:t>
            </a:r>
            <a:r>
              <a:rPr lang="en-US" sz="1600" b="1" dirty="0">
                <a:solidFill>
                  <a:srgbClr val="000000"/>
                </a:solidFill>
              </a:rPr>
              <a:t>PERMIT-PC1</a:t>
            </a:r>
            <a:r>
              <a:rPr lang="en-US" sz="1600" dirty="0">
                <a:solidFill>
                  <a:srgbClr val="000000"/>
                </a:solidFill>
              </a:rPr>
              <a:t> ACL permits PC1 (192.168.10.10) TCP access to the FTP, SSH, Telnet, DNS , HTTP, and HTTPS traffic.</a:t>
            </a:r>
          </a:p>
          <a:p>
            <a:pPr marL="285750" indent="-285750" algn="l">
              <a:buFont typeface="Arial" panose="020B0604020202020204" pitchFamily="34" charset="0"/>
              <a:buChar char="•"/>
            </a:pPr>
            <a:r>
              <a:rPr lang="en-US" sz="1600" dirty="0">
                <a:solidFill>
                  <a:srgbClr val="000000"/>
                </a:solidFill>
              </a:rPr>
              <a:t>The </a:t>
            </a:r>
            <a:r>
              <a:rPr lang="en-US" sz="1600" b="1" dirty="0">
                <a:solidFill>
                  <a:srgbClr val="000000"/>
                </a:solidFill>
              </a:rPr>
              <a:t>REPLY-PC1</a:t>
            </a:r>
            <a:r>
              <a:rPr lang="en-US" sz="1600" dirty="0">
                <a:solidFill>
                  <a:srgbClr val="000000"/>
                </a:solidFill>
              </a:rPr>
              <a:t> ACL will permit return traffic to PC1.</a:t>
            </a:r>
          </a:p>
          <a:p>
            <a:pPr marL="285750" indent="-285750" algn="l">
              <a:buFont typeface="Arial" panose="020B0604020202020204" pitchFamily="34" charset="0"/>
              <a:buChar char="•"/>
            </a:pPr>
            <a:r>
              <a:rPr lang="en-US" sz="1600" dirty="0">
                <a:solidFill>
                  <a:srgbClr val="000000"/>
                </a:solidFill>
              </a:rPr>
              <a:t>The </a:t>
            </a:r>
            <a:r>
              <a:rPr lang="en-US" sz="1600" b="1" dirty="0">
                <a:solidFill>
                  <a:srgbClr val="000000"/>
                </a:solidFill>
              </a:rPr>
              <a:t>PERMIT-PC1</a:t>
            </a:r>
            <a:r>
              <a:rPr lang="en-US" sz="1600" dirty="0">
                <a:solidFill>
                  <a:srgbClr val="000000"/>
                </a:solidFill>
              </a:rPr>
              <a:t> ACL is applied inbound and the </a:t>
            </a:r>
            <a:r>
              <a:rPr lang="en-US" sz="1600" b="1" dirty="0">
                <a:solidFill>
                  <a:srgbClr val="000000"/>
                </a:solidFill>
              </a:rPr>
              <a:t>REPLY-PC1</a:t>
            </a:r>
            <a:r>
              <a:rPr lang="en-US" sz="1600" dirty="0">
                <a:solidFill>
                  <a:srgbClr val="000000"/>
                </a:solidFill>
              </a:rPr>
              <a:t> ACL applied outbound on the R1 G0/0/0 interface.</a:t>
            </a:r>
          </a:p>
          <a:p>
            <a:pPr marL="285750" indent="-28575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CBED75D5-14C0-4C90-BC99-730CE4EAA6D4}"/>
              </a:ext>
            </a:extLst>
          </p:cNvPr>
          <p:cNvPicPr>
            <a:picLocks noChangeAspect="1"/>
          </p:cNvPicPr>
          <p:nvPr/>
        </p:nvPicPr>
        <p:blipFill>
          <a:blip r:embed="rId4"/>
          <a:stretch>
            <a:fillRect/>
          </a:stretch>
        </p:blipFill>
        <p:spPr>
          <a:xfrm>
            <a:off x="3778078" y="643218"/>
            <a:ext cx="4933950" cy="4000500"/>
          </a:xfrm>
          <a:prstGeom prst="rect">
            <a:avLst/>
          </a:prstGeom>
        </p:spPr>
      </p:pic>
    </p:spTree>
    <p:custDataLst>
      <p:tags r:id="rId1"/>
    </p:custDataLst>
    <p:extLst>
      <p:ext uri="{BB962C8B-B14F-4D97-AF65-F5344CB8AC3E}">
        <p14:creationId xmlns:p14="http://schemas.microsoft.com/office/powerpoint/2010/main" val="142864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a:t>Check Your Understanding</a:t>
            </a:r>
          </a:p>
        </p:txBody>
      </p:sp>
      <p:sp>
        <p:nvSpPr>
          <p:cNvPr id="7171" name="Rectangle 34"/>
          <p:cNvSpPr>
            <a:spLocks noGrp="1" noChangeArrowheads="1"/>
          </p:cNvSpPr>
          <p:nvPr>
            <p:ph idx="1"/>
          </p:nvPr>
        </p:nvSpPr>
        <p:spPr>
          <a:xfrm>
            <a:off x="145357" y="965201"/>
            <a:ext cx="8878570" cy="3643747"/>
          </a:xfrm>
        </p:spPr>
        <p:txBody>
          <a:bodyPr/>
          <a:lstStyle/>
          <a:p>
            <a:pPr>
              <a:spcBef>
                <a:spcPct val="30000"/>
              </a:spcBef>
            </a:pPr>
            <a:r>
              <a:rPr lang="en-US" dirty="0"/>
              <a:t>Check Your Understanding activities are designed to let students quickly determine if they understand the content and can proceed, or if they need to review. </a:t>
            </a:r>
          </a:p>
          <a:p>
            <a:pPr>
              <a:spcBef>
                <a:spcPct val="30000"/>
              </a:spcBef>
            </a:pPr>
            <a:r>
              <a:rPr lang="en-US" dirty="0"/>
              <a:t>Check Your Understanding activities </a:t>
            </a:r>
            <a:r>
              <a:rPr lang="en-US" b="1" i="1" dirty="0"/>
              <a:t>do not </a:t>
            </a:r>
            <a:r>
              <a:rPr lang="en-US" dirty="0"/>
              <a:t>affect student grades.</a:t>
            </a:r>
          </a:p>
          <a:p>
            <a:pPr>
              <a:spcBef>
                <a:spcPct val="30000"/>
              </a:spcBef>
            </a:pPr>
            <a:r>
              <a:rPr lang="en-US" dirty="0"/>
              <a:t>There are no separate slides for these activities in the PPT. They are listed in the notes area of the slide that appears before these activities.</a:t>
            </a:r>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34472702"/>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br>
              <a:rPr lang="en-US" dirty="0"/>
            </a:br>
            <a:r>
              <a:rPr lang="en-US" sz="2400" dirty="0"/>
              <a:t>Verify Extended ACLs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4068311" cy="1036444"/>
          </a:xfrm>
        </p:spPr>
        <p:txBody>
          <a:bodyPr/>
          <a:lstStyle/>
          <a:p>
            <a:pPr marL="0" indent="0" algn="l"/>
            <a:r>
              <a:rPr lang="en-US" sz="1600" dirty="0">
                <a:solidFill>
                  <a:srgbClr val="000000"/>
                </a:solidFill>
              </a:rPr>
              <a:t>The </a:t>
            </a:r>
            <a:r>
              <a:rPr lang="en-US" sz="1600" b="1" dirty="0">
                <a:solidFill>
                  <a:srgbClr val="000000"/>
                </a:solidFill>
              </a:rPr>
              <a:t>show </a:t>
            </a:r>
            <a:r>
              <a:rPr lang="en-US" sz="1600" b="1" dirty="0" err="1">
                <a:solidFill>
                  <a:srgbClr val="000000"/>
                </a:solidFill>
              </a:rPr>
              <a:t>ip</a:t>
            </a:r>
            <a:r>
              <a:rPr lang="en-US" sz="1600" b="1" dirty="0">
                <a:solidFill>
                  <a:srgbClr val="000000"/>
                </a:solidFill>
              </a:rPr>
              <a:t> interface</a:t>
            </a:r>
            <a:r>
              <a:rPr lang="en-US" sz="1600" dirty="0">
                <a:solidFill>
                  <a:srgbClr val="000000"/>
                </a:solidFill>
              </a:rPr>
              <a:t> command is used to verify the ACL on the interface and the direction in which it was applied.</a:t>
            </a:r>
          </a:p>
        </p:txBody>
      </p:sp>
      <p:pic>
        <p:nvPicPr>
          <p:cNvPr id="5" name="Picture 4">
            <a:extLst>
              <a:ext uri="{FF2B5EF4-FFF2-40B4-BE49-F238E27FC236}">
                <a16:creationId xmlns:a16="http://schemas.microsoft.com/office/drawing/2014/main" id="{9CA7705B-7AD0-4E01-AB50-C45B7C2A0DD6}"/>
              </a:ext>
            </a:extLst>
          </p:cNvPr>
          <p:cNvPicPr>
            <a:picLocks noChangeAspect="1"/>
          </p:cNvPicPr>
          <p:nvPr/>
        </p:nvPicPr>
        <p:blipFill>
          <a:blip r:embed="rId4"/>
          <a:stretch>
            <a:fillRect/>
          </a:stretch>
        </p:blipFill>
        <p:spPr>
          <a:xfrm>
            <a:off x="4904325" y="265672"/>
            <a:ext cx="3652667" cy="4411663"/>
          </a:xfrm>
          <a:prstGeom prst="rect">
            <a:avLst/>
          </a:prstGeom>
        </p:spPr>
      </p:pic>
    </p:spTree>
    <p:custDataLst>
      <p:tags r:id="rId1"/>
    </p:custDataLst>
    <p:extLst>
      <p:ext uri="{BB962C8B-B14F-4D97-AF65-F5344CB8AC3E}">
        <p14:creationId xmlns:p14="http://schemas.microsoft.com/office/powerpoint/2010/main" val="284627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br>
              <a:rPr lang="en-US" dirty="0"/>
            </a:br>
            <a:r>
              <a:rPr lang="en-US" sz="2400" dirty="0"/>
              <a:t>Verify Extended ACLs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036444"/>
          </a:xfrm>
        </p:spPr>
        <p:txBody>
          <a:bodyPr/>
          <a:lstStyle/>
          <a:p>
            <a:pPr marL="0" indent="0" algn="l"/>
            <a:r>
              <a:rPr lang="en-US" sz="1600" dirty="0">
                <a:solidFill>
                  <a:srgbClr val="000000"/>
                </a:solidFill>
              </a:rPr>
              <a:t>The </a:t>
            </a:r>
            <a:r>
              <a:rPr lang="en-US" sz="1600" b="1" dirty="0">
                <a:solidFill>
                  <a:srgbClr val="000000"/>
                </a:solidFill>
              </a:rPr>
              <a:t>show access-lists</a:t>
            </a:r>
            <a:r>
              <a:rPr lang="en-US" sz="1600" dirty="0">
                <a:solidFill>
                  <a:srgbClr val="000000"/>
                </a:solidFill>
              </a:rPr>
              <a:t> command can be used to confirm that the ACLs work as expected. The command displays statistic counters that increase whenever an ACE is matched.</a:t>
            </a:r>
          </a:p>
          <a:p>
            <a:pPr marL="0" indent="0" algn="l"/>
            <a:r>
              <a:rPr lang="en-US" sz="1600" b="1" dirty="0">
                <a:solidFill>
                  <a:srgbClr val="000000"/>
                </a:solidFill>
              </a:rPr>
              <a:t>Note</a:t>
            </a:r>
            <a:r>
              <a:rPr lang="en-US" sz="1600" dirty="0">
                <a:solidFill>
                  <a:srgbClr val="000000"/>
                </a:solidFill>
              </a:rPr>
              <a:t>: Traffic must be generated to verify the operation of the ACL.</a:t>
            </a:r>
          </a:p>
        </p:txBody>
      </p:sp>
      <p:pic>
        <p:nvPicPr>
          <p:cNvPr id="2" name="Picture 1">
            <a:extLst>
              <a:ext uri="{FF2B5EF4-FFF2-40B4-BE49-F238E27FC236}">
                <a16:creationId xmlns:a16="http://schemas.microsoft.com/office/drawing/2014/main" id="{A04ACC4F-9B77-4177-A19A-8C6768331580}"/>
              </a:ext>
            </a:extLst>
          </p:cNvPr>
          <p:cNvPicPr>
            <a:picLocks noChangeAspect="1"/>
          </p:cNvPicPr>
          <p:nvPr/>
        </p:nvPicPr>
        <p:blipFill>
          <a:blip r:embed="rId4"/>
          <a:stretch>
            <a:fillRect/>
          </a:stretch>
        </p:blipFill>
        <p:spPr>
          <a:xfrm>
            <a:off x="2747961" y="2094940"/>
            <a:ext cx="3648075" cy="2495550"/>
          </a:xfrm>
          <a:prstGeom prst="rect">
            <a:avLst/>
          </a:prstGeom>
        </p:spPr>
      </p:pic>
    </p:spTree>
    <p:custDataLst>
      <p:tags r:id="rId1"/>
    </p:custDataLst>
    <p:extLst>
      <p:ext uri="{BB962C8B-B14F-4D97-AF65-F5344CB8AC3E}">
        <p14:creationId xmlns:p14="http://schemas.microsoft.com/office/powerpoint/2010/main" val="370436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br>
              <a:rPr lang="en-US" dirty="0"/>
            </a:br>
            <a:r>
              <a:rPr lang="en-US" sz="2400" dirty="0"/>
              <a:t>Verify Extended ACLs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036444"/>
          </a:xfrm>
        </p:spPr>
        <p:txBody>
          <a:bodyPr/>
          <a:lstStyle/>
          <a:p>
            <a:pPr marL="0" indent="0" algn="l"/>
            <a:r>
              <a:rPr lang="en-US" sz="1600" dirty="0">
                <a:solidFill>
                  <a:srgbClr val="000000"/>
                </a:solidFill>
              </a:rPr>
              <a:t>The </a:t>
            </a:r>
            <a:r>
              <a:rPr lang="en-US" sz="1600" b="1" dirty="0">
                <a:solidFill>
                  <a:srgbClr val="000000"/>
                </a:solidFill>
              </a:rPr>
              <a:t>show running-config</a:t>
            </a:r>
            <a:r>
              <a:rPr lang="en-US" sz="1600" dirty="0">
                <a:solidFill>
                  <a:srgbClr val="000000"/>
                </a:solidFill>
              </a:rPr>
              <a:t> command can be used to validate what was configured. The command also displays configured remarks.</a:t>
            </a:r>
          </a:p>
        </p:txBody>
      </p:sp>
      <p:pic>
        <p:nvPicPr>
          <p:cNvPr id="2" name="Picture 1">
            <a:extLst>
              <a:ext uri="{FF2B5EF4-FFF2-40B4-BE49-F238E27FC236}">
                <a16:creationId xmlns:a16="http://schemas.microsoft.com/office/drawing/2014/main" id="{B8B8ED9D-E077-4286-821D-1843DF13E699}"/>
              </a:ext>
            </a:extLst>
          </p:cNvPr>
          <p:cNvPicPr>
            <a:picLocks noChangeAspect="1"/>
          </p:cNvPicPr>
          <p:nvPr/>
        </p:nvPicPr>
        <p:blipFill>
          <a:blip r:embed="rId4"/>
          <a:stretch>
            <a:fillRect/>
          </a:stretch>
        </p:blipFill>
        <p:spPr>
          <a:xfrm>
            <a:off x="2786061" y="1568543"/>
            <a:ext cx="3571875" cy="2867025"/>
          </a:xfrm>
          <a:prstGeom prst="rect">
            <a:avLst/>
          </a:prstGeom>
        </p:spPr>
      </p:pic>
    </p:spTree>
    <p:custDataLst>
      <p:tags r:id="rId1"/>
    </p:custDataLst>
    <p:extLst>
      <p:ext uri="{BB962C8B-B14F-4D97-AF65-F5344CB8AC3E}">
        <p14:creationId xmlns:p14="http://schemas.microsoft.com/office/powerpoint/2010/main" val="214490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br>
              <a:rPr lang="en-US" dirty="0"/>
            </a:br>
            <a:r>
              <a:rPr lang="en-US" sz="2400" dirty="0"/>
              <a:t>Packet Tracer – Configure Extended IPv4 ACLs - Scenario 1</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036444"/>
          </a:xfrm>
        </p:spPr>
        <p:txBody>
          <a:bodyPr/>
          <a:lstStyle/>
          <a:p>
            <a:pPr algn="l"/>
            <a:r>
              <a:rPr lang="en-US" sz="1600" dirty="0">
                <a:solidFill>
                  <a:srgbClr val="000000"/>
                </a:solidFill>
              </a:rPr>
              <a:t>In this Packet Tracer, you will complete the following objectives:</a:t>
            </a:r>
          </a:p>
          <a:p>
            <a:pPr marL="342900" indent="-342900" algn="l">
              <a:buFont typeface="Arial" panose="020B0604020202020204" pitchFamily="34" charset="0"/>
              <a:buChar char="•"/>
            </a:pPr>
            <a:r>
              <a:rPr lang="en-US" sz="1600" dirty="0">
                <a:solidFill>
                  <a:srgbClr val="000000"/>
                </a:solidFill>
              </a:rPr>
              <a:t>Configure, Apply, and Verify an Extended Numbered IPv4 ACL.</a:t>
            </a:r>
          </a:p>
          <a:p>
            <a:pPr marL="342900" indent="-342900" algn="l">
              <a:buFont typeface="Arial" panose="020B0604020202020204" pitchFamily="34" charset="0"/>
              <a:buChar char="•"/>
            </a:pPr>
            <a:r>
              <a:rPr lang="en-US" sz="1600" dirty="0">
                <a:solidFill>
                  <a:srgbClr val="000000"/>
                </a:solidFill>
              </a:rPr>
              <a:t>Configure, Apply, and Verify an Extended Named IPv4 ACL.</a:t>
            </a:r>
          </a:p>
        </p:txBody>
      </p:sp>
    </p:spTree>
    <p:custDataLst>
      <p:tags r:id="rId1"/>
    </p:custDataLst>
    <p:extLst>
      <p:ext uri="{BB962C8B-B14F-4D97-AF65-F5344CB8AC3E}">
        <p14:creationId xmlns:p14="http://schemas.microsoft.com/office/powerpoint/2010/main" val="14544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Extended IPv4 ACLs</a:t>
            </a:r>
            <a:br>
              <a:rPr lang="en-US" dirty="0"/>
            </a:br>
            <a:r>
              <a:rPr lang="en-US" sz="2400" dirty="0"/>
              <a:t>Packet Tracer – Configure Extended IPv4 ACLs - Scenario 2</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036444"/>
          </a:xfrm>
        </p:spPr>
        <p:txBody>
          <a:bodyPr/>
          <a:lstStyle/>
          <a:p>
            <a:pPr algn="l"/>
            <a:r>
              <a:rPr lang="en-US" sz="1600" dirty="0">
                <a:solidFill>
                  <a:srgbClr val="000000"/>
                </a:solidFill>
              </a:rPr>
              <a:t>In this Packet Tracer, you will complete the following objectives:</a:t>
            </a:r>
          </a:p>
          <a:p>
            <a:pPr marL="342900" indent="-342900" algn="l">
              <a:buFont typeface="Arial" panose="020B0604020202020204" pitchFamily="34" charset="0"/>
              <a:buChar char="•"/>
            </a:pPr>
            <a:r>
              <a:rPr lang="en-US" sz="1600" dirty="0">
                <a:solidFill>
                  <a:srgbClr val="000000"/>
                </a:solidFill>
              </a:rPr>
              <a:t>Configure a Named Extended IPv4 ACL.</a:t>
            </a:r>
          </a:p>
          <a:p>
            <a:pPr marL="342900" indent="-342900" algn="l">
              <a:buFont typeface="Arial" panose="020B0604020202020204" pitchFamily="34" charset="0"/>
              <a:buChar char="•"/>
            </a:pPr>
            <a:r>
              <a:rPr lang="en-US" sz="1600" dirty="0">
                <a:solidFill>
                  <a:srgbClr val="000000"/>
                </a:solidFill>
              </a:rPr>
              <a:t>Apply and Verify the Extended IPv4 ACL.</a:t>
            </a:r>
          </a:p>
        </p:txBody>
      </p:sp>
    </p:spTree>
    <p:custDataLst>
      <p:tags r:id="rId1"/>
    </p:custDataLst>
    <p:extLst>
      <p:ext uri="{BB962C8B-B14F-4D97-AF65-F5344CB8AC3E}">
        <p14:creationId xmlns:p14="http://schemas.microsoft.com/office/powerpoint/2010/main" val="370605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5.5 Module Practice and Quiz</a:t>
            </a:r>
          </a:p>
        </p:txBody>
      </p:sp>
    </p:spTree>
    <p:custDataLst>
      <p:tags r:id="rId1"/>
    </p:custDataLst>
    <p:extLst>
      <p:ext uri="{BB962C8B-B14F-4D97-AF65-F5344CB8AC3E}">
        <p14:creationId xmlns:p14="http://schemas.microsoft.com/office/powerpoint/2010/main" val="2549051537"/>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Module Practice and Quiz</a:t>
            </a:r>
            <a:br>
              <a:rPr lang="en-US" dirty="0"/>
            </a:br>
            <a:r>
              <a:rPr lang="en-US" sz="2400" dirty="0"/>
              <a:t>Packet Tracer – IPv4 ACL Implementation Challenge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2539422"/>
          </a:xfrm>
        </p:spPr>
        <p:txBody>
          <a:bodyPr/>
          <a:lstStyle/>
          <a:p>
            <a:pPr algn="l"/>
            <a:r>
              <a:rPr lang="en-US" sz="1600" dirty="0">
                <a:solidFill>
                  <a:srgbClr val="000000"/>
                </a:solidFill>
              </a:rPr>
              <a:t>In this Packet Tracer, you will complete the following objectives:</a:t>
            </a:r>
          </a:p>
          <a:p>
            <a:pPr marL="342900" indent="-342900" algn="l">
              <a:buFont typeface="Arial" panose="020B0604020202020204" pitchFamily="34" charset="0"/>
              <a:buChar char="•"/>
            </a:pPr>
            <a:r>
              <a:rPr lang="en-US" sz="1600" dirty="0">
                <a:solidFill>
                  <a:srgbClr val="000000"/>
                </a:solidFill>
              </a:rPr>
              <a:t>Configure a router with standard named ACLs</a:t>
            </a:r>
          </a:p>
          <a:p>
            <a:pPr marL="342900" indent="-342900" algn="l">
              <a:buFont typeface="Arial" panose="020B0604020202020204" pitchFamily="34" charset="0"/>
              <a:buChar char="•"/>
            </a:pPr>
            <a:r>
              <a:rPr lang="en-US" sz="1600" dirty="0">
                <a:solidFill>
                  <a:srgbClr val="000000"/>
                </a:solidFill>
              </a:rPr>
              <a:t>Configure a router with extended named ACLs</a:t>
            </a:r>
          </a:p>
          <a:p>
            <a:pPr marL="342900" indent="-342900" algn="l">
              <a:buFont typeface="Arial" panose="020B0604020202020204" pitchFamily="34" charset="0"/>
              <a:buChar char="•"/>
            </a:pPr>
            <a:r>
              <a:rPr lang="en-US" sz="1600" dirty="0">
                <a:solidFill>
                  <a:srgbClr val="000000"/>
                </a:solidFill>
              </a:rPr>
              <a:t>Configure a router with extended ACLs to meet specific communication requirements</a:t>
            </a:r>
          </a:p>
          <a:p>
            <a:pPr marL="342900" indent="-342900" algn="l">
              <a:buFont typeface="Arial" panose="020B0604020202020204" pitchFamily="34" charset="0"/>
              <a:buChar char="•"/>
            </a:pPr>
            <a:r>
              <a:rPr lang="en-US" sz="1600" dirty="0">
                <a:solidFill>
                  <a:srgbClr val="000000"/>
                </a:solidFill>
              </a:rPr>
              <a:t>Configure an ACL to control access to network device terminal lines</a:t>
            </a:r>
          </a:p>
          <a:p>
            <a:pPr marL="342900" indent="-342900" algn="l">
              <a:buFont typeface="Arial" panose="020B0604020202020204" pitchFamily="34" charset="0"/>
              <a:buChar char="•"/>
            </a:pPr>
            <a:r>
              <a:rPr lang="en-US" sz="1600" dirty="0">
                <a:solidFill>
                  <a:srgbClr val="000000"/>
                </a:solidFill>
              </a:rPr>
              <a:t>Configure the appropriate router interfaces with ACLs in the appropriate direction</a:t>
            </a:r>
          </a:p>
          <a:p>
            <a:pPr marL="342900" indent="-342900" algn="l">
              <a:buFont typeface="Arial" panose="020B0604020202020204" pitchFamily="34" charset="0"/>
              <a:buChar char="•"/>
            </a:pPr>
            <a:r>
              <a:rPr lang="en-US" sz="1600" dirty="0">
                <a:solidFill>
                  <a:srgbClr val="000000"/>
                </a:solidFill>
              </a:rPr>
              <a:t>Verify the operation of the configured ACLs</a:t>
            </a:r>
          </a:p>
        </p:txBody>
      </p:sp>
    </p:spTree>
    <p:custDataLst>
      <p:tags r:id="rId1"/>
    </p:custDataLst>
    <p:extLst>
      <p:ext uri="{BB962C8B-B14F-4D97-AF65-F5344CB8AC3E}">
        <p14:creationId xmlns:p14="http://schemas.microsoft.com/office/powerpoint/2010/main" val="427797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Module Practice and Quiz</a:t>
            </a:r>
            <a:br>
              <a:rPr lang="en-US" dirty="0"/>
            </a:br>
            <a:r>
              <a:rPr lang="en-US" sz="2400" dirty="0"/>
              <a:t>Lab – Configure and Verify Extended IPv4 ACLs</a:t>
            </a:r>
          </a:p>
        </p:txBody>
      </p:sp>
      <p:sp>
        <p:nvSpPr>
          <p:cNvPr id="5" name="Content Placeholder 4">
            <a:extLst>
              <a:ext uri="{FF2B5EF4-FFF2-40B4-BE49-F238E27FC236}">
                <a16:creationId xmlns:a16="http://schemas.microsoft.com/office/drawing/2014/main" id="{16874280-9EA6-0242-8034-EC3F27C940E8}"/>
              </a:ext>
            </a:extLst>
          </p:cNvPr>
          <p:cNvSpPr>
            <a:spLocks noGrp="1"/>
          </p:cNvSpPr>
          <p:nvPr>
            <p:ph idx="1"/>
          </p:nvPr>
        </p:nvSpPr>
        <p:spPr>
          <a:xfrm>
            <a:off x="474662" y="877330"/>
            <a:ext cx="8280057" cy="3544404"/>
          </a:xfrm>
        </p:spPr>
        <p:txBody>
          <a:bodyPr/>
          <a:lstStyle/>
          <a:p>
            <a:pPr marL="0" indent="0" algn="l"/>
            <a:r>
              <a:rPr lang="en-US" sz="1800" dirty="0">
                <a:solidFill>
                  <a:srgbClr val="000000"/>
                </a:solidFill>
              </a:rPr>
              <a:t>In this lab, you will complete the following objectives:</a:t>
            </a:r>
          </a:p>
          <a:p>
            <a:pPr marL="0" indent="0" algn="l"/>
            <a:endParaRPr lang="en-US" sz="1800" dirty="0">
              <a:solidFill>
                <a:srgbClr val="000000"/>
              </a:solidFill>
            </a:endParaRPr>
          </a:p>
          <a:p>
            <a:pPr marL="342900" indent="-342900" algn="l">
              <a:buFont typeface="Arial" panose="020B0604020202020204" pitchFamily="34" charset="0"/>
              <a:buChar char="•"/>
            </a:pPr>
            <a:r>
              <a:rPr lang="en-US" sz="1800" dirty="0">
                <a:solidFill>
                  <a:srgbClr val="000000"/>
                </a:solidFill>
              </a:rPr>
              <a:t>Build the Network and Configure Basic Device Settings</a:t>
            </a:r>
          </a:p>
          <a:p>
            <a:pPr marL="342900" indent="-342900" algn="l">
              <a:buFont typeface="Arial" panose="020B0604020202020204" pitchFamily="34" charset="0"/>
              <a:buChar char="•"/>
            </a:pPr>
            <a:r>
              <a:rPr lang="en-US" sz="1800" dirty="0">
                <a:solidFill>
                  <a:srgbClr val="000000"/>
                </a:solidFill>
              </a:rPr>
              <a:t>Configure and Verify Extended IPv4 ACLs</a:t>
            </a:r>
          </a:p>
        </p:txBody>
      </p:sp>
    </p:spTree>
    <p:custDataLst>
      <p:tags r:id="rId1"/>
    </p:custDataLst>
    <p:extLst>
      <p:ext uri="{BB962C8B-B14F-4D97-AF65-F5344CB8AC3E}">
        <p14:creationId xmlns:p14="http://schemas.microsoft.com/office/powerpoint/2010/main" val="407762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To create a numbered standard ACL, use the use the </a:t>
            </a:r>
            <a:r>
              <a:rPr lang="en-US" sz="1600" b="1" dirty="0" err="1"/>
              <a:t>ip</a:t>
            </a:r>
            <a:r>
              <a:rPr lang="en-US" sz="1600" b="1" dirty="0"/>
              <a:t> access-list standard</a:t>
            </a:r>
            <a:r>
              <a:rPr lang="en-US" sz="1600" dirty="0"/>
              <a:t> </a:t>
            </a:r>
            <a:r>
              <a:rPr lang="en-US" sz="1600" i="1" dirty="0"/>
              <a:t>access-list-name</a:t>
            </a:r>
            <a:r>
              <a:rPr lang="en-US" sz="1600" dirty="0"/>
              <a:t> global configuration command.</a:t>
            </a:r>
          </a:p>
          <a:p>
            <a:pPr>
              <a:spcBef>
                <a:spcPts val="0"/>
              </a:spcBef>
              <a:spcAft>
                <a:spcPts val="0"/>
              </a:spcAft>
              <a:buFont typeface="Arial" panose="020B0604020202020204" pitchFamily="34" charset="0"/>
              <a:buChar char="•"/>
            </a:pPr>
            <a:r>
              <a:rPr lang="en-US" sz="1600" dirty="0"/>
              <a:t>Use the </a:t>
            </a:r>
            <a:r>
              <a:rPr lang="en-US" sz="1600" b="1" dirty="0"/>
              <a:t>no access-list</a:t>
            </a:r>
            <a:r>
              <a:rPr lang="en-US" sz="1600" dirty="0"/>
              <a:t> </a:t>
            </a:r>
            <a:r>
              <a:rPr lang="en-US" sz="1600" i="1" dirty="0"/>
              <a:t>access-list-number</a:t>
            </a:r>
            <a:r>
              <a:rPr lang="en-US" sz="1600" dirty="0"/>
              <a:t> global configuration command to remove a numbered standard ACL. </a:t>
            </a:r>
          </a:p>
          <a:p>
            <a:pPr>
              <a:spcBef>
                <a:spcPts val="0"/>
              </a:spcBef>
              <a:spcAft>
                <a:spcPts val="0"/>
              </a:spcAft>
              <a:buFont typeface="Arial" panose="020B0604020202020204" pitchFamily="34" charset="0"/>
              <a:buChar char="•"/>
            </a:pPr>
            <a:r>
              <a:rPr lang="en-US" sz="1600" dirty="0"/>
              <a:t>Use the </a:t>
            </a:r>
            <a:r>
              <a:rPr lang="en-US" sz="1600" b="1" dirty="0"/>
              <a:t>show </a:t>
            </a:r>
            <a:r>
              <a:rPr lang="en-US" sz="1600" b="1" dirty="0" err="1"/>
              <a:t>ip</a:t>
            </a:r>
            <a:r>
              <a:rPr lang="en-US" sz="1600" b="1" dirty="0"/>
              <a:t> interface</a:t>
            </a:r>
            <a:r>
              <a:rPr lang="en-US" sz="1600" dirty="0"/>
              <a:t> command to verify if an interface has an ACL applied to it.</a:t>
            </a:r>
          </a:p>
          <a:p>
            <a:pPr>
              <a:spcBef>
                <a:spcPts val="0"/>
              </a:spcBef>
              <a:spcAft>
                <a:spcPts val="0"/>
              </a:spcAft>
              <a:buFont typeface="Arial" panose="020B0604020202020204" pitchFamily="34" charset="0"/>
              <a:buChar char="•"/>
            </a:pPr>
            <a:r>
              <a:rPr lang="en-US" sz="1600" dirty="0"/>
              <a:t>To create a named standard ACL, use the </a:t>
            </a:r>
            <a:r>
              <a:rPr lang="en-US" sz="1600" b="1" dirty="0" err="1"/>
              <a:t>ip</a:t>
            </a:r>
            <a:r>
              <a:rPr lang="en-US" sz="1600" b="1" dirty="0"/>
              <a:t> access-list standard</a:t>
            </a:r>
            <a:r>
              <a:rPr lang="en-US" sz="1600" dirty="0"/>
              <a:t> </a:t>
            </a:r>
            <a:r>
              <a:rPr lang="en-US" sz="1600" i="1" dirty="0"/>
              <a:t>access-list-name</a:t>
            </a:r>
            <a:r>
              <a:rPr lang="en-US" sz="1600" dirty="0"/>
              <a:t> global configuration command. </a:t>
            </a:r>
          </a:p>
          <a:p>
            <a:pPr>
              <a:spcBef>
                <a:spcPts val="0"/>
              </a:spcBef>
              <a:spcAft>
                <a:spcPts val="0"/>
              </a:spcAft>
              <a:buFont typeface="Arial" panose="020B0604020202020204" pitchFamily="34" charset="0"/>
              <a:buChar char="•"/>
            </a:pPr>
            <a:r>
              <a:rPr lang="en-US" sz="1600" dirty="0"/>
              <a:t>Use the </a:t>
            </a:r>
            <a:r>
              <a:rPr lang="en-US" sz="1600" b="1" dirty="0"/>
              <a:t>no </a:t>
            </a:r>
            <a:r>
              <a:rPr lang="en-US" sz="1600" b="1" dirty="0" err="1"/>
              <a:t>ip</a:t>
            </a:r>
            <a:r>
              <a:rPr lang="en-US" sz="1600" b="1" dirty="0"/>
              <a:t> access-list</a:t>
            </a:r>
            <a:r>
              <a:rPr lang="en-US" sz="1600" dirty="0"/>
              <a:t> </a:t>
            </a:r>
            <a:r>
              <a:rPr lang="en-US" sz="1600" b="1" dirty="0"/>
              <a:t>standard</a:t>
            </a:r>
            <a:r>
              <a:rPr lang="en-US" sz="1600" dirty="0"/>
              <a:t> </a:t>
            </a:r>
            <a:r>
              <a:rPr lang="en-US" sz="1600" i="1" dirty="0"/>
              <a:t>access-list-name</a:t>
            </a:r>
            <a:r>
              <a:rPr lang="en-US" sz="1600" dirty="0"/>
              <a:t> global configuration command to remove a named standard IPv4 ACL.</a:t>
            </a:r>
          </a:p>
          <a:p>
            <a:pPr>
              <a:spcBef>
                <a:spcPts val="0"/>
              </a:spcBef>
              <a:spcAft>
                <a:spcPts val="0"/>
              </a:spcAft>
              <a:buFont typeface="Arial" panose="020B0604020202020204" pitchFamily="34" charset="0"/>
              <a:buChar char="•"/>
            </a:pPr>
            <a:r>
              <a:rPr lang="en-US" sz="1600" dirty="0"/>
              <a:t>To bind a numbered or named standard IPv4 ACL to an interface, use the </a:t>
            </a:r>
            <a:r>
              <a:rPr lang="en-US" sz="1600" b="1" dirty="0" err="1"/>
              <a:t>ip</a:t>
            </a:r>
            <a:r>
              <a:rPr lang="en-US" sz="1600" b="1" dirty="0"/>
              <a:t> access-group</a:t>
            </a:r>
            <a:r>
              <a:rPr lang="en-US" sz="1600" dirty="0"/>
              <a:t> {</a:t>
            </a:r>
            <a:r>
              <a:rPr lang="en-US" sz="1600" i="1" dirty="0"/>
              <a:t>access-list-number</a:t>
            </a:r>
            <a:r>
              <a:rPr lang="en-US" sz="1600" dirty="0"/>
              <a:t> | </a:t>
            </a:r>
            <a:r>
              <a:rPr lang="en-US" sz="1600" i="1" dirty="0"/>
              <a:t>access-list-name</a:t>
            </a:r>
            <a:r>
              <a:rPr lang="en-US" sz="1600" dirty="0"/>
              <a:t>} { </a:t>
            </a:r>
            <a:r>
              <a:rPr lang="en-US" sz="1600" b="1" dirty="0"/>
              <a:t>in</a:t>
            </a:r>
            <a:r>
              <a:rPr lang="en-US" sz="1600" dirty="0"/>
              <a:t> | </a:t>
            </a:r>
            <a:r>
              <a:rPr lang="en-US" sz="1600" b="1" dirty="0"/>
              <a:t>out</a:t>
            </a:r>
            <a:r>
              <a:rPr lang="en-US" sz="1600" dirty="0"/>
              <a:t> } global configuration command.</a:t>
            </a:r>
          </a:p>
          <a:p>
            <a:pPr>
              <a:spcBef>
                <a:spcPts val="0"/>
              </a:spcBef>
              <a:spcAft>
                <a:spcPts val="0"/>
              </a:spcAft>
              <a:buFont typeface="Arial" panose="020B0604020202020204" pitchFamily="34" charset="0"/>
              <a:buChar char="•"/>
            </a:pPr>
            <a:r>
              <a:rPr lang="en-US" sz="1600" dirty="0"/>
              <a:t>To remove an ACL from an interface, first enter the </a:t>
            </a:r>
            <a:r>
              <a:rPr lang="en-US" sz="1600" b="1" dirty="0"/>
              <a:t>no </a:t>
            </a:r>
            <a:r>
              <a:rPr lang="en-US" sz="1600" b="1" dirty="0" err="1"/>
              <a:t>ip</a:t>
            </a:r>
            <a:r>
              <a:rPr lang="en-US" sz="1600" b="1" dirty="0"/>
              <a:t> access-group</a:t>
            </a:r>
            <a:r>
              <a:rPr lang="en-US" sz="1600" dirty="0"/>
              <a:t> interface configuration command. </a:t>
            </a:r>
          </a:p>
          <a:p>
            <a:pPr>
              <a:spcBef>
                <a:spcPts val="0"/>
              </a:spcBef>
              <a:spcAft>
                <a:spcPts val="0"/>
              </a:spcAft>
              <a:buFont typeface="Arial" panose="020B0604020202020204" pitchFamily="34" charset="0"/>
              <a:buChar char="•"/>
            </a:pPr>
            <a:r>
              <a:rPr lang="en-US" sz="1600" dirty="0"/>
              <a:t>To remove the ACL from the router, use the </a:t>
            </a:r>
            <a:r>
              <a:rPr lang="en-US" sz="1600" b="1" dirty="0"/>
              <a:t>no access-list</a:t>
            </a:r>
            <a:r>
              <a:rPr lang="en-US" sz="1600" dirty="0"/>
              <a:t> global configuration command.</a:t>
            </a:r>
          </a:p>
          <a:p>
            <a:pPr>
              <a:spcBef>
                <a:spcPts val="0"/>
              </a:spcBef>
              <a:spcAft>
                <a:spcPts val="0"/>
              </a:spcAft>
            </a:pPr>
            <a:endParaRPr lang="en-US" sz="1600" dirty="0"/>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Extended ACLs can filter on source address, destination address, protocol (i.e., IP, TCP, UDP, ICMP), and port number.</a:t>
            </a:r>
          </a:p>
          <a:p>
            <a:pPr>
              <a:spcBef>
                <a:spcPts val="0"/>
              </a:spcBef>
              <a:spcAft>
                <a:spcPts val="0"/>
              </a:spcAft>
              <a:buFont typeface="Arial" panose="020B0604020202020204" pitchFamily="34" charset="0"/>
              <a:buChar char="•"/>
            </a:pPr>
            <a:r>
              <a:rPr lang="en-US" sz="1600" dirty="0"/>
              <a:t>To create a numbered extended ACL, use the Router(config)# </a:t>
            </a:r>
            <a:r>
              <a:rPr lang="en-US" sz="1600" b="1" dirty="0"/>
              <a:t>access-list</a:t>
            </a:r>
            <a:r>
              <a:rPr lang="en-US" sz="1600" dirty="0"/>
              <a:t> </a:t>
            </a:r>
            <a:r>
              <a:rPr lang="en-US" sz="1600" i="1" dirty="0"/>
              <a:t>access-list-number</a:t>
            </a:r>
            <a:r>
              <a:rPr lang="en-US" sz="1600" dirty="0"/>
              <a:t> {</a:t>
            </a:r>
            <a:r>
              <a:rPr lang="en-US" sz="1600" b="1" dirty="0"/>
              <a:t>deny</a:t>
            </a:r>
            <a:r>
              <a:rPr lang="en-US" sz="1600" dirty="0"/>
              <a:t> | </a:t>
            </a:r>
            <a:r>
              <a:rPr lang="en-US" sz="1600" b="1" dirty="0"/>
              <a:t>permit</a:t>
            </a:r>
            <a:r>
              <a:rPr lang="en-US" sz="1600" dirty="0"/>
              <a:t> | </a:t>
            </a:r>
            <a:r>
              <a:rPr lang="en-US" sz="1600" b="1" dirty="0"/>
              <a:t>remark</a:t>
            </a:r>
            <a:r>
              <a:rPr lang="en-US" sz="1600" dirty="0"/>
              <a:t> </a:t>
            </a:r>
            <a:r>
              <a:rPr lang="en-US" sz="1600" i="1" dirty="0"/>
              <a:t>text</a:t>
            </a:r>
            <a:r>
              <a:rPr lang="en-US" sz="1600" dirty="0"/>
              <a:t>} </a:t>
            </a:r>
            <a:r>
              <a:rPr lang="en-US" sz="1600" i="1" dirty="0"/>
              <a:t>protocol</a:t>
            </a:r>
            <a:r>
              <a:rPr lang="en-US" sz="1600" dirty="0"/>
              <a:t> </a:t>
            </a:r>
            <a:r>
              <a:rPr lang="en-US" sz="1600" i="1" dirty="0"/>
              <a:t>source source-wildcard</a:t>
            </a:r>
            <a:r>
              <a:rPr lang="en-US" sz="1600" dirty="0"/>
              <a:t> [</a:t>
            </a:r>
            <a:r>
              <a:rPr lang="en-US" sz="1600" i="1" dirty="0"/>
              <a:t>operator</a:t>
            </a:r>
            <a:r>
              <a:rPr lang="en-US" sz="1600" dirty="0"/>
              <a:t> [</a:t>
            </a:r>
            <a:r>
              <a:rPr lang="en-US" sz="1600" i="1" dirty="0"/>
              <a:t>port</a:t>
            </a:r>
            <a:r>
              <a:rPr lang="en-US" sz="1600" dirty="0"/>
              <a:t>]] </a:t>
            </a:r>
            <a:r>
              <a:rPr lang="en-US" sz="1600" i="1" dirty="0"/>
              <a:t>destination</a:t>
            </a:r>
            <a:r>
              <a:rPr lang="en-US" sz="1600" dirty="0"/>
              <a:t> </a:t>
            </a:r>
            <a:r>
              <a:rPr lang="en-US" sz="1600" i="1" dirty="0"/>
              <a:t>destination-wildcard</a:t>
            </a:r>
            <a:r>
              <a:rPr lang="en-US" sz="1600" dirty="0"/>
              <a:t> [</a:t>
            </a:r>
            <a:r>
              <a:rPr lang="en-US" sz="1600" i="1" dirty="0"/>
              <a:t>operator</a:t>
            </a:r>
            <a:r>
              <a:rPr lang="en-US" sz="1600" dirty="0"/>
              <a:t> [</a:t>
            </a:r>
            <a:r>
              <a:rPr lang="en-US" sz="1600" i="1" dirty="0"/>
              <a:t>port</a:t>
            </a:r>
            <a:r>
              <a:rPr lang="en-US" sz="1600" dirty="0"/>
              <a:t>]] [</a:t>
            </a:r>
            <a:r>
              <a:rPr lang="en-US" sz="1600" b="1" dirty="0"/>
              <a:t>established</a:t>
            </a:r>
            <a:r>
              <a:rPr lang="en-US" sz="1600" dirty="0"/>
              <a:t>] [</a:t>
            </a:r>
            <a:r>
              <a:rPr lang="en-US" sz="1600" b="1" dirty="0"/>
              <a:t>log</a:t>
            </a:r>
            <a:r>
              <a:rPr lang="en-US" sz="1600" dirty="0"/>
              <a:t>] global configuration command. </a:t>
            </a:r>
          </a:p>
          <a:p>
            <a:pPr>
              <a:spcBef>
                <a:spcPts val="0"/>
              </a:spcBef>
              <a:spcAft>
                <a:spcPts val="0"/>
              </a:spcAft>
              <a:buFont typeface="Arial" panose="020B0604020202020204" pitchFamily="34" charset="0"/>
              <a:buChar char="•"/>
            </a:pPr>
            <a:r>
              <a:rPr lang="en-US" sz="1600" dirty="0"/>
              <a:t>ALCs can also perform basic stateful firewall services using the TCP </a:t>
            </a:r>
            <a:r>
              <a:rPr lang="en-US" sz="1600" b="1" dirty="0"/>
              <a:t>established</a:t>
            </a:r>
            <a:r>
              <a:rPr lang="en-US" sz="1600" dirty="0"/>
              <a:t> keyword.</a:t>
            </a:r>
          </a:p>
          <a:p>
            <a:pPr>
              <a:spcBef>
                <a:spcPts val="0"/>
              </a:spcBef>
              <a:spcAft>
                <a:spcPts val="0"/>
              </a:spcAft>
              <a:buFont typeface="Arial" panose="020B0604020202020204" pitchFamily="34" charset="0"/>
              <a:buChar char="•"/>
            </a:pPr>
            <a:r>
              <a:rPr lang="en-US" sz="1600" dirty="0"/>
              <a:t>The </a:t>
            </a:r>
            <a:r>
              <a:rPr lang="en-US" sz="1600" b="1" dirty="0"/>
              <a:t>show ip interface</a:t>
            </a:r>
            <a:r>
              <a:rPr lang="en-US" sz="1600" dirty="0"/>
              <a:t> command is used to verify the ACL on the interface and the direction in which it was applied.</a:t>
            </a:r>
          </a:p>
          <a:p>
            <a:pPr>
              <a:spcBef>
                <a:spcPts val="0"/>
              </a:spcBef>
              <a:spcAft>
                <a:spcPts val="0"/>
              </a:spcAft>
              <a:buFont typeface="Arial" panose="020B0604020202020204" pitchFamily="34" charset="0"/>
              <a:buChar char="•"/>
            </a:pPr>
            <a:r>
              <a:rPr lang="en-US" sz="1600" dirty="0"/>
              <a:t>To modify an ACL, use a text editor or use sequence numbers.</a:t>
            </a:r>
          </a:p>
          <a:p>
            <a:pPr>
              <a:spcBef>
                <a:spcPts val="0"/>
              </a:spcBef>
              <a:spcAft>
                <a:spcPts val="0"/>
              </a:spcAft>
              <a:buFont typeface="Arial" panose="020B0604020202020204" pitchFamily="34" charset="0"/>
              <a:buChar char="•"/>
            </a:pPr>
            <a:r>
              <a:rPr lang="en-US" sz="1600" dirty="0"/>
              <a:t>An ACL ACE can also be deleted or added using the ACL sequence numbers. </a:t>
            </a:r>
          </a:p>
          <a:p>
            <a:pPr>
              <a:spcBef>
                <a:spcPts val="0"/>
              </a:spcBef>
              <a:spcAft>
                <a:spcPts val="0"/>
              </a:spcAft>
              <a:buFont typeface="Arial" panose="020B0604020202020204" pitchFamily="34" charset="0"/>
              <a:buChar char="•"/>
            </a:pPr>
            <a:r>
              <a:rPr lang="en-US" sz="1600" dirty="0"/>
              <a:t>Sequence numbers are automatically assigned when an ACE is entered.</a:t>
            </a:r>
          </a:p>
          <a:p>
            <a:pPr marL="0" indent="0">
              <a:spcBef>
                <a:spcPts val="0"/>
              </a:spcBef>
              <a:spcAft>
                <a:spcPts val="0"/>
              </a:spcAft>
              <a:buNone/>
            </a:pPr>
            <a:endParaRPr lang="en-US" sz="1600" dirty="0"/>
          </a:p>
        </p:txBody>
      </p:sp>
    </p:spTree>
    <p:custDataLst>
      <p:tags r:id="rId1"/>
    </p:custDataLst>
    <p:extLst>
      <p:ext uri="{BB962C8B-B14F-4D97-AF65-F5344CB8AC3E}">
        <p14:creationId xmlns:p14="http://schemas.microsoft.com/office/powerpoint/2010/main" val="76965954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5: Activities</a:t>
            </a:r>
          </a:p>
        </p:txBody>
      </p:sp>
      <p:sp>
        <p:nvSpPr>
          <p:cNvPr id="6147" name="Rectangle 34"/>
          <p:cNvSpPr>
            <a:spLocks noGrp="1" noChangeArrowheads="1"/>
          </p:cNvSpPr>
          <p:nvPr>
            <p:ph idx="1"/>
          </p:nvPr>
        </p:nvSpPr>
        <p:spPr>
          <a:xfrm>
            <a:off x="144065" y="798945"/>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511344590"/>
              </p:ext>
            </p:extLst>
          </p:nvPr>
        </p:nvGraphicFramePr>
        <p:xfrm>
          <a:off x="455999" y="1147358"/>
          <a:ext cx="8229418" cy="3107706"/>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solidFill>
                            <a:srgbClr val="000000"/>
                          </a:solidFill>
                        </a:rPr>
                        <a:t>5.1.7</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r>
                        <a:rPr lang="en-US" sz="1100" dirty="0">
                          <a:solidFill>
                            <a:srgbClr val="000000"/>
                          </a:solidFill>
                        </a:rPr>
                        <a:t>Configure Standard IPv4 ACLs</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1"/>
                  </a:ext>
                </a:extLst>
              </a:tr>
              <a:tr h="350784">
                <a:tc>
                  <a:txBody>
                    <a:bodyPr/>
                    <a:lstStyle/>
                    <a:p>
                      <a:pPr algn="ctr"/>
                      <a:r>
                        <a:rPr lang="en-US" sz="1100" dirty="0">
                          <a:solidFill>
                            <a:srgbClr val="000000"/>
                          </a:solidFill>
                        </a:rPr>
                        <a:t>5.1.8</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r>
                        <a:rPr lang="en-US" sz="1100" dirty="0">
                          <a:solidFill>
                            <a:srgbClr val="000000"/>
                          </a:solidFill>
                        </a:rPr>
                        <a:t>Configure Numbered Standard IPv4 ACLs</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6"/>
                  </a:ext>
                </a:extLst>
              </a:tr>
              <a:tr h="350784">
                <a:tc>
                  <a:txBody>
                    <a:bodyPr/>
                    <a:lstStyle/>
                    <a:p>
                      <a:pPr algn="ctr"/>
                      <a:r>
                        <a:rPr lang="en-US" sz="1100" dirty="0">
                          <a:solidFill>
                            <a:srgbClr val="000000"/>
                          </a:solidFill>
                        </a:rPr>
                        <a:t>5.1.9</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Configure Named Standard IPv4 ACLs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8"/>
                  </a:ext>
                </a:extLst>
              </a:tr>
              <a:tr h="350784">
                <a:tc>
                  <a:txBody>
                    <a:bodyPr/>
                    <a:lstStyle/>
                    <a:p>
                      <a:pPr algn="ctr"/>
                      <a:r>
                        <a:rPr lang="en-US" sz="1100" dirty="0">
                          <a:solidFill>
                            <a:srgbClr val="000000"/>
                          </a:solidFill>
                        </a:rPr>
                        <a:t>5.2.6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Modify IPv4 ACLs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582900979"/>
                  </a:ext>
                </a:extLst>
              </a:tr>
              <a:tr h="350784">
                <a:tc>
                  <a:txBody>
                    <a:bodyPr/>
                    <a:lstStyle/>
                    <a:p>
                      <a:pPr algn="ctr"/>
                      <a:r>
                        <a:rPr lang="en-US" sz="1100" dirty="0">
                          <a:solidFill>
                            <a:srgbClr val="000000"/>
                          </a:solidFill>
                        </a:rPr>
                        <a:t>5.2.7</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Configure and Modify Standard IPv4 ACLs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522544737"/>
                  </a:ext>
                </a:extLst>
              </a:tr>
              <a:tr h="350784">
                <a:tc>
                  <a:txBody>
                    <a:bodyPr/>
                    <a:lstStyle/>
                    <a:p>
                      <a:pPr algn="ctr"/>
                      <a:r>
                        <a:rPr lang="en-US" sz="1100" dirty="0">
                          <a:solidFill>
                            <a:srgbClr val="000000"/>
                          </a:solidFill>
                        </a:rPr>
                        <a:t>5.3.4</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Secure the VTY Ports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001172460"/>
                  </a:ext>
                </a:extLst>
              </a:tr>
              <a:tr h="350784">
                <a:tc>
                  <a:txBody>
                    <a:bodyPr/>
                    <a:lstStyle/>
                    <a:p>
                      <a:pPr algn="ctr"/>
                      <a:r>
                        <a:rPr lang="en-US" sz="1100" dirty="0">
                          <a:solidFill>
                            <a:srgbClr val="000000"/>
                          </a:solidFill>
                        </a:rPr>
                        <a:t>5.4.12</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Configure Extended IPv4 ACLs – Scenario 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22206681"/>
                  </a:ext>
                </a:extLst>
              </a:tr>
              <a:tr h="350784">
                <a:tc>
                  <a:txBody>
                    <a:bodyPr/>
                    <a:lstStyle/>
                    <a:p>
                      <a:pPr algn="ctr"/>
                      <a:r>
                        <a:rPr lang="en-US" sz="1100" dirty="0">
                          <a:solidFill>
                            <a:srgbClr val="000000"/>
                          </a:solidFill>
                        </a:rPr>
                        <a:t>5.4.13</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Configure Extended IPv4 ACLs – Scenario 2</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406068602"/>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5: ACLs for IPv4 Configuration</a:t>
            </a:r>
            <a:br>
              <a:rPr lang="en-US" dirty="0">
                <a:latin typeface="Arial" charset="0"/>
              </a:rPr>
            </a:br>
            <a:r>
              <a:rPr lang="en-US" dirty="0">
                <a:latin typeface="Arial" charset="0"/>
              </a:rPr>
              <a:t>New Terms and Commands</a:t>
            </a:r>
          </a:p>
        </p:txBody>
      </p:sp>
      <p:graphicFrame>
        <p:nvGraphicFramePr>
          <p:cNvPr id="9" name="Table 9">
            <a:extLst>
              <a:ext uri="{FF2B5EF4-FFF2-40B4-BE49-F238E27FC236}">
                <a16:creationId xmlns:a16="http://schemas.microsoft.com/office/drawing/2014/main" id="{F2480B83-AF5E-4A70-B69B-F1E3A8FAC758}"/>
              </a:ext>
            </a:extLst>
          </p:cNvPr>
          <p:cNvGraphicFramePr>
            <a:graphicFrameLocks noGrp="1"/>
          </p:cNvGraphicFramePr>
          <p:nvPr>
            <p:ph idx="1"/>
            <p:extLst>
              <p:ext uri="{D42A27DB-BD31-4B8C-83A1-F6EECF244321}">
                <p14:modId xmlns:p14="http://schemas.microsoft.com/office/powerpoint/2010/main" val="4165124974"/>
              </p:ext>
            </p:extLst>
          </p:nvPr>
        </p:nvGraphicFramePr>
        <p:xfrm>
          <a:off x="144463" y="798513"/>
          <a:ext cx="8853486" cy="3931920"/>
        </p:xfrm>
        <a:graphic>
          <a:graphicData uri="http://schemas.openxmlformats.org/drawingml/2006/table">
            <a:tbl>
              <a:tblPr firstRow="1" bandRow="1">
                <a:tableStyleId>{F5AB1C69-6EDB-4FF4-983F-18BD219EF322}</a:tableStyleId>
              </a:tblPr>
              <a:tblGrid>
                <a:gridCol w="8853486">
                  <a:extLst>
                    <a:ext uri="{9D8B030D-6E8A-4147-A177-3AD203B41FA5}">
                      <a16:colId xmlns:a16="http://schemas.microsoft.com/office/drawing/2014/main" val="3270854437"/>
                    </a:ext>
                  </a:extLst>
                </a:gridCol>
              </a:tblGrid>
              <a:tr h="370840">
                <a:tc>
                  <a:txBody>
                    <a:bodyPr/>
                    <a:lstStyle/>
                    <a:p>
                      <a:pPr marL="285750" indent="-285750">
                        <a:buFont typeface="Arial" panose="020B0604020202020204" pitchFamily="34" charset="0"/>
                        <a:buChar char="•"/>
                      </a:pPr>
                      <a:r>
                        <a:rPr lang="en-US" b="0" dirty="0">
                          <a:solidFill>
                            <a:srgbClr val="000000"/>
                          </a:solidFill>
                        </a:rPr>
                        <a:t>numbered extended ACL</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rgbClr val="000000"/>
                          </a:solidFill>
                        </a:rPr>
                        <a:t>named extended ACL</a:t>
                      </a:r>
                    </a:p>
                    <a:p>
                      <a:pPr marL="285750" indent="-285750">
                        <a:buFont typeface="Arial" panose="020B0604020202020204" pitchFamily="34" charset="0"/>
                        <a:buChar char="•"/>
                      </a:pPr>
                      <a:r>
                        <a:rPr lang="en-US" b="0" dirty="0">
                          <a:solidFill>
                            <a:srgbClr val="000000"/>
                          </a:solidFill>
                        </a:rPr>
                        <a:t>numbered standard ACL</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rgbClr val="000000"/>
                          </a:solidFill>
                        </a:rPr>
                        <a:t>named standard ACL</a:t>
                      </a:r>
                    </a:p>
                    <a:p>
                      <a:pPr marL="285750" indent="-285750">
                        <a:buFont typeface="Arial" panose="020B0604020202020204" pitchFamily="34" charset="0"/>
                        <a:buChar char="•"/>
                      </a:pPr>
                      <a:r>
                        <a:rPr lang="en-US" b="1" dirty="0" err="1">
                          <a:solidFill>
                            <a:srgbClr val="000000"/>
                          </a:solidFill>
                        </a:rPr>
                        <a:t>ip</a:t>
                      </a:r>
                      <a:r>
                        <a:rPr lang="en-US" b="1" dirty="0">
                          <a:solidFill>
                            <a:srgbClr val="000000"/>
                          </a:solidFill>
                        </a:rPr>
                        <a:t> access-list standard</a:t>
                      </a:r>
                    </a:p>
                    <a:p>
                      <a:pPr marL="285750" indent="-285750">
                        <a:buFont typeface="Arial" panose="020B0604020202020204" pitchFamily="34" charset="0"/>
                        <a:buChar char="•"/>
                      </a:pPr>
                      <a:r>
                        <a:rPr lang="en-US" b="1" dirty="0">
                          <a:solidFill>
                            <a:srgbClr val="000000"/>
                          </a:solidFill>
                        </a:rPr>
                        <a:t>no </a:t>
                      </a:r>
                      <a:r>
                        <a:rPr lang="en-US" b="1" dirty="0" err="1">
                          <a:solidFill>
                            <a:srgbClr val="000000"/>
                          </a:solidFill>
                        </a:rPr>
                        <a:t>ip</a:t>
                      </a:r>
                      <a:r>
                        <a:rPr lang="en-US" b="1" dirty="0">
                          <a:solidFill>
                            <a:srgbClr val="000000"/>
                          </a:solidFill>
                        </a:rPr>
                        <a:t> access-list</a:t>
                      </a:r>
                      <a:r>
                        <a:rPr lang="en-US" dirty="0">
                          <a:solidFill>
                            <a:srgbClr val="000000"/>
                          </a:solidFill>
                        </a:rPr>
                        <a:t> </a:t>
                      </a:r>
                      <a:r>
                        <a:rPr lang="en-US" b="1" dirty="0">
                          <a:solidFill>
                            <a:srgbClr val="000000"/>
                          </a:solidFill>
                        </a:rPr>
                        <a:t>standard</a:t>
                      </a:r>
                    </a:p>
                    <a:p>
                      <a:pPr marL="285750" indent="-285750">
                        <a:buFont typeface="Arial" panose="020B0604020202020204" pitchFamily="34" charset="0"/>
                        <a:buChar char="•"/>
                      </a:pPr>
                      <a:r>
                        <a:rPr lang="en-US" b="1" dirty="0" err="1">
                          <a:solidFill>
                            <a:srgbClr val="000000"/>
                          </a:solidFill>
                        </a:rPr>
                        <a:t>ip</a:t>
                      </a:r>
                      <a:r>
                        <a:rPr lang="en-US" b="1" dirty="0">
                          <a:solidFill>
                            <a:srgbClr val="000000"/>
                          </a:solidFill>
                        </a:rPr>
                        <a:t> access-list extended</a:t>
                      </a:r>
                    </a:p>
                    <a:p>
                      <a:pPr marL="285750" indent="-285750">
                        <a:buFont typeface="Arial" panose="020B0604020202020204" pitchFamily="34" charset="0"/>
                        <a:buChar char="•"/>
                      </a:pPr>
                      <a:r>
                        <a:rPr lang="en-US" b="1" dirty="0" err="1">
                          <a:solidFill>
                            <a:srgbClr val="000000"/>
                          </a:solidFill>
                        </a:rPr>
                        <a:t>ip</a:t>
                      </a:r>
                      <a:r>
                        <a:rPr lang="en-US" b="1" dirty="0">
                          <a:solidFill>
                            <a:srgbClr val="000000"/>
                          </a:solidFill>
                        </a:rPr>
                        <a:t> access-list</a:t>
                      </a:r>
                    </a:p>
                    <a:p>
                      <a:pPr marL="285750" indent="-285750">
                        <a:buFont typeface="Arial" panose="020B0604020202020204" pitchFamily="34" charset="0"/>
                        <a:buChar char="•"/>
                      </a:pPr>
                      <a:r>
                        <a:rPr lang="en-US" b="1" dirty="0" err="1">
                          <a:solidFill>
                            <a:srgbClr val="000000"/>
                          </a:solidFill>
                        </a:rPr>
                        <a:t>ip</a:t>
                      </a:r>
                      <a:r>
                        <a:rPr lang="en-US" b="1" dirty="0">
                          <a:solidFill>
                            <a:srgbClr val="000000"/>
                          </a:solidFill>
                        </a:rPr>
                        <a:t> access-group</a:t>
                      </a:r>
                    </a:p>
                    <a:p>
                      <a:pPr marL="285750" indent="-285750">
                        <a:buFont typeface="Arial" panose="020B0604020202020204" pitchFamily="34" charset="0"/>
                        <a:buChar char="•"/>
                      </a:pPr>
                      <a:r>
                        <a:rPr lang="en-US" b="1" dirty="0">
                          <a:solidFill>
                            <a:srgbClr val="000000"/>
                          </a:solidFill>
                        </a:rPr>
                        <a:t>show access-lists</a:t>
                      </a:r>
                    </a:p>
                    <a:p>
                      <a:pPr marL="285750" indent="-285750">
                        <a:buFont typeface="Arial" panose="020B0604020202020204" pitchFamily="34" charset="0"/>
                        <a:buChar char="•"/>
                      </a:pPr>
                      <a:r>
                        <a:rPr lang="en-US" b="1" dirty="0">
                          <a:solidFill>
                            <a:srgbClr val="000000"/>
                          </a:solidFill>
                        </a:rPr>
                        <a:t>clear access-list counters</a:t>
                      </a:r>
                    </a:p>
                    <a:p>
                      <a:pPr marL="285750" indent="-285750">
                        <a:buFont typeface="Arial" panose="020B0604020202020204" pitchFamily="34" charset="0"/>
                        <a:buChar char="•"/>
                      </a:pPr>
                      <a:r>
                        <a:rPr lang="en-US" b="1" dirty="0">
                          <a:solidFill>
                            <a:srgbClr val="000000"/>
                          </a:solidFill>
                        </a:rPr>
                        <a:t>access-class</a:t>
                      </a:r>
                    </a:p>
                    <a:p>
                      <a:pPr marL="285750" indent="-285750">
                        <a:buFont typeface="Arial" panose="020B0604020202020204" pitchFamily="34" charset="0"/>
                        <a:buChar char="•"/>
                      </a:pPr>
                      <a:r>
                        <a:rPr lang="en-US" b="1" dirty="0">
                          <a:solidFill>
                            <a:srgbClr val="000000"/>
                          </a:solidFill>
                        </a:rPr>
                        <a:t>established</a:t>
                      </a:r>
                    </a:p>
                    <a:p>
                      <a:pPr marL="285750" indent="-285750">
                        <a:buFont typeface="Arial" panose="020B0604020202020204" pitchFamily="34" charset="0"/>
                        <a:buChar char="•"/>
                      </a:pPr>
                      <a:endParaRPr lang="en-US" b="1" dirty="0">
                        <a:solidFill>
                          <a:srgbClr val="000000"/>
                        </a:solidFill>
                      </a:endParaRPr>
                    </a:p>
                    <a:p>
                      <a:pPr marL="285750" indent="-285750">
                        <a:buFont typeface="Arial" panose="020B0604020202020204" pitchFamily="34" charset="0"/>
                        <a:buChar char="•"/>
                      </a:pPr>
                      <a:endParaRPr lang="en-US" b="1"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8796709"/>
                  </a:ext>
                </a:extLst>
              </a:tr>
            </a:tbl>
          </a:graphicData>
        </a:graphic>
      </p:graphicFrame>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4: Activities (Cont.)</a:t>
            </a:r>
          </a:p>
        </p:txBody>
      </p:sp>
      <p:sp>
        <p:nvSpPr>
          <p:cNvPr id="6147" name="Rectangle 34"/>
          <p:cNvSpPr>
            <a:spLocks noGrp="1" noChangeArrowheads="1"/>
          </p:cNvSpPr>
          <p:nvPr>
            <p:ph idx="1"/>
          </p:nvPr>
        </p:nvSpPr>
        <p:spPr>
          <a:xfrm>
            <a:off x="144065" y="798944"/>
            <a:ext cx="8769026" cy="281711"/>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216715427"/>
              </p:ext>
            </p:extLst>
          </p:nvPr>
        </p:nvGraphicFramePr>
        <p:xfrm>
          <a:off x="455999" y="1147358"/>
          <a:ext cx="8229418" cy="1003002"/>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solidFill>
                            <a:srgbClr val="000000"/>
                          </a:solidFill>
                        </a:rPr>
                        <a:t>5.5.1</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IPv4 ACL Implementation Challenge</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1"/>
                  </a:ext>
                </a:extLst>
              </a:tr>
              <a:tr h="350784">
                <a:tc>
                  <a:txBody>
                    <a:bodyPr/>
                    <a:lstStyle/>
                    <a:p>
                      <a:pPr algn="ctr"/>
                      <a:r>
                        <a:rPr lang="en-US" sz="1100" dirty="0">
                          <a:solidFill>
                            <a:srgbClr val="000000"/>
                          </a:solidFill>
                        </a:rPr>
                        <a:t>5.5.2</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Lab</a:t>
                      </a:r>
                    </a:p>
                  </a:txBody>
                  <a:tcPr marL="68580" marR="68580" marT="34290" marB="34290" anchor="ctr"/>
                </a:tc>
                <a:tc>
                  <a:txBody>
                    <a:bodyPr/>
                    <a:lstStyle/>
                    <a:p>
                      <a:r>
                        <a:rPr lang="en-US" sz="1100" dirty="0">
                          <a:solidFill>
                            <a:srgbClr val="000000"/>
                          </a:solidFill>
                        </a:rPr>
                        <a:t>Configure and Verify Extended IPv4 ACLs</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41953472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5: Best Practices</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600" dirty="0"/>
              <a:t>Prior to teaching Module 5, the instructor should:</a:t>
            </a:r>
          </a:p>
          <a:p>
            <a:pPr eaLnBrk="1" hangingPunct="1">
              <a:lnSpc>
                <a:spcPct val="85000"/>
              </a:lnSpc>
              <a:spcBef>
                <a:spcPct val="30000"/>
              </a:spcBef>
              <a:buFont typeface="Arial" panose="020B0604020202020204" pitchFamily="34" charset="0"/>
              <a:buChar char="•"/>
            </a:pPr>
            <a:r>
              <a:rPr lang="en-US" sz="1600" dirty="0"/>
              <a:t>Review the activities and assessments for this module.</a:t>
            </a:r>
          </a:p>
          <a:p>
            <a:pPr eaLnBrk="1" hangingPunct="1">
              <a:lnSpc>
                <a:spcPct val="85000"/>
              </a:lnSpc>
              <a:spcBef>
                <a:spcPct val="30000"/>
              </a:spcBef>
              <a:buFont typeface="Arial" panose="020B0604020202020204" pitchFamily="34" charset="0"/>
              <a:buChar char="•"/>
            </a:pPr>
            <a:r>
              <a:rPr lang="en-US" sz="1600" dirty="0"/>
              <a:t>Try to include as many questions as possible to keep students engaged during classroom presentation.</a:t>
            </a:r>
          </a:p>
          <a:p>
            <a:pPr>
              <a:lnSpc>
                <a:spcPct val="85000"/>
              </a:lnSpc>
              <a:spcBef>
                <a:spcPct val="30000"/>
              </a:spcBef>
              <a:buFont typeface="Arial" panose="020B0604020202020204" pitchFamily="34" charset="0"/>
              <a:buChar char="•"/>
            </a:pPr>
            <a:r>
              <a:rPr lang="en-US" sz="1600" dirty="0"/>
              <a:t>After this Module, the Network Security Exam is available, covering Modules 3-5</a:t>
            </a:r>
          </a:p>
          <a:p>
            <a:pPr marL="0" indent="0">
              <a:lnSpc>
                <a:spcPct val="85000"/>
              </a:lnSpc>
              <a:spcBef>
                <a:spcPct val="30000"/>
              </a:spcBef>
              <a:buNone/>
            </a:pPr>
            <a:endParaRPr lang="en-US" sz="1600" dirty="0"/>
          </a:p>
          <a:p>
            <a:pPr marL="0" indent="0" eaLnBrk="1" hangingPunct="1">
              <a:lnSpc>
                <a:spcPct val="85000"/>
              </a:lnSpc>
              <a:spcBef>
                <a:spcPct val="30000"/>
              </a:spcBef>
              <a:buNone/>
            </a:pPr>
            <a:r>
              <a:rPr lang="en-US" sz="1600" dirty="0"/>
              <a:t>Topic 5.1</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Give the students a scenario to permit or deny traffic on a network and have them write out  an ACL in a text editor.</a:t>
            </a:r>
          </a:p>
          <a:p>
            <a:pPr lvl="2">
              <a:lnSpc>
                <a:spcPct val="85000"/>
              </a:lnSpc>
              <a:spcBef>
                <a:spcPct val="30000"/>
              </a:spcBef>
            </a:pPr>
            <a:r>
              <a:rPr lang="en-US" sz="1600" dirty="0"/>
              <a:t>Have a class discussion on when to use a standard ACL.</a:t>
            </a:r>
          </a:p>
          <a:p>
            <a:pPr marL="0" indent="0">
              <a:lnSpc>
                <a:spcPct val="85000"/>
              </a:lnSpc>
              <a:spcBef>
                <a:spcPct val="30000"/>
              </a:spcBef>
              <a:buNone/>
            </a:pPr>
            <a:endParaRPr lang="en-US" sz="1400" dirty="0"/>
          </a:p>
          <a:p>
            <a:pPr eaLnBrk="1" hangingPunct="1">
              <a:lnSpc>
                <a:spcPct val="85000"/>
              </a:lnSpc>
              <a:spcBef>
                <a:spcPct val="30000"/>
              </a:spcBef>
            </a:pPr>
            <a:endParaRPr lang="en-US" sz="1400" dirty="0"/>
          </a:p>
          <a:p>
            <a:pPr lvl="1">
              <a:lnSpc>
                <a:spcPct val="85000"/>
              </a:lnSpc>
              <a:spcBef>
                <a:spcPct val="30000"/>
              </a:spcBef>
            </a:pPr>
            <a:endParaRPr lang="en-US" dirty="0"/>
          </a:p>
          <a:p>
            <a:pPr lvl="1">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5: Best Practices (Cont.)</a:t>
            </a:r>
          </a:p>
        </p:txBody>
      </p:sp>
      <p:sp>
        <p:nvSpPr>
          <p:cNvPr id="11266" name="Rectangle 34"/>
          <p:cNvSpPr>
            <a:spLocks noGrp="1" noChangeArrowheads="1"/>
          </p:cNvSpPr>
          <p:nvPr>
            <p:ph idx="1"/>
          </p:nvPr>
        </p:nvSpPr>
        <p:spPr>
          <a:xfrm>
            <a:off x="145357" y="628083"/>
            <a:ext cx="8853286" cy="4155319"/>
          </a:xfrm>
        </p:spPr>
        <p:txBody>
          <a:bodyPr/>
          <a:lstStyle/>
          <a:p>
            <a:pPr marL="0" indent="0">
              <a:lnSpc>
                <a:spcPct val="85000"/>
              </a:lnSpc>
              <a:spcBef>
                <a:spcPct val="30000"/>
              </a:spcBef>
              <a:buNone/>
            </a:pPr>
            <a:r>
              <a:rPr lang="en-US" dirty="0"/>
              <a:t>Topic 5.2</a:t>
            </a:r>
          </a:p>
          <a:p>
            <a:pPr lvl="1">
              <a:lnSpc>
                <a:spcPct val="85000"/>
              </a:lnSpc>
              <a:spcBef>
                <a:spcPct val="30000"/>
              </a:spcBef>
            </a:pPr>
            <a:r>
              <a:rPr lang="en-US" sz="1500" dirty="0"/>
              <a:t>Ask the students or have a class discussion</a:t>
            </a:r>
          </a:p>
          <a:p>
            <a:pPr lvl="2">
              <a:lnSpc>
                <a:spcPct val="85000"/>
              </a:lnSpc>
              <a:spcBef>
                <a:spcPct val="30000"/>
              </a:spcBef>
            </a:pPr>
            <a:r>
              <a:rPr lang="en-US" sz="1500" dirty="0"/>
              <a:t>Have a class discussion on when a text editor or sequence numbers are appropriate to modify an ACL.</a:t>
            </a:r>
          </a:p>
          <a:p>
            <a:pPr lvl="2">
              <a:lnSpc>
                <a:spcPct val="85000"/>
              </a:lnSpc>
              <a:spcBef>
                <a:spcPct val="30000"/>
              </a:spcBef>
            </a:pPr>
            <a:r>
              <a:rPr lang="en-US" sz="1500" dirty="0"/>
              <a:t>Give the students an example ACL that has errors in at least on ACE. Have the students use sequence numbers to replace the ACE and correct the ACL.</a:t>
            </a:r>
          </a:p>
          <a:p>
            <a:pPr marL="0" indent="0" eaLnBrk="1" hangingPunct="1">
              <a:lnSpc>
                <a:spcPct val="85000"/>
              </a:lnSpc>
              <a:spcBef>
                <a:spcPct val="30000"/>
              </a:spcBef>
              <a:buNone/>
            </a:pPr>
            <a:r>
              <a:rPr lang="en-US" dirty="0"/>
              <a:t>Topic 5.3</a:t>
            </a:r>
          </a:p>
          <a:p>
            <a:pPr lvl="1">
              <a:lnSpc>
                <a:spcPct val="85000"/>
              </a:lnSpc>
              <a:spcBef>
                <a:spcPct val="30000"/>
              </a:spcBef>
            </a:pPr>
            <a:r>
              <a:rPr lang="en-US" sz="1500" dirty="0"/>
              <a:t>Ask the students or have a class discussion</a:t>
            </a:r>
          </a:p>
          <a:p>
            <a:pPr lvl="2">
              <a:lnSpc>
                <a:spcPct val="85000"/>
              </a:lnSpc>
              <a:spcBef>
                <a:spcPct val="30000"/>
              </a:spcBef>
            </a:pPr>
            <a:r>
              <a:rPr lang="en-US" sz="1500" dirty="0"/>
              <a:t>Have a discussion on why an ACL would be applied to VTY lines.</a:t>
            </a:r>
          </a:p>
          <a:p>
            <a:pPr lvl="2">
              <a:lnSpc>
                <a:spcPct val="85000"/>
              </a:lnSpc>
              <a:spcBef>
                <a:spcPct val="30000"/>
              </a:spcBef>
            </a:pPr>
            <a:r>
              <a:rPr lang="en-US" sz="1500" dirty="0"/>
              <a:t>Have students crate an ACL in a text editor to limit access to VTY lines.</a:t>
            </a:r>
          </a:p>
          <a:p>
            <a:pPr marL="0" indent="0">
              <a:lnSpc>
                <a:spcPct val="85000"/>
              </a:lnSpc>
              <a:spcBef>
                <a:spcPct val="30000"/>
              </a:spcBef>
              <a:buNone/>
            </a:pPr>
            <a:r>
              <a:rPr lang="en-US" dirty="0"/>
              <a:t>Topic 5.4</a:t>
            </a:r>
          </a:p>
          <a:p>
            <a:pPr lvl="1">
              <a:lnSpc>
                <a:spcPct val="85000"/>
              </a:lnSpc>
              <a:spcBef>
                <a:spcPct val="30000"/>
              </a:spcBef>
            </a:pPr>
            <a:r>
              <a:rPr lang="en-US" sz="1500" dirty="0"/>
              <a:t>Ask the students or have a class discussion</a:t>
            </a:r>
          </a:p>
          <a:p>
            <a:pPr lvl="2">
              <a:lnSpc>
                <a:spcPct val="85000"/>
              </a:lnSpc>
              <a:spcBef>
                <a:spcPct val="30000"/>
              </a:spcBef>
            </a:pPr>
            <a:r>
              <a:rPr lang="en-US" sz="1500" dirty="0"/>
              <a:t>Have a discussion on proper placement of extended ACLs.</a:t>
            </a:r>
          </a:p>
          <a:p>
            <a:pPr lvl="2">
              <a:lnSpc>
                <a:spcPct val="85000"/>
              </a:lnSpc>
              <a:spcBef>
                <a:spcPct val="30000"/>
              </a:spcBef>
            </a:pPr>
            <a:r>
              <a:rPr lang="en-US" sz="1500" dirty="0"/>
              <a:t>Ask students which show commands can be used to verify extended ACLs.</a:t>
            </a:r>
          </a:p>
          <a:p>
            <a:pPr marL="0" indent="0">
              <a:lnSpc>
                <a:spcPct val="85000"/>
              </a:lnSpc>
              <a:spcBef>
                <a:spcPct val="30000"/>
              </a:spcBef>
              <a:buNone/>
            </a:pPr>
            <a:endParaRPr lang="en-US" sz="1600" dirty="0"/>
          </a:p>
          <a:p>
            <a:pPr lvl="1">
              <a:lnSpc>
                <a:spcPct val="85000"/>
              </a:lnSpc>
              <a:spcBef>
                <a:spcPct val="30000"/>
              </a:spcBef>
            </a:pPr>
            <a:endParaRPr lang="en-US" dirty="0"/>
          </a:p>
          <a:p>
            <a:pPr eaLnBrk="1" hangingPunct="1">
              <a:lnSpc>
                <a:spcPct val="85000"/>
              </a:lnSpc>
              <a:spcBef>
                <a:spcPct val="30000"/>
              </a:spcBef>
            </a:pPr>
            <a:endParaRPr lang="en-US" sz="1600" dirty="0"/>
          </a:p>
          <a:p>
            <a:pPr lvl="1">
              <a:lnSpc>
                <a:spcPct val="85000"/>
              </a:lnSpc>
              <a:spcBef>
                <a:spcPct val="30000"/>
              </a:spcBef>
            </a:pPr>
            <a:endParaRPr lang="en-US" dirty="0"/>
          </a:p>
          <a:p>
            <a:pPr lvl="1">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sz="1600" dirty="0"/>
          </a:p>
          <a:p>
            <a:pPr marL="630238" lvl="2" indent="-214313">
              <a:buFont typeface="Arial" panose="020B0604020202020204" pitchFamily="34" charset="0"/>
              <a:buChar char="•"/>
            </a:pPr>
            <a:endParaRPr lang="en-US" dirty="0"/>
          </a:p>
          <a:p>
            <a:pPr marL="630238" lvl="2" indent="-214313">
              <a:buFont typeface="Arial" panose="020B0604020202020204" pitchFamily="34" charset="0"/>
              <a:buChar char="•"/>
            </a:pPr>
            <a:endParaRPr lang="en-US" sz="1600" dirty="0"/>
          </a:p>
          <a:p>
            <a:pPr eaLnBrk="1" hangingPunct="1">
              <a:lnSpc>
                <a:spcPct val="85000"/>
              </a:lnSpc>
              <a:spcBef>
                <a:spcPct val="30000"/>
              </a:spcBef>
            </a:pPr>
            <a:endParaRPr lang="en-US" sz="1600" b="1" dirty="0">
              <a:solidFill>
                <a:srgbClr val="FF0000"/>
              </a:solidFill>
            </a:endParaRPr>
          </a:p>
          <a:p>
            <a:pPr eaLnBrk="1" hangingPunct="1">
              <a:lnSpc>
                <a:spcPct val="85000"/>
              </a:lnSpc>
              <a:spcBef>
                <a:spcPct val="30000"/>
              </a:spcBef>
            </a:pPr>
            <a:endParaRPr lang="en-US" sz="1600" dirty="0"/>
          </a:p>
        </p:txBody>
      </p:sp>
    </p:spTree>
    <p:custDataLst>
      <p:tags r:id="rId1"/>
    </p:custDataLst>
    <p:extLst>
      <p:ext uri="{BB962C8B-B14F-4D97-AF65-F5344CB8AC3E}">
        <p14:creationId xmlns:p14="http://schemas.microsoft.com/office/powerpoint/2010/main" val="1129576059"/>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9104</TotalTime>
  <Words>3865</Words>
  <Application>Microsoft Office PowerPoint</Application>
  <PresentationFormat>On-screen Show (16:9)</PresentationFormat>
  <Paragraphs>583</Paragraphs>
  <Slides>61</Slides>
  <Notes>59</Notes>
  <HiddenSlides>9</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Calibri</vt:lpstr>
      <vt:lpstr>CiscoSans ExtraLight</vt:lpstr>
      <vt:lpstr>Wingdings</vt:lpstr>
      <vt:lpstr>Default Theme</vt:lpstr>
      <vt:lpstr>Module 5: ACLs for IPv4 Configuration</vt:lpstr>
      <vt:lpstr>Instructor Materials – Module 5 Planning Guide</vt:lpstr>
      <vt:lpstr>What to Expect in this Module</vt:lpstr>
      <vt:lpstr>What to Expect in this Module (Cont.)</vt:lpstr>
      <vt:lpstr>Check Your Understanding</vt:lpstr>
      <vt:lpstr>Module 5: Activities</vt:lpstr>
      <vt:lpstr>Module 4: Activities (Cont.)</vt:lpstr>
      <vt:lpstr>Module 5: Best Practices</vt:lpstr>
      <vt:lpstr>Module 5: Best Practices (Cont.)</vt:lpstr>
      <vt:lpstr>Module 5: ACLs for IPv4 Configuration</vt:lpstr>
      <vt:lpstr>Module Objectives</vt:lpstr>
      <vt:lpstr>5.1 Configure Standard IPv4 ACLs</vt:lpstr>
      <vt:lpstr>Configure Standard IPv4 ACLs Create an ACL</vt:lpstr>
      <vt:lpstr>Configure Standard IPv4 ACLs Numbered Standard IPv4 ACL Syntax</vt:lpstr>
      <vt:lpstr>Configure Standard IPv4 ACLs Named Standard IPv4 ACL Syntax</vt:lpstr>
      <vt:lpstr>Configure Standard IPv4 ACLs Apply a Standard IPv4 ACL</vt:lpstr>
      <vt:lpstr>Configure Standard IPv4 ACLs Numbered Standard ACL Example</vt:lpstr>
      <vt:lpstr>Configure Standard IPv4 ACLs Numbered Standard ACL Example (Cont.)</vt:lpstr>
      <vt:lpstr>Configure Standard IPv4 ACLs Named Standard ACL Example</vt:lpstr>
      <vt:lpstr>Configure Standard IPv4 ACLs Named Standard ACL Example (Cont.)</vt:lpstr>
      <vt:lpstr>Configure Standard IPv4 ACLs Packet Tracer – Configure Numbered Standard IPv4 ACLs</vt:lpstr>
      <vt:lpstr>Configure Standard IPv4 ACLs Packet Tracer – Configure Named Standard IPv4 ACLs</vt:lpstr>
      <vt:lpstr>5.2 Modify IPv4 ACLs</vt:lpstr>
      <vt:lpstr>Modify IPv4 ACLs Two Methods to Modify an ACL</vt:lpstr>
      <vt:lpstr>Modify IPv4 ACLs Text Editor Method</vt:lpstr>
      <vt:lpstr>Modify IPv4 ACLs Sequence Number Method</vt:lpstr>
      <vt:lpstr>Modify IPv4 ACLs Modify a Named ACL Example</vt:lpstr>
      <vt:lpstr>Modify IPv4 ACLs ACL Statistics</vt:lpstr>
      <vt:lpstr>Modify IPv4 ACLs Packet Tracer – Configure and Modify Standard IPv4 ACLs</vt:lpstr>
      <vt:lpstr>5.3 Secure VTY Ports with a Standard IPv4 ACL</vt:lpstr>
      <vt:lpstr>Secure VTY Ports with a Standard IPv4 ACL The access-class Command</vt:lpstr>
      <vt:lpstr>Secure VTY Ports with a Standard IPv4 ACL Secure VTY Access Example</vt:lpstr>
      <vt:lpstr>Secure VTY Ports with a Standard IPv4 ACL Verify the VTY Port is Secured</vt:lpstr>
      <vt:lpstr>5.4 Configure Extended IPv4 ACLs</vt:lpstr>
      <vt:lpstr>Configure Extended IPv4 ACLs Extended ACLs</vt:lpstr>
      <vt:lpstr>Configure Extended IPv4 ACLs Protocols and Ports</vt:lpstr>
      <vt:lpstr>Configure Extended IPv4 ACLs Protocols and Ports (Cont.)</vt:lpstr>
      <vt:lpstr>Configure Extended IPv4 ACLs Protocols and Port Numbers Configuration Examples</vt:lpstr>
      <vt:lpstr>Configure Extended IPv4 ACLs Apply a Numbered Extended IPv4 ACL</vt:lpstr>
      <vt:lpstr>Configure Extended IPv4 ACLs TCP Established Extended ACL</vt:lpstr>
      <vt:lpstr>Configure Extended IPv4 ACLs TCP Established Extended ACL (Cont.)</vt:lpstr>
      <vt:lpstr>Configure Extended IPv4 ACLs Named Extended IPv4 ACL Syntax</vt:lpstr>
      <vt:lpstr>Configure Extended IPv4 ACLs Named Extended IPv4 ACL Example</vt:lpstr>
      <vt:lpstr>Configure Extended IPv4 ACLs Named Extended IPv4 ACL Example (Cont.)</vt:lpstr>
      <vt:lpstr>Configure Extended IPv4 ACLs Named Extended IPv4 ACL Example (Cont.)</vt:lpstr>
      <vt:lpstr>Configure Extended IPv4 ACLs Edit Extended ACLs</vt:lpstr>
      <vt:lpstr>Configure Extended IPv4 ACLs Edit Extended ACLs (Cont.)</vt:lpstr>
      <vt:lpstr>Configure Extended IPv4 ACLs Another Extended IPv4 ACL Example</vt:lpstr>
      <vt:lpstr>Configure Extended IPv4 ACLs Another Extended IPv4 ACL Example (Cont.)</vt:lpstr>
      <vt:lpstr>Configure Extended IPv4 ACLs Verify Extended ACLs</vt:lpstr>
      <vt:lpstr>Configure Extended IPv4 ACLs Verify Extended ACLs (Cont.)</vt:lpstr>
      <vt:lpstr>Configure Extended IPv4 ACLs Verify Extended ACLs (Cont.)</vt:lpstr>
      <vt:lpstr>Configure Extended IPv4 ACLs Packet Tracer – Configure Extended IPv4 ACLs - Scenario 1</vt:lpstr>
      <vt:lpstr>Configure Extended IPv4 ACLs Packet Tracer – Configure Extended IPv4 ACLs - Scenario 2</vt:lpstr>
      <vt:lpstr>5.5 Module Practice and Quiz</vt:lpstr>
      <vt:lpstr>Module Practice and Quiz Packet Tracer – IPv4 ACL Implementation Challenge</vt:lpstr>
      <vt:lpstr>Module Practice and Quiz Lab – Configure and Verify Extended IPv4 ACLs</vt:lpstr>
      <vt:lpstr>Module Practice and Quiz What did I learn in this module?</vt:lpstr>
      <vt:lpstr>Module Practice and Quiz What did I learn in this module?</vt:lpstr>
      <vt:lpstr>Module 5: ACLs for IPv4 Configuration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281</cp:revision>
  <dcterms:created xsi:type="dcterms:W3CDTF">2019-10-18T06:21:22Z</dcterms:created>
  <dcterms:modified xsi:type="dcterms:W3CDTF">2019-12-06T18:17:53Z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