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38"/>
  </p:notes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-134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4A01D0-D317-4F32-9685-871607712226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E46F31-5EFF-4D3B-82EB-2E0326730D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07455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6B5AABE2-A4A6-4725-8945-7EB2FDF621C7}" type="slidenum">
              <a:rPr lang="en-US" sz="1200" smtClean="0"/>
              <a:pPr/>
              <a:t>2</a:t>
            </a:fld>
            <a:endParaRPr lang="en-US" sz="1200" smtClean="0"/>
          </a:p>
        </p:txBody>
      </p:sp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10244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/>
            <a:r>
              <a:rPr lang="en-US" sz="1000" i="1"/>
              <a:t>16</a:t>
            </a:r>
          </a:p>
        </p:txBody>
      </p:sp>
      <p:sp>
        <p:nvSpPr>
          <p:cNvPr id="10245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10246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10247" name="Rectangle 6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en-US" smtClean="0"/>
          </a:p>
        </p:txBody>
      </p:sp>
      <p:sp>
        <p:nvSpPr>
          <p:cNvPr id="10248" name="Rectangle 7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="" xmlns:p14="http://schemas.microsoft.com/office/powerpoint/2010/main" val="27719284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D00C4358-438D-438D-9EF7-68BC0D70675A}" type="slidenum">
              <a:rPr lang="en-US" sz="1200" smtClean="0"/>
              <a:pPr/>
              <a:t>15</a:t>
            </a:fld>
            <a:endParaRPr lang="en-US" sz="1200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8" tIns="44450" rIns="90488" bIns="44450"/>
          <a:lstStyle/>
          <a:p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4323020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0FA81CD2-B1D1-416C-B973-7EC4BA0D7EBF}" type="slidenum">
              <a:rPr lang="en-US" sz="1200" smtClean="0"/>
              <a:pPr/>
              <a:t>16</a:t>
            </a:fld>
            <a:endParaRPr lang="en-US" sz="1200" smtClean="0"/>
          </a:p>
        </p:txBody>
      </p:sp>
      <p:sp>
        <p:nvSpPr>
          <p:cNvPr id="36867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36868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/>
            <a:r>
              <a:rPr lang="en-US" sz="1000" i="1"/>
              <a:t>33</a:t>
            </a:r>
          </a:p>
        </p:txBody>
      </p:sp>
      <p:sp>
        <p:nvSpPr>
          <p:cNvPr id="36869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36870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36871" name="Rectangle 6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en-US" smtClean="0"/>
          </a:p>
        </p:txBody>
      </p:sp>
      <p:sp>
        <p:nvSpPr>
          <p:cNvPr id="36872" name="Rectangle 7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="" xmlns:p14="http://schemas.microsoft.com/office/powerpoint/2010/main" val="14452588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22CE0790-1A6C-4EE9-97DF-58696C08ABAC}" type="slidenum">
              <a:rPr lang="en-US" sz="1200" smtClean="0"/>
              <a:pPr/>
              <a:t>7</a:t>
            </a:fld>
            <a:endParaRPr lang="en-US" sz="1200" smtClean="0"/>
          </a:p>
        </p:txBody>
      </p:sp>
      <p:sp>
        <p:nvSpPr>
          <p:cNvPr id="18435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18436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/>
            <a:r>
              <a:rPr lang="en-US" sz="1000" i="1"/>
              <a:t>21</a:t>
            </a:r>
          </a:p>
        </p:txBody>
      </p:sp>
      <p:sp>
        <p:nvSpPr>
          <p:cNvPr id="18437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18438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18439" name="Rectangle 6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en-US" smtClean="0"/>
          </a:p>
        </p:txBody>
      </p:sp>
      <p:sp>
        <p:nvSpPr>
          <p:cNvPr id="18440" name="Rectangle 7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="" xmlns:p14="http://schemas.microsoft.com/office/powerpoint/2010/main" val="15595367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1606F913-CAB8-47C5-8913-C1FCF2DA4029}" type="slidenum">
              <a:rPr lang="en-US" sz="1200" smtClean="0"/>
              <a:pPr/>
              <a:t>8</a:t>
            </a:fld>
            <a:endParaRPr lang="en-US" sz="1200" smtClean="0"/>
          </a:p>
        </p:txBody>
      </p:sp>
      <p:sp>
        <p:nvSpPr>
          <p:cNvPr id="20483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20484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/>
            <a:r>
              <a:rPr lang="en-US" sz="1000" i="1"/>
              <a:t>22</a:t>
            </a:r>
          </a:p>
        </p:txBody>
      </p:sp>
      <p:sp>
        <p:nvSpPr>
          <p:cNvPr id="20485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20486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20487" name="Rectangle 6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en-US" smtClean="0"/>
          </a:p>
        </p:txBody>
      </p:sp>
      <p:sp>
        <p:nvSpPr>
          <p:cNvPr id="20488" name="Rectangle 7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="" xmlns:p14="http://schemas.microsoft.com/office/powerpoint/2010/main" val="5798090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55CEC347-6C8D-40BD-ADF4-93F17530F192}" type="slidenum">
              <a:rPr lang="en-US" sz="1200" smtClean="0"/>
              <a:pPr/>
              <a:t>9</a:t>
            </a:fld>
            <a:endParaRPr lang="en-US" sz="1200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8" tIns="44450" rIns="90488" bIns="44450"/>
          <a:lstStyle/>
          <a:p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6083815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A24C8A44-81E8-4E0A-AAFB-C9FDB802C189}" type="slidenum">
              <a:rPr lang="en-US" sz="1200" smtClean="0"/>
              <a:pPr/>
              <a:t>10</a:t>
            </a:fld>
            <a:endParaRPr lang="en-US" sz="1200" smtClean="0"/>
          </a:p>
        </p:txBody>
      </p:sp>
      <p:sp>
        <p:nvSpPr>
          <p:cNvPr id="24579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24580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/>
            <a:r>
              <a:rPr lang="en-US" sz="1000" i="1"/>
              <a:t>23</a:t>
            </a:r>
          </a:p>
        </p:txBody>
      </p:sp>
      <p:sp>
        <p:nvSpPr>
          <p:cNvPr id="24581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24582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24583" name="Rectangle 6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en-US" smtClean="0"/>
          </a:p>
        </p:txBody>
      </p:sp>
      <p:sp>
        <p:nvSpPr>
          <p:cNvPr id="24584" name="Rectangle 7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="" xmlns:p14="http://schemas.microsoft.com/office/powerpoint/2010/main" val="16631581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1C270116-14C2-40FF-A402-7EAE0E4000C3}" type="slidenum">
              <a:rPr lang="en-US" sz="1200" smtClean="0"/>
              <a:pPr/>
              <a:t>11</a:t>
            </a:fld>
            <a:endParaRPr lang="en-US" sz="1200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8" tIns="44450" rIns="90488" bIns="44450"/>
          <a:lstStyle/>
          <a:p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30699975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375C3582-0618-4AAF-93A6-006261876859}" type="slidenum">
              <a:rPr lang="en-US" sz="1200" smtClean="0"/>
              <a:pPr/>
              <a:t>12</a:t>
            </a:fld>
            <a:endParaRPr lang="en-US" sz="1200" smtClean="0"/>
          </a:p>
        </p:txBody>
      </p:sp>
      <p:sp>
        <p:nvSpPr>
          <p:cNvPr id="28675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28676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/>
            <a:r>
              <a:rPr lang="en-US" sz="1000" i="1"/>
              <a:t>24</a:t>
            </a:r>
          </a:p>
        </p:txBody>
      </p:sp>
      <p:sp>
        <p:nvSpPr>
          <p:cNvPr id="28677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28678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28679" name="Rectangle 6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en-US" smtClean="0"/>
          </a:p>
        </p:txBody>
      </p:sp>
      <p:sp>
        <p:nvSpPr>
          <p:cNvPr id="28680" name="Rectangle 7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="" xmlns:p14="http://schemas.microsoft.com/office/powerpoint/2010/main" val="37063549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B27CD496-64EE-4FEA-B05E-E9C9246F8801}" type="slidenum">
              <a:rPr lang="en-US" sz="1200" smtClean="0"/>
              <a:pPr/>
              <a:t>13</a:t>
            </a:fld>
            <a:endParaRPr lang="en-US" sz="1200" smtClean="0"/>
          </a:p>
        </p:txBody>
      </p:sp>
      <p:sp>
        <p:nvSpPr>
          <p:cNvPr id="3072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30724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8" tIns="44450" rIns="90488" bIns="44450"/>
          <a:lstStyle/>
          <a:p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42230575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0544688E-F957-49F6-BC09-A08287DB1459}" type="slidenum">
              <a:rPr lang="en-US" sz="1200" smtClean="0"/>
              <a:pPr/>
              <a:t>14</a:t>
            </a:fld>
            <a:endParaRPr lang="en-US" sz="1200" smtClean="0"/>
          </a:p>
        </p:txBody>
      </p:sp>
      <p:sp>
        <p:nvSpPr>
          <p:cNvPr id="32771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32772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/>
            <a:r>
              <a:rPr lang="en-US" sz="1000" i="1"/>
              <a:t>25</a:t>
            </a:r>
          </a:p>
        </p:txBody>
      </p:sp>
      <p:sp>
        <p:nvSpPr>
          <p:cNvPr id="32773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32774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32775" name="Rectangle 6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en-US" smtClean="0"/>
          </a:p>
        </p:txBody>
      </p:sp>
      <p:sp>
        <p:nvSpPr>
          <p:cNvPr id="32776" name="Rectangle 7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="" xmlns:p14="http://schemas.microsoft.com/office/powerpoint/2010/main" val="3416089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F9C6435-89C5-48C5-904E-B4D56C5D7BB8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C097793-FAF9-429F-ABA9-01B9D336D8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C6435-89C5-48C5-904E-B4D56C5D7BB8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97793-FAF9-429F-ABA9-01B9D336D8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F9C6435-89C5-48C5-904E-B4D56C5D7BB8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C097793-FAF9-429F-ABA9-01B9D336D8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Online Image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05C7EB-DFDA-46E2-9A99-F47BDE7645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3810488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C6435-89C5-48C5-904E-B4D56C5D7BB8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C097793-FAF9-429F-ABA9-01B9D336D8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C6435-89C5-48C5-904E-B4D56C5D7BB8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C097793-FAF9-429F-ABA9-01B9D336D8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F9C6435-89C5-48C5-904E-B4D56C5D7BB8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C097793-FAF9-429F-ABA9-01B9D336D8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F9C6435-89C5-48C5-904E-B4D56C5D7BB8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C097793-FAF9-429F-ABA9-01B9D336D8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C6435-89C5-48C5-904E-B4D56C5D7BB8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C097793-FAF9-429F-ABA9-01B9D336D8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C6435-89C5-48C5-904E-B4D56C5D7BB8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C097793-FAF9-429F-ABA9-01B9D336D8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C6435-89C5-48C5-904E-B4D56C5D7BB8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C097793-FAF9-429F-ABA9-01B9D336D8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F9C6435-89C5-48C5-904E-B4D56C5D7BB8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C097793-FAF9-429F-ABA9-01B9D336D8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F9C6435-89C5-48C5-904E-B4D56C5D7BB8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C097793-FAF9-429F-ABA9-01B9D336D8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5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6582" y="1267691"/>
            <a:ext cx="7398327" cy="1828800"/>
          </a:xfrm>
        </p:spPr>
        <p:txBody>
          <a:bodyPr>
            <a:normAutofit/>
          </a:bodyPr>
          <a:lstStyle/>
          <a:p>
            <a:pPr algn="ctr"/>
            <a:r>
              <a:rPr lang="en-US" b="1" dirty="0" err="1" smtClean="0"/>
              <a:t>Pemodelan</a:t>
            </a:r>
            <a:r>
              <a:rPr lang="en-US" b="1" dirty="0" smtClean="0"/>
              <a:t> </a:t>
            </a:r>
            <a:r>
              <a:rPr lang="en-US" b="1" dirty="0" err="1" smtClean="0"/>
              <a:t>Runtun</a:t>
            </a:r>
            <a:r>
              <a:rPr lang="en-US" b="1" dirty="0" smtClean="0"/>
              <a:t> </a:t>
            </a:r>
            <a:r>
              <a:rPr lang="en-US" b="1" dirty="0" err="1" smtClean="0"/>
              <a:t>Waktu</a:t>
            </a:r>
            <a:r>
              <a:rPr lang="en-US" b="1" dirty="0" smtClean="0"/>
              <a:t> </a:t>
            </a:r>
            <a:r>
              <a:rPr lang="en-US" b="1" dirty="0" smtClean="0"/>
              <a:t>(</a:t>
            </a:r>
            <a:r>
              <a:rPr lang="en-US" b="1" dirty="0" smtClean="0"/>
              <a:t>Time Series)</a:t>
            </a:r>
            <a:endParaRPr lang="en-US" b="1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279478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1301750" y="5102225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ts val="3000"/>
              </a:lnSpc>
              <a:spcBef>
                <a:spcPts val="600"/>
              </a:spcBef>
              <a:buClr>
                <a:srgbClr val="00498A"/>
              </a:buClr>
              <a:buSzPct val="8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ts val="2600"/>
              </a:lnSpc>
              <a:spcBef>
                <a:spcPts val="400"/>
              </a:spcBef>
              <a:buClr>
                <a:srgbClr val="00498A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ts val="2400"/>
              </a:lnSpc>
              <a:spcBef>
                <a:spcPts val="400"/>
              </a:spcBef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" panose="02020603050405020304" pitchFamily="18" charset="0"/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3740150" y="5102225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ts val="3000"/>
              </a:lnSpc>
              <a:spcBef>
                <a:spcPts val="600"/>
              </a:spcBef>
              <a:buClr>
                <a:srgbClr val="00498A"/>
              </a:buClr>
              <a:buSzPct val="8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ts val="2600"/>
              </a:lnSpc>
              <a:spcBef>
                <a:spcPts val="400"/>
              </a:spcBef>
              <a:buClr>
                <a:srgbClr val="00498A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ts val="2400"/>
              </a:lnSpc>
              <a:spcBef>
                <a:spcPts val="400"/>
              </a:spcBef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" panose="02020603050405020304" pitchFamily="18" charset="0"/>
            </a:endParaRPr>
          </a:p>
        </p:txBody>
      </p:sp>
      <p:grpSp>
        <p:nvGrpSpPr>
          <p:cNvPr id="23556" name="Group 4"/>
          <p:cNvGrpSpPr>
            <a:grpSpLocks/>
          </p:cNvGrpSpPr>
          <p:nvPr/>
        </p:nvGrpSpPr>
        <p:grpSpPr bwMode="auto">
          <a:xfrm>
            <a:off x="5044353" y="4173972"/>
            <a:ext cx="3243262" cy="1820863"/>
            <a:chOff x="1847" y="2784"/>
            <a:chExt cx="2043" cy="1147"/>
          </a:xfrm>
        </p:grpSpPr>
        <p:sp>
          <p:nvSpPr>
            <p:cNvPr id="23567" name="Rectangle 5"/>
            <p:cNvSpPr>
              <a:spLocks noChangeArrowheads="1"/>
            </p:cNvSpPr>
            <p:nvPr/>
          </p:nvSpPr>
          <p:spPr bwMode="auto">
            <a:xfrm>
              <a:off x="1847" y="2789"/>
              <a:ext cx="2033" cy="1124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ts val="3000"/>
                </a:lnSpc>
                <a:spcBef>
                  <a:spcPts val="600"/>
                </a:spcBef>
                <a:buClr>
                  <a:srgbClr val="00498A"/>
                </a:buClr>
                <a:buSzPct val="8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ts val="2600"/>
                </a:lnSpc>
                <a:spcBef>
                  <a:spcPts val="400"/>
                </a:spcBef>
                <a:buClr>
                  <a:srgbClr val="00498A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ts val="2400"/>
                </a:lnSpc>
                <a:spcBef>
                  <a:spcPts val="400"/>
                </a:spcBef>
                <a:buClr>
                  <a:srgbClr val="00498A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Clr>
                  <a:srgbClr val="00498A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Clr>
                  <a:srgbClr val="00498A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498A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498A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498A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498A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latin typeface="Times" panose="02020603050405020304" pitchFamily="18" charset="0"/>
              </a:endParaRPr>
            </a:p>
          </p:txBody>
        </p:sp>
        <p:grpSp>
          <p:nvGrpSpPr>
            <p:cNvPr id="23568" name="Group 6"/>
            <p:cNvGrpSpPr>
              <a:grpSpLocks/>
            </p:cNvGrpSpPr>
            <p:nvPr/>
          </p:nvGrpSpPr>
          <p:grpSpPr bwMode="auto">
            <a:xfrm>
              <a:off x="1960" y="2784"/>
              <a:ext cx="1815" cy="1147"/>
              <a:chOff x="1960" y="2784"/>
              <a:chExt cx="1815" cy="1147"/>
            </a:xfrm>
          </p:grpSpPr>
          <p:sp>
            <p:nvSpPr>
              <p:cNvPr id="23579" name="Line 7"/>
              <p:cNvSpPr>
                <a:spLocks noChangeShapeType="1"/>
              </p:cNvSpPr>
              <p:nvPr/>
            </p:nvSpPr>
            <p:spPr bwMode="auto">
              <a:xfrm>
                <a:off x="2868" y="2792"/>
                <a:ext cx="0" cy="113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0" name="Line 8"/>
              <p:cNvSpPr>
                <a:spLocks noChangeShapeType="1"/>
              </p:cNvSpPr>
              <p:nvPr/>
            </p:nvSpPr>
            <p:spPr bwMode="auto">
              <a:xfrm>
                <a:off x="2754" y="2792"/>
                <a:ext cx="0" cy="113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1" name="Line 9"/>
              <p:cNvSpPr>
                <a:spLocks noChangeShapeType="1"/>
              </p:cNvSpPr>
              <p:nvPr/>
            </p:nvSpPr>
            <p:spPr bwMode="auto">
              <a:xfrm>
                <a:off x="2641" y="2792"/>
                <a:ext cx="0" cy="113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2" name="Line 10"/>
              <p:cNvSpPr>
                <a:spLocks noChangeShapeType="1"/>
              </p:cNvSpPr>
              <p:nvPr/>
            </p:nvSpPr>
            <p:spPr bwMode="auto">
              <a:xfrm flipV="1">
                <a:off x="2528" y="2784"/>
                <a:ext cx="0" cy="114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3" name="Line 11"/>
              <p:cNvSpPr>
                <a:spLocks noChangeShapeType="1"/>
              </p:cNvSpPr>
              <p:nvPr/>
            </p:nvSpPr>
            <p:spPr bwMode="auto">
              <a:xfrm>
                <a:off x="2414" y="2792"/>
                <a:ext cx="0" cy="113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4" name="Line 12"/>
              <p:cNvSpPr>
                <a:spLocks noChangeShapeType="1"/>
              </p:cNvSpPr>
              <p:nvPr/>
            </p:nvSpPr>
            <p:spPr bwMode="auto">
              <a:xfrm flipV="1">
                <a:off x="2300" y="2784"/>
                <a:ext cx="0" cy="114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5" name="Line 13"/>
              <p:cNvSpPr>
                <a:spLocks noChangeShapeType="1"/>
              </p:cNvSpPr>
              <p:nvPr/>
            </p:nvSpPr>
            <p:spPr bwMode="auto">
              <a:xfrm>
                <a:off x="2187" y="2792"/>
                <a:ext cx="0" cy="113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6" name="Line 14"/>
              <p:cNvSpPr>
                <a:spLocks noChangeShapeType="1"/>
              </p:cNvSpPr>
              <p:nvPr/>
            </p:nvSpPr>
            <p:spPr bwMode="auto">
              <a:xfrm flipV="1">
                <a:off x="2074" y="2784"/>
                <a:ext cx="0" cy="114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7" name="Line 15"/>
              <p:cNvSpPr>
                <a:spLocks noChangeShapeType="1"/>
              </p:cNvSpPr>
              <p:nvPr/>
            </p:nvSpPr>
            <p:spPr bwMode="auto">
              <a:xfrm>
                <a:off x="1960" y="2792"/>
                <a:ext cx="0" cy="113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8" name="Line 16"/>
              <p:cNvSpPr>
                <a:spLocks noChangeShapeType="1"/>
              </p:cNvSpPr>
              <p:nvPr/>
            </p:nvSpPr>
            <p:spPr bwMode="auto">
              <a:xfrm>
                <a:off x="3775" y="2793"/>
                <a:ext cx="0" cy="112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9" name="Line 17"/>
              <p:cNvSpPr>
                <a:spLocks noChangeShapeType="1"/>
              </p:cNvSpPr>
              <p:nvPr/>
            </p:nvSpPr>
            <p:spPr bwMode="auto">
              <a:xfrm>
                <a:off x="3662" y="2793"/>
                <a:ext cx="0" cy="112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90" name="Line 18"/>
              <p:cNvSpPr>
                <a:spLocks noChangeShapeType="1"/>
              </p:cNvSpPr>
              <p:nvPr/>
            </p:nvSpPr>
            <p:spPr bwMode="auto">
              <a:xfrm>
                <a:off x="3548" y="2793"/>
                <a:ext cx="0" cy="112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91" name="Line 19"/>
              <p:cNvSpPr>
                <a:spLocks noChangeShapeType="1"/>
              </p:cNvSpPr>
              <p:nvPr/>
            </p:nvSpPr>
            <p:spPr bwMode="auto">
              <a:xfrm flipV="1">
                <a:off x="3435" y="2785"/>
                <a:ext cx="0" cy="114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92" name="Line 20"/>
              <p:cNvSpPr>
                <a:spLocks noChangeShapeType="1"/>
              </p:cNvSpPr>
              <p:nvPr/>
            </p:nvSpPr>
            <p:spPr bwMode="auto">
              <a:xfrm>
                <a:off x="3321" y="2793"/>
                <a:ext cx="0" cy="112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93" name="Line 21"/>
              <p:cNvSpPr>
                <a:spLocks noChangeShapeType="1"/>
              </p:cNvSpPr>
              <p:nvPr/>
            </p:nvSpPr>
            <p:spPr bwMode="auto">
              <a:xfrm flipV="1">
                <a:off x="3208" y="2785"/>
                <a:ext cx="0" cy="114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94" name="Line 22"/>
              <p:cNvSpPr>
                <a:spLocks noChangeShapeType="1"/>
              </p:cNvSpPr>
              <p:nvPr/>
            </p:nvSpPr>
            <p:spPr bwMode="auto">
              <a:xfrm>
                <a:off x="3094" y="2793"/>
                <a:ext cx="0" cy="112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95" name="Line 23"/>
              <p:cNvSpPr>
                <a:spLocks noChangeShapeType="1"/>
              </p:cNvSpPr>
              <p:nvPr/>
            </p:nvSpPr>
            <p:spPr bwMode="auto">
              <a:xfrm>
                <a:off x="2981" y="2793"/>
                <a:ext cx="0" cy="112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569" name="Group 24"/>
            <p:cNvGrpSpPr>
              <a:grpSpLocks/>
            </p:cNvGrpSpPr>
            <p:nvPr/>
          </p:nvGrpSpPr>
          <p:grpSpPr bwMode="auto">
            <a:xfrm>
              <a:off x="1850" y="2902"/>
              <a:ext cx="2040" cy="908"/>
              <a:chOff x="1850" y="2902"/>
              <a:chExt cx="2040" cy="908"/>
            </a:xfrm>
          </p:grpSpPr>
          <p:sp>
            <p:nvSpPr>
              <p:cNvPr id="23570" name="Line 25"/>
              <p:cNvSpPr>
                <a:spLocks noChangeShapeType="1"/>
              </p:cNvSpPr>
              <p:nvPr/>
            </p:nvSpPr>
            <p:spPr bwMode="auto">
              <a:xfrm>
                <a:off x="1850" y="3356"/>
                <a:ext cx="2039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71" name="Line 26"/>
              <p:cNvSpPr>
                <a:spLocks noChangeShapeType="1"/>
              </p:cNvSpPr>
              <p:nvPr/>
            </p:nvSpPr>
            <p:spPr bwMode="auto">
              <a:xfrm>
                <a:off x="1850" y="3242"/>
                <a:ext cx="204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72" name="Line 27"/>
              <p:cNvSpPr>
                <a:spLocks noChangeShapeType="1"/>
              </p:cNvSpPr>
              <p:nvPr/>
            </p:nvSpPr>
            <p:spPr bwMode="auto">
              <a:xfrm>
                <a:off x="1850" y="3129"/>
                <a:ext cx="204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73" name="Line 28"/>
              <p:cNvSpPr>
                <a:spLocks noChangeShapeType="1"/>
              </p:cNvSpPr>
              <p:nvPr/>
            </p:nvSpPr>
            <p:spPr bwMode="auto">
              <a:xfrm>
                <a:off x="1850" y="3015"/>
                <a:ext cx="204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74" name="Line 29"/>
              <p:cNvSpPr>
                <a:spLocks noChangeShapeType="1"/>
              </p:cNvSpPr>
              <p:nvPr/>
            </p:nvSpPr>
            <p:spPr bwMode="auto">
              <a:xfrm>
                <a:off x="1850" y="2902"/>
                <a:ext cx="204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75" name="Line 30"/>
              <p:cNvSpPr>
                <a:spLocks noChangeShapeType="1"/>
              </p:cNvSpPr>
              <p:nvPr/>
            </p:nvSpPr>
            <p:spPr bwMode="auto">
              <a:xfrm>
                <a:off x="1850" y="3810"/>
                <a:ext cx="204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76" name="Line 31"/>
              <p:cNvSpPr>
                <a:spLocks noChangeShapeType="1"/>
              </p:cNvSpPr>
              <p:nvPr/>
            </p:nvSpPr>
            <p:spPr bwMode="auto">
              <a:xfrm>
                <a:off x="1850" y="3696"/>
                <a:ext cx="204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77" name="Line 32"/>
              <p:cNvSpPr>
                <a:spLocks noChangeShapeType="1"/>
              </p:cNvSpPr>
              <p:nvPr/>
            </p:nvSpPr>
            <p:spPr bwMode="auto">
              <a:xfrm>
                <a:off x="1850" y="3583"/>
                <a:ext cx="204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78" name="Line 33"/>
              <p:cNvSpPr>
                <a:spLocks noChangeShapeType="1"/>
              </p:cNvSpPr>
              <p:nvPr/>
            </p:nvSpPr>
            <p:spPr bwMode="auto">
              <a:xfrm>
                <a:off x="1850" y="3469"/>
                <a:ext cx="204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3557" name="Group 34"/>
          <p:cNvGrpSpPr>
            <a:grpSpLocks/>
          </p:cNvGrpSpPr>
          <p:nvPr/>
        </p:nvGrpSpPr>
        <p:grpSpPr bwMode="auto">
          <a:xfrm>
            <a:off x="5110452" y="4497388"/>
            <a:ext cx="3178175" cy="1454150"/>
            <a:chOff x="1845" y="2883"/>
            <a:chExt cx="2002" cy="916"/>
          </a:xfrm>
        </p:grpSpPr>
        <p:sp>
          <p:nvSpPr>
            <p:cNvPr id="23565" name="Freeform 35"/>
            <p:cNvSpPr>
              <a:spLocks/>
            </p:cNvSpPr>
            <p:nvPr/>
          </p:nvSpPr>
          <p:spPr bwMode="auto">
            <a:xfrm>
              <a:off x="1845" y="2904"/>
              <a:ext cx="2000" cy="895"/>
            </a:xfrm>
            <a:custGeom>
              <a:avLst/>
              <a:gdLst>
                <a:gd name="T0" fmla="*/ 0 w 2000"/>
                <a:gd name="T1" fmla="*/ 805 h 895"/>
                <a:gd name="T2" fmla="*/ 339 w 2000"/>
                <a:gd name="T3" fmla="*/ 581 h 895"/>
                <a:gd name="T4" fmla="*/ 530 w 2000"/>
                <a:gd name="T5" fmla="*/ 796 h 895"/>
                <a:gd name="T6" fmla="*/ 791 w 2000"/>
                <a:gd name="T7" fmla="*/ 468 h 895"/>
                <a:gd name="T8" fmla="*/ 1015 w 2000"/>
                <a:gd name="T9" fmla="*/ 679 h 895"/>
                <a:gd name="T10" fmla="*/ 1345 w 2000"/>
                <a:gd name="T11" fmla="*/ 272 h 895"/>
                <a:gd name="T12" fmla="*/ 1582 w 2000"/>
                <a:gd name="T13" fmla="*/ 468 h 895"/>
                <a:gd name="T14" fmla="*/ 1920 w 2000"/>
                <a:gd name="T15" fmla="*/ 56 h 895"/>
                <a:gd name="T16" fmla="*/ 1883 w 2000"/>
                <a:gd name="T17" fmla="*/ 19 h 895"/>
                <a:gd name="T18" fmla="*/ 1999 w 2000"/>
                <a:gd name="T19" fmla="*/ 0 h 895"/>
                <a:gd name="T20" fmla="*/ 1995 w 2000"/>
                <a:gd name="T21" fmla="*/ 131 h 895"/>
                <a:gd name="T22" fmla="*/ 1957 w 2000"/>
                <a:gd name="T23" fmla="*/ 94 h 895"/>
                <a:gd name="T24" fmla="*/ 1585 w 2000"/>
                <a:gd name="T25" fmla="*/ 553 h 895"/>
                <a:gd name="T26" fmla="*/ 1357 w 2000"/>
                <a:gd name="T27" fmla="*/ 356 h 895"/>
                <a:gd name="T28" fmla="*/ 1017 w 2000"/>
                <a:gd name="T29" fmla="*/ 768 h 895"/>
                <a:gd name="T30" fmla="*/ 799 w 2000"/>
                <a:gd name="T31" fmla="*/ 562 h 895"/>
                <a:gd name="T32" fmla="*/ 530 w 2000"/>
                <a:gd name="T33" fmla="*/ 894 h 895"/>
                <a:gd name="T34" fmla="*/ 324 w 2000"/>
                <a:gd name="T35" fmla="*/ 661 h 895"/>
                <a:gd name="T36" fmla="*/ 0 w 2000"/>
                <a:gd name="T37" fmla="*/ 880 h 895"/>
                <a:gd name="T38" fmla="*/ 0 w 2000"/>
                <a:gd name="T39" fmla="*/ 805 h 89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2000" h="895">
                  <a:moveTo>
                    <a:pt x="0" y="805"/>
                  </a:moveTo>
                  <a:lnTo>
                    <a:pt x="339" y="581"/>
                  </a:lnTo>
                  <a:lnTo>
                    <a:pt x="530" y="796"/>
                  </a:lnTo>
                  <a:lnTo>
                    <a:pt x="791" y="468"/>
                  </a:lnTo>
                  <a:lnTo>
                    <a:pt x="1015" y="679"/>
                  </a:lnTo>
                  <a:lnTo>
                    <a:pt x="1345" y="272"/>
                  </a:lnTo>
                  <a:lnTo>
                    <a:pt x="1582" y="468"/>
                  </a:lnTo>
                  <a:lnTo>
                    <a:pt x="1920" y="56"/>
                  </a:lnTo>
                  <a:lnTo>
                    <a:pt x="1883" y="19"/>
                  </a:lnTo>
                  <a:lnTo>
                    <a:pt x="1999" y="0"/>
                  </a:lnTo>
                  <a:lnTo>
                    <a:pt x="1995" y="131"/>
                  </a:lnTo>
                  <a:lnTo>
                    <a:pt x="1957" y="94"/>
                  </a:lnTo>
                  <a:lnTo>
                    <a:pt x="1585" y="553"/>
                  </a:lnTo>
                  <a:lnTo>
                    <a:pt x="1357" y="356"/>
                  </a:lnTo>
                  <a:lnTo>
                    <a:pt x="1017" y="768"/>
                  </a:lnTo>
                  <a:lnTo>
                    <a:pt x="799" y="562"/>
                  </a:lnTo>
                  <a:lnTo>
                    <a:pt x="530" y="894"/>
                  </a:lnTo>
                  <a:lnTo>
                    <a:pt x="324" y="661"/>
                  </a:lnTo>
                  <a:lnTo>
                    <a:pt x="0" y="880"/>
                  </a:lnTo>
                  <a:lnTo>
                    <a:pt x="0" y="805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6" name="Freeform 36"/>
            <p:cNvSpPr>
              <a:spLocks/>
            </p:cNvSpPr>
            <p:nvPr/>
          </p:nvSpPr>
          <p:spPr bwMode="auto">
            <a:xfrm>
              <a:off x="1846" y="2883"/>
              <a:ext cx="2001" cy="895"/>
            </a:xfrm>
            <a:custGeom>
              <a:avLst/>
              <a:gdLst>
                <a:gd name="T0" fmla="*/ 0 w 2001"/>
                <a:gd name="T1" fmla="*/ 805 h 895"/>
                <a:gd name="T2" fmla="*/ 340 w 2001"/>
                <a:gd name="T3" fmla="*/ 581 h 895"/>
                <a:gd name="T4" fmla="*/ 531 w 2001"/>
                <a:gd name="T5" fmla="*/ 796 h 895"/>
                <a:gd name="T6" fmla="*/ 792 w 2001"/>
                <a:gd name="T7" fmla="*/ 468 h 895"/>
                <a:gd name="T8" fmla="*/ 1016 w 2001"/>
                <a:gd name="T9" fmla="*/ 678 h 895"/>
                <a:gd name="T10" fmla="*/ 1346 w 2001"/>
                <a:gd name="T11" fmla="*/ 272 h 895"/>
                <a:gd name="T12" fmla="*/ 1583 w 2001"/>
                <a:gd name="T13" fmla="*/ 468 h 895"/>
                <a:gd name="T14" fmla="*/ 1921 w 2001"/>
                <a:gd name="T15" fmla="*/ 56 h 895"/>
                <a:gd name="T16" fmla="*/ 1883 w 2001"/>
                <a:gd name="T17" fmla="*/ 19 h 895"/>
                <a:gd name="T18" fmla="*/ 2000 w 2001"/>
                <a:gd name="T19" fmla="*/ 0 h 895"/>
                <a:gd name="T20" fmla="*/ 1995 w 2001"/>
                <a:gd name="T21" fmla="*/ 131 h 895"/>
                <a:gd name="T22" fmla="*/ 1957 w 2001"/>
                <a:gd name="T23" fmla="*/ 94 h 895"/>
                <a:gd name="T24" fmla="*/ 1586 w 2001"/>
                <a:gd name="T25" fmla="*/ 552 h 895"/>
                <a:gd name="T26" fmla="*/ 1357 w 2001"/>
                <a:gd name="T27" fmla="*/ 356 h 895"/>
                <a:gd name="T28" fmla="*/ 1018 w 2001"/>
                <a:gd name="T29" fmla="*/ 768 h 895"/>
                <a:gd name="T30" fmla="*/ 799 w 2001"/>
                <a:gd name="T31" fmla="*/ 562 h 895"/>
                <a:gd name="T32" fmla="*/ 531 w 2001"/>
                <a:gd name="T33" fmla="*/ 894 h 895"/>
                <a:gd name="T34" fmla="*/ 324 w 2001"/>
                <a:gd name="T35" fmla="*/ 660 h 895"/>
                <a:gd name="T36" fmla="*/ 0 w 2001"/>
                <a:gd name="T37" fmla="*/ 880 h 895"/>
                <a:gd name="T38" fmla="*/ 0 w 2001"/>
                <a:gd name="T39" fmla="*/ 805 h 89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2001" h="895">
                  <a:moveTo>
                    <a:pt x="0" y="805"/>
                  </a:moveTo>
                  <a:lnTo>
                    <a:pt x="340" y="581"/>
                  </a:lnTo>
                  <a:lnTo>
                    <a:pt x="531" y="796"/>
                  </a:lnTo>
                  <a:lnTo>
                    <a:pt x="792" y="468"/>
                  </a:lnTo>
                  <a:lnTo>
                    <a:pt x="1016" y="678"/>
                  </a:lnTo>
                  <a:lnTo>
                    <a:pt x="1346" y="272"/>
                  </a:lnTo>
                  <a:lnTo>
                    <a:pt x="1583" y="468"/>
                  </a:lnTo>
                  <a:lnTo>
                    <a:pt x="1921" y="56"/>
                  </a:lnTo>
                  <a:lnTo>
                    <a:pt x="1883" y="19"/>
                  </a:lnTo>
                  <a:lnTo>
                    <a:pt x="2000" y="0"/>
                  </a:lnTo>
                  <a:lnTo>
                    <a:pt x="1995" y="131"/>
                  </a:lnTo>
                  <a:lnTo>
                    <a:pt x="1957" y="94"/>
                  </a:lnTo>
                  <a:lnTo>
                    <a:pt x="1586" y="552"/>
                  </a:lnTo>
                  <a:lnTo>
                    <a:pt x="1357" y="356"/>
                  </a:lnTo>
                  <a:lnTo>
                    <a:pt x="1018" y="768"/>
                  </a:lnTo>
                  <a:lnTo>
                    <a:pt x="799" y="562"/>
                  </a:lnTo>
                  <a:lnTo>
                    <a:pt x="531" y="894"/>
                  </a:lnTo>
                  <a:lnTo>
                    <a:pt x="324" y="660"/>
                  </a:lnTo>
                  <a:lnTo>
                    <a:pt x="0" y="880"/>
                  </a:lnTo>
                  <a:lnTo>
                    <a:pt x="0" y="805"/>
                  </a:lnTo>
                </a:path>
              </a:pathLst>
            </a:custGeom>
            <a:solidFill>
              <a:srgbClr val="00FF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8405" name="Rectangle 37"/>
          <p:cNvSpPr>
            <a:spLocks noGrp="1" noChangeArrowheads="1"/>
          </p:cNvSpPr>
          <p:nvPr>
            <p:ph type="title"/>
          </p:nvPr>
        </p:nvSpPr>
        <p:spPr>
          <a:effectLst>
            <a:outerShdw dist="53882" dir="2700000" algn="ctr" rotWithShape="0">
              <a:schemeClr val="bg2"/>
            </a:outerShdw>
          </a:effectLst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algn="ctr">
              <a:defRPr/>
            </a:pPr>
            <a:r>
              <a:rPr lang="en-US" sz="4400" b="1"/>
              <a:t>Cyclical Component</a:t>
            </a:r>
            <a:endParaRPr lang="en-US" sz="2400"/>
          </a:p>
        </p:txBody>
      </p:sp>
      <p:sp>
        <p:nvSpPr>
          <p:cNvPr id="58406" name="Rectangle 38"/>
          <p:cNvSpPr>
            <a:spLocks noGrp="1" noChangeArrowheads="1"/>
          </p:cNvSpPr>
          <p:nvPr>
            <p:ph sz="quarter" idx="1"/>
          </p:nvPr>
        </p:nvSpPr>
        <p:spPr>
          <a:xfrm>
            <a:off x="524741" y="1676400"/>
            <a:ext cx="8153400" cy="4612554"/>
          </a:xfrm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>
              <a:defRPr/>
            </a:pPr>
            <a:r>
              <a:rPr lang="en-US" dirty="0"/>
              <a:t>Repeating up &amp; down </a:t>
            </a:r>
            <a:r>
              <a:rPr lang="en-US" dirty="0" smtClean="0"/>
              <a:t>movements</a:t>
            </a:r>
          </a:p>
          <a:p>
            <a:pPr>
              <a:defRPr/>
            </a:pPr>
            <a:r>
              <a:rPr lang="en-US" dirty="0" err="1" smtClean="0"/>
              <a:t>Mengulang</a:t>
            </a:r>
            <a:r>
              <a:rPr lang="en-US" dirty="0" smtClean="0"/>
              <a:t> </a:t>
            </a:r>
            <a:r>
              <a:rPr lang="en-US" dirty="0" err="1" smtClean="0"/>
              <a:t>pegerakan</a:t>
            </a:r>
            <a:r>
              <a:rPr lang="en-US" dirty="0" smtClean="0"/>
              <a:t> </a:t>
            </a:r>
            <a:r>
              <a:rPr lang="en-US" dirty="0" err="1" smtClean="0"/>
              <a:t>naik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turun</a:t>
            </a:r>
            <a:endParaRPr lang="en-US" dirty="0"/>
          </a:p>
          <a:p>
            <a:pPr>
              <a:defRPr/>
            </a:pP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menggambarkan</a:t>
            </a:r>
            <a:r>
              <a:rPr lang="en-US" dirty="0" smtClean="0"/>
              <a:t> </a:t>
            </a:r>
            <a:r>
              <a:rPr lang="en-US" dirty="0" err="1" smtClean="0"/>
              <a:t>faktor-faktor</a:t>
            </a:r>
            <a:r>
              <a:rPr lang="en-US" dirty="0" smtClean="0"/>
              <a:t> yang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perekonomian</a:t>
            </a:r>
            <a:endParaRPr lang="en-US" dirty="0"/>
          </a:p>
          <a:p>
            <a:pPr>
              <a:defRPr/>
            </a:pP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durasinya</a:t>
            </a:r>
            <a:r>
              <a:rPr lang="en-US" dirty="0" smtClean="0"/>
              <a:t> 2 – 10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8407" name="Rectangle 39"/>
          <p:cNvSpPr>
            <a:spLocks noChangeArrowheads="1"/>
          </p:cNvSpPr>
          <p:nvPr/>
        </p:nvSpPr>
        <p:spPr bwMode="auto">
          <a:xfrm>
            <a:off x="5668097" y="6108844"/>
            <a:ext cx="22193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Mo., Qtr., Yr.</a:t>
            </a:r>
          </a:p>
        </p:txBody>
      </p:sp>
      <p:sp>
        <p:nvSpPr>
          <p:cNvPr id="58408" name="Rectangle 40"/>
          <p:cNvSpPr>
            <a:spLocks noChangeArrowheads="1"/>
          </p:cNvSpPr>
          <p:nvPr/>
        </p:nvSpPr>
        <p:spPr bwMode="auto">
          <a:xfrm>
            <a:off x="2516187" y="4882717"/>
            <a:ext cx="183832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Response</a:t>
            </a:r>
          </a:p>
        </p:txBody>
      </p:sp>
      <p:sp>
        <p:nvSpPr>
          <p:cNvPr id="23562" name="Rectangle 41"/>
          <p:cNvSpPr>
            <a:spLocks noChangeArrowheads="1"/>
          </p:cNvSpPr>
          <p:nvPr/>
        </p:nvSpPr>
        <p:spPr bwMode="auto">
          <a:xfrm>
            <a:off x="6459393" y="3676794"/>
            <a:ext cx="849313" cy="377825"/>
          </a:xfrm>
          <a:prstGeom prst="rect">
            <a:avLst/>
          </a:prstGeom>
          <a:solidFill>
            <a:srgbClr val="CECECE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>
              <a:lnSpc>
                <a:spcPts val="3000"/>
              </a:lnSpc>
              <a:spcBef>
                <a:spcPts val="600"/>
              </a:spcBef>
              <a:buClr>
                <a:srgbClr val="00498A"/>
              </a:buClr>
              <a:buSzPct val="8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ts val="2600"/>
              </a:lnSpc>
              <a:spcBef>
                <a:spcPts val="400"/>
              </a:spcBef>
              <a:buClr>
                <a:srgbClr val="00498A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ts val="2400"/>
              </a:lnSpc>
              <a:spcBef>
                <a:spcPts val="400"/>
              </a:spcBef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b="1" dirty="0">
                <a:solidFill>
                  <a:schemeClr val="bg2"/>
                </a:solidFill>
              </a:rPr>
              <a:t>Cycle</a:t>
            </a:r>
          </a:p>
        </p:txBody>
      </p:sp>
      <p:sp>
        <p:nvSpPr>
          <p:cNvPr id="23563" name="Freeform 42"/>
          <p:cNvSpPr>
            <a:spLocks/>
          </p:cNvSpPr>
          <p:nvPr/>
        </p:nvSpPr>
        <p:spPr bwMode="auto">
          <a:xfrm>
            <a:off x="6423169" y="4555837"/>
            <a:ext cx="887412" cy="644525"/>
          </a:xfrm>
          <a:custGeom>
            <a:avLst/>
            <a:gdLst>
              <a:gd name="T0" fmla="*/ 0 w 559"/>
              <a:gd name="T1" fmla="*/ 2147483646 h 406"/>
              <a:gd name="T2" fmla="*/ 2147483646 w 559"/>
              <a:gd name="T3" fmla="*/ 2147483646 h 406"/>
              <a:gd name="T4" fmla="*/ 2147483646 w 559"/>
              <a:gd name="T5" fmla="*/ 0 h 40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59" h="406">
                <a:moveTo>
                  <a:pt x="0" y="198"/>
                </a:moveTo>
                <a:lnTo>
                  <a:pt x="219" y="405"/>
                </a:lnTo>
                <a:lnTo>
                  <a:pt x="558" y="0"/>
                </a:lnTo>
              </a:path>
            </a:pathLst>
          </a:custGeom>
          <a:noFill/>
          <a:ln w="25400" cap="rnd" cmpd="sng">
            <a:solidFill>
              <a:srgbClr val="FC012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4" name="Line 43"/>
          <p:cNvSpPr>
            <a:spLocks noChangeShapeType="1"/>
          </p:cNvSpPr>
          <p:nvPr/>
        </p:nvSpPr>
        <p:spPr bwMode="auto">
          <a:xfrm>
            <a:off x="6616844" y="4349029"/>
            <a:ext cx="236537" cy="33655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3045389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 anchorCtr="1"/>
          <a:lstStyle/>
          <a:p>
            <a:pPr>
              <a:defRPr/>
            </a:pPr>
            <a:r>
              <a:rPr lang="en-US" sz="4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Cyclical Component</a:t>
            </a:r>
            <a:endParaRPr lang="en-US" sz="2400" dirty="0"/>
          </a:p>
        </p:txBody>
      </p:sp>
      <p:sp>
        <p:nvSpPr>
          <p:cNvPr id="2304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828800"/>
            <a:ext cx="8763000" cy="4114800"/>
          </a:xfrm>
        </p:spPr>
        <p:txBody>
          <a:bodyPr lIns="90488" tIns="44450" rIns="90488" bIns="44450"/>
          <a:lstStyle/>
          <a:p>
            <a:pPr marL="571500" indent="-571500">
              <a:defRPr/>
            </a:pPr>
            <a:r>
              <a:rPr lang="en-US"/>
              <a:t>Upward or Downward Swings</a:t>
            </a:r>
          </a:p>
          <a:p>
            <a:pPr marL="571500" indent="-571500">
              <a:defRPr/>
            </a:pPr>
            <a:r>
              <a:rPr lang="en-US"/>
              <a:t>May Vary in Length</a:t>
            </a:r>
          </a:p>
          <a:p>
            <a:pPr marL="571500" indent="-571500">
              <a:defRPr/>
            </a:pPr>
            <a:r>
              <a:rPr lang="en-US"/>
              <a:t>Usually Lasts 2 - 10 Years</a:t>
            </a:r>
          </a:p>
          <a:p>
            <a:pPr marL="571500" indent="-571500">
              <a:defRPr/>
            </a:pPr>
            <a:endParaRPr lang="en-US"/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>
            <a:off x="1905000" y="3821113"/>
            <a:ext cx="0" cy="24907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>
            <a:off x="1992313" y="6248400"/>
            <a:ext cx="54752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915988" y="3659188"/>
            <a:ext cx="1444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lnSpc>
                <a:spcPts val="3000"/>
              </a:lnSpc>
              <a:spcBef>
                <a:spcPts val="600"/>
              </a:spcBef>
              <a:buClr>
                <a:srgbClr val="00498A"/>
              </a:buClr>
              <a:buSzPct val="8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ts val="2600"/>
              </a:lnSpc>
              <a:spcBef>
                <a:spcPts val="400"/>
              </a:spcBef>
              <a:buClr>
                <a:srgbClr val="00498A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ts val="2400"/>
              </a:lnSpc>
              <a:spcBef>
                <a:spcPts val="400"/>
              </a:spcBef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b="1"/>
              <a:t>Sales</a:t>
            </a: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7697788" y="6097588"/>
            <a:ext cx="1444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lnSpc>
                <a:spcPts val="3000"/>
              </a:lnSpc>
              <a:spcBef>
                <a:spcPts val="600"/>
              </a:spcBef>
              <a:buClr>
                <a:srgbClr val="00498A"/>
              </a:buClr>
              <a:buSzPct val="8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ts val="2600"/>
              </a:lnSpc>
              <a:spcBef>
                <a:spcPts val="400"/>
              </a:spcBef>
              <a:buClr>
                <a:srgbClr val="00498A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ts val="2400"/>
              </a:lnSpc>
              <a:spcBef>
                <a:spcPts val="400"/>
              </a:spcBef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b="1"/>
              <a:t>Time 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 flipV="1">
            <a:off x="1830388" y="4421188"/>
            <a:ext cx="1293812" cy="15224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3201988" y="4497388"/>
            <a:ext cx="912812" cy="7604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 flipV="1">
            <a:off x="4273550" y="4121150"/>
            <a:ext cx="979488" cy="12842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>
            <a:off x="5421313" y="4278313"/>
            <a:ext cx="979487" cy="9794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 flipV="1">
            <a:off x="6557963" y="3276600"/>
            <a:ext cx="984250" cy="20510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3" name="Oval 13"/>
          <p:cNvSpPr>
            <a:spLocks noChangeArrowheads="1"/>
          </p:cNvSpPr>
          <p:nvPr/>
        </p:nvSpPr>
        <p:spPr bwMode="auto">
          <a:xfrm>
            <a:off x="1752600" y="5791200"/>
            <a:ext cx="304800" cy="3048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ts val="3000"/>
              </a:lnSpc>
              <a:spcBef>
                <a:spcPts val="600"/>
              </a:spcBef>
              <a:buClr>
                <a:srgbClr val="00498A"/>
              </a:buClr>
              <a:buSzPct val="8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ts val="2600"/>
              </a:lnSpc>
              <a:spcBef>
                <a:spcPts val="400"/>
              </a:spcBef>
              <a:buClr>
                <a:srgbClr val="00498A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ts val="2400"/>
              </a:lnSpc>
              <a:spcBef>
                <a:spcPts val="400"/>
              </a:spcBef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" panose="02020603050405020304" pitchFamily="18" charset="0"/>
            </a:endParaRPr>
          </a:p>
        </p:txBody>
      </p:sp>
      <p:sp>
        <p:nvSpPr>
          <p:cNvPr id="25614" name="Oval 14"/>
          <p:cNvSpPr>
            <a:spLocks noChangeArrowheads="1"/>
          </p:cNvSpPr>
          <p:nvPr/>
        </p:nvSpPr>
        <p:spPr bwMode="auto">
          <a:xfrm>
            <a:off x="2971800" y="4343400"/>
            <a:ext cx="304800" cy="3048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ts val="3000"/>
              </a:lnSpc>
              <a:spcBef>
                <a:spcPts val="600"/>
              </a:spcBef>
              <a:buClr>
                <a:srgbClr val="00498A"/>
              </a:buClr>
              <a:buSzPct val="8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ts val="2600"/>
              </a:lnSpc>
              <a:spcBef>
                <a:spcPts val="400"/>
              </a:spcBef>
              <a:buClr>
                <a:srgbClr val="00498A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ts val="2400"/>
              </a:lnSpc>
              <a:spcBef>
                <a:spcPts val="400"/>
              </a:spcBef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" panose="02020603050405020304" pitchFamily="18" charset="0"/>
            </a:endParaRPr>
          </a:p>
        </p:txBody>
      </p:sp>
      <p:sp>
        <p:nvSpPr>
          <p:cNvPr id="25615" name="Oval 15"/>
          <p:cNvSpPr>
            <a:spLocks noChangeArrowheads="1"/>
          </p:cNvSpPr>
          <p:nvPr/>
        </p:nvSpPr>
        <p:spPr bwMode="auto">
          <a:xfrm>
            <a:off x="4038600" y="5181600"/>
            <a:ext cx="304800" cy="3048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ts val="3000"/>
              </a:lnSpc>
              <a:spcBef>
                <a:spcPts val="600"/>
              </a:spcBef>
              <a:buClr>
                <a:srgbClr val="00498A"/>
              </a:buClr>
              <a:buSzPct val="8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ts val="2600"/>
              </a:lnSpc>
              <a:spcBef>
                <a:spcPts val="400"/>
              </a:spcBef>
              <a:buClr>
                <a:srgbClr val="00498A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ts val="2400"/>
              </a:lnSpc>
              <a:spcBef>
                <a:spcPts val="400"/>
              </a:spcBef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" panose="02020603050405020304" pitchFamily="18" charset="0"/>
            </a:endParaRPr>
          </a:p>
        </p:txBody>
      </p:sp>
      <p:sp>
        <p:nvSpPr>
          <p:cNvPr id="25616" name="Oval 16"/>
          <p:cNvSpPr>
            <a:spLocks noChangeArrowheads="1"/>
          </p:cNvSpPr>
          <p:nvPr/>
        </p:nvSpPr>
        <p:spPr bwMode="auto">
          <a:xfrm>
            <a:off x="5181600" y="4038600"/>
            <a:ext cx="304800" cy="3048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ts val="3000"/>
              </a:lnSpc>
              <a:spcBef>
                <a:spcPts val="600"/>
              </a:spcBef>
              <a:buClr>
                <a:srgbClr val="00498A"/>
              </a:buClr>
              <a:buSzPct val="8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ts val="2600"/>
              </a:lnSpc>
              <a:spcBef>
                <a:spcPts val="400"/>
              </a:spcBef>
              <a:buClr>
                <a:srgbClr val="00498A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ts val="2400"/>
              </a:lnSpc>
              <a:spcBef>
                <a:spcPts val="400"/>
              </a:spcBef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" panose="02020603050405020304" pitchFamily="18" charset="0"/>
            </a:endParaRPr>
          </a:p>
        </p:txBody>
      </p:sp>
      <p:sp>
        <p:nvSpPr>
          <p:cNvPr id="25617" name="Oval 17"/>
          <p:cNvSpPr>
            <a:spLocks noChangeArrowheads="1"/>
          </p:cNvSpPr>
          <p:nvPr/>
        </p:nvSpPr>
        <p:spPr bwMode="auto">
          <a:xfrm>
            <a:off x="6324600" y="5105400"/>
            <a:ext cx="304800" cy="3048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ts val="3000"/>
              </a:lnSpc>
              <a:spcBef>
                <a:spcPts val="600"/>
              </a:spcBef>
              <a:buClr>
                <a:srgbClr val="00498A"/>
              </a:buClr>
              <a:buSzPct val="8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ts val="2600"/>
              </a:lnSpc>
              <a:spcBef>
                <a:spcPts val="400"/>
              </a:spcBef>
              <a:buClr>
                <a:srgbClr val="00498A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ts val="2400"/>
              </a:lnSpc>
              <a:spcBef>
                <a:spcPts val="400"/>
              </a:spcBef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" panose="02020603050405020304" pitchFamily="18" charset="0"/>
            </a:endParaRPr>
          </a:p>
        </p:txBody>
      </p:sp>
      <p:sp>
        <p:nvSpPr>
          <p:cNvPr id="25618" name="Oval 18"/>
          <p:cNvSpPr>
            <a:spLocks noChangeArrowheads="1"/>
          </p:cNvSpPr>
          <p:nvPr/>
        </p:nvSpPr>
        <p:spPr bwMode="auto">
          <a:xfrm>
            <a:off x="7391400" y="3124200"/>
            <a:ext cx="304800" cy="3048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ts val="3000"/>
              </a:lnSpc>
              <a:spcBef>
                <a:spcPts val="600"/>
              </a:spcBef>
              <a:buClr>
                <a:srgbClr val="00498A"/>
              </a:buClr>
              <a:buSzPct val="8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ts val="2600"/>
              </a:lnSpc>
              <a:spcBef>
                <a:spcPts val="400"/>
              </a:spcBef>
              <a:buClr>
                <a:srgbClr val="00498A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ts val="2400"/>
              </a:lnSpc>
              <a:spcBef>
                <a:spcPts val="400"/>
              </a:spcBef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" panose="02020603050405020304" pitchFamily="18" charset="0"/>
            </a:endParaRPr>
          </a:p>
        </p:txBody>
      </p:sp>
      <p:sp>
        <p:nvSpPr>
          <p:cNvPr id="25619" name="Freeform 19"/>
          <p:cNvSpPr>
            <a:spLocks/>
          </p:cNvSpPr>
          <p:nvPr/>
        </p:nvSpPr>
        <p:spPr bwMode="auto">
          <a:xfrm>
            <a:off x="3227388" y="4029075"/>
            <a:ext cx="2039937" cy="390525"/>
          </a:xfrm>
          <a:custGeom>
            <a:avLst/>
            <a:gdLst>
              <a:gd name="T0" fmla="*/ 2147483646 w 1285"/>
              <a:gd name="T1" fmla="*/ 2147483646 h 246"/>
              <a:gd name="T2" fmla="*/ 2147483646 w 1285"/>
              <a:gd name="T3" fmla="*/ 2147483646 h 246"/>
              <a:gd name="T4" fmla="*/ 2147483646 w 1285"/>
              <a:gd name="T5" fmla="*/ 2147483646 h 246"/>
              <a:gd name="T6" fmla="*/ 2147483646 w 1285"/>
              <a:gd name="T7" fmla="*/ 0 h 246"/>
              <a:gd name="T8" fmla="*/ 2147483646 w 1285"/>
              <a:gd name="T9" fmla="*/ 0 h 246"/>
              <a:gd name="T10" fmla="*/ 2147483646 w 1285"/>
              <a:gd name="T11" fmla="*/ 2147483646 h 246"/>
              <a:gd name="T12" fmla="*/ 2147483646 w 1285"/>
              <a:gd name="T13" fmla="*/ 2147483646 h 246"/>
              <a:gd name="T14" fmla="*/ 2147483646 w 1285"/>
              <a:gd name="T15" fmla="*/ 2147483646 h 246"/>
              <a:gd name="T16" fmla="*/ 2147483646 w 1285"/>
              <a:gd name="T17" fmla="*/ 2147483646 h 246"/>
              <a:gd name="T18" fmla="*/ 2147483646 w 1285"/>
              <a:gd name="T19" fmla="*/ 2147483646 h 246"/>
              <a:gd name="T20" fmla="*/ 2147483646 w 1285"/>
              <a:gd name="T21" fmla="*/ 2147483646 h 246"/>
              <a:gd name="T22" fmla="*/ 2147483646 w 1285"/>
              <a:gd name="T23" fmla="*/ 2147483646 h 246"/>
              <a:gd name="T24" fmla="*/ 2147483646 w 1285"/>
              <a:gd name="T25" fmla="*/ 2147483646 h 246"/>
              <a:gd name="T26" fmla="*/ 2147483646 w 1285"/>
              <a:gd name="T27" fmla="*/ 2147483646 h 246"/>
              <a:gd name="T28" fmla="*/ 2147483646 w 1285"/>
              <a:gd name="T29" fmla="*/ 2147483646 h 246"/>
              <a:gd name="T30" fmla="*/ 2147483646 w 1285"/>
              <a:gd name="T31" fmla="*/ 2147483646 h 246"/>
              <a:gd name="T32" fmla="*/ 2147483646 w 1285"/>
              <a:gd name="T33" fmla="*/ 2147483646 h 246"/>
              <a:gd name="T34" fmla="*/ 2147483646 w 1285"/>
              <a:gd name="T35" fmla="*/ 2147483646 h 246"/>
              <a:gd name="T36" fmla="*/ 0 w 1285"/>
              <a:gd name="T37" fmla="*/ 2147483646 h 24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1285" h="246">
                <a:moveTo>
                  <a:pt x="1284" y="54"/>
                </a:moveTo>
                <a:lnTo>
                  <a:pt x="1273" y="27"/>
                </a:lnTo>
                <a:lnTo>
                  <a:pt x="1247" y="9"/>
                </a:lnTo>
                <a:lnTo>
                  <a:pt x="1210" y="0"/>
                </a:lnTo>
                <a:lnTo>
                  <a:pt x="1167" y="0"/>
                </a:lnTo>
                <a:lnTo>
                  <a:pt x="727" y="62"/>
                </a:lnTo>
                <a:lnTo>
                  <a:pt x="684" y="62"/>
                </a:lnTo>
                <a:lnTo>
                  <a:pt x="647" y="54"/>
                </a:lnTo>
                <a:lnTo>
                  <a:pt x="621" y="36"/>
                </a:lnTo>
                <a:lnTo>
                  <a:pt x="610" y="9"/>
                </a:lnTo>
                <a:lnTo>
                  <a:pt x="605" y="40"/>
                </a:lnTo>
                <a:lnTo>
                  <a:pt x="589" y="67"/>
                </a:lnTo>
                <a:lnTo>
                  <a:pt x="557" y="85"/>
                </a:lnTo>
                <a:lnTo>
                  <a:pt x="514" y="98"/>
                </a:lnTo>
                <a:lnTo>
                  <a:pt x="95" y="156"/>
                </a:lnTo>
                <a:lnTo>
                  <a:pt x="53" y="169"/>
                </a:lnTo>
                <a:lnTo>
                  <a:pt x="26" y="187"/>
                </a:lnTo>
                <a:lnTo>
                  <a:pt x="5" y="214"/>
                </a:lnTo>
                <a:lnTo>
                  <a:pt x="0" y="245"/>
                </a:lnTo>
              </a:path>
            </a:pathLst>
          </a:custGeom>
          <a:noFill/>
          <a:ln w="12700" cap="rnd" cmpd="sng">
            <a:solidFill>
              <a:srgbClr val="A7FFA7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0" name="Rectangle 20"/>
          <p:cNvSpPr>
            <a:spLocks noChangeArrowheads="1"/>
          </p:cNvSpPr>
          <p:nvPr/>
        </p:nvSpPr>
        <p:spPr bwMode="auto">
          <a:xfrm rot="-600000">
            <a:off x="3659188" y="3656013"/>
            <a:ext cx="113982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lnSpc>
                <a:spcPts val="3000"/>
              </a:lnSpc>
              <a:spcBef>
                <a:spcPts val="600"/>
              </a:spcBef>
              <a:buClr>
                <a:srgbClr val="00498A"/>
              </a:buClr>
              <a:buSzPct val="8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ts val="2600"/>
              </a:lnSpc>
              <a:spcBef>
                <a:spcPts val="400"/>
              </a:spcBef>
              <a:buClr>
                <a:srgbClr val="00498A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ts val="2400"/>
              </a:lnSpc>
              <a:spcBef>
                <a:spcPts val="400"/>
              </a:spcBef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>
                <a:solidFill>
                  <a:srgbClr val="C00000"/>
                </a:solidFill>
                <a:latin typeface="Times" panose="02020603050405020304" pitchFamily="18" charset="0"/>
              </a:rPr>
              <a:t>Cycle</a:t>
            </a:r>
          </a:p>
        </p:txBody>
      </p:sp>
    </p:spTree>
    <p:extLst>
      <p:ext uri="{BB962C8B-B14F-4D97-AF65-F5344CB8AC3E}">
        <p14:creationId xmlns="" xmlns:p14="http://schemas.microsoft.com/office/powerpoint/2010/main" val="204440575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434975" y="484346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ts val="3000"/>
              </a:lnSpc>
              <a:spcBef>
                <a:spcPts val="600"/>
              </a:spcBef>
              <a:buClr>
                <a:srgbClr val="00498A"/>
              </a:buClr>
              <a:buSzPct val="8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ts val="2600"/>
              </a:lnSpc>
              <a:spcBef>
                <a:spcPts val="400"/>
              </a:spcBef>
              <a:buClr>
                <a:srgbClr val="00498A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ts val="2400"/>
              </a:lnSpc>
              <a:spcBef>
                <a:spcPts val="400"/>
              </a:spcBef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" panose="02020603050405020304" pitchFamily="18" charset="0"/>
            </a:endParaRP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2873375" y="4843463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ts val="3000"/>
              </a:lnSpc>
              <a:spcBef>
                <a:spcPts val="600"/>
              </a:spcBef>
              <a:buClr>
                <a:srgbClr val="00498A"/>
              </a:buClr>
              <a:buSzPct val="8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ts val="2600"/>
              </a:lnSpc>
              <a:spcBef>
                <a:spcPts val="400"/>
              </a:spcBef>
              <a:buClr>
                <a:srgbClr val="00498A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ts val="2400"/>
              </a:lnSpc>
              <a:spcBef>
                <a:spcPts val="400"/>
              </a:spcBef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" panose="02020603050405020304" pitchFamily="18" charset="0"/>
            </a:endParaRPr>
          </a:p>
        </p:txBody>
      </p:sp>
      <p:grpSp>
        <p:nvGrpSpPr>
          <p:cNvPr id="27652" name="Group 4"/>
          <p:cNvGrpSpPr>
            <a:grpSpLocks/>
          </p:cNvGrpSpPr>
          <p:nvPr/>
        </p:nvGrpSpPr>
        <p:grpSpPr bwMode="auto">
          <a:xfrm>
            <a:off x="2681288" y="3014663"/>
            <a:ext cx="3243262" cy="1820862"/>
            <a:chOff x="1847" y="2784"/>
            <a:chExt cx="2043" cy="1147"/>
          </a:xfrm>
        </p:grpSpPr>
        <p:sp>
          <p:nvSpPr>
            <p:cNvPr id="27666" name="Rectangle 5"/>
            <p:cNvSpPr>
              <a:spLocks noChangeArrowheads="1"/>
            </p:cNvSpPr>
            <p:nvPr/>
          </p:nvSpPr>
          <p:spPr bwMode="auto">
            <a:xfrm>
              <a:off x="1847" y="2789"/>
              <a:ext cx="2033" cy="1124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ts val="3000"/>
                </a:lnSpc>
                <a:spcBef>
                  <a:spcPts val="600"/>
                </a:spcBef>
                <a:buClr>
                  <a:srgbClr val="00498A"/>
                </a:buClr>
                <a:buSzPct val="8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ts val="2600"/>
                </a:lnSpc>
                <a:spcBef>
                  <a:spcPts val="400"/>
                </a:spcBef>
                <a:buClr>
                  <a:srgbClr val="00498A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ts val="2400"/>
                </a:lnSpc>
                <a:spcBef>
                  <a:spcPts val="400"/>
                </a:spcBef>
                <a:buClr>
                  <a:srgbClr val="00498A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Clr>
                  <a:srgbClr val="00498A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Clr>
                  <a:srgbClr val="00498A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498A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498A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498A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498A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latin typeface="Times" panose="02020603050405020304" pitchFamily="18" charset="0"/>
              </a:endParaRPr>
            </a:p>
          </p:txBody>
        </p:sp>
        <p:grpSp>
          <p:nvGrpSpPr>
            <p:cNvPr id="27667" name="Group 6"/>
            <p:cNvGrpSpPr>
              <a:grpSpLocks/>
            </p:cNvGrpSpPr>
            <p:nvPr/>
          </p:nvGrpSpPr>
          <p:grpSpPr bwMode="auto">
            <a:xfrm>
              <a:off x="1960" y="2784"/>
              <a:ext cx="1815" cy="1147"/>
              <a:chOff x="1960" y="2784"/>
              <a:chExt cx="1815" cy="1147"/>
            </a:xfrm>
          </p:grpSpPr>
          <p:sp>
            <p:nvSpPr>
              <p:cNvPr id="27678" name="Line 7"/>
              <p:cNvSpPr>
                <a:spLocks noChangeShapeType="1"/>
              </p:cNvSpPr>
              <p:nvPr/>
            </p:nvSpPr>
            <p:spPr bwMode="auto">
              <a:xfrm>
                <a:off x="2868" y="2792"/>
                <a:ext cx="0" cy="113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79" name="Line 8"/>
              <p:cNvSpPr>
                <a:spLocks noChangeShapeType="1"/>
              </p:cNvSpPr>
              <p:nvPr/>
            </p:nvSpPr>
            <p:spPr bwMode="auto">
              <a:xfrm>
                <a:off x="2754" y="2792"/>
                <a:ext cx="0" cy="113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80" name="Line 9"/>
              <p:cNvSpPr>
                <a:spLocks noChangeShapeType="1"/>
              </p:cNvSpPr>
              <p:nvPr/>
            </p:nvSpPr>
            <p:spPr bwMode="auto">
              <a:xfrm>
                <a:off x="2641" y="2792"/>
                <a:ext cx="0" cy="113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81" name="Line 10"/>
              <p:cNvSpPr>
                <a:spLocks noChangeShapeType="1"/>
              </p:cNvSpPr>
              <p:nvPr/>
            </p:nvSpPr>
            <p:spPr bwMode="auto">
              <a:xfrm flipV="1">
                <a:off x="2528" y="2784"/>
                <a:ext cx="0" cy="114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82" name="Line 11"/>
              <p:cNvSpPr>
                <a:spLocks noChangeShapeType="1"/>
              </p:cNvSpPr>
              <p:nvPr/>
            </p:nvSpPr>
            <p:spPr bwMode="auto">
              <a:xfrm>
                <a:off x="2414" y="2792"/>
                <a:ext cx="0" cy="113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83" name="Line 12"/>
              <p:cNvSpPr>
                <a:spLocks noChangeShapeType="1"/>
              </p:cNvSpPr>
              <p:nvPr/>
            </p:nvSpPr>
            <p:spPr bwMode="auto">
              <a:xfrm flipV="1">
                <a:off x="2300" y="2784"/>
                <a:ext cx="0" cy="114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84" name="Line 13"/>
              <p:cNvSpPr>
                <a:spLocks noChangeShapeType="1"/>
              </p:cNvSpPr>
              <p:nvPr/>
            </p:nvSpPr>
            <p:spPr bwMode="auto">
              <a:xfrm>
                <a:off x="2187" y="2792"/>
                <a:ext cx="0" cy="113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85" name="Line 14"/>
              <p:cNvSpPr>
                <a:spLocks noChangeShapeType="1"/>
              </p:cNvSpPr>
              <p:nvPr/>
            </p:nvSpPr>
            <p:spPr bwMode="auto">
              <a:xfrm flipV="1">
                <a:off x="2074" y="2784"/>
                <a:ext cx="0" cy="114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86" name="Line 15"/>
              <p:cNvSpPr>
                <a:spLocks noChangeShapeType="1"/>
              </p:cNvSpPr>
              <p:nvPr/>
            </p:nvSpPr>
            <p:spPr bwMode="auto">
              <a:xfrm>
                <a:off x="1960" y="2792"/>
                <a:ext cx="0" cy="113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87" name="Line 16"/>
              <p:cNvSpPr>
                <a:spLocks noChangeShapeType="1"/>
              </p:cNvSpPr>
              <p:nvPr/>
            </p:nvSpPr>
            <p:spPr bwMode="auto">
              <a:xfrm>
                <a:off x="3775" y="2793"/>
                <a:ext cx="0" cy="112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88" name="Line 17"/>
              <p:cNvSpPr>
                <a:spLocks noChangeShapeType="1"/>
              </p:cNvSpPr>
              <p:nvPr/>
            </p:nvSpPr>
            <p:spPr bwMode="auto">
              <a:xfrm>
                <a:off x="3662" y="2793"/>
                <a:ext cx="0" cy="112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89" name="Line 18"/>
              <p:cNvSpPr>
                <a:spLocks noChangeShapeType="1"/>
              </p:cNvSpPr>
              <p:nvPr/>
            </p:nvSpPr>
            <p:spPr bwMode="auto">
              <a:xfrm>
                <a:off x="3548" y="2793"/>
                <a:ext cx="0" cy="112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90" name="Line 19"/>
              <p:cNvSpPr>
                <a:spLocks noChangeShapeType="1"/>
              </p:cNvSpPr>
              <p:nvPr/>
            </p:nvSpPr>
            <p:spPr bwMode="auto">
              <a:xfrm flipV="1">
                <a:off x="3435" y="2785"/>
                <a:ext cx="0" cy="114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91" name="Line 20"/>
              <p:cNvSpPr>
                <a:spLocks noChangeShapeType="1"/>
              </p:cNvSpPr>
              <p:nvPr/>
            </p:nvSpPr>
            <p:spPr bwMode="auto">
              <a:xfrm>
                <a:off x="3321" y="2793"/>
                <a:ext cx="0" cy="112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92" name="Line 21"/>
              <p:cNvSpPr>
                <a:spLocks noChangeShapeType="1"/>
              </p:cNvSpPr>
              <p:nvPr/>
            </p:nvSpPr>
            <p:spPr bwMode="auto">
              <a:xfrm flipV="1">
                <a:off x="3208" y="2785"/>
                <a:ext cx="0" cy="114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93" name="Line 22"/>
              <p:cNvSpPr>
                <a:spLocks noChangeShapeType="1"/>
              </p:cNvSpPr>
              <p:nvPr/>
            </p:nvSpPr>
            <p:spPr bwMode="auto">
              <a:xfrm>
                <a:off x="3094" y="2793"/>
                <a:ext cx="0" cy="112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94" name="Line 23"/>
              <p:cNvSpPr>
                <a:spLocks noChangeShapeType="1"/>
              </p:cNvSpPr>
              <p:nvPr/>
            </p:nvSpPr>
            <p:spPr bwMode="auto">
              <a:xfrm>
                <a:off x="2981" y="2793"/>
                <a:ext cx="0" cy="112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7668" name="Group 24"/>
            <p:cNvGrpSpPr>
              <a:grpSpLocks/>
            </p:cNvGrpSpPr>
            <p:nvPr/>
          </p:nvGrpSpPr>
          <p:grpSpPr bwMode="auto">
            <a:xfrm>
              <a:off x="1850" y="2902"/>
              <a:ext cx="2040" cy="908"/>
              <a:chOff x="1850" y="2902"/>
              <a:chExt cx="2040" cy="908"/>
            </a:xfrm>
          </p:grpSpPr>
          <p:sp>
            <p:nvSpPr>
              <p:cNvPr id="27669" name="Line 25"/>
              <p:cNvSpPr>
                <a:spLocks noChangeShapeType="1"/>
              </p:cNvSpPr>
              <p:nvPr/>
            </p:nvSpPr>
            <p:spPr bwMode="auto">
              <a:xfrm>
                <a:off x="1850" y="3356"/>
                <a:ext cx="2039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70" name="Line 26"/>
              <p:cNvSpPr>
                <a:spLocks noChangeShapeType="1"/>
              </p:cNvSpPr>
              <p:nvPr/>
            </p:nvSpPr>
            <p:spPr bwMode="auto">
              <a:xfrm>
                <a:off x="1850" y="3242"/>
                <a:ext cx="204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71" name="Line 27"/>
              <p:cNvSpPr>
                <a:spLocks noChangeShapeType="1"/>
              </p:cNvSpPr>
              <p:nvPr/>
            </p:nvSpPr>
            <p:spPr bwMode="auto">
              <a:xfrm>
                <a:off x="1850" y="3129"/>
                <a:ext cx="204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72" name="Line 28"/>
              <p:cNvSpPr>
                <a:spLocks noChangeShapeType="1"/>
              </p:cNvSpPr>
              <p:nvPr/>
            </p:nvSpPr>
            <p:spPr bwMode="auto">
              <a:xfrm>
                <a:off x="1850" y="3015"/>
                <a:ext cx="204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73" name="Line 29"/>
              <p:cNvSpPr>
                <a:spLocks noChangeShapeType="1"/>
              </p:cNvSpPr>
              <p:nvPr/>
            </p:nvSpPr>
            <p:spPr bwMode="auto">
              <a:xfrm>
                <a:off x="1850" y="2902"/>
                <a:ext cx="204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74" name="Line 30"/>
              <p:cNvSpPr>
                <a:spLocks noChangeShapeType="1"/>
              </p:cNvSpPr>
              <p:nvPr/>
            </p:nvSpPr>
            <p:spPr bwMode="auto">
              <a:xfrm>
                <a:off x="1850" y="3810"/>
                <a:ext cx="204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75" name="Line 31"/>
              <p:cNvSpPr>
                <a:spLocks noChangeShapeType="1"/>
              </p:cNvSpPr>
              <p:nvPr/>
            </p:nvSpPr>
            <p:spPr bwMode="auto">
              <a:xfrm>
                <a:off x="1850" y="3696"/>
                <a:ext cx="204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76" name="Line 32"/>
              <p:cNvSpPr>
                <a:spLocks noChangeShapeType="1"/>
              </p:cNvSpPr>
              <p:nvPr/>
            </p:nvSpPr>
            <p:spPr bwMode="auto">
              <a:xfrm>
                <a:off x="1850" y="3583"/>
                <a:ext cx="204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77" name="Line 33"/>
              <p:cNvSpPr>
                <a:spLocks noChangeShapeType="1"/>
              </p:cNvSpPr>
              <p:nvPr/>
            </p:nvSpPr>
            <p:spPr bwMode="auto">
              <a:xfrm>
                <a:off x="1850" y="3469"/>
                <a:ext cx="204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7653" name="Group 34"/>
          <p:cNvGrpSpPr>
            <a:grpSpLocks/>
          </p:cNvGrpSpPr>
          <p:nvPr/>
        </p:nvGrpSpPr>
        <p:grpSpPr bwMode="auto">
          <a:xfrm>
            <a:off x="2678113" y="3171825"/>
            <a:ext cx="3178175" cy="1454150"/>
            <a:chOff x="1845" y="2883"/>
            <a:chExt cx="2002" cy="916"/>
          </a:xfrm>
        </p:grpSpPr>
        <p:sp>
          <p:nvSpPr>
            <p:cNvPr id="27664" name="Freeform 35"/>
            <p:cNvSpPr>
              <a:spLocks/>
            </p:cNvSpPr>
            <p:nvPr/>
          </p:nvSpPr>
          <p:spPr bwMode="auto">
            <a:xfrm>
              <a:off x="1845" y="2904"/>
              <a:ext cx="2000" cy="895"/>
            </a:xfrm>
            <a:custGeom>
              <a:avLst/>
              <a:gdLst>
                <a:gd name="T0" fmla="*/ 0 w 2000"/>
                <a:gd name="T1" fmla="*/ 805 h 895"/>
                <a:gd name="T2" fmla="*/ 339 w 2000"/>
                <a:gd name="T3" fmla="*/ 581 h 895"/>
                <a:gd name="T4" fmla="*/ 530 w 2000"/>
                <a:gd name="T5" fmla="*/ 796 h 895"/>
                <a:gd name="T6" fmla="*/ 791 w 2000"/>
                <a:gd name="T7" fmla="*/ 468 h 895"/>
                <a:gd name="T8" fmla="*/ 1015 w 2000"/>
                <a:gd name="T9" fmla="*/ 679 h 895"/>
                <a:gd name="T10" fmla="*/ 1345 w 2000"/>
                <a:gd name="T11" fmla="*/ 272 h 895"/>
                <a:gd name="T12" fmla="*/ 1582 w 2000"/>
                <a:gd name="T13" fmla="*/ 468 h 895"/>
                <a:gd name="T14" fmla="*/ 1920 w 2000"/>
                <a:gd name="T15" fmla="*/ 56 h 895"/>
                <a:gd name="T16" fmla="*/ 1883 w 2000"/>
                <a:gd name="T17" fmla="*/ 19 h 895"/>
                <a:gd name="T18" fmla="*/ 1999 w 2000"/>
                <a:gd name="T19" fmla="*/ 0 h 895"/>
                <a:gd name="T20" fmla="*/ 1995 w 2000"/>
                <a:gd name="T21" fmla="*/ 131 h 895"/>
                <a:gd name="T22" fmla="*/ 1957 w 2000"/>
                <a:gd name="T23" fmla="*/ 94 h 895"/>
                <a:gd name="T24" fmla="*/ 1585 w 2000"/>
                <a:gd name="T25" fmla="*/ 553 h 895"/>
                <a:gd name="T26" fmla="*/ 1357 w 2000"/>
                <a:gd name="T27" fmla="*/ 356 h 895"/>
                <a:gd name="T28" fmla="*/ 1017 w 2000"/>
                <a:gd name="T29" fmla="*/ 768 h 895"/>
                <a:gd name="T30" fmla="*/ 799 w 2000"/>
                <a:gd name="T31" fmla="*/ 562 h 895"/>
                <a:gd name="T32" fmla="*/ 530 w 2000"/>
                <a:gd name="T33" fmla="*/ 894 h 895"/>
                <a:gd name="T34" fmla="*/ 324 w 2000"/>
                <a:gd name="T35" fmla="*/ 661 h 895"/>
                <a:gd name="T36" fmla="*/ 0 w 2000"/>
                <a:gd name="T37" fmla="*/ 880 h 895"/>
                <a:gd name="T38" fmla="*/ 0 w 2000"/>
                <a:gd name="T39" fmla="*/ 805 h 89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2000" h="895">
                  <a:moveTo>
                    <a:pt x="0" y="805"/>
                  </a:moveTo>
                  <a:lnTo>
                    <a:pt x="339" y="581"/>
                  </a:lnTo>
                  <a:lnTo>
                    <a:pt x="530" y="796"/>
                  </a:lnTo>
                  <a:lnTo>
                    <a:pt x="791" y="468"/>
                  </a:lnTo>
                  <a:lnTo>
                    <a:pt x="1015" y="679"/>
                  </a:lnTo>
                  <a:lnTo>
                    <a:pt x="1345" y="272"/>
                  </a:lnTo>
                  <a:lnTo>
                    <a:pt x="1582" y="468"/>
                  </a:lnTo>
                  <a:lnTo>
                    <a:pt x="1920" y="56"/>
                  </a:lnTo>
                  <a:lnTo>
                    <a:pt x="1883" y="19"/>
                  </a:lnTo>
                  <a:lnTo>
                    <a:pt x="1999" y="0"/>
                  </a:lnTo>
                  <a:lnTo>
                    <a:pt x="1995" y="131"/>
                  </a:lnTo>
                  <a:lnTo>
                    <a:pt x="1957" y="94"/>
                  </a:lnTo>
                  <a:lnTo>
                    <a:pt x="1585" y="553"/>
                  </a:lnTo>
                  <a:lnTo>
                    <a:pt x="1357" y="356"/>
                  </a:lnTo>
                  <a:lnTo>
                    <a:pt x="1017" y="768"/>
                  </a:lnTo>
                  <a:lnTo>
                    <a:pt x="799" y="562"/>
                  </a:lnTo>
                  <a:lnTo>
                    <a:pt x="530" y="894"/>
                  </a:lnTo>
                  <a:lnTo>
                    <a:pt x="324" y="661"/>
                  </a:lnTo>
                  <a:lnTo>
                    <a:pt x="0" y="880"/>
                  </a:lnTo>
                  <a:lnTo>
                    <a:pt x="0" y="805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5" name="Freeform 36"/>
            <p:cNvSpPr>
              <a:spLocks/>
            </p:cNvSpPr>
            <p:nvPr/>
          </p:nvSpPr>
          <p:spPr bwMode="auto">
            <a:xfrm>
              <a:off x="1846" y="2883"/>
              <a:ext cx="2001" cy="895"/>
            </a:xfrm>
            <a:custGeom>
              <a:avLst/>
              <a:gdLst>
                <a:gd name="T0" fmla="*/ 0 w 2001"/>
                <a:gd name="T1" fmla="*/ 805 h 895"/>
                <a:gd name="T2" fmla="*/ 340 w 2001"/>
                <a:gd name="T3" fmla="*/ 581 h 895"/>
                <a:gd name="T4" fmla="*/ 531 w 2001"/>
                <a:gd name="T5" fmla="*/ 796 h 895"/>
                <a:gd name="T6" fmla="*/ 792 w 2001"/>
                <a:gd name="T7" fmla="*/ 468 h 895"/>
                <a:gd name="T8" fmla="*/ 1016 w 2001"/>
                <a:gd name="T9" fmla="*/ 678 h 895"/>
                <a:gd name="T10" fmla="*/ 1346 w 2001"/>
                <a:gd name="T11" fmla="*/ 272 h 895"/>
                <a:gd name="T12" fmla="*/ 1583 w 2001"/>
                <a:gd name="T13" fmla="*/ 468 h 895"/>
                <a:gd name="T14" fmla="*/ 1921 w 2001"/>
                <a:gd name="T15" fmla="*/ 56 h 895"/>
                <a:gd name="T16" fmla="*/ 1883 w 2001"/>
                <a:gd name="T17" fmla="*/ 19 h 895"/>
                <a:gd name="T18" fmla="*/ 2000 w 2001"/>
                <a:gd name="T19" fmla="*/ 0 h 895"/>
                <a:gd name="T20" fmla="*/ 1995 w 2001"/>
                <a:gd name="T21" fmla="*/ 131 h 895"/>
                <a:gd name="T22" fmla="*/ 1957 w 2001"/>
                <a:gd name="T23" fmla="*/ 94 h 895"/>
                <a:gd name="T24" fmla="*/ 1586 w 2001"/>
                <a:gd name="T25" fmla="*/ 552 h 895"/>
                <a:gd name="T26" fmla="*/ 1357 w 2001"/>
                <a:gd name="T27" fmla="*/ 356 h 895"/>
                <a:gd name="T28" fmla="*/ 1018 w 2001"/>
                <a:gd name="T29" fmla="*/ 768 h 895"/>
                <a:gd name="T30" fmla="*/ 799 w 2001"/>
                <a:gd name="T31" fmla="*/ 562 h 895"/>
                <a:gd name="T32" fmla="*/ 531 w 2001"/>
                <a:gd name="T33" fmla="*/ 894 h 895"/>
                <a:gd name="T34" fmla="*/ 324 w 2001"/>
                <a:gd name="T35" fmla="*/ 660 h 895"/>
                <a:gd name="T36" fmla="*/ 0 w 2001"/>
                <a:gd name="T37" fmla="*/ 880 h 895"/>
                <a:gd name="T38" fmla="*/ 0 w 2001"/>
                <a:gd name="T39" fmla="*/ 805 h 89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2001" h="895">
                  <a:moveTo>
                    <a:pt x="0" y="805"/>
                  </a:moveTo>
                  <a:lnTo>
                    <a:pt x="340" y="581"/>
                  </a:lnTo>
                  <a:lnTo>
                    <a:pt x="531" y="796"/>
                  </a:lnTo>
                  <a:lnTo>
                    <a:pt x="792" y="468"/>
                  </a:lnTo>
                  <a:lnTo>
                    <a:pt x="1016" y="678"/>
                  </a:lnTo>
                  <a:lnTo>
                    <a:pt x="1346" y="272"/>
                  </a:lnTo>
                  <a:lnTo>
                    <a:pt x="1583" y="468"/>
                  </a:lnTo>
                  <a:lnTo>
                    <a:pt x="1921" y="56"/>
                  </a:lnTo>
                  <a:lnTo>
                    <a:pt x="1883" y="19"/>
                  </a:lnTo>
                  <a:lnTo>
                    <a:pt x="2000" y="0"/>
                  </a:lnTo>
                  <a:lnTo>
                    <a:pt x="1995" y="131"/>
                  </a:lnTo>
                  <a:lnTo>
                    <a:pt x="1957" y="94"/>
                  </a:lnTo>
                  <a:lnTo>
                    <a:pt x="1586" y="552"/>
                  </a:lnTo>
                  <a:lnTo>
                    <a:pt x="1357" y="356"/>
                  </a:lnTo>
                  <a:lnTo>
                    <a:pt x="1018" y="768"/>
                  </a:lnTo>
                  <a:lnTo>
                    <a:pt x="799" y="562"/>
                  </a:lnTo>
                  <a:lnTo>
                    <a:pt x="531" y="894"/>
                  </a:lnTo>
                  <a:lnTo>
                    <a:pt x="324" y="660"/>
                  </a:lnTo>
                  <a:lnTo>
                    <a:pt x="0" y="880"/>
                  </a:lnTo>
                  <a:lnTo>
                    <a:pt x="0" y="805"/>
                  </a:lnTo>
                </a:path>
              </a:pathLst>
            </a:custGeom>
            <a:solidFill>
              <a:srgbClr val="00FF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0453" name="Rectangle 37"/>
          <p:cNvSpPr>
            <a:spLocks noGrp="1" noChangeArrowheads="1"/>
          </p:cNvSpPr>
          <p:nvPr>
            <p:ph type="title"/>
          </p:nvPr>
        </p:nvSpPr>
        <p:spPr>
          <a:effectLst>
            <a:outerShdw dist="53882" dir="2700000" algn="ctr" rotWithShape="0">
              <a:schemeClr val="bg2"/>
            </a:outerShdw>
          </a:effectLst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>
              <a:defRPr/>
            </a:pPr>
            <a:r>
              <a:rPr lang="en-US" sz="4400" b="1" dirty="0"/>
              <a:t>Seasonal Component</a:t>
            </a:r>
            <a:endParaRPr lang="en-US" sz="2400" dirty="0"/>
          </a:p>
        </p:txBody>
      </p:sp>
      <p:sp>
        <p:nvSpPr>
          <p:cNvPr id="60454" name="Rectangle 38"/>
          <p:cNvSpPr>
            <a:spLocks noGrp="1" noChangeArrowheads="1"/>
          </p:cNvSpPr>
          <p:nvPr>
            <p:ph sz="quarter" idx="1"/>
          </p:nvPr>
        </p:nvSpPr>
        <p:spPr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>
              <a:defRPr/>
            </a:pP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pergerakan</a:t>
            </a:r>
            <a:r>
              <a:rPr lang="en-US" dirty="0" smtClean="0"/>
              <a:t> </a:t>
            </a:r>
            <a:r>
              <a:rPr lang="en-US" dirty="0" err="1" smtClean="0"/>
              <a:t>naik-turun</a:t>
            </a:r>
            <a:r>
              <a:rPr lang="en-US" dirty="0" smtClean="0"/>
              <a:t> yang </a:t>
            </a:r>
            <a:r>
              <a:rPr lang="en-US" dirty="0" err="1" smtClean="0"/>
              <a:t>teratur</a:t>
            </a:r>
            <a:endParaRPr lang="en-US" dirty="0"/>
          </a:p>
          <a:p>
            <a:pPr>
              <a:defRPr/>
            </a:pP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menggambarkan</a:t>
            </a:r>
            <a:r>
              <a:rPr lang="en-US" dirty="0" smtClean="0"/>
              <a:t> </a:t>
            </a:r>
            <a:r>
              <a:rPr lang="en-US" dirty="0" err="1" smtClean="0"/>
              <a:t>cuaca</a:t>
            </a:r>
            <a:endParaRPr lang="en-US" dirty="0"/>
          </a:p>
          <a:p>
            <a:pPr>
              <a:defRPr/>
            </a:pP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tahunan</a:t>
            </a:r>
            <a:endParaRPr lang="en-US" dirty="0"/>
          </a:p>
        </p:txBody>
      </p:sp>
      <p:sp>
        <p:nvSpPr>
          <p:cNvPr id="60455" name="Rectangle 39"/>
          <p:cNvSpPr>
            <a:spLocks noChangeArrowheads="1"/>
          </p:cNvSpPr>
          <p:nvPr/>
        </p:nvSpPr>
        <p:spPr bwMode="auto">
          <a:xfrm>
            <a:off x="3402013" y="4838700"/>
            <a:ext cx="18383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Mo., Qtr.</a:t>
            </a:r>
          </a:p>
        </p:txBody>
      </p:sp>
      <p:sp>
        <p:nvSpPr>
          <p:cNvPr id="60456" name="Rectangle 40"/>
          <p:cNvSpPr>
            <a:spLocks noChangeArrowheads="1"/>
          </p:cNvSpPr>
          <p:nvPr/>
        </p:nvSpPr>
        <p:spPr bwMode="auto">
          <a:xfrm>
            <a:off x="887413" y="3543300"/>
            <a:ext cx="183832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Response</a:t>
            </a:r>
          </a:p>
        </p:txBody>
      </p:sp>
      <p:sp>
        <p:nvSpPr>
          <p:cNvPr id="60457" name="Rectangle 41"/>
          <p:cNvSpPr>
            <a:spLocks noChangeArrowheads="1"/>
          </p:cNvSpPr>
          <p:nvPr/>
        </p:nvSpPr>
        <p:spPr bwMode="auto">
          <a:xfrm>
            <a:off x="3240088" y="3144838"/>
            <a:ext cx="1303337" cy="377825"/>
          </a:xfrm>
          <a:prstGeom prst="rect">
            <a:avLst/>
          </a:prstGeom>
          <a:solidFill>
            <a:srgbClr val="CECECE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Summer</a:t>
            </a:r>
          </a:p>
        </p:txBody>
      </p:sp>
      <p:sp>
        <p:nvSpPr>
          <p:cNvPr id="27659" name="Line 42"/>
          <p:cNvSpPr>
            <a:spLocks noChangeShapeType="1"/>
          </p:cNvSpPr>
          <p:nvPr/>
        </p:nvSpPr>
        <p:spPr bwMode="auto">
          <a:xfrm flipH="1">
            <a:off x="3937000" y="3551238"/>
            <a:ext cx="92075" cy="346075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 type="triangle" w="med" len="med"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Line 43"/>
          <p:cNvSpPr>
            <a:spLocks noChangeShapeType="1"/>
          </p:cNvSpPr>
          <p:nvPr/>
        </p:nvSpPr>
        <p:spPr bwMode="auto">
          <a:xfrm>
            <a:off x="4572000" y="3394075"/>
            <a:ext cx="155575" cy="212725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 type="triangle" w="med" len="med"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1" name="Line 44"/>
          <p:cNvSpPr>
            <a:spLocks noChangeShapeType="1"/>
          </p:cNvSpPr>
          <p:nvPr/>
        </p:nvSpPr>
        <p:spPr bwMode="auto">
          <a:xfrm flipH="1">
            <a:off x="3232150" y="3565525"/>
            <a:ext cx="358775" cy="48895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 type="triangle" w="med" len="med"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7662" name="Picture 45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3775" y="1630363"/>
            <a:ext cx="2522538" cy="3017837"/>
          </a:xfrm>
          <a:prstGeom prst="rect">
            <a:avLst/>
          </a:prstGeom>
          <a:noFill/>
          <a:ln>
            <a:noFill/>
          </a:ln>
          <a:effectLst>
            <a:outerShdw dist="17961" dir="18900000" algn="ctr" rotWithShape="0">
              <a:schemeClr val="tx1"/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63" name="Rectangle 46"/>
          <p:cNvSpPr>
            <a:spLocks noChangeArrowheads="1"/>
          </p:cNvSpPr>
          <p:nvPr/>
        </p:nvSpPr>
        <p:spPr bwMode="auto">
          <a:xfrm>
            <a:off x="6140450" y="4211638"/>
            <a:ext cx="1655763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lnSpc>
                <a:spcPts val="3000"/>
              </a:lnSpc>
              <a:spcBef>
                <a:spcPts val="600"/>
              </a:spcBef>
              <a:buClr>
                <a:srgbClr val="00498A"/>
              </a:buClr>
              <a:buSzPct val="8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ts val="2600"/>
              </a:lnSpc>
              <a:spcBef>
                <a:spcPts val="400"/>
              </a:spcBef>
              <a:buClr>
                <a:srgbClr val="00498A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ts val="2400"/>
              </a:lnSpc>
              <a:spcBef>
                <a:spcPts val="400"/>
              </a:spcBef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000">
                <a:solidFill>
                  <a:srgbClr val="CECECE"/>
                </a:solidFill>
              </a:rPr>
              <a:t>© 1984-1994 T/Maker Co.</a:t>
            </a:r>
          </a:p>
        </p:txBody>
      </p:sp>
    </p:spTree>
    <p:extLst>
      <p:ext uri="{BB962C8B-B14F-4D97-AF65-F5344CB8AC3E}">
        <p14:creationId xmlns="" xmlns:p14="http://schemas.microsoft.com/office/powerpoint/2010/main" val="141966934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 anchorCtr="1"/>
          <a:lstStyle/>
          <a:p>
            <a:pPr>
              <a:defRPr/>
            </a:pPr>
            <a:r>
              <a:rPr lang="en-US" sz="4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Seasonal Component</a:t>
            </a:r>
            <a:endParaRPr lang="en-US" sz="2000" dirty="0"/>
          </a:p>
        </p:txBody>
      </p:sp>
      <p:sp>
        <p:nvSpPr>
          <p:cNvPr id="2324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828800"/>
            <a:ext cx="8763000" cy="4114800"/>
          </a:xfrm>
        </p:spPr>
        <p:txBody>
          <a:bodyPr lIns="90488" tIns="44450" rIns="90488" bIns="44450"/>
          <a:lstStyle/>
          <a:p>
            <a:pPr marL="571500" indent="-571500">
              <a:defRPr/>
            </a:pPr>
            <a:r>
              <a:rPr lang="en-US" dirty="0"/>
              <a:t>Upward or Downward Swings</a:t>
            </a:r>
          </a:p>
          <a:p>
            <a:pPr marL="571500" indent="-571500">
              <a:defRPr/>
            </a:pPr>
            <a:r>
              <a:rPr lang="en-US" dirty="0"/>
              <a:t>Regular Patterns</a:t>
            </a:r>
          </a:p>
          <a:p>
            <a:pPr marL="571500" indent="-571500">
              <a:defRPr/>
            </a:pPr>
            <a:r>
              <a:rPr lang="en-US" dirty="0"/>
              <a:t>Observed Within One Year</a:t>
            </a:r>
          </a:p>
          <a:p>
            <a:pPr marL="571500" indent="-571500">
              <a:defRPr/>
            </a:pPr>
            <a:endParaRPr lang="en-US" dirty="0"/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>
            <a:off x="1905000" y="3821113"/>
            <a:ext cx="0" cy="23510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>
            <a:off x="1992313" y="6248400"/>
            <a:ext cx="54752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915988" y="3659188"/>
            <a:ext cx="1444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lnSpc>
                <a:spcPts val="3000"/>
              </a:lnSpc>
              <a:spcBef>
                <a:spcPts val="600"/>
              </a:spcBef>
              <a:buClr>
                <a:srgbClr val="00498A"/>
              </a:buClr>
              <a:buSzPct val="8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ts val="2600"/>
              </a:lnSpc>
              <a:spcBef>
                <a:spcPts val="400"/>
              </a:spcBef>
              <a:buClr>
                <a:srgbClr val="00498A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ts val="2400"/>
              </a:lnSpc>
              <a:spcBef>
                <a:spcPts val="400"/>
              </a:spcBef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b="1"/>
              <a:t>Sales</a:t>
            </a: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3049588" y="6173788"/>
            <a:ext cx="4492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lnSpc>
                <a:spcPts val="3000"/>
              </a:lnSpc>
              <a:spcBef>
                <a:spcPts val="600"/>
              </a:spcBef>
              <a:buClr>
                <a:srgbClr val="00498A"/>
              </a:buClr>
              <a:buSzPct val="8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ts val="2600"/>
              </a:lnSpc>
              <a:spcBef>
                <a:spcPts val="400"/>
              </a:spcBef>
              <a:buClr>
                <a:srgbClr val="00498A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ts val="2400"/>
              </a:lnSpc>
              <a:spcBef>
                <a:spcPts val="400"/>
              </a:spcBef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b="1"/>
              <a:t>Time (Monthly or Quarterly) </a:t>
            </a:r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 flipV="1">
            <a:off x="1906588" y="4497388"/>
            <a:ext cx="1217612" cy="13700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>
            <a:off x="3201988" y="4497388"/>
            <a:ext cx="1065212" cy="9128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 flipV="1">
            <a:off x="4271963" y="4191000"/>
            <a:ext cx="1060450" cy="12128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>
            <a:off x="5335588" y="4116388"/>
            <a:ext cx="1065212" cy="11414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 flipV="1">
            <a:off x="6478588" y="3201988"/>
            <a:ext cx="1065212" cy="20558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9" name="Oval 13"/>
          <p:cNvSpPr>
            <a:spLocks noChangeArrowheads="1"/>
          </p:cNvSpPr>
          <p:nvPr/>
        </p:nvSpPr>
        <p:spPr bwMode="auto">
          <a:xfrm>
            <a:off x="1752600" y="5791200"/>
            <a:ext cx="304800" cy="3048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ts val="3000"/>
              </a:lnSpc>
              <a:spcBef>
                <a:spcPts val="600"/>
              </a:spcBef>
              <a:buClr>
                <a:srgbClr val="00498A"/>
              </a:buClr>
              <a:buSzPct val="8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ts val="2600"/>
              </a:lnSpc>
              <a:spcBef>
                <a:spcPts val="400"/>
              </a:spcBef>
              <a:buClr>
                <a:srgbClr val="00498A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ts val="2400"/>
              </a:lnSpc>
              <a:spcBef>
                <a:spcPts val="400"/>
              </a:spcBef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" panose="02020603050405020304" pitchFamily="18" charset="0"/>
            </a:endParaRPr>
          </a:p>
        </p:txBody>
      </p:sp>
      <p:sp>
        <p:nvSpPr>
          <p:cNvPr id="29710" name="Oval 14"/>
          <p:cNvSpPr>
            <a:spLocks noChangeArrowheads="1"/>
          </p:cNvSpPr>
          <p:nvPr/>
        </p:nvSpPr>
        <p:spPr bwMode="auto">
          <a:xfrm>
            <a:off x="2971800" y="4343400"/>
            <a:ext cx="304800" cy="3048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ts val="3000"/>
              </a:lnSpc>
              <a:spcBef>
                <a:spcPts val="600"/>
              </a:spcBef>
              <a:buClr>
                <a:srgbClr val="00498A"/>
              </a:buClr>
              <a:buSzPct val="8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ts val="2600"/>
              </a:lnSpc>
              <a:spcBef>
                <a:spcPts val="400"/>
              </a:spcBef>
              <a:buClr>
                <a:srgbClr val="00498A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ts val="2400"/>
              </a:lnSpc>
              <a:spcBef>
                <a:spcPts val="400"/>
              </a:spcBef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" panose="02020603050405020304" pitchFamily="18" charset="0"/>
            </a:endParaRPr>
          </a:p>
        </p:txBody>
      </p:sp>
      <p:sp>
        <p:nvSpPr>
          <p:cNvPr id="29711" name="Oval 15"/>
          <p:cNvSpPr>
            <a:spLocks noChangeArrowheads="1"/>
          </p:cNvSpPr>
          <p:nvPr/>
        </p:nvSpPr>
        <p:spPr bwMode="auto">
          <a:xfrm>
            <a:off x="4038600" y="5181600"/>
            <a:ext cx="304800" cy="3048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ts val="3000"/>
              </a:lnSpc>
              <a:spcBef>
                <a:spcPts val="600"/>
              </a:spcBef>
              <a:buClr>
                <a:srgbClr val="00498A"/>
              </a:buClr>
              <a:buSzPct val="8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ts val="2600"/>
              </a:lnSpc>
              <a:spcBef>
                <a:spcPts val="400"/>
              </a:spcBef>
              <a:buClr>
                <a:srgbClr val="00498A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ts val="2400"/>
              </a:lnSpc>
              <a:spcBef>
                <a:spcPts val="400"/>
              </a:spcBef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" panose="02020603050405020304" pitchFamily="18" charset="0"/>
            </a:endParaRPr>
          </a:p>
        </p:txBody>
      </p:sp>
      <p:sp>
        <p:nvSpPr>
          <p:cNvPr id="29712" name="Oval 16"/>
          <p:cNvSpPr>
            <a:spLocks noChangeArrowheads="1"/>
          </p:cNvSpPr>
          <p:nvPr/>
        </p:nvSpPr>
        <p:spPr bwMode="auto">
          <a:xfrm>
            <a:off x="5181600" y="4038600"/>
            <a:ext cx="304800" cy="3048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ts val="3000"/>
              </a:lnSpc>
              <a:spcBef>
                <a:spcPts val="600"/>
              </a:spcBef>
              <a:buClr>
                <a:srgbClr val="00498A"/>
              </a:buClr>
              <a:buSzPct val="8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ts val="2600"/>
              </a:lnSpc>
              <a:spcBef>
                <a:spcPts val="400"/>
              </a:spcBef>
              <a:buClr>
                <a:srgbClr val="00498A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ts val="2400"/>
              </a:lnSpc>
              <a:spcBef>
                <a:spcPts val="400"/>
              </a:spcBef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" panose="02020603050405020304" pitchFamily="18" charset="0"/>
            </a:endParaRPr>
          </a:p>
        </p:txBody>
      </p:sp>
      <p:sp>
        <p:nvSpPr>
          <p:cNvPr id="29713" name="Oval 17"/>
          <p:cNvSpPr>
            <a:spLocks noChangeArrowheads="1"/>
          </p:cNvSpPr>
          <p:nvPr/>
        </p:nvSpPr>
        <p:spPr bwMode="auto">
          <a:xfrm>
            <a:off x="6324600" y="5105400"/>
            <a:ext cx="304800" cy="3048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ts val="3000"/>
              </a:lnSpc>
              <a:spcBef>
                <a:spcPts val="600"/>
              </a:spcBef>
              <a:buClr>
                <a:srgbClr val="00498A"/>
              </a:buClr>
              <a:buSzPct val="8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ts val="2600"/>
              </a:lnSpc>
              <a:spcBef>
                <a:spcPts val="400"/>
              </a:spcBef>
              <a:buClr>
                <a:srgbClr val="00498A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ts val="2400"/>
              </a:lnSpc>
              <a:spcBef>
                <a:spcPts val="400"/>
              </a:spcBef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" panose="02020603050405020304" pitchFamily="18" charset="0"/>
            </a:endParaRPr>
          </a:p>
        </p:txBody>
      </p:sp>
      <p:sp>
        <p:nvSpPr>
          <p:cNvPr id="29714" name="Oval 18"/>
          <p:cNvSpPr>
            <a:spLocks noChangeArrowheads="1"/>
          </p:cNvSpPr>
          <p:nvPr/>
        </p:nvSpPr>
        <p:spPr bwMode="auto">
          <a:xfrm>
            <a:off x="7391400" y="3124200"/>
            <a:ext cx="304800" cy="3048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ts val="3000"/>
              </a:lnSpc>
              <a:spcBef>
                <a:spcPts val="600"/>
              </a:spcBef>
              <a:buClr>
                <a:srgbClr val="00498A"/>
              </a:buClr>
              <a:buSzPct val="8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ts val="2600"/>
              </a:lnSpc>
              <a:spcBef>
                <a:spcPts val="400"/>
              </a:spcBef>
              <a:buClr>
                <a:srgbClr val="00498A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ts val="2400"/>
              </a:lnSpc>
              <a:spcBef>
                <a:spcPts val="400"/>
              </a:spcBef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" panose="02020603050405020304" pitchFamily="18" charset="0"/>
            </a:endParaRPr>
          </a:p>
        </p:txBody>
      </p:sp>
      <p:sp>
        <p:nvSpPr>
          <p:cNvPr id="29715" name="Rectangle 19"/>
          <p:cNvSpPr>
            <a:spLocks noChangeArrowheads="1"/>
          </p:cNvSpPr>
          <p:nvPr/>
        </p:nvSpPr>
        <p:spPr bwMode="auto">
          <a:xfrm rot="-600000">
            <a:off x="3354388" y="3503613"/>
            <a:ext cx="156527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lnSpc>
                <a:spcPts val="3000"/>
              </a:lnSpc>
              <a:spcBef>
                <a:spcPts val="600"/>
              </a:spcBef>
              <a:buClr>
                <a:srgbClr val="00498A"/>
              </a:buClr>
              <a:buSzPct val="8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ts val="2600"/>
              </a:lnSpc>
              <a:spcBef>
                <a:spcPts val="400"/>
              </a:spcBef>
              <a:buClr>
                <a:srgbClr val="00498A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ts val="2400"/>
              </a:lnSpc>
              <a:spcBef>
                <a:spcPts val="400"/>
              </a:spcBef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>
                <a:solidFill>
                  <a:srgbClr val="C00000"/>
                </a:solidFill>
                <a:latin typeface="Times" panose="02020603050405020304" pitchFamily="18" charset="0"/>
              </a:rPr>
              <a:t>Winter</a:t>
            </a:r>
          </a:p>
        </p:txBody>
      </p:sp>
      <p:sp>
        <p:nvSpPr>
          <p:cNvPr id="29716" name="Line 20"/>
          <p:cNvSpPr>
            <a:spLocks noChangeShapeType="1"/>
          </p:cNvSpPr>
          <p:nvPr/>
        </p:nvSpPr>
        <p:spPr bwMode="auto">
          <a:xfrm flipH="1">
            <a:off x="3211513" y="4049713"/>
            <a:ext cx="750887" cy="293687"/>
          </a:xfrm>
          <a:prstGeom prst="line">
            <a:avLst/>
          </a:prstGeom>
          <a:noFill/>
          <a:ln w="25400">
            <a:solidFill>
              <a:srgbClr val="A7FFA7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7" name="Line 21"/>
          <p:cNvSpPr>
            <a:spLocks noChangeShapeType="1"/>
          </p:cNvSpPr>
          <p:nvPr/>
        </p:nvSpPr>
        <p:spPr bwMode="auto">
          <a:xfrm flipV="1">
            <a:off x="4578350" y="3282950"/>
            <a:ext cx="2503488" cy="674688"/>
          </a:xfrm>
          <a:prstGeom prst="line">
            <a:avLst/>
          </a:prstGeom>
          <a:noFill/>
          <a:ln w="25400">
            <a:solidFill>
              <a:srgbClr val="A7FFA7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9939511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ts val="3000"/>
              </a:lnSpc>
              <a:spcBef>
                <a:spcPts val="600"/>
              </a:spcBef>
              <a:buClr>
                <a:srgbClr val="00498A"/>
              </a:buClr>
              <a:buSzPct val="8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ts val="2600"/>
              </a:lnSpc>
              <a:spcBef>
                <a:spcPts val="400"/>
              </a:spcBef>
              <a:buClr>
                <a:srgbClr val="00498A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ts val="2400"/>
              </a:lnSpc>
              <a:spcBef>
                <a:spcPts val="400"/>
              </a:spcBef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" panose="02020603050405020304" pitchFamily="18" charset="0"/>
            </a:endParaRP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ts val="3000"/>
              </a:lnSpc>
              <a:spcBef>
                <a:spcPts val="600"/>
              </a:spcBef>
              <a:buClr>
                <a:srgbClr val="00498A"/>
              </a:buClr>
              <a:buSzPct val="8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ts val="2600"/>
              </a:lnSpc>
              <a:spcBef>
                <a:spcPts val="400"/>
              </a:spcBef>
              <a:buClr>
                <a:srgbClr val="00498A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ts val="2400"/>
              </a:lnSpc>
              <a:spcBef>
                <a:spcPts val="400"/>
              </a:spcBef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" panose="02020603050405020304" pitchFamily="18" charset="0"/>
            </a:endParaRPr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title"/>
          </p:nvPr>
        </p:nvSpPr>
        <p:spPr>
          <a:effectLst>
            <a:outerShdw dist="53882" dir="2700000" algn="ctr" rotWithShape="0">
              <a:schemeClr val="bg2"/>
            </a:outerShdw>
          </a:effectLst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>
              <a:defRPr/>
            </a:pPr>
            <a:r>
              <a:rPr lang="en-US" sz="4400" b="1" dirty="0"/>
              <a:t>Irregular Component</a:t>
            </a:r>
            <a:endParaRPr lang="en-US" sz="2400" dirty="0"/>
          </a:p>
        </p:txBody>
      </p:sp>
      <p:sp>
        <p:nvSpPr>
          <p:cNvPr id="62469" name="Rectangle 5"/>
          <p:cNvSpPr>
            <a:spLocks noGrp="1" noChangeArrowheads="1"/>
          </p:cNvSpPr>
          <p:nvPr>
            <p:ph sz="quarter" idx="1"/>
          </p:nvPr>
        </p:nvSpPr>
        <p:spPr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>
              <a:defRPr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menentu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sistematis</a:t>
            </a:r>
            <a:r>
              <a:rPr lang="en-US" dirty="0" smtClean="0"/>
              <a:t>, </a:t>
            </a:r>
            <a:r>
              <a:rPr lang="en-US" dirty="0" err="1" smtClean="0"/>
              <a:t>pergerakan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endParaRPr lang="en-US" dirty="0"/>
          </a:p>
          <a:p>
            <a:pPr>
              <a:defRPr/>
            </a:pPr>
            <a:r>
              <a:rPr lang="en-US" dirty="0" err="1" smtClean="0"/>
              <a:t>Menggambarkan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terduga</a:t>
            </a:r>
            <a:r>
              <a:rPr lang="en-US" dirty="0" smtClean="0"/>
              <a:t>:</a:t>
            </a:r>
            <a:endParaRPr lang="en-US" dirty="0"/>
          </a:p>
          <a:p>
            <a:pPr lvl="1">
              <a:defRPr/>
            </a:pPr>
            <a:r>
              <a:rPr lang="en-US" dirty="0" err="1" smtClean="0"/>
              <a:t>Demonstrasi</a:t>
            </a:r>
            <a:endParaRPr lang="en-US" dirty="0"/>
          </a:p>
          <a:p>
            <a:pPr lvl="1">
              <a:defRPr/>
            </a:pPr>
            <a:r>
              <a:rPr lang="en-US" dirty="0" err="1" smtClean="0"/>
              <a:t>Perang</a:t>
            </a:r>
            <a:endParaRPr lang="en-US" dirty="0"/>
          </a:p>
          <a:p>
            <a:pPr>
              <a:defRPr/>
            </a:pPr>
            <a:r>
              <a:rPr lang="en-US" dirty="0" err="1" smtClean="0"/>
              <a:t>Durasi</a:t>
            </a:r>
            <a:r>
              <a:rPr lang="en-US" dirty="0" smtClean="0"/>
              <a:t> </a:t>
            </a:r>
            <a:r>
              <a:rPr lang="en-US" dirty="0" err="1" smtClean="0"/>
              <a:t>singkat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pengulangan</a:t>
            </a:r>
            <a:endParaRPr lang="en-US" dirty="0"/>
          </a:p>
        </p:txBody>
      </p:sp>
      <p:sp>
        <p:nvSpPr>
          <p:cNvPr id="31750" name="Freeform 6"/>
          <p:cNvSpPr>
            <a:spLocks/>
          </p:cNvSpPr>
          <p:nvPr/>
        </p:nvSpPr>
        <p:spPr bwMode="auto">
          <a:xfrm>
            <a:off x="5975061" y="3226088"/>
            <a:ext cx="2746375" cy="2974975"/>
          </a:xfrm>
          <a:custGeom>
            <a:avLst/>
            <a:gdLst>
              <a:gd name="T0" fmla="*/ 0 w 1730"/>
              <a:gd name="T1" fmla="*/ 2147483646 h 1874"/>
              <a:gd name="T2" fmla="*/ 2147483646 w 1730"/>
              <a:gd name="T3" fmla="*/ 2147483646 h 1874"/>
              <a:gd name="T4" fmla="*/ 2147483646 w 1730"/>
              <a:gd name="T5" fmla="*/ 2147483646 h 1874"/>
              <a:gd name="T6" fmla="*/ 2147483646 w 1730"/>
              <a:gd name="T7" fmla="*/ 2147483646 h 1874"/>
              <a:gd name="T8" fmla="*/ 2147483646 w 1730"/>
              <a:gd name="T9" fmla="*/ 2147483646 h 1874"/>
              <a:gd name="T10" fmla="*/ 2147483646 w 1730"/>
              <a:gd name="T11" fmla="*/ 0 h 1874"/>
              <a:gd name="T12" fmla="*/ 2147483646 w 1730"/>
              <a:gd name="T13" fmla="*/ 0 h 1874"/>
              <a:gd name="T14" fmla="*/ 0 w 1730"/>
              <a:gd name="T15" fmla="*/ 2147483646 h 187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730" h="1874">
                <a:moveTo>
                  <a:pt x="0" y="1873"/>
                </a:moveTo>
                <a:lnTo>
                  <a:pt x="576" y="1008"/>
                </a:lnTo>
                <a:lnTo>
                  <a:pt x="432" y="1008"/>
                </a:lnTo>
                <a:lnTo>
                  <a:pt x="791" y="576"/>
                </a:lnTo>
                <a:lnTo>
                  <a:pt x="576" y="576"/>
                </a:lnTo>
                <a:lnTo>
                  <a:pt x="1116" y="0"/>
                </a:lnTo>
                <a:lnTo>
                  <a:pt x="1729" y="0"/>
                </a:lnTo>
                <a:lnTo>
                  <a:pt x="0" y="1873"/>
                </a:lnTo>
              </a:path>
            </a:pathLst>
          </a:custGeom>
          <a:solidFill>
            <a:srgbClr val="FFFF0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7277100" y="2894013"/>
            <a:ext cx="1655763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lnSpc>
                <a:spcPts val="3000"/>
              </a:lnSpc>
              <a:spcBef>
                <a:spcPts val="600"/>
              </a:spcBef>
              <a:buClr>
                <a:srgbClr val="00498A"/>
              </a:buClr>
              <a:buSzPct val="8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ts val="2600"/>
              </a:lnSpc>
              <a:spcBef>
                <a:spcPts val="400"/>
              </a:spcBef>
              <a:buClr>
                <a:srgbClr val="00498A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ts val="2400"/>
              </a:lnSpc>
              <a:spcBef>
                <a:spcPts val="400"/>
              </a:spcBef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000">
                <a:solidFill>
                  <a:srgbClr val="CECECE"/>
                </a:solidFill>
              </a:rPr>
              <a:t>© 1984-1994 T/Maker Co.</a:t>
            </a:r>
          </a:p>
        </p:txBody>
      </p:sp>
    </p:spTree>
    <p:extLst>
      <p:ext uri="{BB962C8B-B14F-4D97-AF65-F5344CB8AC3E}">
        <p14:creationId xmlns="" xmlns:p14="http://schemas.microsoft.com/office/powerpoint/2010/main" val="108894371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1026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 anchorCtr="1"/>
          <a:lstStyle/>
          <a:p>
            <a:pPr>
              <a:defRPr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Random or Irregular Component</a:t>
            </a:r>
            <a:endParaRPr lang="en-US" sz="1600"/>
          </a:p>
        </p:txBody>
      </p:sp>
      <p:sp>
        <p:nvSpPr>
          <p:cNvPr id="234499" name="Rectangle 1027"/>
          <p:cNvSpPr>
            <a:spLocks noGrp="1" noChangeArrowheads="1"/>
          </p:cNvSpPr>
          <p:nvPr>
            <p:ph sz="quarter" idx="1"/>
          </p:nvPr>
        </p:nvSpPr>
        <p:spPr/>
        <p:txBody>
          <a:bodyPr lIns="90488" tIns="44450" rIns="90488" bIns="44450"/>
          <a:lstStyle/>
          <a:p>
            <a:pPr marL="571500" indent="-571500">
              <a:lnSpc>
                <a:spcPct val="130000"/>
              </a:lnSpc>
              <a:defRPr/>
            </a:pPr>
            <a:r>
              <a:rPr lang="en-US"/>
              <a:t>Erratic, Nonsystematic, Random, ‘Residual’ Fluctuations</a:t>
            </a:r>
          </a:p>
          <a:p>
            <a:pPr marL="571500" indent="-571500">
              <a:lnSpc>
                <a:spcPct val="130000"/>
              </a:lnSpc>
              <a:defRPr/>
            </a:pPr>
            <a:r>
              <a:rPr lang="en-US"/>
              <a:t>Due to Random Variations of </a:t>
            </a:r>
          </a:p>
          <a:p>
            <a:pPr marL="971550" lvl="1">
              <a:lnSpc>
                <a:spcPct val="130000"/>
              </a:lnSpc>
              <a:defRPr/>
            </a:pPr>
            <a:r>
              <a:rPr lang="en-US"/>
              <a:t>Nature</a:t>
            </a:r>
          </a:p>
          <a:p>
            <a:pPr marL="971550" lvl="1">
              <a:lnSpc>
                <a:spcPct val="130000"/>
              </a:lnSpc>
              <a:defRPr/>
            </a:pPr>
            <a:r>
              <a:rPr lang="en-US"/>
              <a:t>Accidents</a:t>
            </a:r>
          </a:p>
          <a:p>
            <a:pPr marL="571500" indent="-571500">
              <a:lnSpc>
                <a:spcPct val="130000"/>
              </a:lnSpc>
              <a:defRPr/>
            </a:pPr>
            <a:r>
              <a:rPr lang="en-US"/>
              <a:t>Short Duration and Non-repeating</a:t>
            </a:r>
          </a:p>
        </p:txBody>
      </p:sp>
      <p:graphicFrame>
        <p:nvGraphicFramePr>
          <p:cNvPr id="33796" name="Object 1028">
            <a:hlinkClick r:id="" action="ppaction://ole?verb=0"/>
          </p:cNvPr>
          <p:cNvGraphicFramePr>
            <a:graphicFrameLocks/>
          </p:cNvGraphicFramePr>
          <p:nvPr/>
        </p:nvGraphicFramePr>
        <p:xfrm>
          <a:off x="5791200" y="4267200"/>
          <a:ext cx="2527300" cy="1233488"/>
        </p:xfrm>
        <a:graphic>
          <a:graphicData uri="http://schemas.openxmlformats.org/presentationml/2006/ole">
            <p:oleObj spid="_x0000_s4113" name="Clip" r:id="rId4" imgW="2527300" imgH="1233488" progId="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48614216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ts val="3000"/>
              </a:lnSpc>
              <a:spcBef>
                <a:spcPts val="600"/>
              </a:spcBef>
              <a:buClr>
                <a:srgbClr val="00498A"/>
              </a:buClr>
              <a:buSzPct val="8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ts val="2600"/>
              </a:lnSpc>
              <a:spcBef>
                <a:spcPts val="400"/>
              </a:spcBef>
              <a:buClr>
                <a:srgbClr val="00498A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ts val="2400"/>
              </a:lnSpc>
              <a:spcBef>
                <a:spcPts val="400"/>
              </a:spcBef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" panose="02020603050405020304" pitchFamily="18" charset="0"/>
            </a:endParaRP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ts val="3000"/>
              </a:lnSpc>
              <a:spcBef>
                <a:spcPts val="600"/>
              </a:spcBef>
              <a:buClr>
                <a:srgbClr val="00498A"/>
              </a:buClr>
              <a:buSzPct val="8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ts val="2600"/>
              </a:lnSpc>
              <a:spcBef>
                <a:spcPts val="400"/>
              </a:spcBef>
              <a:buClr>
                <a:srgbClr val="00498A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ts val="2400"/>
              </a:lnSpc>
              <a:spcBef>
                <a:spcPts val="400"/>
              </a:spcBef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" panose="02020603050405020304" pitchFamily="18" charset="0"/>
            </a:endParaRPr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title"/>
          </p:nvPr>
        </p:nvSpPr>
        <p:spPr>
          <a:effectLst>
            <a:outerShdw dist="53882" dir="2700000" algn="ctr" rotWithShape="0">
              <a:schemeClr val="bg2"/>
            </a:outerShdw>
          </a:effectLst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>
              <a:defRPr/>
            </a:pPr>
            <a:r>
              <a:rPr lang="en-US" sz="3600" b="1"/>
              <a:t>Time Series Forecasting</a:t>
            </a:r>
            <a:endParaRPr lang="en-US" sz="1800"/>
          </a:p>
        </p:txBody>
      </p:sp>
      <p:graphicFrame>
        <p:nvGraphicFramePr>
          <p:cNvPr id="35845" name="Object 5">
            <a:hlinkClick r:id="" action="ppaction://ole?verb=0"/>
          </p:cNvPr>
          <p:cNvGraphicFramePr>
            <a:graphicFrameLocks noGrp="1"/>
          </p:cNvGraphicFramePr>
          <p:nvPr>
            <p:ph sz="quarter" idx="1"/>
          </p:nvPr>
        </p:nvGraphicFramePr>
        <p:xfrm>
          <a:off x="561975" y="1697038"/>
          <a:ext cx="7999413" cy="4579937"/>
        </p:xfrm>
        <a:graphic>
          <a:graphicData uri="http://schemas.openxmlformats.org/presentationml/2006/ole">
            <p:oleObj spid="_x0000_s5137" name="VISIO" r:id="rId4" imgW="7155720" imgH="4097160" progId="Visio.Drawing.11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91393940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Plotting Time Series Data</a:t>
            </a:r>
            <a:endParaRPr lang="en-US" sz="2000"/>
          </a:p>
        </p:txBody>
      </p:sp>
      <p:graphicFrame>
        <p:nvGraphicFramePr>
          <p:cNvPr id="37891" name="Object 4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2346325" y="1600200"/>
          <a:ext cx="4686300" cy="4495800"/>
        </p:xfrm>
        <a:graphic>
          <a:graphicData uri="http://schemas.openxmlformats.org/presentationml/2006/ole">
            <p:oleObj spid="_x0000_s6161" name="Picture" r:id="rId3" imgW="4873752" imgH="4675632" progId="Word.Picture.8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33609521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292927"/>
            <a:ext cx="6477000" cy="1828800"/>
          </a:xfrm>
        </p:spPr>
        <p:txBody>
          <a:bodyPr/>
          <a:lstStyle/>
          <a:p>
            <a:r>
              <a:rPr lang="en-US" dirty="0" smtClean="0"/>
              <a:t>Exponential Smoothing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7392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id-ID" b="1" dirty="0"/>
              <a:t>Apa itu </a:t>
            </a:r>
            <a:r>
              <a:rPr lang="id-ID" b="1" i="1" dirty="0"/>
              <a:t>Exponential </a:t>
            </a:r>
            <a:r>
              <a:rPr lang="id-ID" b="1" i="1" dirty="0" smtClean="0"/>
              <a:t>Smoothing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i="1" dirty="0"/>
              <a:t>Exponential Smoothing</a:t>
            </a:r>
            <a:r>
              <a:rPr lang="id-ID" dirty="0"/>
              <a:t> merupakan sebuah teknik yang dapat digunakan untuk menghaluskan data time series, dan dengan cara itu kita bisa mendapatkan panampakan (impresi) pada pergerakan jangka panjang secara keseluruhan dalam data.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9727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ts val="3000"/>
              </a:lnSpc>
              <a:spcBef>
                <a:spcPts val="600"/>
              </a:spcBef>
              <a:buClr>
                <a:srgbClr val="00498A"/>
              </a:buClr>
              <a:buSzPct val="8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ts val="2600"/>
              </a:lnSpc>
              <a:spcBef>
                <a:spcPts val="400"/>
              </a:spcBef>
              <a:buClr>
                <a:srgbClr val="00498A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ts val="2400"/>
              </a:lnSpc>
              <a:spcBef>
                <a:spcPts val="400"/>
              </a:spcBef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" panose="02020603050405020304" pitchFamily="18" charset="0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ts val="3000"/>
              </a:lnSpc>
              <a:spcBef>
                <a:spcPts val="600"/>
              </a:spcBef>
              <a:buClr>
                <a:srgbClr val="00498A"/>
              </a:buClr>
              <a:buSzPct val="8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ts val="2600"/>
              </a:lnSpc>
              <a:spcBef>
                <a:spcPts val="400"/>
              </a:spcBef>
              <a:buClr>
                <a:srgbClr val="00498A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ts val="2400"/>
              </a:lnSpc>
              <a:spcBef>
                <a:spcPts val="400"/>
              </a:spcBef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" panose="02020603050405020304" pitchFamily="18" charset="0"/>
            </a:endParaRP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title"/>
          </p:nvPr>
        </p:nvSpPr>
        <p:spPr>
          <a:effectLst>
            <a:outerShdw dist="53882" dir="2700000" algn="ctr" rotWithShape="0">
              <a:schemeClr val="bg2"/>
            </a:outerShdw>
          </a:effectLst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Ctr="1"/>
          <a:lstStyle/>
          <a:p>
            <a:pPr>
              <a:defRPr/>
            </a:pPr>
            <a:r>
              <a:rPr lang="en-US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Time Series Model</a:t>
            </a:r>
            <a:endParaRPr lang="en-US" dirty="0"/>
          </a:p>
        </p:txBody>
      </p:sp>
      <p:sp>
        <p:nvSpPr>
          <p:cNvPr id="44037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685800" y="1925638"/>
            <a:ext cx="7772400" cy="4235450"/>
          </a:xfrm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normAutofit fontScale="92500" lnSpcReduction="10000"/>
          </a:bodyPr>
          <a:lstStyle/>
          <a:p>
            <a:pPr marL="0" indent="0">
              <a:lnSpc>
                <a:spcPct val="90000"/>
              </a:lnSpc>
              <a:buFont typeface="Wingdings" panose="05000000000000000000" pitchFamily="2" charset="2"/>
              <a:buNone/>
              <a:tabLst>
                <a:tab pos="2635250" algn="r"/>
                <a:tab pos="3609975" algn="r"/>
                <a:tab pos="4629150" algn="r"/>
                <a:tab pos="5603875" algn="r"/>
                <a:tab pos="6623050" algn="r"/>
              </a:tabLst>
              <a:defRPr/>
            </a:pPr>
            <a:r>
              <a:rPr lang="en-US" dirty="0" smtClean="0"/>
              <a:t>TIME SERIES </a:t>
            </a:r>
          </a:p>
          <a:p>
            <a:pPr>
              <a:lnSpc>
                <a:spcPct val="90000"/>
              </a:lnSpc>
              <a:tabLst>
                <a:tab pos="2635250" algn="r"/>
                <a:tab pos="3609975" algn="r"/>
                <a:tab pos="4629150" algn="r"/>
                <a:tab pos="5603875" algn="r"/>
                <a:tab pos="6623050" algn="r"/>
              </a:tabLst>
              <a:defRPr/>
            </a:pPr>
            <a:r>
              <a:rPr lang="en-US" dirty="0" err="1" smtClean="0">
                <a:solidFill>
                  <a:srgbClr val="FF0000"/>
                </a:solidFill>
              </a:rPr>
              <a:t>Suatu</a:t>
            </a:r>
            <a:r>
              <a:rPr lang="en-US" dirty="0" smtClean="0">
                <a:solidFill>
                  <a:srgbClr val="FF0000"/>
                </a:solidFill>
              </a:rPr>
              <a:t> set </a:t>
            </a:r>
            <a:r>
              <a:rPr lang="en-US" dirty="0" err="1" smtClean="0">
                <a:solidFill>
                  <a:srgbClr val="FF0000"/>
                </a:solidFill>
              </a:rPr>
              <a:t>rangkaian</a:t>
            </a:r>
            <a:r>
              <a:rPr lang="en-US" dirty="0" smtClean="0">
                <a:solidFill>
                  <a:srgbClr val="FF0000"/>
                </a:solidFill>
              </a:rPr>
              <a:t> data </a:t>
            </a:r>
            <a:r>
              <a:rPr lang="en-US" dirty="0" err="1" smtClean="0">
                <a:solidFill>
                  <a:srgbClr val="FF0000"/>
                </a:solidFill>
              </a:rPr>
              <a:t>numerik</a:t>
            </a:r>
            <a:endParaRPr lang="en-US" dirty="0" smtClean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  <a:tabLst>
                <a:tab pos="2635250" algn="r"/>
                <a:tab pos="3609975" algn="r"/>
                <a:tab pos="4629150" algn="r"/>
                <a:tab pos="5603875" algn="r"/>
                <a:tab pos="6623050" algn="r"/>
              </a:tabLst>
              <a:defRPr/>
            </a:pP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meneiliti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suatu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variabel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waktu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tertentu</a:t>
            </a:r>
            <a:endParaRPr lang="en-US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tabLst>
                <a:tab pos="2635250" algn="r"/>
                <a:tab pos="3609975" algn="r"/>
                <a:tab pos="4629150" algn="r"/>
                <a:tab pos="5603875" algn="r"/>
                <a:tab pos="6623050" algn="r"/>
              </a:tabLst>
              <a:defRPr/>
            </a:pPr>
            <a:r>
              <a:rPr lang="en-US" dirty="0" err="1" smtClean="0"/>
              <a:t>Memprediksi</a:t>
            </a:r>
            <a:r>
              <a:rPr lang="en-US" dirty="0" smtClean="0"/>
              <a:t> 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terdahulu</a:t>
            </a:r>
            <a:endParaRPr lang="en-US" dirty="0"/>
          </a:p>
          <a:p>
            <a:pPr lvl="1">
              <a:lnSpc>
                <a:spcPct val="90000"/>
              </a:lnSpc>
              <a:tabLst>
                <a:tab pos="2635250" algn="r"/>
                <a:tab pos="3609975" algn="r"/>
                <a:tab pos="4629150" algn="r"/>
                <a:tab pos="5603875" algn="r"/>
                <a:tab pos="6623050" algn="r"/>
              </a:tabLst>
              <a:defRPr/>
            </a:pPr>
            <a:r>
              <a:rPr lang="en-US" dirty="0" err="1" smtClean="0"/>
              <a:t>Diasumsikan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faktor-faktor</a:t>
            </a:r>
            <a:r>
              <a:rPr lang="en-US" dirty="0" smtClean="0"/>
              <a:t> yang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lalu</a:t>
            </a:r>
            <a:r>
              <a:rPr lang="en-US" dirty="0" smtClean="0"/>
              <a:t>, </a:t>
            </a:r>
            <a:r>
              <a:rPr lang="en-US" dirty="0" err="1" smtClean="0"/>
              <a:t>sekarang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datang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berlanjut</a:t>
            </a:r>
            <a:r>
              <a:rPr lang="en-US" dirty="0" smtClean="0"/>
              <a:t> </a:t>
            </a:r>
            <a:endParaRPr lang="en-US" dirty="0"/>
          </a:p>
          <a:p>
            <a:pPr>
              <a:lnSpc>
                <a:spcPct val="90000"/>
              </a:lnSpc>
              <a:tabLst>
                <a:tab pos="2635250" algn="r"/>
                <a:tab pos="3609975" algn="r"/>
                <a:tab pos="4629150" algn="r"/>
                <a:tab pos="5603875" algn="r"/>
                <a:tab pos="6623050" algn="r"/>
              </a:tabLst>
              <a:defRPr/>
            </a:pPr>
            <a:r>
              <a:rPr lang="en-US" dirty="0"/>
              <a:t>Example</a:t>
            </a:r>
          </a:p>
          <a:p>
            <a:pPr lvl="1">
              <a:lnSpc>
                <a:spcPct val="90000"/>
              </a:lnSpc>
              <a:tabLst>
                <a:tab pos="2635250" algn="r"/>
                <a:tab pos="3609975" algn="r"/>
                <a:tab pos="4629150" algn="r"/>
                <a:tab pos="5603875" algn="r"/>
                <a:tab pos="6623050" algn="r"/>
              </a:tabLst>
              <a:defRPr/>
            </a:pPr>
            <a:r>
              <a:rPr lang="en-US" dirty="0" err="1" smtClean="0"/>
              <a:t>Tahun</a:t>
            </a:r>
            <a:r>
              <a:rPr lang="en-US" dirty="0" smtClean="0"/>
              <a:t>:</a:t>
            </a:r>
            <a:r>
              <a:rPr lang="en-US" dirty="0"/>
              <a:t>	1995	1996	1997	1998	1999</a:t>
            </a:r>
          </a:p>
          <a:p>
            <a:pPr lvl="1">
              <a:lnSpc>
                <a:spcPct val="90000"/>
              </a:lnSpc>
              <a:tabLst>
                <a:tab pos="2635250" algn="r"/>
                <a:tab pos="3609975" algn="r"/>
                <a:tab pos="4629150" algn="r"/>
                <a:tab pos="5603875" algn="r"/>
                <a:tab pos="6623050" algn="r"/>
              </a:tabLst>
              <a:defRPr/>
            </a:pPr>
            <a:r>
              <a:rPr lang="en-US" dirty="0" err="1" smtClean="0"/>
              <a:t>Penjualan</a:t>
            </a:r>
            <a:r>
              <a:rPr lang="en-US" dirty="0" smtClean="0"/>
              <a:t>:</a:t>
            </a:r>
            <a:r>
              <a:rPr lang="en-US" dirty="0"/>
              <a:t>	78.7	63.5	89.7	93.2	92.1	</a:t>
            </a:r>
          </a:p>
        </p:txBody>
      </p:sp>
    </p:spTree>
    <p:extLst>
      <p:ext uri="{BB962C8B-B14F-4D97-AF65-F5344CB8AC3E}">
        <p14:creationId xmlns="" xmlns:p14="http://schemas.microsoft.com/office/powerpoint/2010/main" val="422631690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id-ID" b="1" dirty="0"/>
              <a:t>Apa itu </a:t>
            </a:r>
            <a:r>
              <a:rPr lang="id-ID" b="1" i="1" dirty="0"/>
              <a:t>Exponential </a:t>
            </a:r>
            <a:r>
              <a:rPr lang="id-ID" b="1" i="1" dirty="0" smtClean="0"/>
              <a:t>Smoothing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/>
              <a:t>Metode ini juga dapat digunakan untuk mendapatkan peramalan jangka pendek (satu atau dua periode kedepan) untuk sebuah time series. </a:t>
            </a:r>
            <a:r>
              <a:rPr lang="id-ID" i="1" dirty="0"/>
              <a:t>Exponential smoothing</a:t>
            </a:r>
            <a:r>
              <a:rPr lang="id-ID" dirty="0"/>
              <a:t> terdiri dari tiga metode yaitu </a:t>
            </a:r>
            <a:r>
              <a:rPr lang="id-ID" i="1" dirty="0"/>
              <a:t>singgle exponential smoothing</a:t>
            </a:r>
            <a:r>
              <a:rPr lang="id-ID" dirty="0"/>
              <a:t>, </a:t>
            </a:r>
            <a:r>
              <a:rPr lang="id-ID" i="1" dirty="0"/>
              <a:t>double exponential smoothing</a:t>
            </a:r>
            <a:r>
              <a:rPr lang="id-ID" dirty="0"/>
              <a:t>, dan </a:t>
            </a:r>
            <a:r>
              <a:rPr lang="id-ID" i="1" dirty="0"/>
              <a:t>triple exponential smoothing</a:t>
            </a:r>
            <a:r>
              <a:rPr lang="id-ID" dirty="0"/>
              <a:t>yang dijelaskan berikut.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0441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Singgle Exponential Smoothing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id-ID" dirty="0"/>
                  <a:t>Untuk setiap periode </a:t>
                </a:r>
                <a:r>
                  <a:rPr lang="id-ID" i="1" dirty="0"/>
                  <a:t>t</a:t>
                </a:r>
                <a:r>
                  <a:rPr lang="id-ID" dirty="0"/>
                  <a:t>, nilai penghalus (</a:t>
                </a:r>
                <a:r>
                  <a:rPr lang="id-ID" i="1" dirty="0"/>
                  <a:t>value smoothed</a:t>
                </a:r>
                <a:r>
                  <a:rPr lang="id-ID" dirty="0"/>
                  <a:t>) </a:t>
                </a:r>
                <a:r>
                  <a:rPr lang="id-ID" i="1" dirty="0"/>
                  <a:t>S</a:t>
                </a:r>
                <a:r>
                  <a:rPr lang="id-ID" i="1" baseline="-25000" dirty="0"/>
                  <a:t>t</a:t>
                </a:r>
                <a:r>
                  <a:rPr lang="id-ID" dirty="0"/>
                  <a:t> dapat ditentukan dengan persamaan </a:t>
                </a:r>
                <a:r>
                  <a:rPr lang="id-ID" dirty="0" smtClean="0"/>
                  <a:t>berikut</a:t>
                </a: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id-ID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d-ID" i="1">
                          <a:latin typeface="Cambria Math" panose="02040503050406030204" pitchFamily="18" charset="0"/>
                        </a:rPr>
                        <m:t>𝛼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id-ID" i="1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</m:d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0">
                <a:blip r:embed="rId2"/>
                <a:stretch>
                  <a:fillRect l="-1391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111948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28650" y="1449107"/>
                <a:ext cx="7886700" cy="4351338"/>
              </a:xfrm>
            </p:spPr>
            <p:txBody>
              <a:bodyPr/>
              <a:lstStyle/>
              <a:p>
                <a:r>
                  <a:rPr lang="id-ID" dirty="0"/>
                  <a:t>Tabel 1 berikut diberikan data dan peramalan LTS WBC dengan mengambil </a:t>
                </a:r>
                <a14:m>
                  <m:oMath xmlns:m="http://schemas.openxmlformats.org/officeDocument/2006/math">
                    <m:r>
                      <a:rPr lang="id-ID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=0.1,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=0.5, </m:t>
                    </m:r>
                  </m:oMath>
                </a14:m>
                <a:r>
                  <a:rPr lang="id-ID" dirty="0"/>
                  <a:t>dan </a:t>
                </a:r>
                <a14:m>
                  <m:oMath xmlns:m="http://schemas.openxmlformats.org/officeDocument/2006/math">
                    <m:r>
                      <a:rPr lang="id-ID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=0.9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628650" y="1449107"/>
                <a:ext cx="7886700" cy="4351338"/>
              </a:xfrm>
              <a:blipFill rotWithShape="0">
                <a:blip r:embed="rId2"/>
                <a:stretch>
                  <a:fillRect l="-1391" t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00709570"/>
              </p:ext>
            </p:extLst>
          </p:nvPr>
        </p:nvGraphicFramePr>
        <p:xfrm>
          <a:off x="1764646" y="2756993"/>
          <a:ext cx="6359183" cy="3901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85226"/>
                <a:gridCol w="1069093"/>
                <a:gridCol w="990924"/>
                <a:gridCol w="985226"/>
                <a:gridCol w="1164357"/>
                <a:gridCol w="1164357"/>
              </a:tblGrid>
              <a:tr h="261942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id-ID" sz="2000" dirty="0">
                          <a:effectLst/>
                        </a:rPr>
                        <a:t>Bulan</a:t>
                      </a:r>
                      <a:endParaRPr lang="en-US" sz="28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117702" marR="117702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id-ID" sz="2000">
                          <a:effectLst/>
                        </a:rPr>
                        <a:t>Periode</a:t>
                      </a:r>
                      <a:endParaRPr lang="en-US" sz="28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117702" marR="117702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id-ID" sz="2000">
                          <a:effectLst/>
                        </a:rPr>
                        <a:t>LTS</a:t>
                      </a:r>
                      <a:endParaRPr lang="en-US" sz="28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117702" marR="117702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id-ID" sz="2000">
                          <a:effectLst/>
                        </a:rPr>
                        <a:t>Nilai Pemulusan (α)</a:t>
                      </a:r>
                      <a:endParaRPr lang="en-US" sz="28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117702" marR="117702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194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id-ID" sz="2000">
                          <a:effectLst/>
                        </a:rPr>
                        <a:t>0.1</a:t>
                      </a:r>
                      <a:endParaRPr lang="en-US" sz="28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117702" marR="11770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id-ID" sz="2000">
                          <a:effectLst/>
                        </a:rPr>
                        <a:t>0.5</a:t>
                      </a:r>
                      <a:endParaRPr lang="en-US" sz="28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117702" marR="11770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id-ID" sz="2000">
                          <a:effectLst/>
                        </a:rPr>
                        <a:t>0.9</a:t>
                      </a:r>
                      <a:endParaRPr lang="en-US" sz="28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117702" marR="117702" marT="0" marB="0" anchor="ctr"/>
                </a:tc>
              </a:tr>
              <a:tr h="2357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id-ID" sz="1800">
                          <a:effectLst/>
                        </a:rPr>
                        <a:t>Jan</a:t>
                      </a:r>
                      <a:endParaRPr lang="en-US" sz="28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117702" marR="11770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id-ID" sz="1800">
                          <a:effectLst/>
                        </a:rPr>
                        <a:t>1</a:t>
                      </a:r>
                      <a:endParaRPr lang="en-US" sz="28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117702" marR="11770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id-ID" sz="1800">
                          <a:effectLst/>
                        </a:rPr>
                        <a:t>200</a:t>
                      </a:r>
                      <a:endParaRPr lang="en-US" sz="28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117702" marR="11770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id-ID" sz="1800">
                          <a:effectLst/>
                        </a:rPr>
                        <a:t>-</a:t>
                      </a:r>
                      <a:endParaRPr lang="en-US" sz="28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117702" marR="11770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id-ID" sz="1800">
                          <a:effectLst/>
                        </a:rPr>
                        <a:t>-</a:t>
                      </a:r>
                      <a:endParaRPr lang="en-US" sz="28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117702" marR="11770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id-ID" sz="1800">
                          <a:effectLst/>
                        </a:rPr>
                        <a:t>-</a:t>
                      </a:r>
                      <a:endParaRPr lang="en-US" sz="28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117702" marR="117702" marT="0" marB="0" anchor="ctr"/>
                </a:tc>
              </a:tr>
              <a:tr h="2357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id-ID" sz="1800">
                          <a:effectLst/>
                        </a:rPr>
                        <a:t>Feb</a:t>
                      </a:r>
                      <a:endParaRPr lang="en-US" sz="28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117702" marR="11770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id-ID" sz="1800">
                          <a:effectLst/>
                        </a:rPr>
                        <a:t>2</a:t>
                      </a:r>
                      <a:endParaRPr lang="en-US" sz="28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117702" marR="11770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id-ID" sz="1800">
                          <a:effectLst/>
                        </a:rPr>
                        <a:t>135</a:t>
                      </a:r>
                      <a:endParaRPr lang="en-US" sz="28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117702" marR="11770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id-ID" sz="1800">
                          <a:effectLst/>
                        </a:rPr>
                        <a:t>200</a:t>
                      </a:r>
                      <a:endParaRPr lang="en-US" sz="28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117702" marR="11770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id-ID" sz="1800">
                          <a:effectLst/>
                        </a:rPr>
                        <a:t>200</a:t>
                      </a:r>
                      <a:endParaRPr lang="en-US" sz="28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117702" marR="11770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id-ID" sz="1800">
                          <a:effectLst/>
                        </a:rPr>
                        <a:t>200</a:t>
                      </a:r>
                      <a:endParaRPr lang="en-US" sz="28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117702" marR="117702" marT="0" marB="0" anchor="ctr"/>
                </a:tc>
              </a:tr>
              <a:tr h="2357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id-ID" sz="1800">
                          <a:effectLst/>
                        </a:rPr>
                        <a:t>Mar</a:t>
                      </a:r>
                      <a:endParaRPr lang="en-US" sz="28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117702" marR="11770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id-ID" sz="1800">
                          <a:effectLst/>
                        </a:rPr>
                        <a:t>3</a:t>
                      </a:r>
                      <a:endParaRPr lang="en-US" sz="28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117702" marR="11770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id-ID" sz="1800">
                          <a:effectLst/>
                        </a:rPr>
                        <a:t>195</a:t>
                      </a:r>
                      <a:endParaRPr lang="en-US" sz="28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117702" marR="11770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id-ID" sz="1800">
                          <a:effectLst/>
                        </a:rPr>
                        <a:t>193.5</a:t>
                      </a:r>
                      <a:endParaRPr lang="en-US" sz="28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117702" marR="11770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id-ID" sz="1800">
                          <a:effectLst/>
                        </a:rPr>
                        <a:t>167.5</a:t>
                      </a:r>
                      <a:endParaRPr lang="en-US" sz="28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117702" marR="11770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id-ID" sz="1800">
                          <a:effectLst/>
                        </a:rPr>
                        <a:t>141.5</a:t>
                      </a:r>
                      <a:endParaRPr lang="en-US" sz="28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117702" marR="117702" marT="0" marB="0" anchor="ctr"/>
                </a:tc>
              </a:tr>
              <a:tr h="2357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id-ID" sz="1800">
                          <a:effectLst/>
                        </a:rPr>
                        <a:t>Apr</a:t>
                      </a:r>
                      <a:endParaRPr lang="en-US" sz="28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117702" marR="11770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id-ID" sz="1800">
                          <a:effectLst/>
                        </a:rPr>
                        <a:t>4</a:t>
                      </a:r>
                      <a:endParaRPr lang="en-US" sz="28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117702" marR="11770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id-ID" sz="1800">
                          <a:effectLst/>
                        </a:rPr>
                        <a:t>197.5</a:t>
                      </a:r>
                      <a:endParaRPr lang="en-US" sz="28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117702" marR="11770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id-ID" sz="1800">
                          <a:effectLst/>
                        </a:rPr>
                        <a:t>193.7</a:t>
                      </a:r>
                      <a:endParaRPr lang="en-US" sz="28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117702" marR="11770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id-ID" sz="1800">
                          <a:effectLst/>
                        </a:rPr>
                        <a:t>181.3</a:t>
                      </a:r>
                      <a:endParaRPr lang="en-US" sz="28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117702" marR="11770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id-ID" sz="1800">
                          <a:effectLst/>
                        </a:rPr>
                        <a:t>189.7</a:t>
                      </a:r>
                      <a:endParaRPr lang="en-US" sz="28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117702" marR="117702" marT="0" marB="0" anchor="ctr"/>
                </a:tc>
              </a:tr>
              <a:tr h="2357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id-ID" sz="1800">
                          <a:effectLst/>
                        </a:rPr>
                        <a:t>Mei</a:t>
                      </a:r>
                      <a:endParaRPr lang="en-US" sz="28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117702" marR="11770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id-ID" sz="1800">
                          <a:effectLst/>
                        </a:rPr>
                        <a:t>5</a:t>
                      </a:r>
                      <a:endParaRPr lang="en-US" sz="28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117702" marR="11770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id-ID" sz="1800">
                          <a:effectLst/>
                        </a:rPr>
                        <a:t>310</a:t>
                      </a:r>
                      <a:endParaRPr lang="en-US" sz="28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117702" marR="11770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id-ID" sz="1800">
                          <a:effectLst/>
                        </a:rPr>
                        <a:t>194.0</a:t>
                      </a:r>
                      <a:endParaRPr lang="en-US" sz="28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117702" marR="11770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id-ID" sz="1800">
                          <a:effectLst/>
                        </a:rPr>
                        <a:t>189.4</a:t>
                      </a:r>
                      <a:endParaRPr lang="en-US" sz="28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117702" marR="11770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id-ID" sz="1800">
                          <a:effectLst/>
                        </a:rPr>
                        <a:t>196.7</a:t>
                      </a:r>
                      <a:endParaRPr lang="en-US" sz="28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117702" marR="117702" marT="0" marB="0" anchor="ctr"/>
                </a:tc>
              </a:tr>
              <a:tr h="2357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id-ID" sz="1800">
                          <a:effectLst/>
                        </a:rPr>
                        <a:t>Jun</a:t>
                      </a:r>
                      <a:endParaRPr lang="en-US" sz="28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117702" marR="11770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id-ID" sz="1800">
                          <a:effectLst/>
                        </a:rPr>
                        <a:t>6</a:t>
                      </a:r>
                      <a:endParaRPr lang="en-US" sz="28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117702" marR="11770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id-ID" sz="1800">
                          <a:effectLst/>
                        </a:rPr>
                        <a:t>175</a:t>
                      </a:r>
                      <a:endParaRPr lang="en-US" sz="28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117702" marR="11770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id-ID" sz="1800">
                          <a:effectLst/>
                        </a:rPr>
                        <a:t>205.6</a:t>
                      </a:r>
                      <a:endParaRPr lang="en-US" sz="28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117702" marR="11770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id-ID" sz="1800">
                          <a:effectLst/>
                        </a:rPr>
                        <a:t>249.7</a:t>
                      </a:r>
                      <a:endParaRPr lang="en-US" sz="28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117702" marR="11770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id-ID" sz="1800">
                          <a:effectLst/>
                        </a:rPr>
                        <a:t>298.7</a:t>
                      </a:r>
                      <a:endParaRPr lang="en-US" sz="28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117702" marR="117702" marT="0" marB="0" anchor="ctr"/>
                </a:tc>
              </a:tr>
              <a:tr h="2357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id-ID" sz="1800">
                          <a:effectLst/>
                        </a:rPr>
                        <a:t>Jul</a:t>
                      </a:r>
                      <a:endParaRPr lang="en-US" sz="28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117702" marR="11770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id-ID" sz="1800" dirty="0">
                          <a:effectLst/>
                        </a:rPr>
                        <a:t>7</a:t>
                      </a:r>
                      <a:endParaRPr lang="en-US" sz="28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117702" marR="11770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id-ID" sz="1800">
                          <a:effectLst/>
                        </a:rPr>
                        <a:t>155</a:t>
                      </a:r>
                      <a:endParaRPr lang="en-US" sz="28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117702" marR="11770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id-ID" sz="1800">
                          <a:effectLst/>
                        </a:rPr>
                        <a:t>202.6</a:t>
                      </a:r>
                      <a:endParaRPr lang="en-US" sz="28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117702" marR="11770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id-ID" sz="1800">
                          <a:effectLst/>
                        </a:rPr>
                        <a:t>212.3</a:t>
                      </a:r>
                      <a:endParaRPr lang="en-US" sz="28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117702" marR="11770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id-ID" sz="1800">
                          <a:effectLst/>
                        </a:rPr>
                        <a:t>187.4</a:t>
                      </a:r>
                      <a:endParaRPr lang="en-US" sz="28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117702" marR="117702" marT="0" marB="0" anchor="ctr"/>
                </a:tc>
              </a:tr>
              <a:tr h="2357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id-ID" sz="1800">
                          <a:effectLst/>
                        </a:rPr>
                        <a:t>Agt</a:t>
                      </a:r>
                      <a:endParaRPr lang="en-US" sz="28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117702" marR="11770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id-ID" sz="1800">
                          <a:effectLst/>
                        </a:rPr>
                        <a:t>8</a:t>
                      </a:r>
                      <a:endParaRPr lang="en-US" sz="28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117702" marR="11770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id-ID" sz="1800">
                          <a:effectLst/>
                        </a:rPr>
                        <a:t>130</a:t>
                      </a:r>
                      <a:endParaRPr lang="en-US" sz="28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117702" marR="11770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id-ID" sz="1800">
                          <a:effectLst/>
                        </a:rPr>
                        <a:t>197.8</a:t>
                      </a:r>
                      <a:endParaRPr lang="en-US" sz="28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117702" marR="11770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id-ID" sz="1800">
                          <a:effectLst/>
                        </a:rPr>
                        <a:t>183.7</a:t>
                      </a:r>
                      <a:endParaRPr lang="en-US" sz="28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117702" marR="11770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id-ID" sz="1800">
                          <a:effectLst/>
                        </a:rPr>
                        <a:t>158.2</a:t>
                      </a:r>
                      <a:endParaRPr lang="en-US" sz="28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117702" marR="117702" marT="0" marB="0" anchor="ctr"/>
                </a:tc>
              </a:tr>
              <a:tr h="2357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id-ID" sz="1800">
                          <a:effectLst/>
                        </a:rPr>
                        <a:t>Sep</a:t>
                      </a:r>
                      <a:endParaRPr lang="en-US" sz="28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117702" marR="11770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id-ID" sz="1800">
                          <a:effectLst/>
                        </a:rPr>
                        <a:t>9</a:t>
                      </a:r>
                      <a:endParaRPr lang="en-US" sz="28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117702" marR="11770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id-ID" sz="1800">
                          <a:effectLst/>
                        </a:rPr>
                        <a:t>220</a:t>
                      </a:r>
                      <a:endParaRPr lang="en-US" sz="28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117702" marR="11770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id-ID" sz="1800">
                          <a:effectLst/>
                        </a:rPr>
                        <a:t>191.0</a:t>
                      </a:r>
                      <a:endParaRPr lang="en-US" sz="28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117702" marR="11770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id-ID" sz="1800">
                          <a:effectLst/>
                        </a:rPr>
                        <a:t>156.8</a:t>
                      </a:r>
                      <a:endParaRPr lang="en-US" sz="28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117702" marR="11770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id-ID" sz="1800">
                          <a:effectLst/>
                        </a:rPr>
                        <a:t>132.8</a:t>
                      </a:r>
                      <a:endParaRPr lang="en-US" sz="28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117702" marR="117702" marT="0" marB="0" anchor="ctr"/>
                </a:tc>
              </a:tr>
              <a:tr h="2357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id-ID" sz="1800">
                          <a:effectLst/>
                        </a:rPr>
                        <a:t>Okt</a:t>
                      </a:r>
                      <a:endParaRPr lang="en-US" sz="28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117702" marR="11770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id-ID" sz="1800">
                          <a:effectLst/>
                        </a:rPr>
                        <a:t>10</a:t>
                      </a:r>
                      <a:endParaRPr lang="en-US" sz="28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117702" marR="11770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id-ID" sz="1800">
                          <a:effectLst/>
                        </a:rPr>
                        <a:t>277.5</a:t>
                      </a:r>
                      <a:endParaRPr lang="en-US" sz="28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117702" marR="11770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id-ID" sz="1800">
                          <a:effectLst/>
                        </a:rPr>
                        <a:t>193.9</a:t>
                      </a:r>
                      <a:endParaRPr lang="en-US" sz="28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117702" marR="11770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id-ID" sz="1800">
                          <a:effectLst/>
                        </a:rPr>
                        <a:t>188.4</a:t>
                      </a:r>
                      <a:endParaRPr lang="en-US" sz="28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117702" marR="11770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id-ID" sz="1800">
                          <a:effectLst/>
                        </a:rPr>
                        <a:t>211.3</a:t>
                      </a:r>
                      <a:endParaRPr lang="en-US" sz="28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117702" marR="117702" marT="0" marB="0" anchor="ctr"/>
                </a:tc>
              </a:tr>
              <a:tr h="2357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id-ID" sz="1800">
                          <a:effectLst/>
                        </a:rPr>
                        <a:t>Nop</a:t>
                      </a:r>
                      <a:endParaRPr lang="en-US" sz="28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117702" marR="11770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id-ID" sz="1800">
                          <a:effectLst/>
                        </a:rPr>
                        <a:t>11</a:t>
                      </a:r>
                      <a:endParaRPr lang="en-US" sz="28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117702" marR="11770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id-ID" sz="1800">
                          <a:effectLst/>
                        </a:rPr>
                        <a:t>235</a:t>
                      </a:r>
                      <a:endParaRPr lang="en-US" sz="28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117702" marR="11770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id-ID" sz="1800">
                          <a:effectLst/>
                        </a:rPr>
                        <a:t>202.3</a:t>
                      </a:r>
                      <a:endParaRPr lang="en-US" sz="28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117702" marR="11770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id-ID" sz="1800">
                          <a:effectLst/>
                        </a:rPr>
                        <a:t>233.0</a:t>
                      </a:r>
                      <a:endParaRPr lang="en-US" sz="28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117702" marR="11770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id-ID" sz="1800">
                          <a:effectLst/>
                        </a:rPr>
                        <a:t>270.9</a:t>
                      </a:r>
                      <a:endParaRPr lang="en-US" sz="28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117702" marR="117702" marT="0" marB="0" anchor="ctr"/>
                </a:tc>
              </a:tr>
              <a:tr h="2357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id-ID" sz="1800">
                          <a:effectLst/>
                        </a:rPr>
                        <a:t>Des</a:t>
                      </a:r>
                      <a:endParaRPr lang="en-US" sz="28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117702" marR="11770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id-ID" sz="1800" dirty="0">
                          <a:effectLst/>
                        </a:rPr>
                        <a:t>12</a:t>
                      </a:r>
                      <a:endParaRPr lang="en-US" sz="28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117702" marR="11770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id-ID" sz="1800">
                          <a:effectLst/>
                        </a:rPr>
                        <a:t>-</a:t>
                      </a:r>
                      <a:endParaRPr lang="en-US" sz="28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117702" marR="11770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id-ID" sz="1800">
                          <a:effectLst/>
                        </a:rPr>
                        <a:t>205.6</a:t>
                      </a:r>
                      <a:endParaRPr lang="en-US" sz="28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117702" marR="11770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id-ID" sz="1800">
                          <a:effectLst/>
                        </a:rPr>
                        <a:t>234.0</a:t>
                      </a:r>
                      <a:endParaRPr lang="en-US" sz="28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117702" marR="11770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id-ID" sz="1800" dirty="0">
                          <a:effectLst/>
                        </a:rPr>
                        <a:t>238.6</a:t>
                      </a:r>
                      <a:endParaRPr lang="en-US" sz="28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117702" marR="117702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848919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Cara </a:t>
            </a:r>
            <a:r>
              <a:rPr lang="en-US" dirty="0" err="1" smtClean="0"/>
              <a:t>Perhitungan</a:t>
            </a:r>
            <a:endParaRPr lang="en-US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id-ID" dirty="0"/>
                  <a:t>Sebagai contoh pada Tabel 1 ramalan untuk periode 12 (Desember) bila diambil </a:t>
                </a:r>
                <a14:m>
                  <m:oMath xmlns:m="http://schemas.openxmlformats.org/officeDocument/2006/math">
                    <m:r>
                      <a:rPr lang="id-ID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=0.1</m:t>
                    </m:r>
                  </m:oMath>
                </a14:m>
                <a:r>
                  <a:rPr lang="id-ID" dirty="0"/>
                  <a:t>, dihitung sebagai berikut.</a:t>
                </a: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12</m:t>
                          </m:r>
                        </m:sub>
                      </m:sSub>
                      <m:r>
                        <a:rPr lang="id-ID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d-ID" i="1">
                          <a:latin typeface="Cambria Math" panose="02040503050406030204" pitchFamily="18" charset="0"/>
                        </a:rPr>
                        <m:t>𝛼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11</m:t>
                          </m:r>
                        </m:sub>
                      </m:sSub>
                      <m:r>
                        <a:rPr lang="id-ID" i="1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</m:d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11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id-ID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0.1</m:t>
                        </m:r>
                      </m:e>
                    </m:d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235</m:t>
                        </m:r>
                      </m:e>
                    </m:d>
                    <m:r>
                      <a:rPr lang="id-ID" i="1">
                        <a:latin typeface="Cambria Math" panose="02040503050406030204" pitchFamily="18" charset="0"/>
                      </a:rPr>
                      <m:t>+(0.9)(202.3) </m:t>
                    </m:r>
                  </m:oMath>
                </a14:m>
                <a:r>
                  <a:rPr lang="id-ID" dirty="0"/>
                  <a:t/>
                </a:r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d-ID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d-ID" i="1">
                          <a:latin typeface="Cambria Math" panose="02040503050406030204" pitchFamily="18" charset="0"/>
                        </a:rPr>
                        <m:t>205.6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id-ID" dirty="0"/>
                  <a:t>Demikian juga, bila </a:t>
                </a:r>
                <a14:m>
                  <m:oMath xmlns:m="http://schemas.openxmlformats.org/officeDocument/2006/math">
                    <m:r>
                      <a:rPr lang="id-ID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=0.9,</m:t>
                    </m:r>
                  </m:oMath>
                </a14:m>
                <a:r>
                  <a:rPr lang="id-ID" dirty="0"/>
                  <a:t> berdasarkan Persamaan (1) maka ramalan untuk periode 12 </a:t>
                </a:r>
                <a:r>
                  <a:rPr lang="id-ID" dirty="0" smtClean="0"/>
                  <a:t>adalah</a:t>
                </a:r>
                <a:r>
                  <a:rPr lang="en-US" dirty="0" smtClean="0"/>
                  <a:t>: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12</m:t>
                          </m:r>
                        </m:sub>
                      </m:sSub>
                      <m:r>
                        <a:rPr lang="id-ID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0.9</m:t>
                          </m:r>
                        </m:e>
                      </m:d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235</m:t>
                          </m:r>
                        </m:e>
                      </m:d>
                      <m:r>
                        <a:rPr lang="id-ID" i="1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0.1</m:t>
                          </m:r>
                        </m:e>
                      </m:d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270.9</m:t>
                          </m:r>
                        </m:e>
                      </m:d>
                      <m:r>
                        <a:rPr lang="id-ID" i="1">
                          <a:latin typeface="Cambria Math" panose="02040503050406030204" pitchFamily="18" charset="0"/>
                        </a:rPr>
                        <m:t>=238.6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0">
                <a:blip r:embed="rId2"/>
                <a:stretch>
                  <a:fillRect l="-1391" t="-28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18602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Catatan</a:t>
            </a:r>
            <a:r>
              <a:rPr lang="en-US" dirty="0" smtClean="0"/>
              <a:t> </a:t>
            </a:r>
            <a:endParaRPr lang="en-US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id-ID" dirty="0"/>
                  <a:t>Satu hal yang perlu </a:t>
                </a:r>
                <a:r>
                  <a:rPr lang="id-ID" dirty="0" smtClean="0"/>
                  <a:t>dip</a:t>
                </a:r>
                <a:r>
                  <a:rPr lang="en-US" dirty="0" smtClean="0"/>
                  <a:t>e</a:t>
                </a:r>
                <a:r>
                  <a:rPr lang="id-ID" dirty="0" smtClean="0"/>
                  <a:t>rhatikan </a:t>
                </a:r>
                <a:r>
                  <a:rPr lang="id-ID" dirty="0"/>
                  <a:t>terkait tahap inisialisasi SES. Misalnya untuk dapat memulai sistem peramalan diperlukan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id-ID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id-ID" dirty="0"/>
                  <a:t> karena </a:t>
                </a:r>
                <a:endParaRPr lang="en-US" dirty="0"/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id-ID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id-ID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𝛼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id-ID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id-ID" i="1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id-ID" i="1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</m:d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id-ID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id-ID" dirty="0"/>
                  <a:t>	(2)</a:t>
                </a:r>
                <a:endParaRPr lang="en-US" dirty="0"/>
              </a:p>
              <a:p>
                <a:endParaRPr lang="en-US" dirty="0"/>
              </a:p>
              <a:p>
                <a:r>
                  <a:rPr lang="id-ID" dirty="0"/>
                  <a:t>Kerena nilai F</a:t>
                </a:r>
                <a:r>
                  <a:rPr lang="id-ID" baseline="-25000" dirty="0"/>
                  <a:t>1</a:t>
                </a:r>
                <a:r>
                  <a:rPr lang="id-ID" dirty="0"/>
                  <a:t> tidak diketahui, makan dapat digunakan nilai observasi pertama (X</a:t>
                </a:r>
                <a:r>
                  <a:rPr lang="id-ID" baseline="-25000" dirty="0"/>
                  <a:t>1</a:t>
                </a:r>
                <a:r>
                  <a:rPr lang="id-ID" dirty="0"/>
                  <a:t>) </a:t>
                </a:r>
                <a:r>
                  <a:rPr lang="id-ID" dirty="0" smtClean="0"/>
                  <a:t>sebagai </a:t>
                </a:r>
                <a:r>
                  <a:rPr lang="id-ID" dirty="0"/>
                  <a:t>ramalan pertama (F</a:t>
                </a:r>
                <a:r>
                  <a:rPr lang="id-ID" baseline="-25000" dirty="0"/>
                  <a:t>1</a:t>
                </a:r>
                <a:r>
                  <a:rPr lang="id-ID" dirty="0"/>
                  <a:t>=X</a:t>
                </a:r>
                <a:r>
                  <a:rPr lang="id-ID" baseline="-25000" dirty="0"/>
                  <a:t>1</a:t>
                </a:r>
                <a:r>
                  <a:rPr lang="id-ID" dirty="0"/>
                  <a:t>).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0">
                <a:blip r:embed="rId2"/>
                <a:stretch>
                  <a:fillRect l="-1391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4784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Double Exponential Smoothing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id-ID" dirty="0"/>
                  <a:t>Rumus untuk menentukan double exponential smoothing (DES) diberikan sebagai </a:t>
                </a:r>
                <a:r>
                  <a:rPr lang="id-ID" dirty="0" smtClean="0"/>
                  <a:t>berikut</a:t>
                </a:r>
                <a:r>
                  <a:rPr lang="en-US" dirty="0" smtClean="0"/>
                  <a:t>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id-ID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id-ID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𝛼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id-ID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id-ID" i="1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id-ID" i="1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</m:d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d-ID" i="1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id-ID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id-ID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  <m:r>
                          <a:rPr lang="id-ID" i="1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d-ID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id-ID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id-ID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</m:e>
                    </m:d>
                    <m:r>
                      <a:rPr lang="id-ID" i="1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id-ID" dirty="0"/>
                  <a:t/>
                </a:r>
                <a:r>
                  <a:rPr lang="id-ID" sz="2400" dirty="0"/>
                  <a:t>(3)</a:t>
                </a:r>
                <a:endParaRPr lang="en-US" sz="24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id-ID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id-ID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𝛾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id-ID" i="1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e>
                              <m:sub>
                                <m:r>
                                  <a:rPr lang="id-ID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</m:sSub>
                            <m:r>
                              <a:rPr lang="id-ID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id-ID" i="1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id-ID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id-ID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</m:e>
                    </m:d>
                    <m:r>
                      <a:rPr lang="id-ID" i="1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id-ID" i="1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</m:d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id-ID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id-ID" i="1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id-ID" i="1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id-ID" dirty="0"/>
                  <a:t/>
                </a:r>
                <a:r>
                  <a:rPr lang="id-ID" sz="2400" dirty="0"/>
                  <a:t>(4)</a:t>
                </a:r>
                <a:endParaRPr lang="en-US" sz="24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id-ID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id-ID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id-ID" i="1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id-ID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id-ID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id-ID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id-ID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id-ID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id-ID" dirty="0"/>
                  <a:t/>
                </a:r>
                <a:r>
                  <a:rPr lang="id-ID" sz="2400" dirty="0"/>
                  <a:t>(5)</a:t>
                </a:r>
                <a:endParaRPr lang="en-US" sz="2400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0">
                <a:blip r:embed="rId2"/>
                <a:stretch>
                  <a:fillRect l="-1391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4294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8364" y="1801091"/>
            <a:ext cx="6811955" cy="419792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8452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r>
              <a:rPr lang="en-US" dirty="0" smtClean="0"/>
              <a:t>Cara </a:t>
            </a:r>
            <a:r>
              <a:rPr lang="en-US" dirty="0" err="1" smtClean="0"/>
              <a:t>Perhitungan</a:t>
            </a:r>
            <a:endParaRPr lang="en-US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28650" y="1301190"/>
                <a:ext cx="7886700" cy="4351338"/>
              </a:xfrm>
            </p:spPr>
            <p:txBody>
              <a:bodyPr>
                <a:noAutofit/>
              </a:bodyPr>
              <a:lstStyle/>
              <a:p>
                <a:r>
                  <a:rPr lang="id-ID" sz="2400" dirty="0" smtClean="0"/>
                  <a:t>Dengan data pada Tabel 2, dan menggunakan </a:t>
                </a:r>
                <a14:m>
                  <m:oMath xmlns:m="http://schemas.openxmlformats.org/officeDocument/2006/math">
                    <m:r>
                      <a:rPr lang="id-ID" sz="2400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id-ID" sz="2400" i="1">
                        <a:latin typeface="Cambria Math" panose="02040503050406030204" pitchFamily="18" charset="0"/>
                      </a:rPr>
                      <m:t>=0,2 </m:t>
                    </m:r>
                  </m:oMath>
                </a14:m>
                <a:r>
                  <a:rPr lang="id-ID" sz="2400" dirty="0"/>
                  <a:t>dan </a:t>
                </a:r>
                <a14:m>
                  <m:oMath xmlns:m="http://schemas.openxmlformats.org/officeDocument/2006/math">
                    <m:r>
                      <a:rPr lang="id-ID" sz="2400" i="1">
                        <a:latin typeface="Cambria Math" panose="02040503050406030204" pitchFamily="18" charset="0"/>
                      </a:rPr>
                      <m:t>𝛾</m:t>
                    </m:r>
                    <m:r>
                      <a:rPr lang="id-ID" sz="2400" i="1">
                        <a:latin typeface="Cambria Math" panose="02040503050406030204" pitchFamily="18" charset="0"/>
                      </a:rPr>
                      <m:t>=0,3 </m:t>
                    </m:r>
                  </m:oMath>
                </a14:m>
                <a:r>
                  <a:rPr lang="id-ID" sz="2400" dirty="0"/>
                  <a:t>sehingga periode ke 23 dapat diperoleh </a:t>
                </a:r>
                <a:r>
                  <a:rPr lang="en-US" sz="2400" dirty="0" smtClean="0"/>
                  <a:t>:</a:t>
                </a:r>
                <a:endParaRPr lang="en-US" sz="2400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sz="2400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id-ID" sz="2400" i="1">
                            <a:latin typeface="Cambria Math" panose="02040503050406030204" pitchFamily="18" charset="0"/>
                          </a:rPr>
                          <m:t>23</m:t>
                        </m:r>
                      </m:sub>
                    </m:sSub>
                  </m:oMath>
                </a14:m>
                <a:r>
                  <a:rPr lang="id-ID" sz="2400" dirty="0"/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sz="2400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id-ID" sz="2400" i="1">
                            <a:latin typeface="Cambria Math" panose="02040503050406030204" pitchFamily="18" charset="0"/>
                          </a:rPr>
                          <m:t>22</m:t>
                        </m:r>
                      </m:sub>
                    </m:sSub>
                  </m:oMath>
                </a14:m>
                <a:r>
                  <a:rPr lang="id-ID" sz="2400" dirty="0"/>
                  <a:t> 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sz="24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id-ID" sz="2400" i="1">
                            <a:latin typeface="Cambria Math" panose="02040503050406030204" pitchFamily="18" charset="0"/>
                          </a:rPr>
                          <m:t>22</m:t>
                        </m:r>
                      </m:sub>
                    </m:sSub>
                  </m:oMath>
                </a14:m>
                <a:r>
                  <a:rPr lang="id-ID" sz="2400" dirty="0"/>
                  <a:t> (1),	</a:t>
                </a:r>
                <a:endParaRPr lang="en-US" sz="2400" dirty="0" smtClean="0"/>
              </a:p>
              <a:p>
                <a:pPr marL="0" indent="0" algn="ctr">
                  <a:buNone/>
                </a:pPr>
                <a:r>
                  <a:rPr lang="id-ID" sz="2400" dirty="0"/>
                  <a:t/>
                </a:r>
                <a:endParaRPr lang="en-US" sz="2400" dirty="0"/>
              </a:p>
              <a:p>
                <a:pPr marL="0" indent="0">
                  <a:buNone/>
                </a:pPr>
                <a:r>
                  <a:rPr lang="id-ID" sz="2400" dirty="0"/>
                  <a:t>di mana</a:t>
                </a:r>
                <a:endParaRPr lang="en-US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d-ID" sz="2400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id-ID" sz="2400" i="1">
                                  <a:latin typeface="Cambria Math" panose="02040503050406030204" pitchFamily="18" charset="0"/>
                                </a:rPr>
                                <m:t>22</m:t>
                              </m:r>
                            </m:sub>
                          </m:sSub>
                          <m:r>
                            <a:rPr lang="id-ID" sz="240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id-ID" sz="2400" i="1">
                              <a:latin typeface="Cambria Math" panose="02040503050406030204" pitchFamily="18" charset="0"/>
                            </a:rPr>
                            <m:t>0.2</m:t>
                          </m:r>
                          <m:r>
                            <a:rPr lang="id-ID" sz="2400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id-ID" sz="2400" i="1">
                              <a:latin typeface="Cambria Math" panose="02040503050406030204" pitchFamily="18" charset="0"/>
                            </a:rPr>
                            <m:t>22</m:t>
                          </m:r>
                        </m:sub>
                      </m:sSub>
                      <m:r>
                        <a:rPr lang="id-ID" sz="2400" i="1">
                          <a:latin typeface="Cambria Math" panose="02040503050406030204" pitchFamily="18" charset="0"/>
                        </a:rPr>
                        <m:t>+0.8(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d-ID" sz="2400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id-ID" sz="2400" i="1">
                              <a:latin typeface="Cambria Math" panose="02040503050406030204" pitchFamily="18" charset="0"/>
                            </a:rPr>
                            <m:t>21</m:t>
                          </m:r>
                        </m:sub>
                      </m:sSub>
                      <m:r>
                        <a:rPr lang="id-ID" sz="24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d-ID" sz="24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id-ID" sz="2400" i="1">
                              <a:latin typeface="Cambria Math" panose="02040503050406030204" pitchFamily="18" charset="0"/>
                            </a:rPr>
                            <m:t>21</m:t>
                          </m:r>
                        </m:sub>
                      </m:sSub>
                      <m:r>
                        <a:rPr lang="id-ID" sz="240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d-ID" sz="2400" i="1">
                          <a:latin typeface="Cambria Math" panose="02040503050406030204" pitchFamily="18" charset="0"/>
                        </a:rPr>
                        <m:t>=0.2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d-ID" sz="2400" i="1">
                              <a:latin typeface="Cambria Math" panose="02040503050406030204" pitchFamily="18" charset="0"/>
                            </a:rPr>
                            <m:t>242</m:t>
                          </m:r>
                        </m:e>
                      </m:d>
                      <m:r>
                        <a:rPr lang="id-ID" sz="2400" i="1">
                          <a:latin typeface="Cambria Math" panose="02040503050406030204" pitchFamily="18" charset="0"/>
                        </a:rPr>
                        <m:t>+ 0.8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d-ID" sz="2400" i="1">
                              <a:latin typeface="Cambria Math" panose="02040503050406030204" pitchFamily="18" charset="0"/>
                            </a:rPr>
                            <m:t>233.11+5.43</m:t>
                          </m:r>
                        </m:e>
                      </m:d>
                      <m:r>
                        <a:rPr lang="id-ID" sz="2400" i="1">
                          <a:latin typeface="Cambria Math" panose="02040503050406030204" pitchFamily="18" charset="0"/>
                        </a:rPr>
                        <m:t>= 239.23</m:t>
                      </m:r>
                    </m:oMath>
                  </m:oMathPara>
                </a14:m>
                <a:endParaRPr lang="en-US" sz="2400" dirty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sz="24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id-ID" sz="2400" i="1">
                            <a:latin typeface="Cambria Math" panose="02040503050406030204" pitchFamily="18" charset="0"/>
                          </a:rPr>
                          <m:t>22</m:t>
                        </m:r>
                      </m:sub>
                    </m:sSub>
                    <m:r>
                      <a:rPr lang="id-ID" sz="2400" i="1">
                        <a:latin typeface="Cambria Math" panose="02040503050406030204" pitchFamily="18" charset="0"/>
                      </a:rPr>
                      <m:t>=0.3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d-ID" sz="2400" i="1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id-ID" sz="2400" i="1">
                                <a:latin typeface="Cambria Math" panose="02040503050406030204" pitchFamily="18" charset="0"/>
                              </a:rPr>
                              <m:t>22 </m:t>
                            </m:r>
                          </m:sub>
                        </m:sSub>
                        <m:r>
                          <a:rPr lang="id-ID" sz="2400" i="1">
                            <a:latin typeface="Cambria Math" panose="02040503050406030204" pitchFamily="18" charset="0"/>
                          </a:rPr>
                          <m:t>− 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d-ID" sz="2400" i="1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id-ID" sz="2400" i="1">
                                <a:latin typeface="Cambria Math" panose="02040503050406030204" pitchFamily="18" charset="0"/>
                              </a:rPr>
                              <m:t>21</m:t>
                            </m:r>
                          </m:sub>
                        </m:sSub>
                      </m:e>
                    </m:d>
                    <m:r>
                      <a:rPr lang="id-ID" sz="2400" i="1">
                        <a:latin typeface="Cambria Math" panose="02040503050406030204" pitchFamily="18" charset="0"/>
                      </a:rPr>
                      <m:t>+0.7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sz="24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id-ID" sz="2400" i="1">
                            <a:latin typeface="Cambria Math" panose="02040503050406030204" pitchFamily="18" charset="0"/>
                          </a:rPr>
                          <m:t>21</m:t>
                        </m:r>
                      </m:sub>
                    </m:sSub>
                  </m:oMath>
                </a14:m>
                <a:r>
                  <a:rPr lang="id-ID" sz="2400" dirty="0"/>
                  <a:t/>
                </a:r>
                <a:endParaRPr lang="en-US" sz="24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d-ID" sz="2400" i="1">
                          <a:latin typeface="Cambria Math" panose="02040503050406030204" pitchFamily="18" charset="0"/>
                        </a:rPr>
                        <m:t>=0.3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d-ID" sz="2400" i="1">
                              <a:latin typeface="Cambria Math" panose="02040503050406030204" pitchFamily="18" charset="0"/>
                            </a:rPr>
                            <m:t>239.23−233.11</m:t>
                          </m:r>
                        </m:e>
                      </m:d>
                      <m:r>
                        <a:rPr lang="id-ID" sz="2400" i="1">
                          <a:latin typeface="Cambria Math" panose="02040503050406030204" pitchFamily="18" charset="0"/>
                        </a:rPr>
                        <m:t>+0.7(5.43)=5.63       </m:t>
                      </m:r>
                    </m:oMath>
                  </m:oMathPara>
                </a14:m>
                <a:endParaRPr lang="en-US" sz="2400" dirty="0" smtClean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r>
                  <a:rPr lang="id-ID" sz="2400" dirty="0"/>
                  <a:t>Sehingga</a:t>
                </a:r>
                <a:endParaRPr lang="en-US" sz="24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sz="2400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id-ID" sz="2400" i="1">
                            <a:latin typeface="Cambria Math" panose="02040503050406030204" pitchFamily="18" charset="0"/>
                          </a:rPr>
                          <m:t>23</m:t>
                        </m:r>
                      </m:sub>
                    </m:sSub>
                  </m:oMath>
                </a14:m>
                <a:r>
                  <a:rPr lang="id-ID" sz="2400" dirty="0"/>
                  <a:t> = </a:t>
                </a:r>
                <a14:m>
                  <m:oMath xmlns:m="http://schemas.openxmlformats.org/officeDocument/2006/math">
                    <m:r>
                      <a:rPr lang="id-ID" sz="2400" i="1">
                        <a:latin typeface="Cambria Math" panose="02040503050406030204" pitchFamily="18" charset="0"/>
                      </a:rPr>
                      <m:t>239.23+5.63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d-ID" sz="2400" i="1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id-ID" sz="2400" i="1">
                        <a:latin typeface="Cambria Math" panose="02040503050406030204" pitchFamily="18" charset="0"/>
                      </a:rPr>
                      <m:t>=244.87</m:t>
                    </m:r>
                  </m:oMath>
                </a14:m>
                <a:endParaRPr lang="en-US" sz="2400" dirty="0"/>
              </a:p>
              <a:p>
                <a:endParaRPr lang="en-US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628650" y="1301190"/>
                <a:ext cx="7886700" cy="4351338"/>
              </a:xfrm>
              <a:blipFill rotWithShape="0">
                <a:blip r:embed="rId2"/>
                <a:stretch>
                  <a:fillRect l="-1159" t="-1961" b="-277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414623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r>
              <a:rPr lang="en-US" dirty="0" smtClean="0"/>
              <a:t>Cara </a:t>
            </a:r>
            <a:r>
              <a:rPr lang="en-US" dirty="0" err="1" smtClean="0"/>
              <a:t>Perhitungan</a:t>
            </a:r>
            <a:r>
              <a:rPr lang="en-US" dirty="0" smtClean="0"/>
              <a:t> (2)</a:t>
            </a:r>
            <a:endParaRPr lang="en-US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28650" y="1301190"/>
                <a:ext cx="7886700" cy="4351338"/>
              </a:xfrm>
            </p:spPr>
            <p:txBody>
              <a:bodyPr>
                <a:noAutofit/>
              </a:bodyPr>
              <a:lstStyle/>
              <a:p>
                <a:r>
                  <a:rPr lang="id-ID" sz="2400" dirty="0"/>
                  <a:t>Proses perhitungan yang pertama dapat dipilih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sz="2400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id-ID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id-ID" sz="24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sz="2400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id-ID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id-ID" sz="2400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id-ID" sz="2400" dirty="0"/>
                  <a:t> Taksiran tren dapat dilkukan dengan mengambil </a:t>
                </a:r>
                <a:endParaRPr lang="en-US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d-ID" sz="24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id-ID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id-ID" sz="24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d-ID" sz="2400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id-ID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id-ID" sz="2400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d-ID" sz="2400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id-ID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id-ID" sz="2400" i="1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en-US" sz="2400" dirty="0"/>
              </a:p>
              <a:p>
                <a:pPr marL="0" indent="0">
                  <a:buNone/>
                </a:pPr>
                <a:r>
                  <a:rPr lang="id-ID" sz="2400" dirty="0"/>
                  <a:t>atau</a:t>
                </a:r>
                <a:endParaRPr lang="en-US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d-ID" sz="24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id-ID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id-ID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d-ID" sz="24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id-ID" sz="2400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id-ID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id-ID" sz="24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d-ID" sz="2400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id-ID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id-ID" sz="2400" i="1">
                              <a:latin typeface="Cambria Math" panose="02040503050406030204" pitchFamily="18" charset="0"/>
                            </a:rPr>
                            <m:t>)+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d-ID" sz="24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id-ID" sz="2400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id-ID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id-ID" sz="24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d-ID" sz="2400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id-ID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id-ID" sz="2400" i="1">
                              <a:latin typeface="Cambria Math" panose="02040503050406030204" pitchFamily="18" charset="0"/>
                            </a:rPr>
                            <m:t>)+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d-ID" sz="24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id-ID" sz="2400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id-ID" sz="24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  <m:r>
                            <a:rPr lang="id-ID" sz="24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d-ID" sz="2400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id-ID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id-ID" sz="2400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id-ID" sz="24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628650" y="1301190"/>
                <a:ext cx="7886700" cy="4351338"/>
              </a:xfrm>
              <a:blipFill rotWithShape="0">
                <a:blip r:embed="rId2"/>
                <a:stretch>
                  <a:fillRect l="-1159" t="-19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329911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id-ID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Triple Exponential </a:t>
            </a:r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Smoothing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id-ID" dirty="0"/>
                  <a:t>Persamaan untuk triple exponential smoothing (TES) diberikan sebagai berikut.</a:t>
                </a:r>
                <a:endParaRPr lang="en-US" dirty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id-ID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id-ID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id-ID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𝛼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id-ID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id-ID" i="1">
                        <a:latin typeface="Cambria Math" panose="02040503050406030204" pitchFamily="18" charset="0"/>
                      </a:rPr>
                      <m:t>+(1−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)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id-ID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id-ID" i="1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  <m:sup>
                        <m:r>
                          <a:rPr lang="id-ID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id-ID" dirty="0"/>
                  <a:t> (pemulusan pertama)	</a:t>
                </a:r>
                <a:r>
                  <a:rPr lang="id-ID" sz="2400" dirty="0"/>
                  <a:t>(6)</a:t>
                </a:r>
                <a:endParaRPr lang="en-US" sz="2400" dirty="0"/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id-ID" i="1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id-ID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id-ID" i="1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bSup>
                    <m:r>
                      <a:rPr lang="id-ID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𝛼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id-ID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id-ID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id-ID" i="1">
                        <a:latin typeface="Cambria Math" panose="02040503050406030204" pitchFamily="18" charset="0"/>
                      </a:rPr>
                      <m:t>+(1−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)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id-ID" i="1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id-ID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id-ID" i="1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  <m:sup>
                        <m:r>
                          <a:rPr lang="id-ID" i="1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bSup>
                  </m:oMath>
                </a14:m>
                <a:r>
                  <a:rPr lang="id-ID" dirty="0"/>
                  <a:t>(pemulusan kedua)	</a:t>
                </a:r>
                <a:r>
                  <a:rPr lang="id-ID" sz="2400" dirty="0"/>
                  <a:t>(7)</a:t>
                </a:r>
                <a:endParaRPr lang="en-US" sz="2400" dirty="0"/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id-ID" i="1">
                            <a:latin typeface="Cambria Math" panose="02040503050406030204" pitchFamily="18" charset="0"/>
                          </a:rPr>
                          <m:t>   </m:t>
                        </m:r>
                        <m:r>
                          <a:rPr lang="id-ID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id-ID" i="1">
                            <a:latin typeface="Cambria Math" panose="02040503050406030204" pitchFamily="18" charset="0"/>
                          </a:rPr>
                          <m:t>′′′</m:t>
                        </m:r>
                      </m:sup>
                    </m:sSubSup>
                    <m:r>
                      <a:rPr lang="id-ID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𝛼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id-ID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id-ID" i="1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bSup>
                    <m:r>
                      <a:rPr lang="id-ID" i="1">
                        <a:latin typeface="Cambria Math" panose="02040503050406030204" pitchFamily="18" charset="0"/>
                      </a:rPr>
                      <m:t>+(1−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)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id-ID" i="1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id-ID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id-ID" i="1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  <m:sup>
                        <m:r>
                          <a:rPr lang="id-ID" i="1">
                            <a:latin typeface="Cambria Math" panose="02040503050406030204" pitchFamily="18" charset="0"/>
                          </a:rPr>
                          <m:t>′′′</m:t>
                        </m:r>
                      </m:sup>
                    </m:sSubSup>
                  </m:oMath>
                </a14:m>
                <a:r>
                  <a:rPr lang="id-ID" dirty="0"/>
                  <a:t>(pemulusan ketiga)	</a:t>
                </a:r>
                <a:r>
                  <a:rPr lang="id-ID" sz="2400" dirty="0"/>
                  <a:t>(8)</a:t>
                </a:r>
                <a:endParaRPr lang="en-US" sz="2400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0">
                <a:blip r:embed="rId2"/>
                <a:stretch>
                  <a:fillRect l="-1391" t="-2241" r="-5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41168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Time Series vs. </a:t>
            </a:r>
            <a:r>
              <a:rPr lang="en-US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Cross </a:t>
            </a: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Sectional Data</a:t>
            </a:r>
            <a:r>
              <a:rPr lang="en-US" sz="1400" dirty="0"/>
              <a:t> </a:t>
            </a:r>
          </a:p>
        </p:txBody>
      </p:sp>
      <p:sp>
        <p:nvSpPr>
          <p:cNvPr id="2918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2286000"/>
            <a:ext cx="7772400" cy="3810000"/>
          </a:xfrm>
        </p:spPr>
        <p:txBody>
          <a:bodyPr>
            <a:normAutofit fontScale="92500"/>
          </a:bodyPr>
          <a:lstStyle/>
          <a:p>
            <a:pPr>
              <a:buFontTx/>
              <a:buNone/>
              <a:defRPr/>
            </a:pPr>
            <a:r>
              <a:rPr lang="en-US" sz="4400" b="1" dirty="0"/>
              <a:t>  </a:t>
            </a:r>
            <a:r>
              <a:rPr lang="en-US" sz="4400" b="1" dirty="0" smtClean="0"/>
              <a:t>Data </a:t>
            </a:r>
            <a:r>
              <a:rPr lang="en-US" sz="4000" b="1" dirty="0" smtClean="0"/>
              <a:t>Time </a:t>
            </a:r>
            <a:r>
              <a:rPr lang="en-US" sz="4000" b="1" dirty="0"/>
              <a:t>series </a:t>
            </a:r>
            <a:r>
              <a:rPr lang="en-US" sz="4000" b="1" dirty="0" err="1" smtClean="0"/>
              <a:t>adalah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urutan</a:t>
            </a:r>
            <a:r>
              <a:rPr lang="en-US" sz="4000" b="1" dirty="0" smtClean="0"/>
              <a:t> data </a:t>
            </a:r>
            <a:r>
              <a:rPr lang="en-US" sz="4000" b="1" dirty="0" err="1" smtClean="0"/>
              <a:t>dari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penelitian</a:t>
            </a:r>
            <a:r>
              <a:rPr lang="en-US" sz="4000" b="1" dirty="0" smtClean="0"/>
              <a:t> </a:t>
            </a:r>
            <a:endParaRPr lang="en-US" sz="4000" b="1" dirty="0"/>
          </a:p>
          <a:p>
            <a:pPr>
              <a:buFontTx/>
              <a:buNone/>
              <a:defRPr/>
            </a:pPr>
            <a:endParaRPr lang="en-US" sz="4000" b="1" dirty="0"/>
          </a:p>
          <a:p>
            <a:pPr lvl="1">
              <a:defRPr/>
            </a:pPr>
            <a:r>
              <a:rPr lang="en-US" sz="34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Dikumpulkan</a:t>
            </a:r>
            <a:r>
              <a:rPr lang="en-US" sz="3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/</a:t>
            </a:r>
            <a:r>
              <a:rPr lang="en-US" sz="34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diperoleh</a:t>
            </a:r>
            <a:r>
              <a:rPr lang="en-US" sz="3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4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dari</a:t>
            </a:r>
            <a:r>
              <a:rPr lang="en-US" sz="3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4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suatu</a:t>
            </a:r>
            <a:r>
              <a:rPr lang="en-US" sz="3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proses</a:t>
            </a:r>
            <a:endParaRPr lang="en-US" sz="34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>
              <a:defRPr/>
            </a:pPr>
            <a:r>
              <a:rPr lang="en-US" sz="34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dengan</a:t>
            </a:r>
            <a:r>
              <a:rPr lang="en-US" sz="3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4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jarak</a:t>
            </a:r>
            <a:r>
              <a:rPr lang="en-US" sz="3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yang </a:t>
            </a:r>
            <a:r>
              <a:rPr lang="en-US" sz="34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sama</a:t>
            </a:r>
            <a:r>
              <a:rPr lang="en-US" sz="3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34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pada</a:t>
            </a:r>
            <a:r>
              <a:rPr lang="en-US" sz="3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4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periode</a:t>
            </a:r>
            <a:r>
              <a:rPr lang="en-US" sz="3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4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waktu</a:t>
            </a:r>
            <a:endParaRPr lang="en-US" sz="3200" b="1" dirty="0"/>
          </a:p>
        </p:txBody>
      </p:sp>
    </p:spTree>
    <p:extLst>
      <p:ext uri="{BB962C8B-B14F-4D97-AF65-F5344CB8AC3E}">
        <p14:creationId xmlns="" xmlns:p14="http://schemas.microsoft.com/office/powerpoint/2010/main" val="35937023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1825625"/>
                <a:ext cx="9144000" cy="435133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id-ID" dirty="0"/>
                  <a:t>dengan </a:t>
                </a:r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id-ID" sz="24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id-ID" sz="2400" i="1">
                        <a:latin typeface="Cambria Math" panose="02040503050406030204" pitchFamily="18" charset="0"/>
                      </a:rPr>
                      <m:t>=3</m:t>
                    </m:r>
                    <m:sSubSup>
                      <m:sSub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id-ID" sz="2400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id-ID" sz="24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id-ID" sz="2400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id-ID" sz="2400" i="1">
                        <a:latin typeface="Cambria Math" panose="02040503050406030204" pitchFamily="18" charset="0"/>
                      </a:rPr>
                      <m:t>−3</m:t>
                    </m:r>
                    <m:sSubSup>
                      <m:sSub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id-ID" sz="2400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id-ID" sz="24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id-ID" sz="2400" i="1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bSup>
                    <m:r>
                      <a:rPr lang="id-ID" sz="2400" i="1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id-ID" sz="2400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id-ID" sz="2400" i="1">
                            <a:latin typeface="Cambria Math" panose="02040503050406030204" pitchFamily="18" charset="0"/>
                          </a:rPr>
                          <m:t>   </m:t>
                        </m:r>
                        <m:r>
                          <a:rPr lang="id-ID" sz="24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id-ID" sz="2400" i="1">
                            <a:latin typeface="Cambria Math" panose="02040503050406030204" pitchFamily="18" charset="0"/>
                          </a:rPr>
                          <m:t>′′′</m:t>
                        </m:r>
                      </m:sup>
                    </m:sSubSup>
                  </m:oMath>
                </a14:m>
                <a:r>
                  <a:rPr lang="id-ID" sz="2400" dirty="0"/>
                  <a:t/>
                </a:r>
                <a:r>
                  <a:rPr lang="id-ID" sz="1600" dirty="0"/>
                  <a:t>(9</a:t>
                </a:r>
                <a:r>
                  <a:rPr lang="id-ID" sz="1600" dirty="0" smtClean="0"/>
                  <a:t>)</a:t>
                </a:r>
                <a:endParaRPr lang="en-US" sz="1600" dirty="0" smtClean="0"/>
              </a:p>
              <a:p>
                <a:endParaRPr lang="en-US" sz="16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sz="24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id-ID" sz="24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id-ID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2400" i="1">
                            <a:latin typeface="Cambria Math" panose="02040503050406030204" pitchFamily="18" charset="0"/>
                          </a:rPr>
                          <m:t>𝛼</m:t>
                        </m:r>
                      </m:num>
                      <m:den>
                        <m:r>
                          <a:rPr lang="id-ID" sz="2400" i="1">
                            <a:latin typeface="Cambria Math" panose="02040503050406030204" pitchFamily="18" charset="0"/>
                          </a:rPr>
                          <m:t>2</m:t>
                        </m:r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d-ID" sz="2400" i="1">
                                <a:latin typeface="Cambria Math" panose="02040503050406030204" pitchFamily="18" charset="0"/>
                              </a:rPr>
                              <m:t>(1−</m:t>
                            </m:r>
                            <m:r>
                              <a:rPr lang="id-ID" sz="2400" i="1">
                                <a:latin typeface="Cambria Math" panose="02040503050406030204" pitchFamily="18" charset="0"/>
                              </a:rPr>
                              <m:t>𝛼</m:t>
                            </m:r>
                            <m:r>
                              <a:rPr lang="id-ID" sz="24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id-ID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d-ID" sz="2400" i="1">
                                <a:latin typeface="Cambria Math" panose="02040503050406030204" pitchFamily="18" charset="0"/>
                              </a:rPr>
                              <m:t>6−5</m:t>
                            </m:r>
                            <m:r>
                              <a:rPr lang="id-ID" sz="2400" i="1"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d>
                        <m:sSubSup>
                          <m:sSub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id-ID" sz="2400" i="1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id-ID" sz="24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  <m:sup>
                            <m:r>
                              <a:rPr lang="id-ID" sz="2400" i="1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bSup>
                        <m:r>
                          <a:rPr lang="id-ID" sz="2400" i="1">
                            <a:latin typeface="Cambria Math" panose="02040503050406030204" pitchFamily="18" charset="0"/>
                          </a:rPr>
                          <m:t>−</m:t>
                        </m:r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d-ID" sz="2400" i="1">
                                <a:latin typeface="Cambria Math" panose="02040503050406030204" pitchFamily="18" charset="0"/>
                              </a:rPr>
                              <m:t>10−8</m:t>
                            </m:r>
                            <m:r>
                              <a:rPr lang="id-ID" sz="2400" i="1"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d>
                        <m:sSubSup>
                          <m:sSub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id-ID" sz="2400" i="1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id-ID" sz="24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id-ID" sz="24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  <m:sup>
                            <m:r>
                              <a:rPr lang="id-ID" sz="2400" i="1">
                                <a:latin typeface="Cambria Math" panose="02040503050406030204" pitchFamily="18" charset="0"/>
                              </a:rPr>
                              <m:t>′′</m:t>
                            </m:r>
                          </m:sup>
                        </m:sSubSup>
                        <m:r>
                          <a:rPr lang="id-ID" sz="2400" i="1">
                            <a:latin typeface="Cambria Math" panose="02040503050406030204" pitchFamily="18" charset="0"/>
                          </a:rPr>
                          <m:t>+(4−3</m:t>
                        </m:r>
                        <m:r>
                          <a:rPr lang="id-ID" sz="2400" i="1">
                            <a:latin typeface="Cambria Math" panose="02040503050406030204" pitchFamily="18" charset="0"/>
                          </a:rPr>
                          <m:t>𝛼</m:t>
                        </m:r>
                        <m:r>
                          <a:rPr lang="id-ID" sz="2400" i="1">
                            <a:latin typeface="Cambria Math" panose="02040503050406030204" pitchFamily="18" charset="0"/>
                          </a:rPr>
                          <m:t>)</m:t>
                        </m:r>
                        <m:sSubSup>
                          <m:sSub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id-ID" sz="2400" i="1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id-ID" sz="2400" i="1">
                                <a:latin typeface="Cambria Math" panose="02040503050406030204" pitchFamily="18" charset="0"/>
                              </a:rPr>
                              <m:t>   </m:t>
                            </m:r>
                            <m:r>
                              <a:rPr lang="id-ID" sz="24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  <m:sup>
                            <m:r>
                              <a:rPr lang="id-ID" sz="2400" i="1">
                                <a:latin typeface="Cambria Math" panose="02040503050406030204" pitchFamily="18" charset="0"/>
                              </a:rPr>
                              <m:t>′′′</m:t>
                            </m:r>
                          </m:sup>
                        </m:sSubSup>
                      </m:e>
                    </m:d>
                    <m:r>
                      <a:rPr lang="id-ID" sz="2400" i="1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id-ID" sz="2400" dirty="0"/>
                  <a:t/>
                </a:r>
                <a:r>
                  <a:rPr lang="id-ID" sz="1600" dirty="0"/>
                  <a:t>(10</a:t>
                </a:r>
                <a:r>
                  <a:rPr lang="id-ID" sz="1600" dirty="0" smtClean="0"/>
                  <a:t>)</a:t>
                </a:r>
                <a:endParaRPr lang="en-US" sz="1600" dirty="0" smtClean="0"/>
              </a:p>
              <a:p>
                <a:endParaRPr lang="en-US" sz="16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sz="24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id-ID" sz="24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id-ID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d-ID" sz="2400" i="1"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  <m:sup>
                            <m:r>
                              <a:rPr lang="id-ID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d-ID" sz="2400" i="1">
                                <a:latin typeface="Cambria Math" panose="02040503050406030204" pitchFamily="18" charset="0"/>
                              </a:rPr>
                              <m:t>(1−</m:t>
                            </m:r>
                            <m:r>
                              <a:rPr lang="id-ID" sz="2400" i="1">
                                <a:latin typeface="Cambria Math" panose="02040503050406030204" pitchFamily="18" charset="0"/>
                              </a:rPr>
                              <m:t>𝛼</m:t>
                            </m:r>
                            <m:r>
                              <a:rPr lang="id-ID" sz="24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id-ID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id-ID" sz="2400" i="1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id-ID" sz="24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  <m:sup>
                            <m:r>
                              <a:rPr lang="id-ID" sz="2400" i="1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bSup>
                        <m:r>
                          <a:rPr lang="id-ID" sz="2400" i="1">
                            <a:latin typeface="Cambria Math" panose="02040503050406030204" pitchFamily="18" charset="0"/>
                          </a:rPr>
                          <m:t>−2</m:t>
                        </m:r>
                        <m:sSubSup>
                          <m:sSub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id-ID" sz="2400" i="1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id-ID" sz="24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id-ID" sz="24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  <m:sup>
                            <m:r>
                              <a:rPr lang="id-ID" sz="2400" i="1">
                                <a:latin typeface="Cambria Math" panose="02040503050406030204" pitchFamily="18" charset="0"/>
                              </a:rPr>
                              <m:t>′′</m:t>
                            </m:r>
                          </m:sup>
                        </m:sSubSup>
                        <m:r>
                          <a:rPr lang="id-ID" sz="2400" i="1">
                            <a:latin typeface="Cambria Math" panose="02040503050406030204" pitchFamily="18" charset="0"/>
                          </a:rPr>
                          <m:t>+</m:t>
                        </m:r>
                        <m:sSubSup>
                          <m:sSub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id-ID" sz="2400" i="1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id-ID" sz="2400" i="1">
                                <a:latin typeface="Cambria Math" panose="02040503050406030204" pitchFamily="18" charset="0"/>
                              </a:rPr>
                              <m:t>   </m:t>
                            </m:r>
                            <m:r>
                              <a:rPr lang="id-ID" sz="24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  <m:sup>
                            <m:r>
                              <a:rPr lang="id-ID" sz="2400" i="1">
                                <a:latin typeface="Cambria Math" panose="02040503050406030204" pitchFamily="18" charset="0"/>
                              </a:rPr>
                              <m:t>′′′</m:t>
                            </m:r>
                          </m:sup>
                        </m:sSubSup>
                      </m:e>
                    </m:d>
                  </m:oMath>
                </a14:m>
                <a:r>
                  <a:rPr lang="id-ID" sz="2400" dirty="0"/>
                  <a:t/>
                </a:r>
                <a:r>
                  <a:rPr lang="id-ID" sz="1600" dirty="0"/>
                  <a:t>(11)</a:t>
                </a:r>
                <a:endParaRPr lang="en-US" sz="1600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0" y="1825625"/>
                <a:ext cx="9144000" cy="4351338"/>
              </a:xfrm>
              <a:blipFill rotWithShape="0">
                <a:blip r:embed="rId2"/>
                <a:stretch>
                  <a:fillRect l="-133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264291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id-ID" dirty="0"/>
                  <a:t>dan</a:t>
                </a:r>
                <a:endParaRPr lang="en-US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id-ID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id-ID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id-ID" i="1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id-ID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id-ID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id-ID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id-ID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id-ID" i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id-ID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id-ID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id-ID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id-ID" dirty="0"/>
                  <a:t/>
                </a:r>
                <a:r>
                  <a:rPr lang="id-ID" sz="2000" dirty="0"/>
                  <a:t>(12)</a:t>
                </a:r>
                <a:endParaRPr lang="en-US" sz="2000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0">
                <a:blip r:embed="rId2"/>
                <a:stretch>
                  <a:fillRect l="-1391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72670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474" y="0"/>
            <a:ext cx="7886700" cy="1325563"/>
          </a:xfrm>
        </p:spPr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783" y="1773382"/>
            <a:ext cx="8257308" cy="49367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00025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id-ID" dirty="0"/>
                  <a:t>Dengan menggunakan data pada Tebel 2, maka perhitungan dilakukan untuk periode 24, dengan mengambil </a:t>
                </a:r>
                <a14:m>
                  <m:oMath xmlns:m="http://schemas.openxmlformats.org/officeDocument/2006/math">
                    <m:r>
                      <a:rPr lang="id-ID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=0.15.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id-ID" dirty="0"/>
                  <a:t> </a:t>
                </a:r>
                <a:endParaRPr lang="en-US" dirty="0"/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id-ID" i="1">
                            <a:latin typeface="Cambria Math" panose="02040503050406030204" pitchFamily="18" charset="0"/>
                          </a:rPr>
                          <m:t>23</m:t>
                        </m:r>
                      </m:sub>
                      <m:sup>
                        <m:r>
                          <a:rPr lang="id-ID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id-ID" i="1">
                        <a:latin typeface="Cambria Math" panose="02040503050406030204" pitchFamily="18" charset="0"/>
                      </a:rPr>
                      <m:t>=0.15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239</m:t>
                        </m:r>
                      </m:e>
                    </m:d>
                    <m:r>
                      <a:rPr lang="id-ID" i="1">
                        <a:latin typeface="Cambria Math" panose="02040503050406030204" pitchFamily="18" charset="0"/>
                      </a:rPr>
                      <m:t>+0.85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209.3</m:t>
                        </m:r>
                      </m:e>
                    </m:d>
                    <m:r>
                      <a:rPr lang="id-ID" i="1">
                        <a:latin typeface="Cambria Math" panose="02040503050406030204" pitchFamily="18" charset="0"/>
                      </a:rPr>
                      <m:t>=213.8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id-ID" i="1">
                            <a:latin typeface="Cambria Math" panose="02040503050406030204" pitchFamily="18" charset="0"/>
                          </a:rPr>
                          <m:t>  23</m:t>
                        </m:r>
                      </m:sub>
                      <m:sup>
                        <m:r>
                          <a:rPr lang="id-ID" i="1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bSup>
                    <m:r>
                      <a:rPr lang="id-ID" i="1">
                        <a:latin typeface="Cambria Math" panose="02040503050406030204" pitchFamily="18" charset="0"/>
                      </a:rPr>
                      <m:t>=0.15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213.8</m:t>
                        </m:r>
                      </m:e>
                    </m:d>
                    <m:r>
                      <a:rPr lang="id-ID" i="1">
                        <a:latin typeface="Cambria Math" panose="02040503050406030204" pitchFamily="18" charset="0"/>
                      </a:rPr>
                      <m:t>+0.85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185.6</m:t>
                        </m:r>
                      </m:e>
                    </m:d>
                    <m:r>
                      <a:rPr lang="id-ID" i="1">
                        <a:latin typeface="Cambria Math" panose="02040503050406030204" pitchFamily="18" charset="0"/>
                      </a:rPr>
                      <m:t>=189.8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id-ID" i="1">
                            <a:latin typeface="Cambria Math" panose="02040503050406030204" pitchFamily="18" charset="0"/>
                          </a:rPr>
                          <m:t>   23</m:t>
                        </m:r>
                      </m:sub>
                      <m:sup>
                        <m:r>
                          <a:rPr lang="id-ID" i="1">
                            <a:latin typeface="Cambria Math" panose="02040503050406030204" pitchFamily="18" charset="0"/>
                          </a:rPr>
                          <m:t>′′′</m:t>
                        </m:r>
                      </m:sup>
                    </m:sSubSup>
                    <m:r>
                      <a:rPr lang="id-ID" i="1">
                        <a:latin typeface="Cambria Math" panose="02040503050406030204" pitchFamily="18" charset="0"/>
                      </a:rPr>
                      <m:t>=0.15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189.8</m:t>
                        </m:r>
                      </m:e>
                    </m:d>
                    <m:r>
                      <a:rPr lang="id-ID" i="1">
                        <a:latin typeface="Cambria Math" panose="02040503050406030204" pitchFamily="18" charset="0"/>
                      </a:rPr>
                      <m:t>+0.85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167.5</m:t>
                        </m:r>
                      </m:e>
                    </m:d>
                    <m:r>
                      <a:rPr lang="id-ID" i="1">
                        <a:latin typeface="Cambria Math" panose="02040503050406030204" pitchFamily="18" charset="0"/>
                      </a:rPr>
                      <m:t>=170.8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0">
                <a:blip r:embed="rId2"/>
                <a:stretch>
                  <a:fillRect l="-1546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88981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1825625"/>
                <a:ext cx="9144000" cy="4351338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sz="20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id-ID" sz="2000" i="1">
                            <a:latin typeface="Cambria Math" panose="02040503050406030204" pitchFamily="18" charset="0"/>
                          </a:rPr>
                          <m:t>23</m:t>
                        </m:r>
                      </m:sub>
                    </m:sSub>
                    <m:r>
                      <a:rPr lang="id-ID" sz="2000" i="1">
                        <a:latin typeface="Cambria Math" panose="02040503050406030204" pitchFamily="18" charset="0"/>
                      </a:rPr>
                      <m:t>=3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d-ID" sz="2000" i="1">
                            <a:latin typeface="Cambria Math" panose="02040503050406030204" pitchFamily="18" charset="0"/>
                          </a:rPr>
                          <m:t>213.8</m:t>
                        </m:r>
                      </m:e>
                    </m:d>
                    <m:r>
                      <a:rPr lang="id-ID" sz="2000" i="1">
                        <a:latin typeface="Cambria Math" panose="02040503050406030204" pitchFamily="18" charset="0"/>
                      </a:rPr>
                      <m:t>−3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d-ID" sz="2000" i="1">
                            <a:latin typeface="Cambria Math" panose="02040503050406030204" pitchFamily="18" charset="0"/>
                          </a:rPr>
                          <m:t>189.8</m:t>
                        </m:r>
                      </m:e>
                    </m:d>
                    <m:r>
                      <a:rPr lang="id-ID" sz="2000" i="1">
                        <a:latin typeface="Cambria Math" panose="02040503050406030204" pitchFamily="18" charset="0"/>
                      </a:rPr>
                      <m:t>+170.8=242.8</m:t>
                    </m:r>
                  </m:oMath>
                </a14:m>
                <a:r>
                  <a:rPr lang="id-ID" sz="2000" dirty="0"/>
                  <a:t/>
                </a:r>
                <a:endParaRPr lang="en-US" sz="20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sz="20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id-ID" sz="2000" i="1">
                            <a:latin typeface="Cambria Math" panose="02040503050406030204" pitchFamily="18" charset="0"/>
                          </a:rPr>
                          <m:t>23</m:t>
                        </m:r>
                      </m:sub>
                    </m:sSub>
                    <m:r>
                      <a:rPr lang="id-ID" sz="20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2000" i="1">
                            <a:latin typeface="Cambria Math" panose="02040503050406030204" pitchFamily="18" charset="0"/>
                          </a:rPr>
                          <m:t>0.15</m:t>
                        </m:r>
                      </m:num>
                      <m:den>
                        <m:r>
                          <a:rPr lang="id-ID" sz="2000" i="1">
                            <a:latin typeface="Cambria Math" panose="02040503050406030204" pitchFamily="18" charset="0"/>
                          </a:rPr>
                          <m:t>2</m:t>
                        </m:r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id-ID" sz="2000" i="1">
                                    <a:latin typeface="Cambria Math" panose="02040503050406030204" pitchFamily="18" charset="0"/>
                                  </a:rPr>
                                  <m:t>0.85</m:t>
                                </m:r>
                              </m:e>
                            </m:d>
                          </m:e>
                          <m:sup>
                            <m:r>
                              <a:rPr lang="id-ID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d-ID" sz="2000" i="1">
                                <a:latin typeface="Cambria Math" panose="02040503050406030204" pitchFamily="18" charset="0"/>
                              </a:rPr>
                              <m:t>6−5</m:t>
                            </m:r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id-ID" sz="2000" i="1">
                                    <a:latin typeface="Cambria Math" panose="02040503050406030204" pitchFamily="18" charset="0"/>
                                  </a:rPr>
                                  <m:t>0.15</m:t>
                                </m:r>
                              </m:e>
                            </m:d>
                          </m:e>
                        </m:d>
                        <m:r>
                          <a:rPr lang="id-ID" sz="2000" i="1">
                            <a:latin typeface="Cambria Math" panose="02040503050406030204" pitchFamily="18" charset="0"/>
                          </a:rPr>
                          <m:t>213.8−</m:t>
                        </m:r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d-ID" sz="2000" i="1">
                                <a:latin typeface="Cambria Math" panose="02040503050406030204" pitchFamily="18" charset="0"/>
                              </a:rPr>
                              <m:t>10−8</m:t>
                            </m:r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id-ID" sz="2000" i="1">
                                    <a:latin typeface="Cambria Math" panose="02040503050406030204" pitchFamily="18" charset="0"/>
                                  </a:rPr>
                                  <m:t>0.15</m:t>
                                </m:r>
                              </m:e>
                            </m:d>
                          </m:e>
                        </m:d>
                        <m:r>
                          <a:rPr lang="id-ID" sz="2000" i="1">
                            <a:latin typeface="Cambria Math" panose="02040503050406030204" pitchFamily="18" charset="0"/>
                          </a:rPr>
                          <m:t>189.8+</m:t>
                        </m:r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d-ID" sz="2000" i="1">
                                <a:latin typeface="Cambria Math" panose="02040503050406030204" pitchFamily="18" charset="0"/>
                              </a:rPr>
                              <m:t>4−3</m:t>
                            </m:r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id-ID" sz="2000" i="1">
                                    <a:latin typeface="Cambria Math" panose="02040503050406030204" pitchFamily="18" charset="0"/>
                                  </a:rPr>
                                  <m:t>0.15</m:t>
                                </m:r>
                              </m:e>
                            </m:d>
                          </m:e>
                        </m:d>
                        <m:r>
                          <a:rPr lang="id-ID" sz="2000" i="1">
                            <a:latin typeface="Cambria Math" panose="02040503050406030204" pitchFamily="18" charset="0"/>
                          </a:rPr>
                          <m:t>170.8</m:t>
                        </m:r>
                      </m:e>
                    </m:d>
                  </m:oMath>
                </a14:m>
                <a:endParaRPr lang="en-US" sz="2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sz="2000" i="1">
                          <a:latin typeface="Cambria Math" panose="02040503050406030204" pitchFamily="18" charset="0"/>
                        </a:rPr>
                        <m:t>=0.1038(1122.45−1670.24+606.34=6.07</m:t>
                      </m:r>
                    </m:oMath>
                  </m:oMathPara>
                </a14:m>
                <a:endParaRPr lang="en-US" sz="20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sz="20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id-ID" sz="20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id-ID" sz="2000" i="1">
                            <a:latin typeface="Cambria Math" panose="02040503050406030204" pitchFamily="18" charset="0"/>
                          </a:rPr>
                          <m:t>23</m:t>
                        </m:r>
                      </m:sub>
                    </m:sSub>
                    <m:r>
                      <a:rPr lang="id-ID" sz="20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d-ID" sz="2000" i="1">
                                <a:latin typeface="Cambria Math" panose="02040503050406030204" pitchFamily="18" charset="0"/>
                              </a:rPr>
                              <m:t>(0.15)</m:t>
                            </m:r>
                          </m:e>
                          <m:sup>
                            <m:r>
                              <a:rPr lang="id-ID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d-ID" sz="2000" i="1">
                                <a:latin typeface="Cambria Math" panose="02040503050406030204" pitchFamily="18" charset="0"/>
                              </a:rPr>
                              <m:t>(0.85)</m:t>
                            </m:r>
                          </m:e>
                          <m:sup>
                            <m:r>
                              <a:rPr lang="id-ID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d-ID" sz="2000" i="1">
                            <a:latin typeface="Cambria Math" panose="02040503050406030204" pitchFamily="18" charset="0"/>
                          </a:rPr>
                          <m:t>213.8−2(189.8)+170.8</m:t>
                        </m:r>
                      </m:e>
                    </m:d>
                    <m:r>
                      <a:rPr lang="id-ID" sz="2000" i="1">
                        <a:latin typeface="Cambria Math" panose="02040503050406030204" pitchFamily="18" charset="0"/>
                      </a:rPr>
                      <m:t>=0.1557</m:t>
                    </m:r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0" y="1825625"/>
                <a:ext cx="9144000" cy="4351338"/>
              </a:xfrm>
              <a:blipFill rotWithShape="0">
                <a:blip r:embed="rId2"/>
                <a:stretch>
                  <a:fillRect l="-600" t="-11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185251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28649" y="1825625"/>
                <a:ext cx="8219515" cy="4351338"/>
              </a:xfrm>
            </p:spPr>
            <p:txBody>
              <a:bodyPr/>
              <a:lstStyle/>
              <a:p>
                <a:r>
                  <a:rPr lang="en-US" dirty="0" err="1" smtClean="0"/>
                  <a:t>Sehingga</a:t>
                </a: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id-ID" i="1">
                            <a:latin typeface="Cambria Math" panose="02040503050406030204" pitchFamily="18" charset="0"/>
                          </a:rPr>
                          <m:t>24</m:t>
                        </m:r>
                      </m:sub>
                    </m:sSub>
                    <m:r>
                      <a:rPr lang="id-ID" i="1">
                        <a:latin typeface="Cambria Math" panose="02040503050406030204" pitchFamily="18" charset="0"/>
                      </a:rPr>
                      <m:t>=242.8+6.07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id-ID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id-ID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0.1557</m:t>
                        </m:r>
                      </m:e>
                    </m:d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d-ID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  <m:sup>
                            <m:r>
                              <a:rPr lang="id-ID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id-ID" i="1">
                        <a:latin typeface="Cambria Math" panose="02040503050406030204" pitchFamily="18" charset="0"/>
                      </a:rPr>
                      <m:t>=248.99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628649" y="1825625"/>
                <a:ext cx="8219515" cy="4351338"/>
              </a:xfrm>
              <a:blipFill rotWithShape="0">
                <a:blip r:embed="rId2"/>
                <a:stretch>
                  <a:fillRect l="-1335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103863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id-ID" dirty="0"/>
                  <a:t>Demiikin juga untuk ramalan untuk periode 25</a:t>
                </a:r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id-ID" i="1">
                            <a:latin typeface="Cambria Math" panose="02040503050406030204" pitchFamily="18" charset="0"/>
                          </a:rPr>
                          <m:t>25</m:t>
                        </m:r>
                      </m:sub>
                    </m:sSub>
                    <m:r>
                      <a:rPr lang="id-ID" i="1">
                        <a:latin typeface="Cambria Math" panose="02040503050406030204" pitchFamily="18" charset="0"/>
                      </a:rPr>
                      <m:t>=255.6+7.3(1)+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id-ID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0.2</m:t>
                        </m:r>
                      </m:e>
                    </m:d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d-ID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  <m:sup>
                            <m:r>
                              <a:rPr lang="id-ID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id-ID" i="1">
                        <a:latin typeface="Cambria Math" panose="02040503050406030204" pitchFamily="18" charset="0"/>
                      </a:rPr>
                      <m:t>=262.97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id-ID" dirty="0"/>
                  <a:t> </a:t>
                </a:r>
                <a:endParaRPr lang="en-US" dirty="0"/>
              </a:p>
              <a:p>
                <a:r>
                  <a:rPr lang="id-ID" dirty="0"/>
                  <a:t>karena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id-ID" i="1">
                            <a:latin typeface="Cambria Math" panose="02040503050406030204" pitchFamily="18" charset="0"/>
                          </a:rPr>
                          <m:t>24</m:t>
                        </m:r>
                      </m:sub>
                    </m:sSub>
                    <m:r>
                      <a:rPr lang="id-ID" i="1">
                        <a:latin typeface="Cambria Math" panose="02040503050406030204" pitchFamily="18" charset="0"/>
                      </a:rPr>
                      <m:t>=255.6,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id-ID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id-ID" i="1">
                            <a:latin typeface="Cambria Math" panose="02040503050406030204" pitchFamily="18" charset="0"/>
                          </a:rPr>
                          <m:t>24</m:t>
                        </m:r>
                      </m:sub>
                    </m:sSub>
                    <m:r>
                      <a:rPr lang="id-ID" i="1">
                        <a:latin typeface="Cambria Math" panose="02040503050406030204" pitchFamily="18" charset="0"/>
                      </a:rPr>
                      <m:t>=7.3,</m:t>
                    </m:r>
                  </m:oMath>
                </a14:m>
                <a:r>
                  <a:rPr lang="id-ID" dirty="0"/>
                  <a:t> dan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id-ID" i="1">
                            <a:latin typeface="Cambria Math" panose="02040503050406030204" pitchFamily="18" charset="0"/>
                          </a:rPr>
                          <m:t>24</m:t>
                        </m:r>
                      </m:sub>
                    </m:sSub>
                    <m:r>
                      <a:rPr lang="id-ID" i="1">
                        <a:latin typeface="Cambria Math" panose="02040503050406030204" pitchFamily="18" charset="0"/>
                      </a:rPr>
                      <m:t>=2.</m:t>
                    </m:r>
                  </m:oMath>
                </a14:m>
                <a:r>
                  <a:rPr lang="id-ID" dirty="0"/>
                  <a:t>Hal yang sama dapat dilakukan untuk periode 26 dan 30 dapat dihitung sebagai berikut</a:t>
                </a:r>
                <a:endParaRPr lang="en-US" dirty="0"/>
              </a:p>
              <a:p>
                <a:pPr marL="0" indent="0">
                  <a:buNone/>
                </a:pPr>
                <a:r>
                  <a:rPr lang="id-ID" dirty="0"/>
                  <a:t> </a:t>
                </a:r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id-ID" i="1">
                            <a:latin typeface="Cambria Math" panose="02040503050406030204" pitchFamily="18" charset="0"/>
                          </a:rPr>
                          <m:t>26</m:t>
                        </m:r>
                      </m:sub>
                    </m:sSub>
                    <m:r>
                      <a:rPr lang="id-ID" i="1">
                        <a:latin typeface="Cambria Math" panose="02040503050406030204" pitchFamily="18" charset="0"/>
                      </a:rPr>
                      <m:t>=255.6+7.3(2)+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id-ID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0.2</m:t>
                        </m:r>
                      </m:e>
                    </m:d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d-ID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id-ID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id-ID" i="1">
                        <a:latin typeface="Cambria Math" panose="02040503050406030204" pitchFamily="18" charset="0"/>
                      </a:rPr>
                      <m:t>=270.60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id-ID" i="1">
                            <a:latin typeface="Cambria Math" panose="02040503050406030204" pitchFamily="18" charset="0"/>
                          </a:rPr>
                          <m:t>30</m:t>
                        </m:r>
                      </m:sub>
                    </m:sSub>
                    <m:r>
                      <a:rPr lang="id-ID" i="1">
                        <a:latin typeface="Cambria Math" panose="02040503050406030204" pitchFamily="18" charset="0"/>
                      </a:rPr>
                      <m:t>=255.6+7.3(6)+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id-ID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0.2</m:t>
                        </m:r>
                      </m:e>
                    </m:d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d-ID" i="1">
                                <a:latin typeface="Cambria Math" panose="02040503050406030204" pitchFamily="18" charset="0"/>
                              </a:rPr>
                              <m:t>6</m:t>
                            </m:r>
                          </m:e>
                          <m:sup>
                            <m:r>
                              <a:rPr lang="id-ID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id-ID" i="1">
                        <a:latin typeface="Cambria Math" panose="02040503050406030204" pitchFamily="18" charset="0"/>
                      </a:rPr>
                      <m:t>=303.26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0">
                <a:blip r:embed="rId2"/>
                <a:stretch>
                  <a:fillRect l="-1159" t="-28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260329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Time Series vs. </a:t>
            </a:r>
            <a:r>
              <a:rPr 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Cross </a:t>
            </a: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Sectional Data</a:t>
            </a:r>
            <a:r>
              <a:rPr lang="en-US" sz="1600" dirty="0"/>
              <a:t> </a:t>
            </a:r>
          </a:p>
        </p:txBody>
      </p:sp>
      <p:sp>
        <p:nvSpPr>
          <p:cNvPr id="2928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790700"/>
            <a:ext cx="7772400" cy="4370388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b="1" dirty="0"/>
              <a:t>   </a:t>
            </a:r>
            <a:r>
              <a:rPr lang="en-US" b="1" dirty="0" err="1" smtClean="0"/>
              <a:t>Tujuan</a:t>
            </a:r>
            <a:r>
              <a:rPr lang="en-US" b="1" dirty="0" smtClean="0"/>
              <a:t> </a:t>
            </a:r>
            <a:r>
              <a:rPr lang="en-US" b="1" dirty="0" err="1" smtClean="0"/>
              <a:t>utama</a:t>
            </a:r>
            <a:r>
              <a:rPr lang="en-US" b="1" dirty="0" smtClean="0"/>
              <a:t> </a:t>
            </a:r>
            <a:r>
              <a:rPr lang="en-US" b="1" dirty="0" err="1" smtClean="0"/>
              <a:t>dari</a:t>
            </a:r>
            <a:r>
              <a:rPr lang="en-US" b="1" dirty="0" smtClean="0"/>
              <a:t> </a:t>
            </a:r>
            <a:r>
              <a:rPr lang="en-US" b="1" dirty="0" err="1" smtClean="0"/>
              <a:t>prediksi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time series </a:t>
            </a:r>
            <a:r>
              <a:rPr lang="en-US" b="1" dirty="0" err="1" smtClean="0"/>
              <a:t>adalah</a:t>
            </a:r>
            <a:r>
              <a:rPr lang="en-US" b="1" dirty="0" smtClean="0"/>
              <a:t>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meramalkan</a:t>
            </a:r>
            <a:r>
              <a:rPr lang="en-US" b="1" dirty="0" smtClean="0"/>
              <a:t> </a:t>
            </a:r>
            <a:r>
              <a:rPr lang="en-US" b="1" dirty="0" err="1" smtClean="0"/>
              <a:t>melebihi</a:t>
            </a:r>
            <a:r>
              <a:rPr lang="en-US" b="1" dirty="0" smtClean="0"/>
              <a:t> </a:t>
            </a:r>
            <a:r>
              <a:rPr lang="en-US" b="1" dirty="0" err="1" smtClean="0"/>
              <a:t>batasan</a:t>
            </a:r>
            <a:r>
              <a:rPr lang="en-US" b="1" dirty="0" smtClean="0"/>
              <a:t> </a:t>
            </a:r>
            <a:r>
              <a:rPr lang="en-US" b="1" dirty="0" err="1" smtClean="0"/>
              <a:t>waktu</a:t>
            </a:r>
            <a:r>
              <a:rPr lang="en-US" b="1" dirty="0" smtClean="0"/>
              <a:t> </a:t>
            </a:r>
            <a:r>
              <a:rPr lang="en-US" b="1" dirty="0" err="1" smtClean="0"/>
              <a:t>suatu</a:t>
            </a:r>
            <a:r>
              <a:rPr lang="en-US" b="1" dirty="0" smtClean="0"/>
              <a:t> </a:t>
            </a:r>
            <a:r>
              <a:rPr lang="en-US" b="1" dirty="0" err="1" smtClean="0"/>
              <a:t>variabel</a:t>
            </a:r>
            <a:endParaRPr lang="en-US" b="1" dirty="0"/>
          </a:p>
        </p:txBody>
      </p:sp>
      <p:graphicFrame>
        <p:nvGraphicFramePr>
          <p:cNvPr id="12292" name="Object 4"/>
          <p:cNvGraphicFramePr>
            <a:graphicFrameLocks noGrp="1" noChangeAspect="1"/>
          </p:cNvGraphicFramePr>
          <p:nvPr>
            <p:ph type="clipArt" sz="half" idx="4294967295"/>
          </p:nvPr>
        </p:nvGraphicFramePr>
        <p:xfrm>
          <a:off x="4932219" y="3394364"/>
          <a:ext cx="3657600" cy="2971800"/>
        </p:xfrm>
        <a:graphic>
          <a:graphicData uri="http://schemas.openxmlformats.org/presentationml/2006/ole">
            <p:oleObj spid="_x0000_s1041" name="Clip" r:id="rId3" imgW="2659075" imgH="2585009" progId="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78034252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>
          <a:xfrm>
            <a:off x="927100" y="0"/>
            <a:ext cx="7772400" cy="823913"/>
          </a:xfrm>
        </p:spPr>
        <p:txBody>
          <a:bodyPr/>
          <a:lstStyle/>
          <a:p>
            <a:pPr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Time Series vs. </a:t>
            </a:r>
            <a:r>
              <a:rPr lang="en-US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Cross </a:t>
            </a: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Sectional Data</a:t>
            </a:r>
            <a:r>
              <a:rPr lang="en-US" sz="1400" dirty="0"/>
              <a:t> </a:t>
            </a:r>
          </a:p>
        </p:txBody>
      </p:sp>
      <p:sp>
        <p:nvSpPr>
          <p:cNvPr id="2949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590800"/>
            <a:ext cx="3810000" cy="35052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sz="4000" b="1" dirty="0"/>
              <a:t>  </a:t>
            </a:r>
            <a:r>
              <a:rPr lang="en-US" sz="3600" b="1" dirty="0"/>
              <a:t>Time </a:t>
            </a:r>
            <a:r>
              <a:rPr lang="en-US" sz="3600" b="1" dirty="0" smtClean="0"/>
              <a:t>series </a:t>
            </a:r>
            <a:r>
              <a:rPr lang="en-US" sz="3600" b="1" dirty="0" err="1" smtClean="0"/>
              <a:t>bersifat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dinamis</a:t>
            </a:r>
            <a:r>
              <a:rPr lang="en-US" sz="3600" b="1" dirty="0" smtClean="0"/>
              <a:t>, </a:t>
            </a:r>
            <a:r>
              <a:rPr lang="en-US" sz="3600" b="1" dirty="0" err="1" smtClean="0"/>
              <a:t>akan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mengalami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perubahan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setiap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waktu</a:t>
            </a:r>
            <a:r>
              <a:rPr lang="en-US" sz="3600" b="1" dirty="0" smtClean="0"/>
              <a:t>.</a:t>
            </a:r>
            <a:endParaRPr lang="en-US" sz="3600" b="1" dirty="0"/>
          </a:p>
        </p:txBody>
      </p:sp>
      <p:graphicFrame>
        <p:nvGraphicFramePr>
          <p:cNvPr id="13316" name="Object 4"/>
          <p:cNvGraphicFramePr>
            <a:graphicFrameLocks noGrp="1" noChangeAspect="1"/>
          </p:cNvGraphicFramePr>
          <p:nvPr>
            <p:ph type="clipArt" sz="half" idx="2"/>
          </p:nvPr>
        </p:nvGraphicFramePr>
        <p:xfrm>
          <a:off x="6205538" y="3373438"/>
          <a:ext cx="695325" cy="1330325"/>
        </p:xfrm>
        <a:graphic>
          <a:graphicData uri="http://schemas.openxmlformats.org/presentationml/2006/ole">
            <p:oleObj spid="_x0000_s2065" name="Clip" r:id="rId3" imgW="694030" imgH="1328623" progId="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5146190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Time Series vs. </a:t>
            </a:r>
            <a:r>
              <a:rPr lang="en-US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Cross </a:t>
            </a: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Sectional Data</a:t>
            </a:r>
            <a:r>
              <a:rPr lang="en-US" sz="1400" dirty="0"/>
              <a:t> </a:t>
            </a:r>
          </a:p>
        </p:txBody>
      </p:sp>
      <p:sp>
        <p:nvSpPr>
          <p:cNvPr id="29696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 sz="4400" b="1" dirty="0"/>
              <a:t>  </a:t>
            </a:r>
            <a:r>
              <a:rPr lang="en-US" sz="3600" b="1" dirty="0" err="1" smtClean="0"/>
              <a:t>Ketika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menggunakan</a:t>
            </a:r>
            <a:r>
              <a:rPr lang="en-US" sz="3600" b="1" dirty="0" smtClean="0"/>
              <a:t> data time series, yang paling </a:t>
            </a:r>
            <a:r>
              <a:rPr lang="en-US" sz="3600" b="1" dirty="0" err="1" smtClean="0"/>
              <a:t>penting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adalah</a:t>
            </a:r>
            <a:r>
              <a:rPr lang="en-US" sz="3600" b="1" dirty="0" smtClean="0"/>
              <a:t> data di plot-</a:t>
            </a:r>
            <a:r>
              <a:rPr lang="en-US" sz="3600" b="1" dirty="0" err="1" smtClean="0"/>
              <a:t>kan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ke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dalam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bentuk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grafik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sehingga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mudah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untuk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dianalisis</a:t>
            </a:r>
            <a:endParaRPr lang="en-US" sz="3600" b="1" dirty="0"/>
          </a:p>
        </p:txBody>
      </p:sp>
      <p:graphicFrame>
        <p:nvGraphicFramePr>
          <p:cNvPr id="14340" name="Object 4"/>
          <p:cNvGraphicFramePr>
            <a:graphicFrameLocks noGrp="1" noChangeAspect="1"/>
          </p:cNvGraphicFramePr>
          <p:nvPr>
            <p:ph type="clipArt" sz="half" idx="4294967295"/>
          </p:nvPr>
        </p:nvGraphicFramePr>
        <p:xfrm>
          <a:off x="2449801" y="4246418"/>
          <a:ext cx="3840162" cy="2057400"/>
        </p:xfrm>
        <a:graphic>
          <a:graphicData uri="http://schemas.openxmlformats.org/presentationml/2006/ole">
            <p:oleObj spid="_x0000_s3089" name="Clip" r:id="rId3" imgW="1869034" imgH="2189988" progId="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203825733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ts val="3000"/>
              </a:lnSpc>
              <a:spcBef>
                <a:spcPts val="600"/>
              </a:spcBef>
              <a:buClr>
                <a:srgbClr val="00498A"/>
              </a:buClr>
              <a:buSzPct val="8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ts val="2600"/>
              </a:lnSpc>
              <a:spcBef>
                <a:spcPts val="400"/>
              </a:spcBef>
              <a:buClr>
                <a:srgbClr val="00498A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ts val="2400"/>
              </a:lnSpc>
              <a:spcBef>
                <a:spcPts val="400"/>
              </a:spcBef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" panose="02020603050405020304" pitchFamily="18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ts val="3000"/>
              </a:lnSpc>
              <a:spcBef>
                <a:spcPts val="600"/>
              </a:spcBef>
              <a:buClr>
                <a:srgbClr val="00498A"/>
              </a:buClr>
              <a:buSzPct val="8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ts val="2600"/>
              </a:lnSpc>
              <a:spcBef>
                <a:spcPts val="400"/>
              </a:spcBef>
              <a:buClr>
                <a:srgbClr val="00498A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ts val="2400"/>
              </a:lnSpc>
              <a:spcBef>
                <a:spcPts val="400"/>
              </a:spcBef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" panose="02020603050405020304" pitchFamily="18" charset="0"/>
            </a:endParaRPr>
          </a:p>
        </p:txBody>
      </p:sp>
      <p:grpSp>
        <p:nvGrpSpPr>
          <p:cNvPr id="17412" name="Group 4"/>
          <p:cNvGrpSpPr>
            <a:grpSpLocks/>
          </p:cNvGrpSpPr>
          <p:nvPr/>
        </p:nvGrpSpPr>
        <p:grpSpPr bwMode="auto">
          <a:xfrm>
            <a:off x="922338" y="2255838"/>
            <a:ext cx="3644900" cy="1817687"/>
            <a:chOff x="581" y="1421"/>
            <a:chExt cx="2296" cy="1145"/>
          </a:xfrm>
        </p:grpSpPr>
        <p:sp>
          <p:nvSpPr>
            <p:cNvPr id="17429" name="Rectangle 5"/>
            <p:cNvSpPr>
              <a:spLocks noChangeArrowheads="1"/>
            </p:cNvSpPr>
            <p:nvPr/>
          </p:nvSpPr>
          <p:spPr bwMode="auto">
            <a:xfrm>
              <a:off x="582" y="1422"/>
              <a:ext cx="1627" cy="641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ts val="3000"/>
                </a:lnSpc>
                <a:spcBef>
                  <a:spcPts val="600"/>
                </a:spcBef>
                <a:buClr>
                  <a:srgbClr val="00498A"/>
                </a:buClr>
                <a:buSzPct val="8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ts val="2600"/>
                </a:lnSpc>
                <a:spcBef>
                  <a:spcPts val="400"/>
                </a:spcBef>
                <a:buClr>
                  <a:srgbClr val="00498A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ts val="2400"/>
                </a:lnSpc>
                <a:spcBef>
                  <a:spcPts val="400"/>
                </a:spcBef>
                <a:buClr>
                  <a:srgbClr val="00498A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Clr>
                  <a:srgbClr val="00498A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Clr>
                  <a:srgbClr val="00498A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498A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498A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498A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498A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latin typeface="Times" panose="02020603050405020304" pitchFamily="18" charset="0"/>
              </a:endParaRPr>
            </a:p>
          </p:txBody>
        </p:sp>
        <p:sp>
          <p:nvSpPr>
            <p:cNvPr id="17430" name="Freeform 6"/>
            <p:cNvSpPr>
              <a:spLocks/>
            </p:cNvSpPr>
            <p:nvPr/>
          </p:nvSpPr>
          <p:spPr bwMode="auto">
            <a:xfrm>
              <a:off x="2220" y="1421"/>
              <a:ext cx="657" cy="1145"/>
            </a:xfrm>
            <a:custGeom>
              <a:avLst/>
              <a:gdLst>
                <a:gd name="T0" fmla="*/ 0 w 657"/>
                <a:gd name="T1" fmla="*/ 0 h 1145"/>
                <a:gd name="T2" fmla="*/ 656 w 657"/>
                <a:gd name="T3" fmla="*/ 1144 h 1145"/>
                <a:gd name="T4" fmla="*/ 0 w 657"/>
                <a:gd name="T5" fmla="*/ 653 h 1145"/>
                <a:gd name="T6" fmla="*/ 0 w 657"/>
                <a:gd name="T7" fmla="*/ 0 h 11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57" h="1145">
                  <a:moveTo>
                    <a:pt x="0" y="0"/>
                  </a:moveTo>
                  <a:lnTo>
                    <a:pt x="656" y="1144"/>
                  </a:lnTo>
                  <a:lnTo>
                    <a:pt x="0" y="653"/>
                  </a:lnTo>
                  <a:lnTo>
                    <a:pt x="0" y="0"/>
                  </a:lnTo>
                </a:path>
              </a:pathLst>
            </a:custGeom>
            <a:solidFill>
              <a:srgbClr val="800000"/>
            </a:solidFill>
            <a:ln w="254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1" name="Freeform 7"/>
            <p:cNvSpPr>
              <a:spLocks/>
            </p:cNvSpPr>
            <p:nvPr/>
          </p:nvSpPr>
          <p:spPr bwMode="auto">
            <a:xfrm>
              <a:off x="581" y="2074"/>
              <a:ext cx="2296" cy="492"/>
            </a:xfrm>
            <a:custGeom>
              <a:avLst/>
              <a:gdLst>
                <a:gd name="T0" fmla="*/ 0 w 2296"/>
                <a:gd name="T1" fmla="*/ 0 h 492"/>
                <a:gd name="T2" fmla="*/ 1639 w 2296"/>
                <a:gd name="T3" fmla="*/ 0 h 492"/>
                <a:gd name="T4" fmla="*/ 2295 w 2296"/>
                <a:gd name="T5" fmla="*/ 491 h 492"/>
                <a:gd name="T6" fmla="*/ 0 w 2296"/>
                <a:gd name="T7" fmla="*/ 0 h 49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296" h="492">
                  <a:moveTo>
                    <a:pt x="0" y="0"/>
                  </a:moveTo>
                  <a:lnTo>
                    <a:pt x="1639" y="0"/>
                  </a:lnTo>
                  <a:lnTo>
                    <a:pt x="2295" y="491"/>
                  </a:lnTo>
                  <a:lnTo>
                    <a:pt x="0" y="0"/>
                  </a:lnTo>
                </a:path>
              </a:pathLst>
            </a:custGeom>
            <a:solidFill>
              <a:srgbClr val="400000"/>
            </a:solidFill>
            <a:ln w="254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13" name="Group 8"/>
          <p:cNvGrpSpPr>
            <a:grpSpLocks/>
          </p:cNvGrpSpPr>
          <p:nvPr/>
        </p:nvGrpSpPr>
        <p:grpSpPr bwMode="auto">
          <a:xfrm>
            <a:off x="922338" y="4071938"/>
            <a:ext cx="3644900" cy="1814512"/>
            <a:chOff x="581" y="2565"/>
            <a:chExt cx="2296" cy="1143"/>
          </a:xfrm>
        </p:grpSpPr>
        <p:sp>
          <p:nvSpPr>
            <p:cNvPr id="17426" name="Rectangle 9"/>
            <p:cNvSpPr>
              <a:spLocks noChangeArrowheads="1"/>
            </p:cNvSpPr>
            <p:nvPr/>
          </p:nvSpPr>
          <p:spPr bwMode="auto">
            <a:xfrm>
              <a:off x="582" y="3055"/>
              <a:ext cx="1627" cy="641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ts val="3000"/>
                </a:lnSpc>
                <a:spcBef>
                  <a:spcPts val="600"/>
                </a:spcBef>
                <a:buClr>
                  <a:srgbClr val="00498A"/>
                </a:buClr>
                <a:buSzPct val="8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ts val="2600"/>
                </a:lnSpc>
                <a:spcBef>
                  <a:spcPts val="400"/>
                </a:spcBef>
                <a:buClr>
                  <a:srgbClr val="00498A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ts val="2400"/>
                </a:lnSpc>
                <a:spcBef>
                  <a:spcPts val="400"/>
                </a:spcBef>
                <a:buClr>
                  <a:srgbClr val="00498A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Clr>
                  <a:srgbClr val="00498A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Clr>
                  <a:srgbClr val="00498A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498A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498A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498A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498A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latin typeface="Times" panose="02020603050405020304" pitchFamily="18" charset="0"/>
              </a:endParaRPr>
            </a:p>
          </p:txBody>
        </p:sp>
        <p:sp>
          <p:nvSpPr>
            <p:cNvPr id="17427" name="Freeform 10"/>
            <p:cNvSpPr>
              <a:spLocks/>
            </p:cNvSpPr>
            <p:nvPr/>
          </p:nvSpPr>
          <p:spPr bwMode="auto">
            <a:xfrm>
              <a:off x="581" y="2565"/>
              <a:ext cx="2296" cy="490"/>
            </a:xfrm>
            <a:custGeom>
              <a:avLst/>
              <a:gdLst>
                <a:gd name="T0" fmla="*/ 0 w 2296"/>
                <a:gd name="T1" fmla="*/ 489 h 490"/>
                <a:gd name="T2" fmla="*/ 2295 w 2296"/>
                <a:gd name="T3" fmla="*/ 0 h 490"/>
                <a:gd name="T4" fmla="*/ 1639 w 2296"/>
                <a:gd name="T5" fmla="*/ 489 h 490"/>
                <a:gd name="T6" fmla="*/ 0 w 2296"/>
                <a:gd name="T7" fmla="*/ 489 h 49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296" h="490">
                  <a:moveTo>
                    <a:pt x="0" y="489"/>
                  </a:moveTo>
                  <a:lnTo>
                    <a:pt x="2295" y="0"/>
                  </a:lnTo>
                  <a:lnTo>
                    <a:pt x="1639" y="489"/>
                  </a:lnTo>
                  <a:lnTo>
                    <a:pt x="0" y="489"/>
                  </a:lnTo>
                </a:path>
              </a:pathLst>
            </a:custGeom>
            <a:solidFill>
              <a:srgbClr val="800080"/>
            </a:solidFill>
            <a:ln w="254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8" name="Freeform 11"/>
            <p:cNvSpPr>
              <a:spLocks/>
            </p:cNvSpPr>
            <p:nvPr/>
          </p:nvSpPr>
          <p:spPr bwMode="auto">
            <a:xfrm>
              <a:off x="2220" y="2565"/>
              <a:ext cx="657" cy="1143"/>
            </a:xfrm>
            <a:custGeom>
              <a:avLst/>
              <a:gdLst>
                <a:gd name="T0" fmla="*/ 0 w 657"/>
                <a:gd name="T1" fmla="*/ 1142 h 1143"/>
                <a:gd name="T2" fmla="*/ 0 w 657"/>
                <a:gd name="T3" fmla="*/ 489 h 1143"/>
                <a:gd name="T4" fmla="*/ 656 w 657"/>
                <a:gd name="T5" fmla="*/ 0 h 1143"/>
                <a:gd name="T6" fmla="*/ 0 w 657"/>
                <a:gd name="T7" fmla="*/ 1142 h 114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57" h="1143">
                  <a:moveTo>
                    <a:pt x="0" y="1142"/>
                  </a:moveTo>
                  <a:lnTo>
                    <a:pt x="0" y="489"/>
                  </a:lnTo>
                  <a:lnTo>
                    <a:pt x="656" y="0"/>
                  </a:lnTo>
                  <a:lnTo>
                    <a:pt x="0" y="1142"/>
                  </a:lnTo>
                </a:path>
              </a:pathLst>
            </a:custGeom>
            <a:solidFill>
              <a:srgbClr val="C000C0"/>
            </a:solidFill>
            <a:ln w="254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14" name="Group 12"/>
          <p:cNvGrpSpPr>
            <a:grpSpLocks/>
          </p:cNvGrpSpPr>
          <p:nvPr/>
        </p:nvGrpSpPr>
        <p:grpSpPr bwMode="auto">
          <a:xfrm>
            <a:off x="4565650" y="2255838"/>
            <a:ext cx="3643313" cy="1817687"/>
            <a:chOff x="2876" y="1421"/>
            <a:chExt cx="2295" cy="1145"/>
          </a:xfrm>
        </p:grpSpPr>
        <p:sp>
          <p:nvSpPr>
            <p:cNvPr id="17423" name="Rectangle 13"/>
            <p:cNvSpPr>
              <a:spLocks noChangeArrowheads="1"/>
            </p:cNvSpPr>
            <p:nvPr/>
          </p:nvSpPr>
          <p:spPr bwMode="auto">
            <a:xfrm>
              <a:off x="3532" y="1422"/>
              <a:ext cx="1627" cy="641"/>
            </a:xfrm>
            <a:prstGeom prst="rect">
              <a:avLst/>
            </a:prstGeom>
            <a:solidFill>
              <a:srgbClr val="FF80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ts val="3000"/>
                </a:lnSpc>
                <a:spcBef>
                  <a:spcPts val="600"/>
                </a:spcBef>
                <a:buClr>
                  <a:srgbClr val="00498A"/>
                </a:buClr>
                <a:buSzPct val="8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ts val="2600"/>
                </a:lnSpc>
                <a:spcBef>
                  <a:spcPts val="400"/>
                </a:spcBef>
                <a:buClr>
                  <a:srgbClr val="00498A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ts val="2400"/>
                </a:lnSpc>
                <a:spcBef>
                  <a:spcPts val="400"/>
                </a:spcBef>
                <a:buClr>
                  <a:srgbClr val="00498A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Clr>
                  <a:srgbClr val="00498A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Clr>
                  <a:srgbClr val="00498A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498A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498A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498A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498A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latin typeface="Times" panose="02020603050405020304" pitchFamily="18" charset="0"/>
              </a:endParaRPr>
            </a:p>
          </p:txBody>
        </p:sp>
        <p:sp>
          <p:nvSpPr>
            <p:cNvPr id="17424" name="Freeform 14"/>
            <p:cNvSpPr>
              <a:spLocks/>
            </p:cNvSpPr>
            <p:nvPr/>
          </p:nvSpPr>
          <p:spPr bwMode="auto">
            <a:xfrm>
              <a:off x="2876" y="1421"/>
              <a:ext cx="656" cy="1145"/>
            </a:xfrm>
            <a:custGeom>
              <a:avLst/>
              <a:gdLst>
                <a:gd name="T0" fmla="*/ 655 w 656"/>
                <a:gd name="T1" fmla="*/ 0 h 1145"/>
                <a:gd name="T2" fmla="*/ 0 w 656"/>
                <a:gd name="T3" fmla="*/ 1144 h 1145"/>
                <a:gd name="T4" fmla="*/ 655 w 656"/>
                <a:gd name="T5" fmla="*/ 653 h 1145"/>
                <a:gd name="T6" fmla="*/ 655 w 656"/>
                <a:gd name="T7" fmla="*/ 0 h 11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56" h="1145">
                  <a:moveTo>
                    <a:pt x="655" y="0"/>
                  </a:moveTo>
                  <a:lnTo>
                    <a:pt x="0" y="1144"/>
                  </a:lnTo>
                  <a:lnTo>
                    <a:pt x="655" y="653"/>
                  </a:lnTo>
                  <a:lnTo>
                    <a:pt x="655" y="0"/>
                  </a:lnTo>
                </a:path>
              </a:pathLst>
            </a:custGeom>
            <a:solidFill>
              <a:srgbClr val="804000"/>
            </a:solidFill>
            <a:ln w="254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5" name="Freeform 15"/>
            <p:cNvSpPr>
              <a:spLocks/>
            </p:cNvSpPr>
            <p:nvPr/>
          </p:nvSpPr>
          <p:spPr bwMode="auto">
            <a:xfrm>
              <a:off x="2876" y="2074"/>
              <a:ext cx="2295" cy="492"/>
            </a:xfrm>
            <a:custGeom>
              <a:avLst/>
              <a:gdLst>
                <a:gd name="T0" fmla="*/ 2294 w 2295"/>
                <a:gd name="T1" fmla="*/ 0 h 492"/>
                <a:gd name="T2" fmla="*/ 655 w 2295"/>
                <a:gd name="T3" fmla="*/ 0 h 492"/>
                <a:gd name="T4" fmla="*/ 0 w 2295"/>
                <a:gd name="T5" fmla="*/ 491 h 492"/>
                <a:gd name="T6" fmla="*/ 2294 w 2295"/>
                <a:gd name="T7" fmla="*/ 0 h 49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295" h="492">
                  <a:moveTo>
                    <a:pt x="2294" y="0"/>
                  </a:moveTo>
                  <a:lnTo>
                    <a:pt x="655" y="0"/>
                  </a:lnTo>
                  <a:lnTo>
                    <a:pt x="0" y="491"/>
                  </a:lnTo>
                  <a:lnTo>
                    <a:pt x="2294" y="0"/>
                  </a:lnTo>
                </a:path>
              </a:pathLst>
            </a:custGeom>
            <a:solidFill>
              <a:srgbClr val="402000"/>
            </a:solidFill>
            <a:ln w="254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415" name="Rectangle 16"/>
          <p:cNvSpPr>
            <a:spLocks noChangeArrowheads="1"/>
          </p:cNvSpPr>
          <p:nvPr/>
        </p:nvSpPr>
        <p:spPr bwMode="auto">
          <a:xfrm>
            <a:off x="5607050" y="4849813"/>
            <a:ext cx="2582863" cy="1017587"/>
          </a:xfrm>
          <a:prstGeom prst="rect">
            <a:avLst/>
          </a:prstGeom>
          <a:solidFill>
            <a:srgbClr val="51DC00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ts val="3000"/>
              </a:lnSpc>
              <a:spcBef>
                <a:spcPts val="600"/>
              </a:spcBef>
              <a:buClr>
                <a:srgbClr val="00498A"/>
              </a:buClr>
              <a:buSzPct val="8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ts val="2600"/>
              </a:lnSpc>
              <a:spcBef>
                <a:spcPts val="400"/>
              </a:spcBef>
              <a:buClr>
                <a:srgbClr val="00498A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ts val="2400"/>
              </a:lnSpc>
              <a:spcBef>
                <a:spcPts val="400"/>
              </a:spcBef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" panose="02020603050405020304" pitchFamily="18" charset="0"/>
            </a:endParaRPr>
          </a:p>
        </p:txBody>
      </p:sp>
      <p:sp>
        <p:nvSpPr>
          <p:cNvPr id="17416" name="Freeform 17"/>
          <p:cNvSpPr>
            <a:spLocks/>
          </p:cNvSpPr>
          <p:nvPr/>
        </p:nvSpPr>
        <p:spPr bwMode="auto">
          <a:xfrm>
            <a:off x="4565650" y="4071938"/>
            <a:ext cx="3643313" cy="777875"/>
          </a:xfrm>
          <a:custGeom>
            <a:avLst/>
            <a:gdLst>
              <a:gd name="T0" fmla="*/ 2147483646 w 2295"/>
              <a:gd name="T1" fmla="*/ 2147483646 h 490"/>
              <a:gd name="T2" fmla="*/ 0 w 2295"/>
              <a:gd name="T3" fmla="*/ 0 h 490"/>
              <a:gd name="T4" fmla="*/ 2147483646 w 2295"/>
              <a:gd name="T5" fmla="*/ 2147483646 h 490"/>
              <a:gd name="T6" fmla="*/ 2147483646 w 2295"/>
              <a:gd name="T7" fmla="*/ 2147483646 h 49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95" h="490">
                <a:moveTo>
                  <a:pt x="2294" y="489"/>
                </a:moveTo>
                <a:lnTo>
                  <a:pt x="0" y="0"/>
                </a:lnTo>
                <a:lnTo>
                  <a:pt x="655" y="489"/>
                </a:lnTo>
                <a:lnTo>
                  <a:pt x="2294" y="489"/>
                </a:lnTo>
              </a:path>
            </a:pathLst>
          </a:custGeom>
          <a:solidFill>
            <a:srgbClr val="006000"/>
          </a:solidFill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7" name="Freeform 18"/>
          <p:cNvSpPr>
            <a:spLocks/>
          </p:cNvSpPr>
          <p:nvPr/>
        </p:nvSpPr>
        <p:spPr bwMode="auto">
          <a:xfrm>
            <a:off x="4565650" y="4071938"/>
            <a:ext cx="1041400" cy="1814512"/>
          </a:xfrm>
          <a:custGeom>
            <a:avLst/>
            <a:gdLst>
              <a:gd name="T0" fmla="*/ 2147483646 w 656"/>
              <a:gd name="T1" fmla="*/ 2147483646 h 1143"/>
              <a:gd name="T2" fmla="*/ 2147483646 w 656"/>
              <a:gd name="T3" fmla="*/ 2147483646 h 1143"/>
              <a:gd name="T4" fmla="*/ 0 w 656"/>
              <a:gd name="T5" fmla="*/ 0 h 1143"/>
              <a:gd name="T6" fmla="*/ 2147483646 w 656"/>
              <a:gd name="T7" fmla="*/ 2147483646 h 114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56" h="1143">
                <a:moveTo>
                  <a:pt x="655" y="1142"/>
                </a:moveTo>
                <a:lnTo>
                  <a:pt x="655" y="489"/>
                </a:lnTo>
                <a:lnTo>
                  <a:pt x="0" y="0"/>
                </a:lnTo>
                <a:lnTo>
                  <a:pt x="655" y="1142"/>
                </a:lnTo>
              </a:path>
            </a:pathLst>
          </a:custGeom>
          <a:solidFill>
            <a:srgbClr val="00A000"/>
          </a:solidFill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1" name="Rectangle 19"/>
          <p:cNvSpPr>
            <a:spLocks noGrp="1" noChangeArrowheads="1"/>
          </p:cNvSpPr>
          <p:nvPr>
            <p:ph type="title"/>
          </p:nvPr>
        </p:nvSpPr>
        <p:spPr>
          <a:xfrm>
            <a:off x="533400" y="52388"/>
            <a:ext cx="8534400" cy="1136650"/>
          </a:xfrm>
          <a:effectLst>
            <a:outerShdw dist="53882" dir="2700000" algn="ctr" rotWithShape="0">
              <a:schemeClr val="bg2"/>
            </a:outerShdw>
          </a:effectLst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algn="ctr">
              <a:defRPr/>
            </a:pPr>
            <a:r>
              <a:rPr lang="en-US" sz="3600" b="1"/>
              <a:t>Time Series Components</a:t>
            </a:r>
            <a:endParaRPr lang="en-US" sz="1800"/>
          </a:p>
        </p:txBody>
      </p:sp>
      <p:sp>
        <p:nvSpPr>
          <p:cNvPr id="54292" name="Rectangle 20"/>
          <p:cNvSpPr>
            <a:spLocks noChangeArrowheads="1"/>
          </p:cNvSpPr>
          <p:nvPr/>
        </p:nvSpPr>
        <p:spPr bwMode="auto">
          <a:xfrm>
            <a:off x="1443038" y="2471738"/>
            <a:ext cx="1457325" cy="588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Trend</a:t>
            </a:r>
          </a:p>
        </p:txBody>
      </p:sp>
      <p:sp>
        <p:nvSpPr>
          <p:cNvPr id="54293" name="Rectangle 21"/>
          <p:cNvSpPr>
            <a:spLocks noChangeArrowheads="1"/>
          </p:cNvSpPr>
          <p:nvPr/>
        </p:nvSpPr>
        <p:spPr bwMode="auto">
          <a:xfrm>
            <a:off x="1138238" y="5062538"/>
            <a:ext cx="2066925" cy="588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Seasonal</a:t>
            </a:r>
          </a:p>
        </p:txBody>
      </p:sp>
      <p:sp>
        <p:nvSpPr>
          <p:cNvPr id="54294" name="Rectangle 22"/>
          <p:cNvSpPr>
            <a:spLocks noChangeArrowheads="1"/>
          </p:cNvSpPr>
          <p:nvPr/>
        </p:nvSpPr>
        <p:spPr bwMode="auto">
          <a:xfrm>
            <a:off x="6015038" y="2471738"/>
            <a:ext cx="1838325" cy="588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Cyclical</a:t>
            </a:r>
          </a:p>
        </p:txBody>
      </p:sp>
      <p:sp>
        <p:nvSpPr>
          <p:cNvPr id="54295" name="Rectangle 23"/>
          <p:cNvSpPr>
            <a:spLocks noChangeArrowheads="1"/>
          </p:cNvSpPr>
          <p:nvPr/>
        </p:nvSpPr>
        <p:spPr bwMode="auto">
          <a:xfrm>
            <a:off x="5938838" y="5062538"/>
            <a:ext cx="1990725" cy="588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Irregular</a:t>
            </a:r>
          </a:p>
        </p:txBody>
      </p:sp>
    </p:spTree>
    <p:extLst>
      <p:ext uri="{BB962C8B-B14F-4D97-AF65-F5344CB8AC3E}">
        <p14:creationId xmlns="" xmlns:p14="http://schemas.microsoft.com/office/powerpoint/2010/main" val="140869829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280988" y="530066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ts val="3000"/>
              </a:lnSpc>
              <a:spcBef>
                <a:spcPts val="600"/>
              </a:spcBef>
              <a:buClr>
                <a:srgbClr val="00498A"/>
              </a:buClr>
              <a:buSzPct val="8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ts val="2600"/>
              </a:lnSpc>
              <a:spcBef>
                <a:spcPts val="400"/>
              </a:spcBef>
              <a:buClr>
                <a:srgbClr val="00498A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ts val="2400"/>
              </a:lnSpc>
              <a:spcBef>
                <a:spcPts val="400"/>
              </a:spcBef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" panose="02020603050405020304" pitchFamily="18" charset="0"/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2719388" y="5300663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ts val="3000"/>
              </a:lnSpc>
              <a:spcBef>
                <a:spcPts val="600"/>
              </a:spcBef>
              <a:buClr>
                <a:srgbClr val="00498A"/>
              </a:buClr>
              <a:buSzPct val="8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ts val="2600"/>
              </a:lnSpc>
              <a:spcBef>
                <a:spcPts val="400"/>
              </a:spcBef>
              <a:buClr>
                <a:srgbClr val="00498A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ts val="2400"/>
              </a:lnSpc>
              <a:spcBef>
                <a:spcPts val="400"/>
              </a:spcBef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" panose="02020603050405020304" pitchFamily="18" charset="0"/>
            </a:endParaRPr>
          </a:p>
        </p:txBody>
      </p:sp>
      <p:grpSp>
        <p:nvGrpSpPr>
          <p:cNvPr id="19460" name="Group 4"/>
          <p:cNvGrpSpPr>
            <a:grpSpLocks/>
          </p:cNvGrpSpPr>
          <p:nvPr/>
        </p:nvGrpSpPr>
        <p:grpSpPr bwMode="auto">
          <a:xfrm>
            <a:off x="2444173" y="4530435"/>
            <a:ext cx="3243263" cy="1455017"/>
            <a:chOff x="1847" y="2784"/>
            <a:chExt cx="2043" cy="1147"/>
          </a:xfrm>
        </p:grpSpPr>
        <p:sp>
          <p:nvSpPr>
            <p:cNvPr id="19470" name="Rectangle 5"/>
            <p:cNvSpPr>
              <a:spLocks noChangeArrowheads="1"/>
            </p:cNvSpPr>
            <p:nvPr/>
          </p:nvSpPr>
          <p:spPr bwMode="auto">
            <a:xfrm>
              <a:off x="1847" y="2789"/>
              <a:ext cx="2033" cy="1124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ts val="3000"/>
                </a:lnSpc>
                <a:spcBef>
                  <a:spcPts val="600"/>
                </a:spcBef>
                <a:buClr>
                  <a:srgbClr val="00498A"/>
                </a:buClr>
                <a:buSzPct val="8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ts val="2600"/>
                </a:lnSpc>
                <a:spcBef>
                  <a:spcPts val="400"/>
                </a:spcBef>
                <a:buClr>
                  <a:srgbClr val="00498A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ts val="2400"/>
                </a:lnSpc>
                <a:spcBef>
                  <a:spcPts val="400"/>
                </a:spcBef>
                <a:buClr>
                  <a:srgbClr val="00498A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Clr>
                  <a:srgbClr val="00498A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Clr>
                  <a:srgbClr val="00498A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498A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498A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498A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498A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latin typeface="Times" panose="02020603050405020304" pitchFamily="18" charset="0"/>
              </a:endParaRPr>
            </a:p>
          </p:txBody>
        </p:sp>
        <p:grpSp>
          <p:nvGrpSpPr>
            <p:cNvPr id="19471" name="Group 6"/>
            <p:cNvGrpSpPr>
              <a:grpSpLocks/>
            </p:cNvGrpSpPr>
            <p:nvPr/>
          </p:nvGrpSpPr>
          <p:grpSpPr bwMode="auto">
            <a:xfrm>
              <a:off x="1960" y="2784"/>
              <a:ext cx="1815" cy="1147"/>
              <a:chOff x="1960" y="2784"/>
              <a:chExt cx="1815" cy="1147"/>
            </a:xfrm>
          </p:grpSpPr>
          <p:sp>
            <p:nvSpPr>
              <p:cNvPr id="19482" name="Line 7"/>
              <p:cNvSpPr>
                <a:spLocks noChangeShapeType="1"/>
              </p:cNvSpPr>
              <p:nvPr/>
            </p:nvSpPr>
            <p:spPr bwMode="auto">
              <a:xfrm>
                <a:off x="2868" y="2792"/>
                <a:ext cx="0" cy="113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83" name="Line 8"/>
              <p:cNvSpPr>
                <a:spLocks noChangeShapeType="1"/>
              </p:cNvSpPr>
              <p:nvPr/>
            </p:nvSpPr>
            <p:spPr bwMode="auto">
              <a:xfrm>
                <a:off x="2754" y="2792"/>
                <a:ext cx="0" cy="113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84" name="Line 9"/>
              <p:cNvSpPr>
                <a:spLocks noChangeShapeType="1"/>
              </p:cNvSpPr>
              <p:nvPr/>
            </p:nvSpPr>
            <p:spPr bwMode="auto">
              <a:xfrm>
                <a:off x="2641" y="2792"/>
                <a:ext cx="0" cy="113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85" name="Line 10"/>
              <p:cNvSpPr>
                <a:spLocks noChangeShapeType="1"/>
              </p:cNvSpPr>
              <p:nvPr/>
            </p:nvSpPr>
            <p:spPr bwMode="auto">
              <a:xfrm flipV="1">
                <a:off x="2528" y="2784"/>
                <a:ext cx="0" cy="114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86" name="Line 11"/>
              <p:cNvSpPr>
                <a:spLocks noChangeShapeType="1"/>
              </p:cNvSpPr>
              <p:nvPr/>
            </p:nvSpPr>
            <p:spPr bwMode="auto">
              <a:xfrm>
                <a:off x="2414" y="2792"/>
                <a:ext cx="0" cy="113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87" name="Line 12"/>
              <p:cNvSpPr>
                <a:spLocks noChangeShapeType="1"/>
              </p:cNvSpPr>
              <p:nvPr/>
            </p:nvSpPr>
            <p:spPr bwMode="auto">
              <a:xfrm flipV="1">
                <a:off x="2300" y="2784"/>
                <a:ext cx="0" cy="114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88" name="Line 13"/>
              <p:cNvSpPr>
                <a:spLocks noChangeShapeType="1"/>
              </p:cNvSpPr>
              <p:nvPr/>
            </p:nvSpPr>
            <p:spPr bwMode="auto">
              <a:xfrm>
                <a:off x="2187" y="2792"/>
                <a:ext cx="0" cy="113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89" name="Line 14"/>
              <p:cNvSpPr>
                <a:spLocks noChangeShapeType="1"/>
              </p:cNvSpPr>
              <p:nvPr/>
            </p:nvSpPr>
            <p:spPr bwMode="auto">
              <a:xfrm flipV="1">
                <a:off x="2074" y="2784"/>
                <a:ext cx="0" cy="114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90" name="Line 15"/>
              <p:cNvSpPr>
                <a:spLocks noChangeShapeType="1"/>
              </p:cNvSpPr>
              <p:nvPr/>
            </p:nvSpPr>
            <p:spPr bwMode="auto">
              <a:xfrm>
                <a:off x="1960" y="2792"/>
                <a:ext cx="0" cy="113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91" name="Line 16"/>
              <p:cNvSpPr>
                <a:spLocks noChangeShapeType="1"/>
              </p:cNvSpPr>
              <p:nvPr/>
            </p:nvSpPr>
            <p:spPr bwMode="auto">
              <a:xfrm>
                <a:off x="3775" y="2793"/>
                <a:ext cx="0" cy="112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92" name="Line 17"/>
              <p:cNvSpPr>
                <a:spLocks noChangeShapeType="1"/>
              </p:cNvSpPr>
              <p:nvPr/>
            </p:nvSpPr>
            <p:spPr bwMode="auto">
              <a:xfrm>
                <a:off x="3662" y="2793"/>
                <a:ext cx="0" cy="112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93" name="Line 18"/>
              <p:cNvSpPr>
                <a:spLocks noChangeShapeType="1"/>
              </p:cNvSpPr>
              <p:nvPr/>
            </p:nvSpPr>
            <p:spPr bwMode="auto">
              <a:xfrm>
                <a:off x="3548" y="2793"/>
                <a:ext cx="0" cy="112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94" name="Line 19"/>
              <p:cNvSpPr>
                <a:spLocks noChangeShapeType="1"/>
              </p:cNvSpPr>
              <p:nvPr/>
            </p:nvSpPr>
            <p:spPr bwMode="auto">
              <a:xfrm flipV="1">
                <a:off x="3435" y="2785"/>
                <a:ext cx="0" cy="114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95" name="Line 20"/>
              <p:cNvSpPr>
                <a:spLocks noChangeShapeType="1"/>
              </p:cNvSpPr>
              <p:nvPr/>
            </p:nvSpPr>
            <p:spPr bwMode="auto">
              <a:xfrm>
                <a:off x="3321" y="2793"/>
                <a:ext cx="0" cy="112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96" name="Line 21"/>
              <p:cNvSpPr>
                <a:spLocks noChangeShapeType="1"/>
              </p:cNvSpPr>
              <p:nvPr/>
            </p:nvSpPr>
            <p:spPr bwMode="auto">
              <a:xfrm flipV="1">
                <a:off x="3208" y="2785"/>
                <a:ext cx="0" cy="114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97" name="Line 22"/>
              <p:cNvSpPr>
                <a:spLocks noChangeShapeType="1"/>
              </p:cNvSpPr>
              <p:nvPr/>
            </p:nvSpPr>
            <p:spPr bwMode="auto">
              <a:xfrm>
                <a:off x="3094" y="2793"/>
                <a:ext cx="0" cy="112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98" name="Line 23"/>
              <p:cNvSpPr>
                <a:spLocks noChangeShapeType="1"/>
              </p:cNvSpPr>
              <p:nvPr/>
            </p:nvSpPr>
            <p:spPr bwMode="auto">
              <a:xfrm>
                <a:off x="2981" y="2793"/>
                <a:ext cx="0" cy="112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9472" name="Group 24"/>
            <p:cNvGrpSpPr>
              <a:grpSpLocks/>
            </p:cNvGrpSpPr>
            <p:nvPr/>
          </p:nvGrpSpPr>
          <p:grpSpPr bwMode="auto">
            <a:xfrm>
              <a:off x="1850" y="2902"/>
              <a:ext cx="2040" cy="908"/>
              <a:chOff x="1850" y="2902"/>
              <a:chExt cx="2040" cy="908"/>
            </a:xfrm>
          </p:grpSpPr>
          <p:sp>
            <p:nvSpPr>
              <p:cNvPr id="19473" name="Line 25"/>
              <p:cNvSpPr>
                <a:spLocks noChangeShapeType="1"/>
              </p:cNvSpPr>
              <p:nvPr/>
            </p:nvSpPr>
            <p:spPr bwMode="auto">
              <a:xfrm>
                <a:off x="1850" y="3356"/>
                <a:ext cx="2039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74" name="Line 26"/>
              <p:cNvSpPr>
                <a:spLocks noChangeShapeType="1"/>
              </p:cNvSpPr>
              <p:nvPr/>
            </p:nvSpPr>
            <p:spPr bwMode="auto">
              <a:xfrm>
                <a:off x="1850" y="3242"/>
                <a:ext cx="204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75" name="Line 27"/>
              <p:cNvSpPr>
                <a:spLocks noChangeShapeType="1"/>
              </p:cNvSpPr>
              <p:nvPr/>
            </p:nvSpPr>
            <p:spPr bwMode="auto">
              <a:xfrm>
                <a:off x="1850" y="3129"/>
                <a:ext cx="204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76" name="Line 28"/>
              <p:cNvSpPr>
                <a:spLocks noChangeShapeType="1"/>
              </p:cNvSpPr>
              <p:nvPr/>
            </p:nvSpPr>
            <p:spPr bwMode="auto">
              <a:xfrm>
                <a:off x="1850" y="3015"/>
                <a:ext cx="204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77" name="Line 29"/>
              <p:cNvSpPr>
                <a:spLocks noChangeShapeType="1"/>
              </p:cNvSpPr>
              <p:nvPr/>
            </p:nvSpPr>
            <p:spPr bwMode="auto">
              <a:xfrm>
                <a:off x="1850" y="2902"/>
                <a:ext cx="204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78" name="Line 30"/>
              <p:cNvSpPr>
                <a:spLocks noChangeShapeType="1"/>
              </p:cNvSpPr>
              <p:nvPr/>
            </p:nvSpPr>
            <p:spPr bwMode="auto">
              <a:xfrm>
                <a:off x="1850" y="3810"/>
                <a:ext cx="204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79" name="Line 31"/>
              <p:cNvSpPr>
                <a:spLocks noChangeShapeType="1"/>
              </p:cNvSpPr>
              <p:nvPr/>
            </p:nvSpPr>
            <p:spPr bwMode="auto">
              <a:xfrm>
                <a:off x="1850" y="3696"/>
                <a:ext cx="204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80" name="Line 32"/>
              <p:cNvSpPr>
                <a:spLocks noChangeShapeType="1"/>
              </p:cNvSpPr>
              <p:nvPr/>
            </p:nvSpPr>
            <p:spPr bwMode="auto">
              <a:xfrm>
                <a:off x="1850" y="3583"/>
                <a:ext cx="204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81" name="Line 33"/>
              <p:cNvSpPr>
                <a:spLocks noChangeShapeType="1"/>
              </p:cNvSpPr>
              <p:nvPr/>
            </p:nvSpPr>
            <p:spPr bwMode="auto">
              <a:xfrm>
                <a:off x="1850" y="3469"/>
                <a:ext cx="204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9461" name="Group 34"/>
          <p:cNvGrpSpPr>
            <a:grpSpLocks/>
          </p:cNvGrpSpPr>
          <p:nvPr/>
        </p:nvGrpSpPr>
        <p:grpSpPr bwMode="auto">
          <a:xfrm>
            <a:off x="2468707" y="4515715"/>
            <a:ext cx="3178175" cy="1454150"/>
            <a:chOff x="1845" y="2883"/>
            <a:chExt cx="2002" cy="916"/>
          </a:xfrm>
        </p:grpSpPr>
        <p:sp>
          <p:nvSpPr>
            <p:cNvPr id="19468" name="Freeform 35"/>
            <p:cNvSpPr>
              <a:spLocks/>
            </p:cNvSpPr>
            <p:nvPr/>
          </p:nvSpPr>
          <p:spPr bwMode="auto">
            <a:xfrm>
              <a:off x="1845" y="2904"/>
              <a:ext cx="2000" cy="895"/>
            </a:xfrm>
            <a:custGeom>
              <a:avLst/>
              <a:gdLst>
                <a:gd name="T0" fmla="*/ 0 w 2000"/>
                <a:gd name="T1" fmla="*/ 805 h 895"/>
                <a:gd name="T2" fmla="*/ 339 w 2000"/>
                <a:gd name="T3" fmla="*/ 581 h 895"/>
                <a:gd name="T4" fmla="*/ 530 w 2000"/>
                <a:gd name="T5" fmla="*/ 796 h 895"/>
                <a:gd name="T6" fmla="*/ 791 w 2000"/>
                <a:gd name="T7" fmla="*/ 468 h 895"/>
                <a:gd name="T8" fmla="*/ 1015 w 2000"/>
                <a:gd name="T9" fmla="*/ 679 h 895"/>
                <a:gd name="T10" fmla="*/ 1345 w 2000"/>
                <a:gd name="T11" fmla="*/ 272 h 895"/>
                <a:gd name="T12" fmla="*/ 1582 w 2000"/>
                <a:gd name="T13" fmla="*/ 468 h 895"/>
                <a:gd name="T14" fmla="*/ 1920 w 2000"/>
                <a:gd name="T15" fmla="*/ 56 h 895"/>
                <a:gd name="T16" fmla="*/ 1883 w 2000"/>
                <a:gd name="T17" fmla="*/ 19 h 895"/>
                <a:gd name="T18" fmla="*/ 1999 w 2000"/>
                <a:gd name="T19" fmla="*/ 0 h 895"/>
                <a:gd name="T20" fmla="*/ 1995 w 2000"/>
                <a:gd name="T21" fmla="*/ 131 h 895"/>
                <a:gd name="T22" fmla="*/ 1957 w 2000"/>
                <a:gd name="T23" fmla="*/ 94 h 895"/>
                <a:gd name="T24" fmla="*/ 1585 w 2000"/>
                <a:gd name="T25" fmla="*/ 553 h 895"/>
                <a:gd name="T26" fmla="*/ 1357 w 2000"/>
                <a:gd name="T27" fmla="*/ 356 h 895"/>
                <a:gd name="T28" fmla="*/ 1017 w 2000"/>
                <a:gd name="T29" fmla="*/ 768 h 895"/>
                <a:gd name="T30" fmla="*/ 799 w 2000"/>
                <a:gd name="T31" fmla="*/ 562 h 895"/>
                <a:gd name="T32" fmla="*/ 530 w 2000"/>
                <a:gd name="T33" fmla="*/ 894 h 895"/>
                <a:gd name="T34" fmla="*/ 324 w 2000"/>
                <a:gd name="T35" fmla="*/ 661 h 895"/>
                <a:gd name="T36" fmla="*/ 0 w 2000"/>
                <a:gd name="T37" fmla="*/ 880 h 895"/>
                <a:gd name="T38" fmla="*/ 0 w 2000"/>
                <a:gd name="T39" fmla="*/ 805 h 89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2000" h="895">
                  <a:moveTo>
                    <a:pt x="0" y="805"/>
                  </a:moveTo>
                  <a:lnTo>
                    <a:pt x="339" y="581"/>
                  </a:lnTo>
                  <a:lnTo>
                    <a:pt x="530" y="796"/>
                  </a:lnTo>
                  <a:lnTo>
                    <a:pt x="791" y="468"/>
                  </a:lnTo>
                  <a:lnTo>
                    <a:pt x="1015" y="679"/>
                  </a:lnTo>
                  <a:lnTo>
                    <a:pt x="1345" y="272"/>
                  </a:lnTo>
                  <a:lnTo>
                    <a:pt x="1582" y="468"/>
                  </a:lnTo>
                  <a:lnTo>
                    <a:pt x="1920" y="56"/>
                  </a:lnTo>
                  <a:lnTo>
                    <a:pt x="1883" y="19"/>
                  </a:lnTo>
                  <a:lnTo>
                    <a:pt x="1999" y="0"/>
                  </a:lnTo>
                  <a:lnTo>
                    <a:pt x="1995" y="131"/>
                  </a:lnTo>
                  <a:lnTo>
                    <a:pt x="1957" y="94"/>
                  </a:lnTo>
                  <a:lnTo>
                    <a:pt x="1585" y="553"/>
                  </a:lnTo>
                  <a:lnTo>
                    <a:pt x="1357" y="356"/>
                  </a:lnTo>
                  <a:lnTo>
                    <a:pt x="1017" y="768"/>
                  </a:lnTo>
                  <a:lnTo>
                    <a:pt x="799" y="562"/>
                  </a:lnTo>
                  <a:lnTo>
                    <a:pt x="530" y="894"/>
                  </a:lnTo>
                  <a:lnTo>
                    <a:pt x="324" y="661"/>
                  </a:lnTo>
                  <a:lnTo>
                    <a:pt x="0" y="880"/>
                  </a:lnTo>
                  <a:lnTo>
                    <a:pt x="0" y="805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9" name="Freeform 36"/>
            <p:cNvSpPr>
              <a:spLocks/>
            </p:cNvSpPr>
            <p:nvPr/>
          </p:nvSpPr>
          <p:spPr bwMode="auto">
            <a:xfrm>
              <a:off x="1846" y="2883"/>
              <a:ext cx="2001" cy="895"/>
            </a:xfrm>
            <a:custGeom>
              <a:avLst/>
              <a:gdLst>
                <a:gd name="T0" fmla="*/ 0 w 2001"/>
                <a:gd name="T1" fmla="*/ 805 h 895"/>
                <a:gd name="T2" fmla="*/ 340 w 2001"/>
                <a:gd name="T3" fmla="*/ 581 h 895"/>
                <a:gd name="T4" fmla="*/ 531 w 2001"/>
                <a:gd name="T5" fmla="*/ 796 h 895"/>
                <a:gd name="T6" fmla="*/ 792 w 2001"/>
                <a:gd name="T7" fmla="*/ 468 h 895"/>
                <a:gd name="T8" fmla="*/ 1016 w 2001"/>
                <a:gd name="T9" fmla="*/ 678 h 895"/>
                <a:gd name="T10" fmla="*/ 1346 w 2001"/>
                <a:gd name="T11" fmla="*/ 272 h 895"/>
                <a:gd name="T12" fmla="*/ 1583 w 2001"/>
                <a:gd name="T13" fmla="*/ 468 h 895"/>
                <a:gd name="T14" fmla="*/ 1921 w 2001"/>
                <a:gd name="T15" fmla="*/ 56 h 895"/>
                <a:gd name="T16" fmla="*/ 1883 w 2001"/>
                <a:gd name="T17" fmla="*/ 19 h 895"/>
                <a:gd name="T18" fmla="*/ 2000 w 2001"/>
                <a:gd name="T19" fmla="*/ 0 h 895"/>
                <a:gd name="T20" fmla="*/ 1995 w 2001"/>
                <a:gd name="T21" fmla="*/ 131 h 895"/>
                <a:gd name="T22" fmla="*/ 1957 w 2001"/>
                <a:gd name="T23" fmla="*/ 94 h 895"/>
                <a:gd name="T24" fmla="*/ 1586 w 2001"/>
                <a:gd name="T25" fmla="*/ 552 h 895"/>
                <a:gd name="T26" fmla="*/ 1357 w 2001"/>
                <a:gd name="T27" fmla="*/ 356 h 895"/>
                <a:gd name="T28" fmla="*/ 1018 w 2001"/>
                <a:gd name="T29" fmla="*/ 768 h 895"/>
                <a:gd name="T30" fmla="*/ 799 w 2001"/>
                <a:gd name="T31" fmla="*/ 562 h 895"/>
                <a:gd name="T32" fmla="*/ 531 w 2001"/>
                <a:gd name="T33" fmla="*/ 894 h 895"/>
                <a:gd name="T34" fmla="*/ 324 w 2001"/>
                <a:gd name="T35" fmla="*/ 660 h 895"/>
                <a:gd name="T36" fmla="*/ 0 w 2001"/>
                <a:gd name="T37" fmla="*/ 880 h 895"/>
                <a:gd name="T38" fmla="*/ 0 w 2001"/>
                <a:gd name="T39" fmla="*/ 805 h 89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2001" h="895">
                  <a:moveTo>
                    <a:pt x="0" y="805"/>
                  </a:moveTo>
                  <a:lnTo>
                    <a:pt x="340" y="581"/>
                  </a:lnTo>
                  <a:lnTo>
                    <a:pt x="531" y="796"/>
                  </a:lnTo>
                  <a:lnTo>
                    <a:pt x="792" y="468"/>
                  </a:lnTo>
                  <a:lnTo>
                    <a:pt x="1016" y="678"/>
                  </a:lnTo>
                  <a:lnTo>
                    <a:pt x="1346" y="272"/>
                  </a:lnTo>
                  <a:lnTo>
                    <a:pt x="1583" y="468"/>
                  </a:lnTo>
                  <a:lnTo>
                    <a:pt x="1921" y="56"/>
                  </a:lnTo>
                  <a:lnTo>
                    <a:pt x="1883" y="19"/>
                  </a:lnTo>
                  <a:lnTo>
                    <a:pt x="2000" y="0"/>
                  </a:lnTo>
                  <a:lnTo>
                    <a:pt x="1995" y="131"/>
                  </a:lnTo>
                  <a:lnTo>
                    <a:pt x="1957" y="94"/>
                  </a:lnTo>
                  <a:lnTo>
                    <a:pt x="1586" y="552"/>
                  </a:lnTo>
                  <a:lnTo>
                    <a:pt x="1357" y="356"/>
                  </a:lnTo>
                  <a:lnTo>
                    <a:pt x="1018" y="768"/>
                  </a:lnTo>
                  <a:lnTo>
                    <a:pt x="799" y="562"/>
                  </a:lnTo>
                  <a:lnTo>
                    <a:pt x="531" y="894"/>
                  </a:lnTo>
                  <a:lnTo>
                    <a:pt x="324" y="660"/>
                  </a:lnTo>
                  <a:lnTo>
                    <a:pt x="0" y="880"/>
                  </a:lnTo>
                  <a:lnTo>
                    <a:pt x="0" y="805"/>
                  </a:lnTo>
                </a:path>
              </a:pathLst>
            </a:custGeom>
            <a:solidFill>
              <a:srgbClr val="00FF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6357" name="Rectangle 37"/>
          <p:cNvSpPr>
            <a:spLocks noGrp="1" noChangeArrowheads="1"/>
          </p:cNvSpPr>
          <p:nvPr>
            <p:ph type="title"/>
          </p:nvPr>
        </p:nvSpPr>
        <p:spPr>
          <a:effectLst>
            <a:outerShdw dist="53882" dir="2700000" algn="ctr" rotWithShape="0">
              <a:schemeClr val="bg2"/>
            </a:outerShdw>
          </a:effectLst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>
              <a:defRPr/>
            </a:pPr>
            <a:r>
              <a:rPr lang="en-US" sz="4400" b="1" dirty="0"/>
              <a:t>Trend Component</a:t>
            </a:r>
            <a:endParaRPr lang="en-US" sz="2400" dirty="0"/>
          </a:p>
        </p:txBody>
      </p:sp>
      <p:sp>
        <p:nvSpPr>
          <p:cNvPr id="56358" name="Rectangle 38"/>
          <p:cNvSpPr>
            <a:spLocks noGrp="1" noChangeArrowheads="1"/>
          </p:cNvSpPr>
          <p:nvPr>
            <p:ph sz="quarter" idx="1"/>
          </p:nvPr>
        </p:nvSpPr>
        <p:spPr>
          <a:xfrm>
            <a:off x="685800" y="1778000"/>
            <a:ext cx="7810500" cy="4394200"/>
          </a:xfrm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>
              <a:defRPr/>
            </a:pP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,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naik</a:t>
            </a:r>
            <a:r>
              <a:rPr lang="en-US" dirty="0" smtClean="0"/>
              <a:t> 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turun</a:t>
            </a:r>
            <a:r>
              <a:rPr lang="en-US" dirty="0" smtClean="0"/>
              <a:t> </a:t>
            </a:r>
            <a:r>
              <a:rPr lang="en-US" dirty="0" err="1" smtClean="0"/>
              <a:t>terus</a:t>
            </a:r>
            <a:endParaRPr lang="en-US" dirty="0"/>
          </a:p>
          <a:p>
            <a:pPr>
              <a:defRPr/>
            </a:pP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Menggambarkan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r>
              <a:rPr lang="en-US" dirty="0" smtClean="0"/>
              <a:t>,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dll</a:t>
            </a:r>
            <a:r>
              <a:rPr lang="en-US" dirty="0" smtClean="0"/>
              <a:t>.</a:t>
            </a:r>
            <a:endParaRPr lang="en-US" dirty="0"/>
          </a:p>
          <a:p>
            <a:pPr>
              <a:defRPr/>
            </a:pP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durasi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6359" name="Rectangle 39"/>
          <p:cNvSpPr>
            <a:spLocks noChangeArrowheads="1"/>
          </p:cNvSpPr>
          <p:nvPr/>
        </p:nvSpPr>
        <p:spPr bwMode="auto">
          <a:xfrm>
            <a:off x="3040207" y="6071755"/>
            <a:ext cx="22193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Mo., Qtr., Yr.</a:t>
            </a:r>
          </a:p>
        </p:txBody>
      </p:sp>
      <p:sp>
        <p:nvSpPr>
          <p:cNvPr id="56360" name="Rectangle 40"/>
          <p:cNvSpPr>
            <a:spLocks noChangeArrowheads="1"/>
          </p:cNvSpPr>
          <p:nvPr/>
        </p:nvSpPr>
        <p:spPr bwMode="auto">
          <a:xfrm>
            <a:off x="650298" y="4263736"/>
            <a:ext cx="183832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Response</a:t>
            </a:r>
          </a:p>
        </p:txBody>
      </p:sp>
      <p:pic>
        <p:nvPicPr>
          <p:cNvPr id="19466" name="Picture 41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27133"/>
          <a:stretch>
            <a:fillRect/>
          </a:stretch>
        </p:blipFill>
        <p:spPr bwMode="auto">
          <a:xfrm>
            <a:off x="5948363" y="3173413"/>
            <a:ext cx="2698750" cy="2957512"/>
          </a:xfrm>
          <a:prstGeom prst="rect">
            <a:avLst/>
          </a:prstGeom>
          <a:noFill/>
          <a:ln>
            <a:noFill/>
          </a:ln>
          <a:effectLst>
            <a:outerShdw dist="17961" dir="13500000" algn="ctr" rotWithShape="0">
              <a:srgbClr val="C0FEF9"/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7" name="Rectangle 42"/>
          <p:cNvSpPr>
            <a:spLocks noChangeArrowheads="1"/>
          </p:cNvSpPr>
          <p:nvPr/>
        </p:nvSpPr>
        <p:spPr bwMode="auto">
          <a:xfrm>
            <a:off x="6496050" y="5467350"/>
            <a:ext cx="1655763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lnSpc>
                <a:spcPts val="3000"/>
              </a:lnSpc>
              <a:spcBef>
                <a:spcPts val="600"/>
              </a:spcBef>
              <a:buClr>
                <a:srgbClr val="00498A"/>
              </a:buClr>
              <a:buSzPct val="8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ts val="2600"/>
              </a:lnSpc>
              <a:spcBef>
                <a:spcPts val="400"/>
              </a:spcBef>
              <a:buClr>
                <a:srgbClr val="00498A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ts val="2400"/>
              </a:lnSpc>
              <a:spcBef>
                <a:spcPts val="400"/>
              </a:spcBef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000">
                <a:solidFill>
                  <a:srgbClr val="CECECE"/>
                </a:solidFill>
              </a:rPr>
              <a:t>© 1984-1994 T/Maker Co.</a:t>
            </a:r>
          </a:p>
        </p:txBody>
      </p:sp>
    </p:spTree>
    <p:extLst>
      <p:ext uri="{BB962C8B-B14F-4D97-AF65-F5344CB8AC3E}">
        <p14:creationId xmlns="" xmlns:p14="http://schemas.microsoft.com/office/powerpoint/2010/main" val="342931648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1026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 anchorCtr="1"/>
          <a:lstStyle/>
          <a:p>
            <a:pPr>
              <a:defRPr/>
            </a:pPr>
            <a:r>
              <a:rPr lang="en-US" sz="4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Trend Component</a:t>
            </a:r>
            <a:endParaRPr lang="en-US" sz="2400" dirty="0"/>
          </a:p>
        </p:txBody>
      </p:sp>
      <p:sp>
        <p:nvSpPr>
          <p:cNvPr id="228355" name="Rectangle 1027"/>
          <p:cNvSpPr>
            <a:spLocks noGrp="1" noChangeArrowheads="1"/>
          </p:cNvSpPr>
          <p:nvPr>
            <p:ph sz="quarter" idx="1"/>
          </p:nvPr>
        </p:nvSpPr>
        <p:spPr>
          <a:xfrm>
            <a:off x="0" y="1981200"/>
            <a:ext cx="8763000" cy="4114800"/>
          </a:xfrm>
        </p:spPr>
        <p:txBody>
          <a:bodyPr lIns="90488" tIns="44450" rIns="90488" bIns="44450"/>
          <a:lstStyle/>
          <a:p>
            <a:pPr marL="571500" indent="-571500">
              <a:defRPr/>
            </a:pPr>
            <a:r>
              <a:rPr lang="en-US"/>
              <a:t>Overall Upward or Downward Movement</a:t>
            </a:r>
          </a:p>
          <a:p>
            <a:pPr marL="571500" indent="-571500">
              <a:defRPr/>
            </a:pPr>
            <a:r>
              <a:rPr lang="en-US"/>
              <a:t>Data Taken Over a Period of Years</a:t>
            </a:r>
          </a:p>
          <a:p>
            <a:pPr marL="571500" indent="-571500">
              <a:defRPr/>
            </a:pPr>
            <a:endParaRPr lang="en-US"/>
          </a:p>
        </p:txBody>
      </p:sp>
      <p:sp>
        <p:nvSpPr>
          <p:cNvPr id="21508" name="Line 1028"/>
          <p:cNvSpPr>
            <a:spLocks noChangeShapeType="1"/>
          </p:cNvSpPr>
          <p:nvPr/>
        </p:nvSpPr>
        <p:spPr bwMode="auto">
          <a:xfrm>
            <a:off x="1905000" y="3516313"/>
            <a:ext cx="0" cy="23510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Line 1029"/>
          <p:cNvSpPr>
            <a:spLocks noChangeShapeType="1"/>
          </p:cNvSpPr>
          <p:nvPr/>
        </p:nvSpPr>
        <p:spPr bwMode="auto">
          <a:xfrm>
            <a:off x="1992313" y="5943600"/>
            <a:ext cx="54752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Rectangle 1030"/>
          <p:cNvSpPr>
            <a:spLocks noChangeArrowheads="1"/>
          </p:cNvSpPr>
          <p:nvPr/>
        </p:nvSpPr>
        <p:spPr bwMode="auto">
          <a:xfrm>
            <a:off x="915988" y="3354388"/>
            <a:ext cx="1444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lnSpc>
                <a:spcPts val="3000"/>
              </a:lnSpc>
              <a:spcBef>
                <a:spcPts val="600"/>
              </a:spcBef>
              <a:buClr>
                <a:srgbClr val="00498A"/>
              </a:buClr>
              <a:buSzPct val="8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ts val="2600"/>
              </a:lnSpc>
              <a:spcBef>
                <a:spcPts val="400"/>
              </a:spcBef>
              <a:buClr>
                <a:srgbClr val="00498A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ts val="2400"/>
              </a:lnSpc>
              <a:spcBef>
                <a:spcPts val="400"/>
              </a:spcBef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b="1"/>
              <a:t>Sales</a:t>
            </a:r>
          </a:p>
        </p:txBody>
      </p:sp>
      <p:sp>
        <p:nvSpPr>
          <p:cNvPr id="21511" name="Rectangle 1031"/>
          <p:cNvSpPr>
            <a:spLocks noChangeArrowheads="1"/>
          </p:cNvSpPr>
          <p:nvPr/>
        </p:nvSpPr>
        <p:spPr bwMode="auto">
          <a:xfrm>
            <a:off x="7164388" y="5945188"/>
            <a:ext cx="1444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lnSpc>
                <a:spcPts val="3000"/>
              </a:lnSpc>
              <a:spcBef>
                <a:spcPts val="600"/>
              </a:spcBef>
              <a:buClr>
                <a:srgbClr val="00498A"/>
              </a:buClr>
              <a:buSzPct val="8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ts val="2600"/>
              </a:lnSpc>
              <a:spcBef>
                <a:spcPts val="400"/>
              </a:spcBef>
              <a:buClr>
                <a:srgbClr val="00498A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ts val="2400"/>
              </a:lnSpc>
              <a:spcBef>
                <a:spcPts val="400"/>
              </a:spcBef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b="1"/>
              <a:t>Time </a:t>
            </a:r>
          </a:p>
        </p:txBody>
      </p:sp>
      <p:sp>
        <p:nvSpPr>
          <p:cNvPr id="21512" name="Line 1032"/>
          <p:cNvSpPr>
            <a:spLocks noChangeShapeType="1"/>
          </p:cNvSpPr>
          <p:nvPr/>
        </p:nvSpPr>
        <p:spPr bwMode="auto">
          <a:xfrm flipV="1">
            <a:off x="2381250" y="3803650"/>
            <a:ext cx="5526088" cy="1309688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3" name="Line 1033"/>
          <p:cNvSpPr>
            <a:spLocks noChangeShapeType="1"/>
          </p:cNvSpPr>
          <p:nvPr/>
        </p:nvSpPr>
        <p:spPr bwMode="auto">
          <a:xfrm flipV="1">
            <a:off x="1830388" y="4192588"/>
            <a:ext cx="1141412" cy="14462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4" name="Line 1034"/>
          <p:cNvSpPr>
            <a:spLocks noChangeShapeType="1"/>
          </p:cNvSpPr>
          <p:nvPr/>
        </p:nvSpPr>
        <p:spPr bwMode="auto">
          <a:xfrm>
            <a:off x="3135313" y="4278313"/>
            <a:ext cx="979487" cy="6746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5" name="Line 1035"/>
          <p:cNvSpPr>
            <a:spLocks noChangeShapeType="1"/>
          </p:cNvSpPr>
          <p:nvPr/>
        </p:nvSpPr>
        <p:spPr bwMode="auto">
          <a:xfrm flipV="1">
            <a:off x="4192588" y="3887788"/>
            <a:ext cx="1141412" cy="12176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6" name="Line 1036"/>
          <p:cNvSpPr>
            <a:spLocks noChangeShapeType="1"/>
          </p:cNvSpPr>
          <p:nvPr/>
        </p:nvSpPr>
        <p:spPr bwMode="auto">
          <a:xfrm>
            <a:off x="5421313" y="3973513"/>
            <a:ext cx="979487" cy="9794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7" name="Line 1037"/>
          <p:cNvSpPr>
            <a:spLocks noChangeShapeType="1"/>
          </p:cNvSpPr>
          <p:nvPr/>
        </p:nvSpPr>
        <p:spPr bwMode="auto">
          <a:xfrm flipV="1">
            <a:off x="6402388" y="2820988"/>
            <a:ext cx="1141412" cy="22082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8" name="Oval 1038"/>
          <p:cNvSpPr>
            <a:spLocks noChangeArrowheads="1"/>
          </p:cNvSpPr>
          <p:nvPr/>
        </p:nvSpPr>
        <p:spPr bwMode="auto">
          <a:xfrm>
            <a:off x="1752600" y="5486400"/>
            <a:ext cx="304800" cy="3048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ts val="3000"/>
              </a:lnSpc>
              <a:spcBef>
                <a:spcPts val="600"/>
              </a:spcBef>
              <a:buClr>
                <a:srgbClr val="00498A"/>
              </a:buClr>
              <a:buSzPct val="8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ts val="2600"/>
              </a:lnSpc>
              <a:spcBef>
                <a:spcPts val="400"/>
              </a:spcBef>
              <a:buClr>
                <a:srgbClr val="00498A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ts val="2400"/>
              </a:lnSpc>
              <a:spcBef>
                <a:spcPts val="400"/>
              </a:spcBef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" panose="02020603050405020304" pitchFamily="18" charset="0"/>
            </a:endParaRPr>
          </a:p>
        </p:txBody>
      </p:sp>
      <p:sp>
        <p:nvSpPr>
          <p:cNvPr id="21519" name="Oval 1039"/>
          <p:cNvSpPr>
            <a:spLocks noChangeArrowheads="1"/>
          </p:cNvSpPr>
          <p:nvPr/>
        </p:nvSpPr>
        <p:spPr bwMode="auto">
          <a:xfrm>
            <a:off x="2895600" y="4038600"/>
            <a:ext cx="304800" cy="3048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ts val="3000"/>
              </a:lnSpc>
              <a:spcBef>
                <a:spcPts val="600"/>
              </a:spcBef>
              <a:buClr>
                <a:srgbClr val="00498A"/>
              </a:buClr>
              <a:buSzPct val="8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ts val="2600"/>
              </a:lnSpc>
              <a:spcBef>
                <a:spcPts val="400"/>
              </a:spcBef>
              <a:buClr>
                <a:srgbClr val="00498A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ts val="2400"/>
              </a:lnSpc>
              <a:spcBef>
                <a:spcPts val="400"/>
              </a:spcBef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" panose="02020603050405020304" pitchFamily="18" charset="0"/>
            </a:endParaRPr>
          </a:p>
        </p:txBody>
      </p:sp>
      <p:sp>
        <p:nvSpPr>
          <p:cNvPr id="21520" name="Oval 1040"/>
          <p:cNvSpPr>
            <a:spLocks noChangeArrowheads="1"/>
          </p:cNvSpPr>
          <p:nvPr/>
        </p:nvSpPr>
        <p:spPr bwMode="auto">
          <a:xfrm>
            <a:off x="4038600" y="4953000"/>
            <a:ext cx="304800" cy="3048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ts val="3000"/>
              </a:lnSpc>
              <a:spcBef>
                <a:spcPts val="600"/>
              </a:spcBef>
              <a:buClr>
                <a:srgbClr val="00498A"/>
              </a:buClr>
              <a:buSzPct val="8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ts val="2600"/>
              </a:lnSpc>
              <a:spcBef>
                <a:spcPts val="400"/>
              </a:spcBef>
              <a:buClr>
                <a:srgbClr val="00498A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ts val="2400"/>
              </a:lnSpc>
              <a:spcBef>
                <a:spcPts val="400"/>
              </a:spcBef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" panose="02020603050405020304" pitchFamily="18" charset="0"/>
            </a:endParaRPr>
          </a:p>
        </p:txBody>
      </p:sp>
      <p:sp>
        <p:nvSpPr>
          <p:cNvPr id="21521" name="Oval 1041"/>
          <p:cNvSpPr>
            <a:spLocks noChangeArrowheads="1"/>
          </p:cNvSpPr>
          <p:nvPr/>
        </p:nvSpPr>
        <p:spPr bwMode="auto">
          <a:xfrm>
            <a:off x="5181600" y="3733800"/>
            <a:ext cx="304800" cy="3048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ts val="3000"/>
              </a:lnSpc>
              <a:spcBef>
                <a:spcPts val="600"/>
              </a:spcBef>
              <a:buClr>
                <a:srgbClr val="00498A"/>
              </a:buClr>
              <a:buSzPct val="8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ts val="2600"/>
              </a:lnSpc>
              <a:spcBef>
                <a:spcPts val="400"/>
              </a:spcBef>
              <a:buClr>
                <a:srgbClr val="00498A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ts val="2400"/>
              </a:lnSpc>
              <a:spcBef>
                <a:spcPts val="400"/>
              </a:spcBef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" panose="02020603050405020304" pitchFamily="18" charset="0"/>
            </a:endParaRPr>
          </a:p>
        </p:txBody>
      </p:sp>
      <p:sp>
        <p:nvSpPr>
          <p:cNvPr id="21522" name="Oval 1042"/>
          <p:cNvSpPr>
            <a:spLocks noChangeArrowheads="1"/>
          </p:cNvSpPr>
          <p:nvPr/>
        </p:nvSpPr>
        <p:spPr bwMode="auto">
          <a:xfrm>
            <a:off x="6324600" y="4876800"/>
            <a:ext cx="304800" cy="3048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ts val="3000"/>
              </a:lnSpc>
              <a:spcBef>
                <a:spcPts val="600"/>
              </a:spcBef>
              <a:buClr>
                <a:srgbClr val="00498A"/>
              </a:buClr>
              <a:buSzPct val="8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ts val="2600"/>
              </a:lnSpc>
              <a:spcBef>
                <a:spcPts val="400"/>
              </a:spcBef>
              <a:buClr>
                <a:srgbClr val="00498A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ts val="2400"/>
              </a:lnSpc>
              <a:spcBef>
                <a:spcPts val="400"/>
              </a:spcBef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" panose="02020603050405020304" pitchFamily="18" charset="0"/>
            </a:endParaRPr>
          </a:p>
        </p:txBody>
      </p:sp>
      <p:sp>
        <p:nvSpPr>
          <p:cNvPr id="21523" name="Oval 1043"/>
          <p:cNvSpPr>
            <a:spLocks noChangeArrowheads="1"/>
          </p:cNvSpPr>
          <p:nvPr/>
        </p:nvSpPr>
        <p:spPr bwMode="auto">
          <a:xfrm>
            <a:off x="7391400" y="2667000"/>
            <a:ext cx="304800" cy="3048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ts val="3000"/>
              </a:lnSpc>
              <a:spcBef>
                <a:spcPts val="600"/>
              </a:spcBef>
              <a:buClr>
                <a:srgbClr val="00498A"/>
              </a:buClr>
              <a:buSzPct val="8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ts val="2600"/>
              </a:lnSpc>
              <a:spcBef>
                <a:spcPts val="400"/>
              </a:spcBef>
              <a:buClr>
                <a:srgbClr val="00498A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ts val="2400"/>
              </a:lnSpc>
              <a:spcBef>
                <a:spcPts val="400"/>
              </a:spcBef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" panose="02020603050405020304" pitchFamily="18" charset="0"/>
            </a:endParaRPr>
          </a:p>
        </p:txBody>
      </p:sp>
      <p:sp>
        <p:nvSpPr>
          <p:cNvPr id="21524" name="Rectangle 1044"/>
          <p:cNvSpPr>
            <a:spLocks noChangeArrowheads="1"/>
          </p:cNvSpPr>
          <p:nvPr/>
        </p:nvSpPr>
        <p:spPr bwMode="auto">
          <a:xfrm rot="-660000">
            <a:off x="7165975" y="3352800"/>
            <a:ext cx="1978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lnSpc>
                <a:spcPts val="3000"/>
              </a:lnSpc>
              <a:spcBef>
                <a:spcPts val="600"/>
              </a:spcBef>
              <a:buClr>
                <a:srgbClr val="00498A"/>
              </a:buClr>
              <a:buSzPct val="8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ts val="2600"/>
              </a:lnSpc>
              <a:spcBef>
                <a:spcPts val="400"/>
              </a:spcBef>
              <a:buClr>
                <a:srgbClr val="00498A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ts val="2400"/>
              </a:lnSpc>
              <a:spcBef>
                <a:spcPts val="400"/>
              </a:spcBef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498A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>
                <a:solidFill>
                  <a:schemeClr val="hlink"/>
                </a:solidFill>
                <a:latin typeface="Times" panose="02020603050405020304" pitchFamily="18" charset="0"/>
              </a:rPr>
              <a:t>Upward trend</a:t>
            </a:r>
          </a:p>
        </p:txBody>
      </p:sp>
    </p:spTree>
    <p:extLst>
      <p:ext uri="{BB962C8B-B14F-4D97-AF65-F5344CB8AC3E}">
        <p14:creationId xmlns="" xmlns:p14="http://schemas.microsoft.com/office/powerpoint/2010/main" val="284773980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230</TotalTime>
  <Words>580</Words>
  <Application>Microsoft Office PowerPoint</Application>
  <PresentationFormat>On-screen Show (4:3)</PresentationFormat>
  <Paragraphs>210</Paragraphs>
  <Slides>36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36</vt:i4>
      </vt:variant>
    </vt:vector>
  </HeadingPairs>
  <TitlesOfParts>
    <vt:vector size="40" baseType="lpstr">
      <vt:lpstr>Median</vt:lpstr>
      <vt:lpstr>Clip</vt:lpstr>
      <vt:lpstr>VISIO</vt:lpstr>
      <vt:lpstr>Picture</vt:lpstr>
      <vt:lpstr>Pemodelan Runtun Waktu (Time Series)</vt:lpstr>
      <vt:lpstr>Time Series Model</vt:lpstr>
      <vt:lpstr>Time Series vs. Cross Sectional Data </vt:lpstr>
      <vt:lpstr>Time Series vs. Cross Sectional Data </vt:lpstr>
      <vt:lpstr>Time Series vs. Cross Sectional Data </vt:lpstr>
      <vt:lpstr>Time Series vs. Cross Sectional Data </vt:lpstr>
      <vt:lpstr>Time Series Components</vt:lpstr>
      <vt:lpstr>Trend Component</vt:lpstr>
      <vt:lpstr>Trend Component</vt:lpstr>
      <vt:lpstr>Cyclical Component</vt:lpstr>
      <vt:lpstr>Cyclical Component</vt:lpstr>
      <vt:lpstr>Seasonal Component</vt:lpstr>
      <vt:lpstr>Seasonal Component</vt:lpstr>
      <vt:lpstr>Irregular Component</vt:lpstr>
      <vt:lpstr>Random or Irregular Component</vt:lpstr>
      <vt:lpstr>Time Series Forecasting</vt:lpstr>
      <vt:lpstr>Plotting Time Series Data</vt:lpstr>
      <vt:lpstr>Exponential Smoothing</vt:lpstr>
      <vt:lpstr>Apa itu Exponential Smoothing</vt:lpstr>
      <vt:lpstr>Apa itu Exponential Smoothing</vt:lpstr>
      <vt:lpstr>Singgle Exponential Smoothing</vt:lpstr>
      <vt:lpstr>Contoh</vt:lpstr>
      <vt:lpstr>Cara Perhitungan</vt:lpstr>
      <vt:lpstr>Catatan </vt:lpstr>
      <vt:lpstr>Double Exponential Smoothing </vt:lpstr>
      <vt:lpstr>Contoh</vt:lpstr>
      <vt:lpstr>Cara Perhitungan</vt:lpstr>
      <vt:lpstr>Cara Perhitungan (2)</vt:lpstr>
      <vt:lpstr>Triple Exponential Smoothing</vt:lpstr>
      <vt:lpstr>Slide 30</vt:lpstr>
      <vt:lpstr>Slide 31</vt:lpstr>
      <vt:lpstr>Contoh</vt:lpstr>
      <vt:lpstr>Slide 33</vt:lpstr>
      <vt:lpstr>Slide 34</vt:lpstr>
      <vt:lpstr>Slide 35</vt:lpstr>
      <vt:lpstr>Slide 36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Pemodelan Runtun Waktu  (Time Series)</dc:title>
  <dc:creator>yere</dc:creator>
  <cp:lastModifiedBy>FRANS HABRIZONS</cp:lastModifiedBy>
  <cp:revision>18</cp:revision>
  <dcterms:created xsi:type="dcterms:W3CDTF">2017-10-30T08:57:20Z</dcterms:created>
  <dcterms:modified xsi:type="dcterms:W3CDTF">2020-04-02T06:32:24Z</dcterms:modified>
</cp:coreProperties>
</file>