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5" r:id="rId3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lagging"/>
          <p:cNvPicPr>
            <a:picLocks noChangeAspect="1"/>
          </p:cNvPicPr>
          <p:nvPr/>
        </p:nvPicPr>
        <p:blipFill>
          <a:blip r:embed="rId1"/>
          <a:srcRect l="3586" t="1735" r="58327" b="56840"/>
          <a:stretch>
            <a:fillRect/>
          </a:stretch>
        </p:blipFill>
        <p:spPr>
          <a:xfrm>
            <a:off x="48260" y="431165"/>
            <a:ext cx="6135370" cy="4079875"/>
          </a:xfrm>
          <a:prstGeom prst="rect">
            <a:avLst/>
          </a:prstGeom>
        </p:spPr>
      </p:pic>
      <p:pic>
        <p:nvPicPr>
          <p:cNvPr id="6" name="Picture 5" descr="lagging"/>
          <p:cNvPicPr>
            <a:picLocks noChangeAspect="1"/>
          </p:cNvPicPr>
          <p:nvPr/>
        </p:nvPicPr>
        <p:blipFill>
          <a:blip r:embed="rId1"/>
          <a:srcRect l="50871" t="434" r="9451" b="55756"/>
          <a:stretch>
            <a:fillRect/>
          </a:stretch>
        </p:blipFill>
        <p:spPr>
          <a:xfrm>
            <a:off x="5929630" y="431165"/>
            <a:ext cx="6132830" cy="414020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350000" y="4808220"/>
            <a:ext cx="5882005" cy="12452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500" b="1">
                <a:solidFill>
                  <a:schemeClr val="accent6">
                    <a:lumMod val="75000"/>
                  </a:schemeClr>
                </a:solidFill>
                <a:latin typeface="Chilanka" panose="02000503000000000000" charset="0"/>
                <a:cs typeface="Chilanka" panose="02000503000000000000" charset="0"/>
              </a:rPr>
              <a:t>Hujan kedua selama tr menghasilkan </a:t>
            </a:r>
            <a:endParaRPr lang="en-US" altLang="en-US" sz="2500" b="1">
              <a:solidFill>
                <a:schemeClr val="accent6">
                  <a:lumMod val="75000"/>
                </a:schemeClr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chemeClr val="accent6">
                    <a:lumMod val="75000"/>
                  </a:schemeClr>
                </a:solidFill>
                <a:latin typeface="Chilanka" panose="02000503000000000000" charset="0"/>
                <a:cs typeface="Chilanka" panose="02000503000000000000" charset="0"/>
              </a:rPr>
              <a:t>hidrograf dengan waktu tunda </a:t>
            </a:r>
            <a:endParaRPr lang="en-US" altLang="en-US" sz="2500" b="1">
              <a:solidFill>
                <a:schemeClr val="accent6">
                  <a:lumMod val="75000"/>
                </a:schemeClr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chemeClr val="accent6">
                    <a:lumMod val="75000"/>
                  </a:schemeClr>
                </a:solidFill>
                <a:latin typeface="Chilanka" panose="02000503000000000000" charset="0"/>
                <a:cs typeface="Chilanka" panose="02000503000000000000" charset="0"/>
              </a:rPr>
              <a:t>tr (tr hour lagged UH</a:t>
            </a:r>
            <a:r>
              <a:rPr lang="en-US" altLang="en-US" sz="2500" b="1" baseline="-25000">
                <a:solidFill>
                  <a:schemeClr val="accent6">
                    <a:lumMod val="75000"/>
                  </a:schemeClr>
                </a:solidFill>
                <a:latin typeface="Chilanka" panose="02000503000000000000" charset="0"/>
                <a:cs typeface="Chilanka" panose="02000503000000000000" charset="0"/>
              </a:rPr>
              <a:t>tr</a:t>
            </a:r>
            <a:r>
              <a:rPr lang="en-US" altLang="en-US" sz="2500" b="1">
                <a:solidFill>
                  <a:schemeClr val="accent6">
                    <a:lumMod val="75000"/>
                  </a:schemeClr>
                </a:solidFill>
                <a:latin typeface="Chilanka" panose="02000503000000000000" charset="0"/>
                <a:cs typeface="Chilanka" panose="02000503000000000000" charset="0"/>
              </a:rPr>
              <a:t>)</a:t>
            </a:r>
            <a:endParaRPr lang="en-US" altLang="en-US" sz="2500" b="1">
              <a:solidFill>
                <a:schemeClr val="accent6">
                  <a:lumMod val="75000"/>
                </a:schemeClr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335" y="4808220"/>
            <a:ext cx="5916295" cy="8604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p>
            <a:r>
              <a:rPr lang="en-US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Hujan pertama selama tr menghasilkan </a:t>
            </a:r>
            <a:endParaRPr lang="en-US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hidrograf tanpa waktu tunda </a:t>
            </a:r>
            <a:endParaRPr lang="en-US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lagging"/>
          <p:cNvPicPr>
            <a:picLocks noChangeAspect="1"/>
          </p:cNvPicPr>
          <p:nvPr/>
        </p:nvPicPr>
        <p:blipFill>
          <a:blip r:embed="rId1"/>
          <a:srcRect l="1054" t="49179" r="57374" b="6040"/>
          <a:stretch>
            <a:fillRect/>
          </a:stretch>
        </p:blipFill>
        <p:spPr>
          <a:xfrm>
            <a:off x="48260" y="431165"/>
            <a:ext cx="6194425" cy="4079875"/>
          </a:xfrm>
          <a:prstGeom prst="rect">
            <a:avLst/>
          </a:prstGeom>
        </p:spPr>
      </p:pic>
      <p:pic>
        <p:nvPicPr>
          <p:cNvPr id="7" name="Picture 6" descr="lagging"/>
          <p:cNvPicPr>
            <a:picLocks noChangeAspect="1"/>
          </p:cNvPicPr>
          <p:nvPr/>
        </p:nvPicPr>
        <p:blipFill>
          <a:blip r:embed="rId1"/>
          <a:srcRect l="49949" t="46164" r="928" b="857"/>
          <a:stretch>
            <a:fillRect/>
          </a:stretch>
        </p:blipFill>
        <p:spPr>
          <a:xfrm>
            <a:off x="6011545" y="426085"/>
            <a:ext cx="6193790" cy="4084955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323330" y="4808220"/>
            <a:ext cx="5882005" cy="8604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UH</a:t>
            </a:r>
            <a:r>
              <a:rPr lang="en-US" altLang="en-US" sz="25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2tr</a:t>
            </a:r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 diperoleh dengan nilai 1/2 (separuh) dari 2UH</a:t>
            </a:r>
            <a:r>
              <a:rPr lang="en-US" altLang="en-US" sz="25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2tr</a:t>
            </a:r>
            <a:endParaRPr lang="en-US" altLang="en-US" sz="2500" b="1" baseline="-25000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335" y="4808220"/>
            <a:ext cx="5852160" cy="124523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Penjumlahan kedua hidrograf mengha-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silkan hidrograf baru dengan notasi 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2UH</a:t>
            </a:r>
            <a:r>
              <a:rPr lang="en-US" altLang="en-US" sz="25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2tr </a:t>
            </a:r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yaitu [2UH</a:t>
            </a:r>
            <a:r>
              <a:rPr lang="en-US" altLang="en-US" sz="25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4</a:t>
            </a:r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]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639060" y="1391920"/>
            <a:ext cx="3576320" cy="429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penjumlahan 2 hidrograf</a:t>
            </a:r>
            <a:endParaRPr lang="en-US" altLang="en-US" sz="2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8525510" y="1393825"/>
            <a:ext cx="3999865" cy="7067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0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penjumlahan 2 hidrograf</a:t>
            </a:r>
            <a:endParaRPr lang="en-US" altLang="en-US" sz="20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0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= 2UH</a:t>
            </a:r>
            <a:r>
              <a:rPr lang="en-US" altLang="en-US" sz="20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2tr</a:t>
            </a:r>
            <a:r>
              <a:rPr lang="en-US" altLang="en-US" sz="20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 [2UH</a:t>
            </a:r>
            <a:r>
              <a:rPr lang="en-US" altLang="en-US" sz="2000" b="1" baseline="-25000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4</a:t>
            </a:r>
            <a:r>
              <a:rPr lang="en-US" altLang="en-US" sz="20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]</a:t>
            </a:r>
            <a:endParaRPr lang="en-US" altLang="en-US" sz="20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9789795" y="2312035"/>
            <a:ext cx="172339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0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(hasil akhir)</a:t>
            </a:r>
            <a:endParaRPr lang="en-US" altLang="en-US" sz="20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8101330" y="1476375"/>
            <a:ext cx="42418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en-US" altLang="en-US" sz="20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-curve"/>
          <p:cNvPicPr>
            <a:picLocks noChangeAspect="1"/>
          </p:cNvPicPr>
          <p:nvPr/>
        </p:nvPicPr>
        <p:blipFill>
          <a:blip r:embed="rId1"/>
          <a:srcRect l="1004" t="2581" r="66860" b="62284"/>
          <a:stretch>
            <a:fillRect/>
          </a:stretch>
        </p:blipFill>
        <p:spPr>
          <a:xfrm>
            <a:off x="169545" y="-35560"/>
            <a:ext cx="5205730" cy="3437255"/>
          </a:xfrm>
          <a:prstGeom prst="rect">
            <a:avLst/>
          </a:prstGeom>
        </p:spPr>
      </p:pic>
      <p:pic>
        <p:nvPicPr>
          <p:cNvPr id="4" name="Picture 3" descr="s-curve"/>
          <p:cNvPicPr>
            <a:picLocks noChangeAspect="1"/>
          </p:cNvPicPr>
          <p:nvPr/>
        </p:nvPicPr>
        <p:blipFill>
          <a:blip r:embed="rId1"/>
          <a:srcRect l="29082" t="3132" r="33768" b="61724"/>
          <a:stretch>
            <a:fillRect/>
          </a:stretch>
        </p:blipFill>
        <p:spPr>
          <a:xfrm>
            <a:off x="-665480" y="3365500"/>
            <a:ext cx="6067425" cy="3466465"/>
          </a:xfrm>
          <a:prstGeom prst="rect">
            <a:avLst/>
          </a:prstGeom>
        </p:spPr>
      </p:pic>
      <p:pic>
        <p:nvPicPr>
          <p:cNvPr id="5" name="Picture 4" descr="s-curve"/>
          <p:cNvPicPr>
            <a:picLocks noChangeAspect="1"/>
          </p:cNvPicPr>
          <p:nvPr/>
        </p:nvPicPr>
        <p:blipFill>
          <a:blip r:embed="rId1"/>
          <a:srcRect l="66893" t="3132" r="802" b="61724"/>
          <a:stretch>
            <a:fillRect/>
          </a:stretch>
        </p:blipFill>
        <p:spPr>
          <a:xfrm>
            <a:off x="5799455" y="6350"/>
            <a:ext cx="5276215" cy="346646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39490" y="1386205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1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40760" y="4593590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529445" y="1430020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3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022340" y="4899025"/>
            <a:ext cx="6130290" cy="16300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p>
            <a:pPr algn="l"/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Membuat hidrograf satuan (</a:t>
            </a:r>
            <a:r>
              <a:rPr lang="en-US" altLang="en-US" sz="2500" b="1">
                <a:latin typeface="Chilanka" panose="02000503000000000000" charset="0"/>
                <a:cs typeface="Chilanka" panose="02000503000000000000" charset="0"/>
                <a:sym typeface="+mn-ea"/>
              </a:rPr>
              <a:t>dengan </a:t>
            </a:r>
            <a:endParaRPr lang="en-US" altLang="en-US" sz="2500" b="1">
              <a:latin typeface="Chilanka" panose="02000503000000000000" charset="0"/>
              <a:cs typeface="Chilanka" panose="02000503000000000000" charset="0"/>
              <a:sym typeface="+mn-ea"/>
            </a:endParaRPr>
          </a:p>
          <a:p>
            <a:pPr algn="l"/>
            <a:r>
              <a:rPr lang="en-US" altLang="en-US" sz="2500" b="1">
                <a:latin typeface="Chilanka" panose="02000503000000000000" charset="0"/>
                <a:cs typeface="Chilanka" panose="02000503000000000000" charset="0"/>
                <a:sym typeface="+mn-ea"/>
              </a:rPr>
              <a:t>waktu tunda tr) </a:t>
            </a:r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sebanyak tak terhingga, 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pPr algn="l"/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dengan asumsi hujan berdurasi tr ter-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pPr algn="l"/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jadi terus menerus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95695" y="3973830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1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61070" y="3973830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3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67905" y="3973830"/>
            <a:ext cx="603885" cy="619760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2</a:t>
            </a:r>
            <a:endParaRPr lang="en-US" altLang="en-US" sz="32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cxnSp>
        <p:nvCxnSpPr>
          <p:cNvPr id="13" name="Straight Arrow Connector 12"/>
          <p:cNvCxnSpPr>
            <a:stCxn id="10" idx="6"/>
            <a:endCxn id="12" idx="2"/>
          </p:cNvCxnSpPr>
          <p:nvPr/>
        </p:nvCxnSpPr>
        <p:spPr>
          <a:xfrm>
            <a:off x="6799580" y="4283710"/>
            <a:ext cx="5683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71790" y="4283710"/>
            <a:ext cx="5683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164955" y="4283710"/>
            <a:ext cx="5683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5"/>
          <p:cNvSpPr txBox="1"/>
          <p:nvPr/>
        </p:nvSpPr>
        <p:spPr>
          <a:xfrm>
            <a:off x="9789160" y="4050665"/>
            <a:ext cx="10350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 sz="2800" b="1">
                <a:latin typeface="Chilanka" panose="02000503000000000000" charset="0"/>
                <a:cs typeface="Chilanka" panose="02000503000000000000" charset="0"/>
              </a:rPr>
              <a:t>... dst</a:t>
            </a:r>
            <a:endParaRPr lang="en-US" altLang="en-US" sz="2800" b="1"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-curve"/>
          <p:cNvPicPr>
            <a:picLocks noChangeAspect="1"/>
          </p:cNvPicPr>
          <p:nvPr/>
        </p:nvPicPr>
        <p:blipFill>
          <a:blip r:embed="rId1"/>
          <a:srcRect l="11592" t="41688" r="33039"/>
          <a:stretch>
            <a:fillRect/>
          </a:stretch>
        </p:blipFill>
        <p:spPr>
          <a:xfrm>
            <a:off x="36830" y="852170"/>
            <a:ext cx="8984615" cy="571373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8307705" y="40005"/>
            <a:ext cx="3612515" cy="54775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Penjumlahan semua hidrograf satuan menghasilkan Kurva S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latin typeface="Chilanka" panose="02000503000000000000" charset="0"/>
                <a:cs typeface="Chilanka" panose="02000503000000000000" charset="0"/>
                <a:sym typeface="+mn-ea"/>
              </a:rPr>
              <a:t>Setelah beberapa waktu akan diperoleh</a:t>
            </a:r>
            <a:endParaRPr lang="en-US" altLang="en-US" sz="2500" b="1">
              <a:latin typeface="Chilanka" panose="02000503000000000000" charset="0"/>
              <a:cs typeface="Chilanka" panose="02000503000000000000" charset="0"/>
              <a:sym typeface="+mn-ea"/>
            </a:endParaRPr>
          </a:p>
          <a:p>
            <a:r>
              <a:rPr lang="en-US" altLang="en-US" sz="2500" b="1">
                <a:latin typeface="Chilanka" panose="02000503000000000000" charset="0"/>
                <a:cs typeface="Chilanka" panose="02000503000000000000" charset="0"/>
                <a:sym typeface="+mn-ea"/>
              </a:rPr>
              <a:t>garis debit konstan</a:t>
            </a:r>
            <a:endParaRPr lang="en-US" altLang="en-US" sz="2500" b="1">
              <a:latin typeface="Chilanka" panose="02000503000000000000" charset="0"/>
              <a:cs typeface="Chilanka" panose="02000503000000000000" charset="0"/>
              <a:sym typeface="+mn-ea"/>
            </a:endParaRPr>
          </a:p>
          <a:p>
            <a:r>
              <a:rPr lang="en-US" altLang="en-US" sz="2500" b="1">
                <a:latin typeface="Chilanka" panose="02000503000000000000" charset="0"/>
                <a:cs typeface="Chilanka" panose="02000503000000000000" charset="0"/>
                <a:sym typeface="+mn-ea"/>
              </a:rPr>
              <a:t>sebesar Q</a:t>
            </a:r>
            <a:r>
              <a:rPr lang="en-US" altLang="en-US" sz="2500" b="1" baseline="-25000">
                <a:latin typeface="Chilanka" panose="02000503000000000000" charset="0"/>
                <a:cs typeface="Chilanka" panose="02000503000000000000" charset="0"/>
                <a:sym typeface="+mn-ea"/>
              </a:rPr>
              <a:t>e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en-US" altLang="en-US" sz="2500" b="1">
                <a:solidFill>
                  <a:schemeClr val="tx1"/>
                </a:solidFill>
                <a:latin typeface="Chilanka" panose="02000503000000000000" charset="0"/>
                <a:cs typeface="Chilanka" panose="02000503000000000000" charset="0"/>
              </a:rPr>
              <a:t>Kurva S dapat diartikan sebagai : hidrograf runoff akibat hujan terus menerus dengan intensitas 1/tr</a:t>
            </a:r>
            <a:endParaRPr lang="en-US" altLang="en-US" sz="2500" b="1">
              <a:solidFill>
                <a:schemeClr val="tx1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urve-met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5940" y="610870"/>
            <a:ext cx="7772400" cy="54483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700020" y="2499360"/>
            <a:ext cx="603885" cy="6197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latin typeface="Chilanka" panose="02000503000000000000" charset="0"/>
                <a:cs typeface="Chilanka" panose="02000503000000000000" charset="0"/>
              </a:rPr>
              <a:t>1</a:t>
            </a:r>
            <a:endParaRPr lang="en-US" altLang="en-US" sz="3200" b="1">
              <a:solidFill>
                <a:srgbClr val="FF0000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15690" y="3119120"/>
            <a:ext cx="603885" cy="6197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latin typeface="Chilanka" panose="02000503000000000000" charset="0"/>
                <a:cs typeface="Chilanka" panose="02000503000000000000" charset="0"/>
              </a:rPr>
              <a:t>2</a:t>
            </a:r>
            <a:endParaRPr lang="en-US" altLang="en-US" sz="3200" b="1">
              <a:solidFill>
                <a:srgbClr val="FF0000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54825" y="4504055"/>
            <a:ext cx="603885" cy="6197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latin typeface="Chilanka" panose="02000503000000000000" charset="0"/>
                <a:cs typeface="Chilanka" panose="02000503000000000000" charset="0"/>
              </a:rPr>
              <a:t>3</a:t>
            </a:r>
            <a:endParaRPr lang="en-US" altLang="en-US" sz="3200" b="1">
              <a:solidFill>
                <a:srgbClr val="FF0000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36285" y="3585210"/>
            <a:ext cx="603885" cy="6197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latin typeface="Chilanka" panose="02000503000000000000" charset="0"/>
                <a:cs typeface="Chilanka" panose="02000503000000000000" charset="0"/>
              </a:rPr>
              <a:t>4</a:t>
            </a:r>
            <a:endParaRPr lang="en-US" altLang="en-US" sz="3200" b="1">
              <a:solidFill>
                <a:srgbClr val="FF0000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013460" y="2346960"/>
            <a:ext cx="5701030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 sz="4000"/>
              <a:t>Q</a:t>
            </a:r>
            <a:r>
              <a:rPr lang="en-US" altLang="en-US" sz="4000" baseline="-25000"/>
              <a:t>p</a:t>
            </a:r>
            <a:r>
              <a:rPr lang="en-US" altLang="en-US" sz="4000"/>
              <a:t> = debit puncak (m</a:t>
            </a:r>
            <a:r>
              <a:rPr lang="en-US" altLang="en-US" sz="4000" baseline="30000"/>
              <a:t>3</a:t>
            </a:r>
            <a:r>
              <a:rPr lang="en-US" altLang="en-US" sz="4000"/>
              <a:t>/s)</a:t>
            </a:r>
            <a:endParaRPr lang="en-US" altLang="en-US" sz="4000"/>
          </a:p>
          <a:p>
            <a:r>
              <a:rPr lang="en-US" altLang="en-US" sz="4000"/>
              <a:t>t</a:t>
            </a:r>
            <a:r>
              <a:rPr lang="en-US" altLang="en-US" sz="4000" baseline="-25000"/>
              <a:t>p    </a:t>
            </a:r>
            <a:r>
              <a:rPr lang="en-US" altLang="en-US" sz="4000"/>
              <a:t>= time to peak (jam)</a:t>
            </a:r>
            <a:endParaRPr lang="en-US" altLang="en-US" sz="4000"/>
          </a:p>
          <a:p>
            <a:r>
              <a:rPr lang="en-US" altLang="en-US" sz="4000"/>
              <a:t>t</a:t>
            </a:r>
            <a:r>
              <a:rPr lang="en-US" altLang="en-US" sz="4000" baseline="-25000"/>
              <a:t>f</a:t>
            </a:r>
            <a:r>
              <a:rPr lang="en-US" altLang="en-US" sz="4000"/>
              <a:t>   = waktu resesi (jam)</a:t>
            </a:r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s-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290" y="507365"/>
            <a:ext cx="5359400" cy="557530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880995" y="1432560"/>
            <a:ext cx="3732530" cy="8604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p>
            <a:r>
              <a:rPr lang="" altLang="en-US" sz="2500" b="1" i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lag time</a:t>
            </a:r>
            <a:r>
              <a:rPr lang="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, dihitung</a:t>
            </a:r>
            <a:endParaRPr lang="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dengan persamaan SCS</a:t>
            </a:r>
            <a:endParaRPr lang="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121535" y="260350"/>
            <a:ext cx="2868930" cy="8604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durasi hujan </a:t>
            </a:r>
            <a:endParaRPr lang="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  <a:p>
            <a:r>
              <a:rPr lang="" altLang="en-US" sz="2500" b="1">
                <a:solidFill>
                  <a:srgbClr val="1D41D5"/>
                </a:solidFill>
                <a:latin typeface="Chilanka" panose="02000503000000000000" charset="0"/>
                <a:cs typeface="Chilanka" panose="02000503000000000000" charset="0"/>
              </a:rPr>
              <a:t>(diketahui)</a:t>
            </a:r>
            <a:endParaRPr lang="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002790" y="5975985"/>
            <a:ext cx="2285365" cy="4756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en-US" altLang="en-US" sz="2500" b="1">
              <a:solidFill>
                <a:srgbClr val="1D41D5"/>
              </a:solidFill>
              <a:latin typeface="Chilanka" panose="02000503000000000000" charset="0"/>
              <a:cs typeface="Chilanka" panose="0200050300000000000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WPS Presentation</Application>
  <PresentationFormat>宽屏</PresentationFormat>
  <Paragraphs>65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SimSun</vt:lpstr>
      <vt:lpstr>Wingdings</vt:lpstr>
      <vt:lpstr>Chilanka</vt:lpstr>
      <vt:lpstr>微软雅黑</vt:lpstr>
      <vt:lpstr>Droid Sans Fallback</vt:lpstr>
      <vt:lpstr/>
      <vt:lpstr>Arial Unicode MS</vt:lpstr>
      <vt:lpstr>Calibri Light</vt:lpstr>
      <vt:lpstr>Calibri</vt:lpstr>
      <vt:lpstr>Webdings</vt:lpstr>
      <vt:lpstr>Gubbi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wps</dc:creator>
  <cp:lastModifiedBy>Author Author</cp:lastModifiedBy>
  <cp:revision>70</cp:revision>
  <dcterms:created xsi:type="dcterms:W3CDTF">2020-04-19T15:36:34Z</dcterms:created>
  <dcterms:modified xsi:type="dcterms:W3CDTF">2020-04-19T15:36:34Z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