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5" r:id="rId4"/>
    <p:sldId id="286" r:id="rId5"/>
    <p:sldId id="287" r:id="rId6"/>
    <p:sldId id="257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463D-0BA9-4AC2-9647-E2198517382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2B90-F9A4-4F17-9686-EA3E2FD3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717" y="999175"/>
            <a:ext cx="10381129" cy="900841"/>
          </a:xfrm>
        </p:spPr>
        <p:txBody>
          <a:bodyPr>
            <a:normAutofit fontScale="90000"/>
          </a:bodyPr>
          <a:lstStyle/>
          <a:p>
            <a:r>
              <a:rPr lang="en-US" sz="5200" dirty="0" err="1" smtClean="0">
                <a:latin typeface="Bahnschrift" panose="020B0502040204020203" pitchFamily="34" charset="0"/>
              </a:rPr>
              <a:t>Kuliah</a:t>
            </a:r>
            <a:r>
              <a:rPr lang="en-US" sz="5200" dirty="0" smtClean="0">
                <a:latin typeface="Bahnschrift" panose="020B0502040204020203" pitchFamily="34" charset="0"/>
              </a:rPr>
              <a:t> 01: TEKNOLOGI PEMBENTUKAN</a:t>
            </a:r>
            <a:br>
              <a:rPr lang="en-US" sz="5200" dirty="0" smtClean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>Program </a:t>
            </a:r>
            <a:r>
              <a:rPr lang="en-US" sz="4000" dirty="0" err="1" smtClean="0">
                <a:latin typeface="Bahnschrift" panose="020B0502040204020203" pitchFamily="34" charset="0"/>
              </a:rPr>
              <a:t>Studi</a:t>
            </a:r>
            <a:r>
              <a:rPr lang="en-US" sz="4000" dirty="0" smtClean="0">
                <a:latin typeface="Bahnschrift" panose="020B0502040204020203" pitchFamily="34" charset="0"/>
              </a:rPr>
              <a:t>: </a:t>
            </a:r>
            <a:r>
              <a:rPr lang="en-US" sz="4000" dirty="0" err="1" smtClean="0">
                <a:latin typeface="Bahnschrift" panose="020B0502040204020203" pitchFamily="34" charset="0"/>
              </a:rPr>
              <a:t>Teknik</a:t>
            </a:r>
            <a:r>
              <a:rPr lang="en-US" sz="4000" dirty="0" smtClean="0">
                <a:latin typeface="Bahnschrift" panose="020B0502040204020203" pitchFamily="34" charset="0"/>
              </a:rPr>
              <a:t> </a:t>
            </a:r>
            <a:r>
              <a:rPr lang="en-US" sz="4000" dirty="0" err="1" smtClean="0">
                <a:latin typeface="Bahnschrift" panose="020B0502040204020203" pitchFamily="34" charset="0"/>
              </a:rPr>
              <a:t>Mesin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031" y="4117902"/>
            <a:ext cx="10544733" cy="19870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“Program </a:t>
            </a:r>
            <a:r>
              <a:rPr lang="en-US" dirty="0" err="1" smtClean="0">
                <a:latin typeface="Arial Black" panose="020B0A04020102020204" pitchFamily="34" charset="0"/>
              </a:rPr>
              <a:t>Pembelajaran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Kolaboratif</a:t>
            </a:r>
            <a:r>
              <a:rPr lang="en-US" dirty="0" smtClean="0">
                <a:latin typeface="Arial Black" panose="020B0A04020102020204" pitchFamily="34" charset="0"/>
              </a:rPr>
              <a:t>”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 : </a:t>
            </a:r>
          </a:p>
          <a:p>
            <a:r>
              <a:rPr lang="en-US" dirty="0"/>
              <a:t>1). Prof. Dr</a:t>
            </a:r>
            <a:r>
              <a:rPr lang="en-US" dirty="0" smtClean="0"/>
              <a:t>. Ir</a:t>
            </a:r>
            <a:r>
              <a:rPr lang="en-US" dirty="0"/>
              <a:t>. </a:t>
            </a:r>
            <a:r>
              <a:rPr lang="en-US" dirty="0" err="1"/>
              <a:t>Dwita</a:t>
            </a:r>
            <a:r>
              <a:rPr lang="en-US" dirty="0"/>
              <a:t> </a:t>
            </a:r>
            <a:r>
              <a:rPr lang="en-US" dirty="0" err="1"/>
              <a:t>Suastiyanti</a:t>
            </a:r>
            <a:r>
              <a:rPr lang="en-US" dirty="0"/>
              <a:t> </a:t>
            </a:r>
            <a:r>
              <a:rPr lang="en-US" dirty="0" err="1"/>
              <a:t>M.Si</a:t>
            </a:r>
            <a:r>
              <a:rPr lang="en-US" dirty="0"/>
              <a:t>, IPM, ASEAN Eng. (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Indonesia) </a:t>
            </a:r>
            <a:endParaRPr lang="en-US" dirty="0" smtClean="0"/>
          </a:p>
          <a:p>
            <a:r>
              <a:rPr lang="en-US" dirty="0" smtClean="0"/>
              <a:t>2). Victor Danny Waas, ST., MT. (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Pattimura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69" y="2365550"/>
            <a:ext cx="1187824" cy="1175094"/>
          </a:xfrm>
          <a:prstGeom prst="rect">
            <a:avLst/>
          </a:prstGeom>
        </p:spPr>
      </p:pic>
      <p:pic>
        <p:nvPicPr>
          <p:cNvPr id="2050" name="Picture 2" descr="Institut Teknologi Indonesia - The Technology-based Entrepreneur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66" y="2256721"/>
            <a:ext cx="1364826" cy="13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Kampus Merdeka Indonesia Ja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47" y="2497805"/>
            <a:ext cx="1434127" cy="8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974354"/>
            <a:ext cx="4640238" cy="819536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err="1" smtClean="0"/>
              <a:t>Struktur</a:t>
            </a:r>
            <a:r>
              <a:rPr lang="en-US" sz="3600" u="sng" dirty="0" smtClean="0"/>
              <a:t> Kristal </a:t>
            </a:r>
            <a:r>
              <a:rPr lang="en-US" sz="3600" u="sng" dirty="0" err="1" smtClean="0"/>
              <a:t>Logam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57" y="1793890"/>
            <a:ext cx="4909352" cy="37229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/>
              <a:t>FCC (</a:t>
            </a:r>
            <a:r>
              <a:rPr lang="en-US" b="1" i="1" dirty="0" smtClean="0"/>
              <a:t>Face Centered Cubic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pemusatan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/>
              <a:t>BCC (</a:t>
            </a:r>
            <a:r>
              <a:rPr lang="en-US" b="1" i="1" dirty="0" smtClean="0"/>
              <a:t>Body Centered Cubic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Pemusatan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/>
              <a:t>HCP (</a:t>
            </a:r>
            <a:r>
              <a:rPr lang="en-US" b="1" i="1" dirty="0" smtClean="0"/>
              <a:t>Hexagonal Close-Packed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Hexagonal </a:t>
            </a:r>
            <a:r>
              <a:rPr lang="en-US" dirty="0" err="1" smtClean="0"/>
              <a:t>Tumpukan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Face-centred cubic structure | crystalline form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95" y="236066"/>
            <a:ext cx="6213452" cy="27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95" y="3218960"/>
            <a:ext cx="6586314" cy="34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302" y="414074"/>
            <a:ext cx="10591016" cy="26279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Karakteristik</a:t>
            </a:r>
            <a:r>
              <a:rPr lang="en-US" dirty="0"/>
              <a:t> FCC:</a:t>
            </a:r>
          </a:p>
          <a:p>
            <a:pPr algn="just"/>
            <a:r>
              <a:rPr lang="en-US" dirty="0" err="1"/>
              <a:t>Struktur</a:t>
            </a:r>
            <a:r>
              <a:rPr lang="en-US" dirty="0"/>
              <a:t> FCC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. </a:t>
            </a:r>
            <a:r>
              <a:rPr lang="en-US" dirty="0" err="1"/>
              <a:t>Logam-logam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FCC: Cu, Al, Ag, Au, Fe (</a:t>
            </a:r>
            <a:r>
              <a:rPr lang="el-GR" dirty="0"/>
              <a:t>γ, </a:t>
            </a:r>
            <a:r>
              <a:rPr lang="en-US" dirty="0"/>
              <a:t>Temp. 910-1400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 smtClean="0"/>
              <a:t>) </a:t>
            </a:r>
            <a:endParaRPr lang="en-US" dirty="0"/>
          </a:p>
          <a:p>
            <a:pPr algn="just"/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FCC </a:t>
            </a:r>
            <a:r>
              <a:rPr lang="en-US" dirty="0" err="1"/>
              <a:t>mempunyai</a:t>
            </a:r>
            <a:r>
              <a:rPr lang="en-US" dirty="0"/>
              <a:t> 4 </a:t>
            </a:r>
            <a:r>
              <a:rPr lang="en-US" dirty="0" err="1"/>
              <a:t>buah</a:t>
            </a:r>
            <a:r>
              <a:rPr lang="en-US" dirty="0"/>
              <a:t> atom,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seperdelapan</a:t>
            </a:r>
            <a:r>
              <a:rPr lang="en-US" dirty="0"/>
              <a:t>-atom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sudutnya</a:t>
            </a:r>
            <a:r>
              <a:rPr lang="en-US" dirty="0"/>
              <a:t> plus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-atom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kubusnya</a:t>
            </a:r>
            <a:r>
              <a:rPr lang="en-US" dirty="0"/>
              <a:t> (8 1/8 + 6 1/2).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3" y="3042036"/>
            <a:ext cx="7001234" cy="293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3884" y="3711090"/>
            <a:ext cx="3994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Gbr</a:t>
            </a:r>
            <a:r>
              <a:rPr lang="en-US" dirty="0" smtClean="0"/>
              <a:t>. </a:t>
            </a:r>
            <a:r>
              <a:rPr lang="en-US" dirty="0" err="1" smtClean="0"/>
              <a:t>Struktur</a:t>
            </a:r>
            <a:r>
              <a:rPr lang="en-US" dirty="0" smtClean="0"/>
              <a:t> FCC</a:t>
            </a:r>
          </a:p>
          <a:p>
            <a:pPr algn="just"/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 Model bola </a:t>
            </a:r>
            <a:r>
              <a:rPr lang="en-US" dirty="0" err="1" smtClean="0"/>
              <a:t>pejal</a:t>
            </a:r>
            <a:r>
              <a:rPr lang="en-US" dirty="0" smtClean="0"/>
              <a:t> unit </a:t>
            </a:r>
            <a:r>
              <a:rPr lang="en-US" dirty="0" err="1" smtClean="0"/>
              <a:t>sel</a:t>
            </a:r>
            <a:r>
              <a:rPr lang="en-US" dirty="0" smtClean="0"/>
              <a:t> FCC</a:t>
            </a:r>
          </a:p>
          <a:p>
            <a:pPr marL="400050" indent="-400050" algn="just"/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 Unit </a:t>
            </a:r>
            <a:r>
              <a:rPr lang="en-US" dirty="0" err="1" smtClean="0"/>
              <a:t>sel</a:t>
            </a:r>
            <a:r>
              <a:rPr lang="en-US" dirty="0" smtClean="0"/>
              <a:t> FCC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bola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</a:p>
          <a:p>
            <a:pPr marL="400050" indent="-400050" algn="just"/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	Unit </a:t>
            </a:r>
            <a:r>
              <a:rPr lang="en-US" dirty="0" err="1" smtClean="0"/>
              <a:t>Sel</a:t>
            </a:r>
            <a:r>
              <a:rPr lang="en-US" dirty="0" smtClean="0"/>
              <a:t> FCC yang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padatan</a:t>
            </a:r>
            <a:r>
              <a:rPr lang="en-US" dirty="0" smtClean="0"/>
              <a:t> </a:t>
            </a:r>
            <a:r>
              <a:rPr lang="en-US" dirty="0" err="1" smtClean="0"/>
              <a:t>kristalin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92" y="272913"/>
            <a:ext cx="10249749" cy="34115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Karakteristik</a:t>
            </a:r>
            <a:r>
              <a:rPr lang="en-US" dirty="0"/>
              <a:t> BCC:</a:t>
            </a:r>
          </a:p>
          <a:p>
            <a:pPr algn="just"/>
            <a:r>
              <a:rPr lang="en-US" dirty="0" err="1"/>
              <a:t>Logam-logam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BCC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. </a:t>
            </a:r>
            <a:r>
              <a:rPr lang="en-US" dirty="0" err="1"/>
              <a:t>Logam-logam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BCC: Cr, W, Mo, Fe (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temp. </a:t>
            </a:r>
            <a:r>
              <a:rPr lang="en-US" dirty="0" err="1"/>
              <a:t>kamar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BCC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(2) </a:t>
            </a:r>
            <a:r>
              <a:rPr lang="en-US" dirty="0" err="1"/>
              <a:t>buah</a:t>
            </a:r>
            <a:r>
              <a:rPr lang="en-US" dirty="0"/>
              <a:t> atom,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seperdelapan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sudutnya</a:t>
            </a:r>
            <a:r>
              <a:rPr lang="en-US" dirty="0"/>
              <a:t> plus </a:t>
            </a:r>
            <a:r>
              <a:rPr lang="en-US" dirty="0" err="1"/>
              <a:t>satu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(8 1/8 + 1).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731843" y="3921915"/>
            <a:ext cx="330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Gbr</a:t>
            </a:r>
            <a:r>
              <a:rPr lang="en-US" dirty="0"/>
              <a:t>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smtClean="0"/>
              <a:t>BCC</a:t>
            </a:r>
            <a:endParaRPr lang="en-US" dirty="0"/>
          </a:p>
          <a:p>
            <a:pPr algn="just"/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/>
              <a:t>model bola </a:t>
            </a:r>
            <a:r>
              <a:rPr lang="en-US" dirty="0" err="1"/>
              <a:t>pejal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BCC, </a:t>
            </a:r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BCC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bola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BCC yang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padatan</a:t>
            </a:r>
            <a:r>
              <a:rPr lang="en-US" dirty="0"/>
              <a:t> </a:t>
            </a:r>
            <a:r>
              <a:rPr lang="en-US" dirty="0" err="1"/>
              <a:t>kristalin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8" y="3679868"/>
            <a:ext cx="8255228" cy="29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2" y="292660"/>
            <a:ext cx="10659035" cy="33285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Karakteristik</a:t>
            </a:r>
            <a:r>
              <a:rPr lang="en-US" dirty="0"/>
              <a:t> HCP: </a:t>
            </a:r>
          </a:p>
          <a:p>
            <a:pPr algn="just"/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–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HCP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atom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logam-logam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HCP: Cd, Co, </a:t>
            </a:r>
            <a:r>
              <a:rPr lang="en-US" dirty="0" err="1"/>
              <a:t>Ti</a:t>
            </a:r>
            <a:r>
              <a:rPr lang="en-US" dirty="0"/>
              <a:t>, Zn. </a:t>
            </a:r>
          </a:p>
          <a:p>
            <a:pPr algn="just"/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HCP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(6) </a:t>
            </a:r>
            <a:r>
              <a:rPr lang="en-US" dirty="0" err="1"/>
              <a:t>buah</a:t>
            </a:r>
            <a:r>
              <a:rPr lang="en-US" dirty="0"/>
              <a:t> atom,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dua-belas</a:t>
            </a:r>
            <a:r>
              <a:rPr lang="en-US" dirty="0"/>
              <a:t> </a:t>
            </a:r>
            <a:r>
              <a:rPr lang="en-US" dirty="0" err="1"/>
              <a:t>seperenam</a:t>
            </a:r>
            <a:r>
              <a:rPr lang="en-US" dirty="0"/>
              <a:t>-atom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plus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-atom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plus </a:t>
            </a:r>
            <a:r>
              <a:rPr lang="en-US" dirty="0" err="1"/>
              <a:t>tiga</a:t>
            </a:r>
            <a:r>
              <a:rPr lang="en-US" dirty="0"/>
              <a:t>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/</a:t>
            </a:r>
            <a:r>
              <a:rPr lang="en-US" dirty="0" err="1"/>
              <a:t>tengah</a:t>
            </a:r>
            <a:r>
              <a:rPr lang="en-US" dirty="0"/>
              <a:t> (12 1/6 + 2  1/2 + 3).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7" y="3621249"/>
            <a:ext cx="5913633" cy="308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220" y="3892024"/>
            <a:ext cx="26337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041" y="123078"/>
            <a:ext cx="2926976" cy="804769"/>
          </a:xfrm>
        </p:spPr>
        <p:txBody>
          <a:bodyPr/>
          <a:lstStyle/>
          <a:p>
            <a:pPr algn="ctr"/>
            <a:r>
              <a:rPr lang="en-US" dirty="0" err="1"/>
              <a:t>Cacat</a:t>
            </a:r>
            <a:r>
              <a:rPr lang="en-US" dirty="0"/>
              <a:t> Kristal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35" y="1169893"/>
            <a:ext cx="536089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</a:t>
            </a:r>
            <a:r>
              <a:rPr lang="en-US" i="1" dirty="0" smtClean="0"/>
              <a:t>Point Defect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penumpukkan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kristalisasi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atom-atom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melompat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tempatnya</a:t>
            </a:r>
            <a:r>
              <a:rPr lang="en-US" dirty="0"/>
              <a:t> (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pula.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95" y="1293962"/>
            <a:ext cx="6315634" cy="41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6" y="628836"/>
            <a:ext cx="11170025" cy="49516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2)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(</a:t>
            </a:r>
            <a:r>
              <a:rPr lang="en-US" dirty="0" err="1"/>
              <a:t>Dislokasi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atom-atom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plastis</a:t>
            </a:r>
            <a:r>
              <a:rPr lang="en-US" dirty="0"/>
              <a:t> (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(</a:t>
            </a:r>
            <a:r>
              <a:rPr lang="en-US" i="1" dirty="0"/>
              <a:t>cold work</a:t>
            </a:r>
            <a:r>
              <a:rPr lang="en-US" dirty="0"/>
              <a:t>)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keuletan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Dislokasi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/>
              <a:t>Sisi</a:t>
            </a:r>
            <a:r>
              <a:rPr lang="en-US" dirty="0"/>
              <a:t> (</a:t>
            </a:r>
            <a:r>
              <a:rPr lang="en-US" i="1" dirty="0"/>
              <a:t>Edge Dislocation</a:t>
            </a:r>
            <a:r>
              <a:rPr lang="en-US" dirty="0"/>
              <a:t>) </a:t>
            </a:r>
            <a:r>
              <a:rPr lang="en-US" dirty="0" smtClean="0"/>
              <a:t>: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kisi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extra half-plane (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atom.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/>
              <a:t>Ulir</a:t>
            </a:r>
            <a:r>
              <a:rPr lang="en-US" dirty="0"/>
              <a:t> (</a:t>
            </a:r>
            <a:r>
              <a:rPr lang="en-US" i="1" dirty="0"/>
              <a:t>Screw Dislocation</a:t>
            </a:r>
            <a:r>
              <a:rPr lang="en-US" dirty="0"/>
              <a:t>) </a:t>
            </a:r>
            <a:r>
              <a:rPr lang="en-US" dirty="0" smtClean="0"/>
              <a:t>: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geser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23" y="868324"/>
            <a:ext cx="10515600" cy="4351338"/>
          </a:xfrm>
        </p:spPr>
        <p:txBody>
          <a:bodyPr/>
          <a:lstStyle/>
          <a:p>
            <a:pPr algn="just"/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keteraturan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atom </a:t>
            </a:r>
            <a:r>
              <a:rPr lang="en-US" dirty="0" err="1"/>
              <a:t>logam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slip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geser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slip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kisi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</a:t>
            </a:r>
          </a:p>
        </p:txBody>
      </p:sp>
      <p:pic>
        <p:nvPicPr>
          <p:cNvPr id="1026" name="Picture 2" descr="https://www.aeroengineering.co.id/wp-content/uploads/2022/03/Pergerakan-dislokasi-tepi-melintasi-kisi-kristal-di-bawah-tegangan-gese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60" y="2740027"/>
            <a:ext cx="6097198" cy="23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9317" y="5219662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dirty="0" smtClean="0">
                <a:latin typeface="arial" panose="020B0604020202020204" pitchFamily="34" charset="0"/>
              </a:rPr>
              <a:t>Gbr. Pergerakan </a:t>
            </a:r>
            <a:r>
              <a:rPr lang="fi-FI" dirty="0">
                <a:latin typeface="arial" panose="020B0604020202020204" pitchFamily="34" charset="0"/>
              </a:rPr>
              <a:t>dislokasi </a:t>
            </a:r>
            <a:r>
              <a:rPr lang="fi-FI" dirty="0" smtClean="0">
                <a:latin typeface="arial" panose="020B0604020202020204" pitchFamily="34" charset="0"/>
              </a:rPr>
              <a:t>sisi </a:t>
            </a:r>
            <a:r>
              <a:rPr lang="fi-FI" dirty="0">
                <a:latin typeface="arial" panose="020B0604020202020204" pitchFamily="34" charset="0"/>
              </a:rPr>
              <a:t>melintasi kisi kristal pada tegangan geser.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36" y="187572"/>
            <a:ext cx="5314025" cy="620296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Dislokasi</a:t>
            </a:r>
            <a:r>
              <a:rPr lang="en-US" sz="3200" dirty="0"/>
              <a:t> </a:t>
            </a:r>
            <a:r>
              <a:rPr lang="en-US" sz="3200" dirty="0" err="1"/>
              <a:t>Sisi</a:t>
            </a:r>
            <a:r>
              <a:rPr lang="en-US" sz="3200" dirty="0"/>
              <a:t> (</a:t>
            </a:r>
            <a:r>
              <a:rPr lang="en-US" sz="3200" i="1" dirty="0"/>
              <a:t>Edge Dislocation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60" y="1093609"/>
            <a:ext cx="7735639" cy="2881616"/>
          </a:xfrm>
        </p:spPr>
        <p:txBody>
          <a:bodyPr>
            <a:normAutofit lnSpcReduction="10000"/>
          </a:bodyPr>
          <a:lstStyle/>
          <a:p>
            <a:pPr algn="just"/>
            <a:r>
              <a:rPr lang="sv-SE" dirty="0"/>
              <a:t>Garis dislokasi (</a:t>
            </a:r>
            <a:r>
              <a:rPr lang="sv-SE" i="1" dirty="0"/>
              <a:t>dislocation line</a:t>
            </a:r>
            <a:r>
              <a:rPr lang="sv-SE" dirty="0"/>
              <a:t>) bergerak searah dengan tegangan geser (</a:t>
            </a:r>
            <a:r>
              <a:rPr lang="el-GR" i="1" dirty="0"/>
              <a:t>τ</a:t>
            </a:r>
            <a:r>
              <a:rPr lang="sv-SE" dirty="0"/>
              <a:t>) yang diterapkan.</a:t>
            </a:r>
          </a:p>
          <a:p>
            <a:pPr algn="just"/>
            <a:r>
              <a:rPr lang="sv-SE" dirty="0"/>
              <a:t>Untuk dislokasi sisi maka arah vektor burgernya sejajar dengan tegangan </a:t>
            </a:r>
            <a:r>
              <a:rPr lang="sv-SE" dirty="0" smtClean="0"/>
              <a:t>geser.</a:t>
            </a:r>
          </a:p>
          <a:p>
            <a:pPr algn="just"/>
            <a:r>
              <a:rPr lang="sv-SE" dirty="0" smtClean="0"/>
              <a:t>Atom </a:t>
            </a:r>
            <a:r>
              <a:rPr lang="sv-SE" dirty="0"/>
              <a:t>di atas garis dislokasi mengalami tekanan (kompresi), dan yang berada di bawah mengalami </a:t>
            </a:r>
            <a:r>
              <a:rPr lang="sv-SE" dirty="0" smtClean="0"/>
              <a:t>tegangan.</a:t>
            </a:r>
          </a:p>
          <a:p>
            <a:pPr marL="0" indent="0" algn="just">
              <a:buNone/>
            </a:pPr>
            <a:endParaRPr lang="sv-SE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5" y="4260966"/>
            <a:ext cx="6079113" cy="2236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23" y="4260966"/>
            <a:ext cx="2211438" cy="193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8" y="0"/>
            <a:ext cx="3414180" cy="41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99" y="223083"/>
            <a:ext cx="5482701" cy="673562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Dislokasi</a:t>
            </a:r>
            <a:r>
              <a:rPr lang="en-US" sz="3200" dirty="0"/>
              <a:t> </a:t>
            </a:r>
            <a:r>
              <a:rPr lang="en-US" sz="3200" dirty="0" err="1" smtClean="0"/>
              <a:t>Ulir</a:t>
            </a:r>
            <a:r>
              <a:rPr lang="en-US" sz="3200" dirty="0" smtClean="0"/>
              <a:t> (</a:t>
            </a:r>
            <a:r>
              <a:rPr lang="en-US" sz="3200" i="1" dirty="0"/>
              <a:t>Screw Dislocation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67" y="999380"/>
            <a:ext cx="5500457" cy="1485746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bergeser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atom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 smtClean="0"/>
              <a:t>dislokasi</a:t>
            </a:r>
            <a:r>
              <a:rPr lang="en-US" sz="2400" dirty="0" smtClean="0"/>
              <a:t> </a:t>
            </a:r>
            <a:r>
              <a:rPr lang="sv-SE" sz="2400" dirty="0" smtClean="0"/>
              <a:t>(</a:t>
            </a:r>
            <a:r>
              <a:rPr lang="sv-SE" sz="2400" i="1" dirty="0"/>
              <a:t>dislocation line</a:t>
            </a:r>
            <a:r>
              <a:rPr lang="sv-SE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/>
              <a:t>tegak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 </a:t>
            </a:r>
            <a:r>
              <a:rPr lang="sv-SE" sz="2400" dirty="0" smtClean="0"/>
              <a:t>(</a:t>
            </a:r>
            <a:r>
              <a:rPr lang="el-GR" sz="2400" i="1" dirty="0"/>
              <a:t>τ</a:t>
            </a:r>
            <a:r>
              <a:rPr lang="sv-SE" sz="2400" dirty="0" smtClean="0"/>
              <a:t>)</a:t>
            </a:r>
            <a:r>
              <a:rPr lang="en-US" sz="2400" dirty="0" smtClean="0"/>
              <a:t>. 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66" y="1157483"/>
            <a:ext cx="5408753" cy="1835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6" y="4134558"/>
            <a:ext cx="2461473" cy="2301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89" y="3421576"/>
            <a:ext cx="7396407" cy="32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46" y="400635"/>
            <a:ext cx="5100961" cy="5492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Mekanisme</a:t>
            </a:r>
            <a:r>
              <a:rPr lang="en-US" sz="3200" dirty="0" smtClean="0"/>
              <a:t> </a:t>
            </a:r>
            <a:r>
              <a:rPr lang="en-US" sz="3200" dirty="0" err="1" smtClean="0"/>
              <a:t>Penguatan</a:t>
            </a:r>
            <a:r>
              <a:rPr lang="en-US" sz="3200" dirty="0" smtClean="0"/>
              <a:t> </a:t>
            </a:r>
            <a:r>
              <a:rPr lang="en-US" sz="3200" dirty="0" err="1" smtClean="0"/>
              <a:t>Logam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8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material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material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plastis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tingkatkan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di </a:t>
            </a:r>
            <a:r>
              <a:rPr lang="en-US" dirty="0" err="1"/>
              <a:t>sebabkan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yang di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plastis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menahan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terdeformasi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u="sng" dirty="0" err="1"/>
              <a:t>penghalusan</a:t>
            </a:r>
            <a:r>
              <a:rPr lang="en-US" b="1" u="sng" dirty="0"/>
              <a:t> </a:t>
            </a:r>
            <a:r>
              <a:rPr lang="en-US" b="1" u="sng" dirty="0" err="1"/>
              <a:t>butir</a:t>
            </a:r>
            <a:r>
              <a:rPr lang="en-US" b="1" u="sng" dirty="0"/>
              <a:t> (</a:t>
            </a:r>
            <a:r>
              <a:rPr lang="en-US" b="1" i="1" u="sng" dirty="0"/>
              <a:t>grain-size reduction</a:t>
            </a:r>
            <a:r>
              <a:rPr lang="en-US" b="1" u="sng" dirty="0" smtClean="0"/>
              <a:t>)</a:t>
            </a:r>
            <a:r>
              <a:rPr lang="en-US" dirty="0" smtClean="0"/>
              <a:t>, </a:t>
            </a:r>
            <a:r>
              <a:rPr lang="en-US" b="1" u="sng" dirty="0" err="1"/>
              <a:t>penguatan</a:t>
            </a:r>
            <a:r>
              <a:rPr lang="en-US" b="1" u="sng" dirty="0"/>
              <a:t> </a:t>
            </a:r>
            <a:r>
              <a:rPr lang="en-US" b="1" u="sng" dirty="0" err="1"/>
              <a:t>larutan</a:t>
            </a:r>
            <a:r>
              <a:rPr lang="en-US" b="1" u="sng" dirty="0"/>
              <a:t> </a:t>
            </a:r>
            <a:r>
              <a:rPr lang="en-US" b="1" u="sng" dirty="0" err="1"/>
              <a:t>padat</a:t>
            </a:r>
            <a:r>
              <a:rPr lang="en-US" b="1" u="sng" dirty="0"/>
              <a:t> (</a:t>
            </a:r>
            <a:r>
              <a:rPr lang="en-US" b="1" i="1" u="sng" dirty="0"/>
              <a:t>solid-solution strengthening</a:t>
            </a:r>
            <a:r>
              <a:rPr lang="en-US" b="1" u="sng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u="sng" dirty="0" err="1" smtClean="0"/>
              <a:t>pengerasan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regangan</a:t>
            </a:r>
            <a:r>
              <a:rPr lang="en-US" b="1" u="sng" dirty="0" smtClean="0"/>
              <a:t> </a:t>
            </a:r>
            <a:r>
              <a:rPr lang="en-US" b="1" u="sng" dirty="0"/>
              <a:t>(</a:t>
            </a:r>
            <a:r>
              <a:rPr lang="en-US" b="1" i="1" u="sng" dirty="0" smtClean="0"/>
              <a:t>strain hardening</a:t>
            </a:r>
            <a:r>
              <a:rPr lang="en-US" b="1" u="sng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98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PRINSIP PEMBENTUKAN LOGAM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315"/>
            <a:ext cx="10515600" cy="4351338"/>
          </a:xfrm>
        </p:spPr>
        <p:txBody>
          <a:bodyPr/>
          <a:lstStyle/>
          <a:p>
            <a:pPr algn="just"/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58" y="4183809"/>
            <a:ext cx="4273119" cy="25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12" y="214204"/>
            <a:ext cx="6920883" cy="593663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Penghalusan</a:t>
            </a:r>
            <a:r>
              <a:rPr lang="en-US" sz="3200" dirty="0" smtClean="0"/>
              <a:t> </a:t>
            </a:r>
            <a:r>
              <a:rPr lang="en-US" sz="3200" dirty="0" err="1" smtClean="0"/>
              <a:t>Butir</a:t>
            </a:r>
            <a:r>
              <a:rPr lang="en-US" sz="3200" dirty="0" smtClean="0"/>
              <a:t> (</a:t>
            </a:r>
            <a:r>
              <a:rPr lang="en-US" sz="3200" i="1" dirty="0"/>
              <a:t>G</a:t>
            </a:r>
            <a:r>
              <a:rPr lang="en-US" sz="3200" i="1" dirty="0" smtClean="0"/>
              <a:t>rain-size Reduction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92" y="1275209"/>
            <a:ext cx="5296271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Penghalusan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Batas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dislokasi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: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dislokasi</a:t>
            </a:r>
            <a:r>
              <a:rPr lang="en-US" dirty="0"/>
              <a:t> yang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B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geraknya</a:t>
            </a:r>
            <a:r>
              <a:rPr lang="en-US" dirty="0"/>
              <a:t>;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misorientasi</a:t>
            </a:r>
            <a:r>
              <a:rPr lang="en-US" dirty="0"/>
              <a:t> </a:t>
            </a:r>
            <a:r>
              <a:rPr lang="en-US" dirty="0" err="1"/>
              <a:t>kristalografi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/>
              <a:t>atom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terputusnya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slip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41" y="1275209"/>
            <a:ext cx="5535894" cy="295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2640" y="4616388"/>
            <a:ext cx="5193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Dari </a:t>
            </a:r>
            <a:r>
              <a:rPr lang="en-US" dirty="0" err="1"/>
              <a:t>penjelasan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menghaluskan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64" y="168922"/>
            <a:ext cx="981722" cy="602541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Butir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99" y="771463"/>
            <a:ext cx="10515600" cy="139696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Kumpulan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logam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butir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polikristal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1769" y="2300457"/>
            <a:ext cx="89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Tahapan</a:t>
            </a:r>
            <a:r>
              <a:rPr lang="en-US" sz="2400" dirty="0"/>
              <a:t> proses </a:t>
            </a:r>
            <a:r>
              <a:rPr lang="en-US" sz="2400" dirty="0" err="1"/>
              <a:t>pembekuan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terbentuknya</a:t>
            </a:r>
            <a:r>
              <a:rPr lang="en-US" sz="2400" dirty="0"/>
              <a:t> </a:t>
            </a:r>
            <a:r>
              <a:rPr lang="en-US" sz="2400" dirty="0" err="1"/>
              <a:t>butir</a:t>
            </a:r>
            <a:endParaRPr lang="en-US" sz="2400" dirty="0"/>
          </a:p>
        </p:txBody>
      </p:sp>
      <p:pic>
        <p:nvPicPr>
          <p:cNvPr id="5" name="Picture 4" descr="F:\Gambar\scan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762121"/>
            <a:ext cx="4962618" cy="403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770"/>
            <a:ext cx="10515600" cy="4351338"/>
          </a:xfrm>
        </p:spPr>
        <p:txBody>
          <a:bodyPr/>
          <a:lstStyle/>
          <a:p>
            <a:pPr algn="just"/>
            <a:r>
              <a:rPr lang="en-US" b="1" dirty="0" err="1"/>
              <a:t>Metalografi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karakteristiknya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Metalografi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inklusi</a:t>
            </a:r>
            <a:r>
              <a:rPr lang="en-US" dirty="0"/>
              <a:t> (</a:t>
            </a:r>
            <a:r>
              <a:rPr lang="en-US" dirty="0" err="1"/>
              <a:t>kotoran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metalografi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spesimen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metalografi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b="1" dirty="0" err="1" smtClean="0"/>
              <a:t>Makrografi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Mikrografi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1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59" y="763308"/>
            <a:ext cx="10685930" cy="4857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Makrografi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paduannya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telanjang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perbesaran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15 kali.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pengamatannya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makrostruktur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pPr algn="just"/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retakan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proses </a:t>
            </a:r>
            <a:r>
              <a:rPr lang="en-US" dirty="0" err="1" smtClean="0"/>
              <a:t>fabrikasi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pPr algn="just"/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serat</a:t>
            </a:r>
            <a:r>
              <a:rPr lang="en-US" dirty="0" smtClean="0"/>
              <a:t>/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endParaRPr lang="en-US" dirty="0" smtClean="0"/>
          </a:p>
          <a:p>
            <a:pPr algn="just"/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pengkerutan</a:t>
            </a:r>
            <a:r>
              <a:rPr lang="en-US" dirty="0" smtClean="0"/>
              <a:t> (shrinkage), </a:t>
            </a:r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gas yang </a:t>
            </a:r>
            <a:r>
              <a:rPr lang="en-US" dirty="0" err="1" smtClean="0"/>
              <a:t>terjebak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proses </a:t>
            </a:r>
            <a:r>
              <a:rPr lang="en-US" dirty="0" err="1" smtClean="0"/>
              <a:t>pengecoran</a:t>
            </a:r>
            <a:endParaRPr lang="en-US" dirty="0" smtClean="0"/>
          </a:p>
          <a:p>
            <a:pPr algn="just"/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(part)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64" y="2282825"/>
            <a:ext cx="4836459" cy="220849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Makrografi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i="1" dirty="0"/>
              <a:t>pipe drill</a:t>
            </a:r>
            <a:r>
              <a:rPr lang="en-US" dirty="0"/>
              <a:t> yang </a:t>
            </a:r>
            <a:r>
              <a:rPr lang="en-US" dirty="0" err="1" smtClean="0"/>
              <a:t>mengalami</a:t>
            </a:r>
            <a:r>
              <a:rPr lang="en-US" dirty="0"/>
              <a:t> </a:t>
            </a:r>
            <a:r>
              <a:rPr lang="it-IT" dirty="0" smtClean="0"/>
              <a:t>kebocoran </a:t>
            </a:r>
            <a:r>
              <a:rPr lang="it-IT" dirty="0"/>
              <a:t>secara melintang mendekati area </a:t>
            </a:r>
            <a:r>
              <a:rPr lang="it-IT" i="1" dirty="0"/>
              <a:t>radius pipe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8" y="517437"/>
            <a:ext cx="5002306" cy="5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" y="696072"/>
            <a:ext cx="10645589" cy="539544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Mikrografi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paduannya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perbesaran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20 kali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2000 kali.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mikrostruktur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paduan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mikro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kristal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(heat treatment), </a:t>
            </a:r>
            <a:r>
              <a:rPr lang="en-US" dirty="0" err="1"/>
              <a:t>dll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mikrografi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/</a:t>
            </a:r>
            <a:r>
              <a:rPr lang="en-US" dirty="0" err="1"/>
              <a:t>spesimen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Proses </a:t>
            </a:r>
            <a:r>
              <a:rPr lang="en-US" dirty="0" err="1"/>
              <a:t>pengamplasan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amplas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Proses poles (polishing)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larutan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Proses </a:t>
            </a:r>
            <a:r>
              <a:rPr lang="en-US" dirty="0" err="1"/>
              <a:t>etsa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Pengamatan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8" y="654308"/>
            <a:ext cx="4734586" cy="4220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081" y="5023088"/>
            <a:ext cx="54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Mikrografi</a:t>
            </a:r>
            <a:r>
              <a:rPr lang="en-US" dirty="0" smtClean="0"/>
              <a:t> Baja ST-40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pembesaran</a:t>
            </a:r>
            <a:r>
              <a:rPr lang="en-US" dirty="0" smtClean="0"/>
              <a:t> 200x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412" y="1281027"/>
            <a:ext cx="5270979" cy="2966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1891" y="4247753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97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Plastis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433"/>
            <a:ext cx="10515600" cy="4351338"/>
          </a:xfrm>
        </p:spPr>
        <p:txBody>
          <a:bodyPr/>
          <a:lstStyle/>
          <a:p>
            <a:pPr algn="just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rtinya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ditiadakan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8" name="Picture 4" descr="Hasil gambar untuk plastic de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04" y="2734027"/>
            <a:ext cx="5250342" cy="39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Sifat-sifat</a:t>
            </a:r>
            <a:r>
              <a:rPr lang="en-US" dirty="0" smtClean="0"/>
              <a:t>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18"/>
            <a:ext cx="10515600" cy="485038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material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material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 </a:t>
            </a:r>
            <a:r>
              <a:rPr lang="en-US" dirty="0"/>
              <a:t> </a:t>
            </a:r>
            <a:r>
              <a:rPr lang="en-US" dirty="0" err="1"/>
              <a:t>Kekuatan</a:t>
            </a:r>
            <a:r>
              <a:rPr lang="en-US" dirty="0"/>
              <a:t> (</a:t>
            </a:r>
            <a:r>
              <a:rPr lang="en-US" i="1" dirty="0"/>
              <a:t>Strength</a:t>
            </a:r>
            <a:r>
              <a:rPr lang="en-US" dirty="0" smtClean="0"/>
              <a:t>), </a:t>
            </a:r>
            <a:r>
              <a:rPr lang="en-US" dirty="0" err="1" smtClean="0"/>
              <a:t>Kekerasan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Hardness</a:t>
            </a:r>
            <a:r>
              <a:rPr lang="en-US" dirty="0" smtClean="0"/>
              <a:t>), </a:t>
            </a:r>
            <a:r>
              <a:rPr lang="en-US" dirty="0" err="1" smtClean="0"/>
              <a:t>Kekenyalan</a:t>
            </a:r>
            <a:r>
              <a:rPr lang="en-US" dirty="0" smtClean="0"/>
              <a:t> (</a:t>
            </a:r>
            <a:r>
              <a:rPr lang="en-US" i="1" dirty="0" smtClean="0"/>
              <a:t>Elasticity</a:t>
            </a:r>
            <a:r>
              <a:rPr lang="en-US" dirty="0" smtClean="0"/>
              <a:t>), </a:t>
            </a:r>
            <a:r>
              <a:rPr lang="en-US" dirty="0" err="1" smtClean="0"/>
              <a:t>Plastisitas</a:t>
            </a:r>
            <a:r>
              <a:rPr lang="en-US" dirty="0" smtClean="0"/>
              <a:t> (</a:t>
            </a:r>
            <a:r>
              <a:rPr lang="en-US" i="1" dirty="0" smtClean="0"/>
              <a:t>Plasticity</a:t>
            </a:r>
            <a:r>
              <a:rPr lang="en-US" dirty="0" smtClean="0"/>
              <a:t>), </a:t>
            </a:r>
            <a:r>
              <a:rPr lang="en-US" dirty="0" err="1" smtClean="0"/>
              <a:t>Ketangguhan</a:t>
            </a:r>
            <a:r>
              <a:rPr lang="en-US" dirty="0" smtClean="0"/>
              <a:t> (</a:t>
            </a:r>
            <a:r>
              <a:rPr lang="en-US" i="1" dirty="0" smtClean="0"/>
              <a:t>Toughness</a:t>
            </a:r>
            <a:r>
              <a:rPr lang="en-US" dirty="0" smtClean="0"/>
              <a:t>), </a:t>
            </a:r>
            <a:r>
              <a:rPr lang="en-US" dirty="0" err="1" smtClean="0"/>
              <a:t>Kekakuan</a:t>
            </a:r>
            <a:r>
              <a:rPr lang="en-US" dirty="0" smtClean="0"/>
              <a:t> (</a:t>
            </a:r>
            <a:r>
              <a:rPr lang="en-US" i="1" dirty="0" smtClean="0"/>
              <a:t>Stiffness</a:t>
            </a:r>
            <a:r>
              <a:rPr lang="en-US" dirty="0" smtClean="0"/>
              <a:t>), </a:t>
            </a:r>
            <a:r>
              <a:rPr lang="en-US" dirty="0" err="1" smtClean="0"/>
              <a:t>Kelelahan</a:t>
            </a:r>
            <a:r>
              <a:rPr lang="en-US" dirty="0" smtClean="0"/>
              <a:t> (</a:t>
            </a:r>
            <a:r>
              <a:rPr lang="en-US" i="1" dirty="0" smtClean="0"/>
              <a:t>Fatigue</a:t>
            </a:r>
            <a:r>
              <a:rPr lang="en-US" dirty="0" smtClean="0"/>
              <a:t>), </a:t>
            </a:r>
            <a:r>
              <a:rPr lang="en-US" dirty="0" err="1" smtClean="0"/>
              <a:t>Mulur</a:t>
            </a:r>
            <a:r>
              <a:rPr lang="en-US" dirty="0" smtClean="0"/>
              <a:t> (</a:t>
            </a:r>
            <a:r>
              <a:rPr lang="en-US" i="1" dirty="0" smtClean="0"/>
              <a:t>Creep</a:t>
            </a:r>
            <a:r>
              <a:rPr lang="en-US" dirty="0" smtClean="0"/>
              <a:t>).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: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material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leleh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konduktivitas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konduktivitas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1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54" y="728449"/>
            <a:ext cx="10515600" cy="486813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: </a:t>
            </a:r>
            <a:r>
              <a:rPr lang="nn-NO" dirty="0" smtClean="0"/>
              <a:t> Sifat yang berhubungan dengan kemudahan material untuk di proses lanjut</a:t>
            </a:r>
            <a:r>
              <a:rPr lang="en-US" dirty="0" smtClean="0"/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(</a:t>
            </a:r>
            <a:r>
              <a:rPr lang="en-US" i="1" dirty="0" smtClean="0"/>
              <a:t>Machinability</a:t>
            </a:r>
            <a:r>
              <a:rPr lang="en-US" dirty="0" smtClean="0"/>
              <a:t>) :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material yang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pemesinan</a:t>
            </a:r>
            <a:r>
              <a:rPr lang="en-US" dirty="0" smtClean="0"/>
              <a:t>. 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 (</a:t>
            </a:r>
            <a:r>
              <a:rPr lang="en-US" i="1" dirty="0" err="1"/>
              <a:t>C</a:t>
            </a:r>
            <a:r>
              <a:rPr lang="en-US" i="1" dirty="0" err="1" smtClean="0"/>
              <a:t>astability</a:t>
            </a:r>
            <a:r>
              <a:rPr lang="en-US" dirty="0" smtClean="0"/>
              <a:t>) :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dicairkan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(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patah</a:t>
            </a:r>
            <a:r>
              <a:rPr lang="en-US" dirty="0" smtClean="0"/>
              <a:t>, </a:t>
            </a:r>
            <a:r>
              <a:rPr lang="en-US" dirty="0" err="1" smtClean="0"/>
              <a:t>retak</a:t>
            </a:r>
            <a:r>
              <a:rPr lang="en-US" dirty="0" smtClean="0"/>
              <a:t>, </a:t>
            </a:r>
            <a:r>
              <a:rPr lang="en-US" dirty="0" err="1" smtClean="0"/>
              <a:t>porositas</a:t>
            </a:r>
            <a:r>
              <a:rPr lang="en-US" dirty="0" smtClean="0"/>
              <a:t>, </a:t>
            </a:r>
            <a:r>
              <a:rPr lang="en-US" dirty="0" err="1" smtClean="0"/>
              <a:t>segregasi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Mampu</a:t>
            </a:r>
            <a:r>
              <a:rPr lang="en-US" dirty="0" smtClean="0"/>
              <a:t> las (</a:t>
            </a:r>
            <a:r>
              <a:rPr lang="en-US" i="1" dirty="0" err="1" smtClean="0"/>
              <a:t>Weldability</a:t>
            </a:r>
            <a:r>
              <a:rPr lang="en-US" dirty="0" smtClean="0"/>
              <a:t>) :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material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disambung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(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fasa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retak</a:t>
            </a:r>
            <a:r>
              <a:rPr lang="en-US" dirty="0" smtClean="0"/>
              <a:t>, </a:t>
            </a:r>
            <a:r>
              <a:rPr lang="en-US" dirty="0" err="1" smtClean="0"/>
              <a:t>distorsi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(</a:t>
            </a:r>
            <a:r>
              <a:rPr lang="en-US" i="1" dirty="0"/>
              <a:t>F</a:t>
            </a:r>
            <a:r>
              <a:rPr lang="en-US" i="1" dirty="0" smtClean="0"/>
              <a:t>ormability</a:t>
            </a:r>
            <a:r>
              <a:rPr lang="en-US" dirty="0" smtClean="0"/>
              <a:t>) 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sifat</a:t>
            </a:r>
            <a:r>
              <a:rPr lang="en-US" dirty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 material yang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proses </a:t>
            </a:r>
            <a:r>
              <a:rPr lang="en-US" dirty="0" err="1"/>
              <a:t>pembentukan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13707"/>
            <a:ext cx="4554071" cy="65685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Pemahaman</a:t>
            </a:r>
            <a:r>
              <a:rPr lang="en-US" dirty="0" smtClean="0"/>
              <a:t> Kristal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0" y="1361186"/>
            <a:ext cx="5466093" cy="43986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(</a:t>
            </a:r>
            <a:r>
              <a:rPr lang="en-US" dirty="0" err="1" smtClean="0"/>
              <a:t>Solidifikasi</a:t>
            </a:r>
            <a:r>
              <a:rPr lang="en-US" dirty="0" smtClean="0"/>
              <a:t>), atom-atom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yang </a:t>
            </a:r>
            <a:r>
              <a:rPr lang="en-US" dirty="0" err="1" smtClean="0"/>
              <a:t>teratur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atom-atom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. [1]</a:t>
            </a:r>
          </a:p>
          <a:p>
            <a:pPr algn="just"/>
            <a:r>
              <a:rPr lang="en-US" dirty="0" err="1" smtClean="0"/>
              <a:t>Kelompok</a:t>
            </a:r>
            <a:r>
              <a:rPr lang="en-US" dirty="0" smtClean="0"/>
              <a:t> atom </a:t>
            </a:r>
            <a:r>
              <a:rPr lang="en-US" dirty="0" err="1" smtClean="0"/>
              <a:t>terkecil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kisi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(</a:t>
            </a:r>
            <a:r>
              <a:rPr lang="en-US" i="1" dirty="0" smtClean="0"/>
              <a:t>unit cell</a:t>
            </a:r>
            <a:r>
              <a:rPr lang="en-US" dirty="0" smtClean="0"/>
              <a:t>). [1]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0" y="4140809"/>
            <a:ext cx="3867689" cy="1714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1" y="350253"/>
            <a:ext cx="3951284" cy="3184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5451" y="5854898"/>
            <a:ext cx="470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(a) Kisi </a:t>
            </a:r>
            <a:r>
              <a:rPr lang="en-US" sz="1400" dirty="0" err="1" smtClean="0"/>
              <a:t>ruang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i="1" dirty="0" smtClean="0"/>
              <a:t>space lattice</a:t>
            </a:r>
            <a:r>
              <a:rPr lang="en-US" sz="1400" dirty="0" smtClean="0"/>
              <a:t>) </a:t>
            </a:r>
            <a:r>
              <a:rPr lang="en-US" sz="1400" dirty="0" err="1" smtClean="0"/>
              <a:t>kristal</a:t>
            </a:r>
            <a:r>
              <a:rPr lang="en-US" sz="1400" dirty="0" smtClean="0"/>
              <a:t> </a:t>
            </a:r>
            <a:r>
              <a:rPr lang="en-US" sz="1400" dirty="0" err="1" smtClean="0"/>
              <a:t>padatan</a:t>
            </a:r>
            <a:r>
              <a:rPr lang="en-US" sz="1400" dirty="0" smtClean="0"/>
              <a:t> ideal &amp; (b)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satuan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konstanta</a:t>
            </a:r>
            <a:r>
              <a:rPr lang="en-US" sz="1400" dirty="0" smtClean="0"/>
              <a:t> </a:t>
            </a:r>
            <a:r>
              <a:rPr lang="en-US" sz="1400" dirty="0" err="1" smtClean="0"/>
              <a:t>kisi</a:t>
            </a:r>
            <a:r>
              <a:rPr lang="en-US" sz="1400" dirty="0" smtClean="0"/>
              <a:t>. [3]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46845" y="3406641"/>
            <a:ext cx="2662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Mekanisme</a:t>
            </a:r>
            <a:r>
              <a:rPr lang="en-US" sz="1400" dirty="0" smtClean="0"/>
              <a:t> </a:t>
            </a:r>
            <a:r>
              <a:rPr lang="en-US" sz="1400" dirty="0" err="1" smtClean="0"/>
              <a:t>Solidifikasi</a:t>
            </a:r>
            <a:r>
              <a:rPr lang="en-US" sz="1400" dirty="0" smtClean="0"/>
              <a:t>. [2]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9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1697"/>
            <a:ext cx="2991775" cy="77630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Tujuh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Kristal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92" y="105169"/>
            <a:ext cx="8695498" cy="66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45" y="195307"/>
            <a:ext cx="7664752" cy="65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3897" y="621438"/>
            <a:ext cx="387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Dari </a:t>
            </a:r>
            <a:r>
              <a:rPr lang="en-US" dirty="0" err="1" smtClean="0"/>
              <a:t>ketujuh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b="1" dirty="0" smtClean="0"/>
              <a:t>14 </a:t>
            </a: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Kisi </a:t>
            </a:r>
            <a:r>
              <a:rPr lang="en-US" b="1" dirty="0" err="1" smtClean="0"/>
              <a:t>Ruang</a:t>
            </a:r>
            <a:r>
              <a:rPr lang="en-US" dirty="0" smtClean="0"/>
              <a:t> (</a:t>
            </a:r>
            <a:r>
              <a:rPr lang="en-US" i="1" dirty="0" smtClean="0"/>
              <a:t>Space Lattice</a:t>
            </a:r>
            <a:r>
              <a:rPr lang="en-US" dirty="0" smtClean="0"/>
              <a:t>)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/>
          </a:p>
        </p:txBody>
      </p:sp>
      <p:pic>
        <p:nvPicPr>
          <p:cNvPr id="6" name="Picture 2" descr="File002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9585" y="0"/>
            <a:ext cx="4462509" cy="6814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1846607"/>
            <a:ext cx="6285390" cy="46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1605</Words>
  <Application>Microsoft Office PowerPoint</Application>
  <PresentationFormat>Custom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Kuliah 01: TEKNOLOGI PEMBENTUKAN Program Studi: Teknik Mesin</vt:lpstr>
      <vt:lpstr>PRINSIP PEMBENTUKAN LOGAM</vt:lpstr>
      <vt:lpstr>Deformasi Plastis</vt:lpstr>
      <vt:lpstr>Sifat-sifat Material</vt:lpstr>
      <vt:lpstr>PowerPoint Presentation</vt:lpstr>
      <vt:lpstr>Pemahaman Kristal</vt:lpstr>
      <vt:lpstr>Tujuh Sistem Kristal </vt:lpstr>
      <vt:lpstr>PowerPoint Presentation</vt:lpstr>
      <vt:lpstr>PowerPoint Presentation</vt:lpstr>
      <vt:lpstr>Struktur Kristal Logam </vt:lpstr>
      <vt:lpstr>PowerPoint Presentation</vt:lpstr>
      <vt:lpstr>PowerPoint Presentation</vt:lpstr>
      <vt:lpstr>PowerPoint Presentation</vt:lpstr>
      <vt:lpstr>Cacat Kristal</vt:lpstr>
      <vt:lpstr>PowerPoint Presentation</vt:lpstr>
      <vt:lpstr>PowerPoint Presentation</vt:lpstr>
      <vt:lpstr>Dislokasi Sisi (Edge Dislocation)</vt:lpstr>
      <vt:lpstr>Dislokasi Ulir (Screw Dislocation)</vt:lpstr>
      <vt:lpstr>Mekanisme Penguatan Logam</vt:lpstr>
      <vt:lpstr>Penghalusan Butir (Grain-size Reduction)</vt:lpstr>
      <vt:lpstr>Butir</vt:lpstr>
      <vt:lpstr>Metalografi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Waas</dc:creator>
  <cp:lastModifiedBy>HP</cp:lastModifiedBy>
  <cp:revision>25</cp:revision>
  <dcterms:created xsi:type="dcterms:W3CDTF">2023-08-10T02:31:17Z</dcterms:created>
  <dcterms:modified xsi:type="dcterms:W3CDTF">2023-09-20T05:10:38Z</dcterms:modified>
</cp:coreProperties>
</file>