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5143500" type="screen16x9"/>
  <p:notesSz cx="6858000" cy="9144000"/>
  <p:embeddedFontLst>
    <p:embeddedFont>
      <p:font typeface="Source Code Pro" panose="020B0604020202020204" charset="0"/>
      <p:regular r:id="rId19"/>
      <p:bold r:id="rId20"/>
      <p:italic r:id="rId21"/>
      <p:boldItalic r:id="rId22"/>
    </p:embeddedFont>
    <p:embeddedFont>
      <p:font typeface="Comic Sans MS" panose="030F0702030302020204" pitchFamily="66" charset="0"/>
      <p:regular r:id="rId23"/>
      <p:bold r:id="rId24"/>
      <p:italic r:id="rId25"/>
      <p:boldItalic r:id="rId26"/>
    </p:embeddedFont>
    <p:embeddedFont>
      <p:font typeface="Amatic SC" panose="020B0604020202020204" charset="-79"/>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792"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471204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6411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bf391a6b80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bf391a6b80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0504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40effb52f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c40effb52f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3082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c40effb52f_5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c40effb52f_5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0341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c40effb52f_5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c40effb52f_5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2997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c40effb52f_5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c40effb52f_5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3009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c40effb52f_5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c40effb52f_5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6835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bf391a6b80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bf391a6b80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2028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c0c8c501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c0c8c501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1734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c0c8c501ff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c0c8c501ff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929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c0c8c501ff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c0c8c501ff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2622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bf391a6b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bf391a6b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9793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bf391a6b8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bf391a6b8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1033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bf391a6b80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bf391a6b8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5950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bf391a6b80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bf391a6b8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7071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bf391a6b80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bf391a6b8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2574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0"/>
              </a:spcBef>
              <a:spcAft>
                <a:spcPts val="0"/>
              </a:spcAft>
              <a:buClr>
                <a:schemeClr val="accent1"/>
              </a:buClr>
              <a:buSzPts val="1400"/>
              <a:buChar char="○"/>
              <a:defRPr>
                <a:solidFill>
                  <a:schemeClr val="accent1"/>
                </a:solidFill>
                <a:highlight>
                  <a:schemeClr val="lt1"/>
                </a:highlight>
              </a:defRPr>
            </a:lvl2pPr>
            <a:lvl3pPr marL="1371600" lvl="2" indent="-317500">
              <a:spcBef>
                <a:spcPts val="0"/>
              </a:spcBef>
              <a:spcAft>
                <a:spcPts val="0"/>
              </a:spcAft>
              <a:buClr>
                <a:schemeClr val="accent1"/>
              </a:buClr>
              <a:buSzPts val="1400"/>
              <a:buChar char="■"/>
              <a:defRPr>
                <a:solidFill>
                  <a:schemeClr val="accent1"/>
                </a:solidFill>
                <a:highlight>
                  <a:schemeClr val="lt1"/>
                </a:highlight>
              </a:defRPr>
            </a:lvl3pPr>
            <a:lvl4pPr marL="1828800" lvl="3" indent="-317500">
              <a:spcBef>
                <a:spcPts val="0"/>
              </a:spcBef>
              <a:spcAft>
                <a:spcPts val="0"/>
              </a:spcAft>
              <a:buClr>
                <a:schemeClr val="accent1"/>
              </a:buClr>
              <a:buSzPts val="1400"/>
              <a:buChar char="●"/>
              <a:defRPr>
                <a:solidFill>
                  <a:schemeClr val="accent1"/>
                </a:solidFill>
                <a:highlight>
                  <a:schemeClr val="lt1"/>
                </a:highlight>
              </a:defRPr>
            </a:lvl4pPr>
            <a:lvl5pPr marL="2286000" lvl="4" indent="-317500">
              <a:spcBef>
                <a:spcPts val="0"/>
              </a:spcBef>
              <a:spcAft>
                <a:spcPts val="0"/>
              </a:spcAft>
              <a:buClr>
                <a:schemeClr val="accent1"/>
              </a:buClr>
              <a:buSzPts val="1400"/>
              <a:buChar char="○"/>
              <a:defRPr>
                <a:solidFill>
                  <a:schemeClr val="accent1"/>
                </a:solidFill>
                <a:highlight>
                  <a:schemeClr val="lt1"/>
                </a:highlight>
              </a:defRPr>
            </a:lvl5pPr>
            <a:lvl6pPr marL="2743200" lvl="5" indent="-317500">
              <a:spcBef>
                <a:spcPts val="0"/>
              </a:spcBef>
              <a:spcAft>
                <a:spcPts val="0"/>
              </a:spcAft>
              <a:buClr>
                <a:schemeClr val="accent1"/>
              </a:buClr>
              <a:buSzPts val="1400"/>
              <a:buChar char="■"/>
              <a:defRPr>
                <a:solidFill>
                  <a:schemeClr val="accent1"/>
                </a:solidFill>
                <a:highlight>
                  <a:schemeClr val="lt1"/>
                </a:highlight>
              </a:defRPr>
            </a:lvl6pPr>
            <a:lvl7pPr marL="3200400" lvl="6" indent="-317500">
              <a:spcBef>
                <a:spcPts val="0"/>
              </a:spcBef>
              <a:spcAft>
                <a:spcPts val="0"/>
              </a:spcAft>
              <a:buClr>
                <a:schemeClr val="accent1"/>
              </a:buClr>
              <a:buSzPts val="1400"/>
              <a:buChar char="●"/>
              <a:defRPr>
                <a:solidFill>
                  <a:schemeClr val="accent1"/>
                </a:solidFill>
                <a:highlight>
                  <a:schemeClr val="lt1"/>
                </a:highlight>
              </a:defRPr>
            </a:lvl7pPr>
            <a:lvl8pPr marL="3657600" lvl="7" indent="-317500">
              <a:spcBef>
                <a:spcPts val="0"/>
              </a:spcBef>
              <a:spcAft>
                <a:spcPts val="0"/>
              </a:spcAft>
              <a:buClr>
                <a:schemeClr val="accent1"/>
              </a:buClr>
              <a:buSzPts val="1400"/>
              <a:buChar char="○"/>
              <a:defRPr>
                <a:solidFill>
                  <a:schemeClr val="accent1"/>
                </a:solidFill>
                <a:highlight>
                  <a:schemeClr val="lt1"/>
                </a:highlight>
              </a:defRPr>
            </a:lvl8pPr>
            <a:lvl9pPr marL="4114800" lvl="8" indent="-317500">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id"/>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id"/>
              <a:t>Model Model Pembelajaran Matematika</a:t>
            </a:r>
            <a:endParaRPr/>
          </a:p>
        </p:txBody>
      </p:sp>
      <p:sp>
        <p:nvSpPr>
          <p:cNvPr id="57" name="Google Shape;57;p13"/>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id" dirty="0" smtClean="0"/>
              <a:t>Dr. Tatik </a:t>
            </a:r>
            <a:r>
              <a:rPr lang="id" dirty="0"/>
              <a:t>Retno Murniasih, </a:t>
            </a:r>
            <a:r>
              <a:rPr lang="id" dirty="0" smtClean="0"/>
              <a:t>S.Si,M.Pd</a:t>
            </a:r>
            <a:endParaRPr dirty="0"/>
          </a:p>
        </p:txBody>
      </p:sp>
    </p:spTree>
  </p:cSld>
  <p:clrMapOvr>
    <a:masterClrMapping/>
  </p:clrMapOvr>
  <mc:AlternateContent xmlns:mc="http://schemas.openxmlformats.org/markup-compatibility/2006" xmlns:p14="http://schemas.microsoft.com/office/powerpoint/2010/main">
    <mc:Choice Requires="p14">
      <p:transition spd="slow" p14:dur="26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2500"/>
                                        <p:tgtEl>
                                          <p:spTgt spid="5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228600" algn="ctr" rtl="0">
              <a:lnSpc>
                <a:spcPct val="115000"/>
              </a:lnSpc>
              <a:spcBef>
                <a:spcPts val="1200"/>
              </a:spcBef>
              <a:spcAft>
                <a:spcPts val="0"/>
              </a:spcAft>
              <a:buNone/>
            </a:pPr>
            <a:r>
              <a:rPr lang="id" sz="1200" b="0" dirty="0">
                <a:solidFill>
                  <a:srgbClr val="000000"/>
                </a:solidFill>
                <a:latin typeface="Arial"/>
                <a:ea typeface="Arial"/>
                <a:cs typeface="Arial"/>
                <a:sym typeface="Arial"/>
              </a:rPr>
              <a:t>·</a:t>
            </a:r>
            <a:r>
              <a:rPr lang="id" sz="700" b="0" dirty="0">
                <a:solidFill>
                  <a:srgbClr val="000000"/>
                </a:solidFill>
                <a:latin typeface="Times New Roman"/>
                <a:ea typeface="Times New Roman"/>
                <a:cs typeface="Times New Roman"/>
                <a:sym typeface="Times New Roman"/>
              </a:rPr>
              <a:t>         </a:t>
            </a:r>
            <a:r>
              <a:rPr lang="id" sz="2977" dirty="0">
                <a:solidFill>
                  <a:srgbClr val="000000"/>
                </a:solidFill>
                <a:highlight>
                  <a:schemeClr val="dk1"/>
                </a:highlight>
              </a:rPr>
              <a:t>Kelebihan dan kekurangan model pembelajaran STAD:</a:t>
            </a:r>
            <a:endParaRPr sz="2977" dirty="0">
              <a:solidFill>
                <a:srgbClr val="000000"/>
              </a:solidFill>
              <a:highlight>
                <a:schemeClr val="dk1"/>
              </a:highlight>
            </a:endParaRPr>
          </a:p>
          <a:p>
            <a:pPr marL="0" lvl="0" indent="0" algn="l" rtl="0">
              <a:spcBef>
                <a:spcPts val="1200"/>
              </a:spcBef>
              <a:spcAft>
                <a:spcPts val="0"/>
              </a:spcAft>
              <a:buNone/>
            </a:pPr>
            <a:endParaRPr dirty="0"/>
          </a:p>
        </p:txBody>
      </p:sp>
      <p:sp>
        <p:nvSpPr>
          <p:cNvPr id="130" name="Google Shape;130;p23"/>
          <p:cNvSpPr txBox="1">
            <a:spLocks noGrp="1"/>
          </p:cNvSpPr>
          <p:nvPr>
            <p:ph type="body" idx="1"/>
          </p:nvPr>
        </p:nvSpPr>
        <p:spPr>
          <a:xfrm>
            <a:off x="311700" y="1228675"/>
            <a:ext cx="3999900" cy="3340200"/>
          </a:xfrm>
          <a:prstGeom prst="rect">
            <a:avLst/>
          </a:prstGeom>
          <a:solidFill>
            <a:schemeClr val="dk1"/>
          </a:solidFill>
        </p:spPr>
        <p:txBody>
          <a:bodyPr spcFirstLastPara="1" wrap="square" lIns="91425" tIns="91425" rIns="91425" bIns="91425" anchor="t" anchorCtr="0">
            <a:normAutofit/>
          </a:bodyPr>
          <a:lstStyle/>
          <a:p>
            <a:pPr marL="457200" lvl="0" indent="0" algn="l" rtl="0">
              <a:spcBef>
                <a:spcPts val="0"/>
              </a:spcBef>
              <a:spcAft>
                <a:spcPts val="0"/>
              </a:spcAft>
              <a:buNone/>
            </a:pPr>
            <a:r>
              <a:rPr lang="id" sz="2700" b="1" dirty="0">
                <a:solidFill>
                  <a:srgbClr val="000000"/>
                </a:solidFill>
                <a:highlight>
                  <a:schemeClr val="lt1"/>
                </a:highlight>
                <a:latin typeface="Amatic SC"/>
                <a:ea typeface="Amatic SC"/>
                <a:cs typeface="Amatic SC"/>
                <a:sym typeface="Amatic SC"/>
              </a:rPr>
              <a:t>Kelebihan </a:t>
            </a:r>
            <a:endParaRPr sz="2700" b="1" dirty="0">
              <a:solidFill>
                <a:srgbClr val="000000"/>
              </a:solidFill>
              <a:highlight>
                <a:schemeClr val="lt1"/>
              </a:highlight>
              <a:latin typeface="Amatic SC"/>
              <a:ea typeface="Amatic SC"/>
              <a:cs typeface="Amatic SC"/>
              <a:sym typeface="Amatic SC"/>
            </a:endParaRPr>
          </a:p>
          <a:p>
            <a:pPr marL="457200" lvl="0" indent="-400050" algn="l" rtl="0">
              <a:spcBef>
                <a:spcPts val="1200"/>
              </a:spcBef>
              <a:spcAft>
                <a:spcPts val="0"/>
              </a:spcAft>
              <a:buClr>
                <a:srgbClr val="000000"/>
              </a:buClr>
              <a:buSzPts val="2700"/>
              <a:buFont typeface="Amatic SC"/>
              <a:buAutoNum type="arabicPeriod"/>
            </a:pPr>
            <a:r>
              <a:rPr lang="id" sz="2700" b="1" dirty="0">
                <a:solidFill>
                  <a:srgbClr val="000000"/>
                </a:solidFill>
                <a:highlight>
                  <a:schemeClr val="lt1"/>
                </a:highlight>
                <a:latin typeface="Amatic SC"/>
                <a:ea typeface="Amatic SC"/>
                <a:cs typeface="Amatic SC"/>
                <a:sym typeface="Amatic SC"/>
              </a:rPr>
              <a:t>Banyak perkembangan yang didapat</a:t>
            </a:r>
            <a:endParaRPr sz="2700" b="1" dirty="0">
              <a:solidFill>
                <a:srgbClr val="000000"/>
              </a:solidFill>
              <a:highlight>
                <a:schemeClr val="lt1"/>
              </a:highlight>
              <a:latin typeface="Amatic SC"/>
              <a:ea typeface="Amatic SC"/>
              <a:cs typeface="Amatic SC"/>
              <a:sym typeface="Amatic SC"/>
            </a:endParaRPr>
          </a:p>
          <a:p>
            <a:pPr marL="457200" lvl="0" indent="-400050" algn="l" rtl="0">
              <a:spcBef>
                <a:spcPts val="0"/>
              </a:spcBef>
              <a:spcAft>
                <a:spcPts val="0"/>
              </a:spcAft>
              <a:buClr>
                <a:srgbClr val="000000"/>
              </a:buClr>
              <a:buSzPts val="2700"/>
              <a:buFont typeface="Amatic SC"/>
              <a:buAutoNum type="arabicPeriod"/>
            </a:pPr>
            <a:r>
              <a:rPr lang="id" sz="2700" b="1" dirty="0">
                <a:solidFill>
                  <a:srgbClr val="000000"/>
                </a:solidFill>
                <a:highlight>
                  <a:schemeClr val="lt1"/>
                </a:highlight>
                <a:latin typeface="Amatic SC"/>
                <a:ea typeface="Amatic SC"/>
                <a:cs typeface="Amatic SC"/>
                <a:sym typeface="Amatic SC"/>
              </a:rPr>
              <a:t>Membangun hubungan yang baik</a:t>
            </a:r>
            <a:endParaRPr sz="2700" b="1" dirty="0">
              <a:solidFill>
                <a:srgbClr val="000000"/>
              </a:solidFill>
              <a:highlight>
                <a:schemeClr val="lt1"/>
              </a:highlight>
              <a:latin typeface="Amatic SC"/>
              <a:ea typeface="Amatic SC"/>
              <a:cs typeface="Amatic SC"/>
              <a:sym typeface="Amatic SC"/>
            </a:endParaRPr>
          </a:p>
          <a:p>
            <a:pPr marL="457200" lvl="0" indent="-400050" algn="l" rtl="0">
              <a:spcBef>
                <a:spcPts val="0"/>
              </a:spcBef>
              <a:spcAft>
                <a:spcPts val="0"/>
              </a:spcAft>
              <a:buClr>
                <a:srgbClr val="000000"/>
              </a:buClr>
              <a:buSzPts val="2700"/>
              <a:buFont typeface="Amatic SC"/>
              <a:buAutoNum type="arabicPeriod"/>
            </a:pPr>
            <a:r>
              <a:rPr lang="id" sz="2700" b="1" dirty="0">
                <a:solidFill>
                  <a:srgbClr val="000000"/>
                </a:solidFill>
                <a:highlight>
                  <a:schemeClr val="lt1"/>
                </a:highlight>
                <a:latin typeface="Amatic SC"/>
                <a:ea typeface="Amatic SC"/>
                <a:cs typeface="Amatic SC"/>
                <a:sym typeface="Amatic SC"/>
              </a:rPr>
              <a:t>Menerapkan bimbingan oleh sesama</a:t>
            </a:r>
            <a:endParaRPr sz="2700" b="1" dirty="0">
              <a:solidFill>
                <a:srgbClr val="000000"/>
              </a:solidFill>
              <a:highlight>
                <a:schemeClr val="lt1"/>
              </a:highlight>
              <a:latin typeface="Amatic SC"/>
              <a:ea typeface="Amatic SC"/>
              <a:cs typeface="Amatic SC"/>
              <a:sym typeface="Amatic SC"/>
            </a:endParaRPr>
          </a:p>
        </p:txBody>
      </p:sp>
      <p:sp>
        <p:nvSpPr>
          <p:cNvPr id="131" name="Google Shape;131;p23"/>
          <p:cNvSpPr txBox="1">
            <a:spLocks noGrp="1"/>
          </p:cNvSpPr>
          <p:nvPr>
            <p:ph type="body" idx="2"/>
          </p:nvPr>
        </p:nvSpPr>
        <p:spPr>
          <a:xfrm>
            <a:off x="4832400" y="1228675"/>
            <a:ext cx="3999900" cy="3340200"/>
          </a:xfrm>
          <a:prstGeom prst="rect">
            <a:avLst/>
          </a:prstGeom>
          <a:solidFill>
            <a:schemeClr val="dk1"/>
          </a:solidFill>
        </p:spPr>
        <p:txBody>
          <a:bodyPr spcFirstLastPara="1" wrap="square" lIns="91425" tIns="91425" rIns="91425" bIns="91425" anchor="t" anchorCtr="0">
            <a:normAutofit/>
          </a:bodyPr>
          <a:lstStyle/>
          <a:p>
            <a:pPr marL="457200" lvl="0" indent="0" algn="l" rtl="0">
              <a:spcBef>
                <a:spcPts val="0"/>
              </a:spcBef>
              <a:spcAft>
                <a:spcPts val="0"/>
              </a:spcAft>
              <a:buNone/>
            </a:pPr>
            <a:r>
              <a:rPr lang="id" sz="2700" b="1" dirty="0">
                <a:solidFill>
                  <a:srgbClr val="000000"/>
                </a:solidFill>
                <a:highlight>
                  <a:schemeClr val="lt1"/>
                </a:highlight>
                <a:latin typeface="Amatic SC"/>
                <a:ea typeface="Amatic SC"/>
                <a:cs typeface="Amatic SC"/>
                <a:sym typeface="Amatic SC"/>
              </a:rPr>
              <a:t>Kekurangan</a:t>
            </a:r>
            <a:endParaRPr sz="2700" b="1" dirty="0">
              <a:solidFill>
                <a:srgbClr val="000000"/>
              </a:solidFill>
              <a:highlight>
                <a:schemeClr val="lt1"/>
              </a:highlight>
              <a:latin typeface="Amatic SC"/>
              <a:ea typeface="Amatic SC"/>
              <a:cs typeface="Amatic SC"/>
              <a:sym typeface="Amatic SC"/>
            </a:endParaRPr>
          </a:p>
          <a:p>
            <a:pPr marL="457200" lvl="0" indent="-400050" algn="l" rtl="0">
              <a:spcBef>
                <a:spcPts val="1200"/>
              </a:spcBef>
              <a:spcAft>
                <a:spcPts val="0"/>
              </a:spcAft>
              <a:buClr>
                <a:srgbClr val="000000"/>
              </a:buClr>
              <a:buSzPts val="2700"/>
              <a:buFont typeface="Amatic SC"/>
              <a:buAutoNum type="arabicPeriod"/>
            </a:pPr>
            <a:r>
              <a:rPr lang="id" sz="2700" b="1" dirty="0">
                <a:solidFill>
                  <a:srgbClr val="000000"/>
                </a:solidFill>
                <a:highlight>
                  <a:schemeClr val="lt1"/>
                </a:highlight>
                <a:latin typeface="Amatic SC"/>
                <a:ea typeface="Amatic SC"/>
                <a:cs typeface="Amatic SC"/>
                <a:sym typeface="Amatic SC"/>
              </a:rPr>
              <a:t>Kesalahan awal oleh siswa</a:t>
            </a:r>
            <a:endParaRPr sz="2700" b="1" dirty="0">
              <a:solidFill>
                <a:srgbClr val="000000"/>
              </a:solidFill>
              <a:highlight>
                <a:schemeClr val="lt1"/>
              </a:highlight>
              <a:latin typeface="Amatic SC"/>
              <a:ea typeface="Amatic SC"/>
              <a:cs typeface="Amatic SC"/>
              <a:sym typeface="Amatic SC"/>
            </a:endParaRPr>
          </a:p>
          <a:p>
            <a:pPr marL="457200" lvl="0" indent="-400050" algn="l" rtl="0">
              <a:spcBef>
                <a:spcPts val="0"/>
              </a:spcBef>
              <a:spcAft>
                <a:spcPts val="0"/>
              </a:spcAft>
              <a:buClr>
                <a:srgbClr val="000000"/>
              </a:buClr>
              <a:buSzPts val="2700"/>
              <a:buFont typeface="Amatic SC"/>
              <a:buAutoNum type="arabicPeriod"/>
            </a:pPr>
            <a:r>
              <a:rPr lang="id" sz="2700" b="1" dirty="0">
                <a:solidFill>
                  <a:srgbClr val="000000"/>
                </a:solidFill>
                <a:highlight>
                  <a:schemeClr val="lt1"/>
                </a:highlight>
                <a:latin typeface="Amatic SC"/>
                <a:ea typeface="Amatic SC"/>
                <a:cs typeface="Amatic SC"/>
                <a:sym typeface="Amatic SC"/>
              </a:rPr>
              <a:t>Ketidaktepatan pemilihan ketua kelompok</a:t>
            </a:r>
            <a:endParaRPr sz="2700" b="1" dirty="0">
              <a:solidFill>
                <a:srgbClr val="000000"/>
              </a:solidFill>
              <a:highlight>
                <a:schemeClr val="lt1"/>
              </a:highlight>
              <a:latin typeface="Amatic SC"/>
              <a:ea typeface="Amatic SC"/>
              <a:cs typeface="Amatic SC"/>
              <a:sym typeface="Amatic SC"/>
            </a:endParaRPr>
          </a:p>
          <a:p>
            <a:pPr marL="457200" lvl="0" indent="-400050" algn="l" rtl="0">
              <a:spcBef>
                <a:spcPts val="0"/>
              </a:spcBef>
              <a:spcAft>
                <a:spcPts val="0"/>
              </a:spcAft>
              <a:buClr>
                <a:srgbClr val="000000"/>
              </a:buClr>
              <a:buSzPts val="2700"/>
              <a:buFont typeface="Amatic SC"/>
              <a:buAutoNum type="arabicPeriod"/>
            </a:pPr>
            <a:r>
              <a:rPr lang="id" sz="2700" b="1" dirty="0">
                <a:solidFill>
                  <a:srgbClr val="000000"/>
                </a:solidFill>
                <a:highlight>
                  <a:schemeClr val="lt1"/>
                </a:highlight>
                <a:latin typeface="Amatic SC"/>
                <a:ea typeface="Amatic SC"/>
                <a:cs typeface="Amatic SC"/>
                <a:sym typeface="Amatic SC"/>
              </a:rPr>
              <a:t>Kesalahan awal oleh guru</a:t>
            </a:r>
            <a:endParaRPr sz="2700" b="1" dirty="0">
              <a:solidFill>
                <a:srgbClr val="000000"/>
              </a:solidFill>
              <a:highlight>
                <a:schemeClr val="lt1"/>
              </a:highlight>
              <a:latin typeface="Amatic SC"/>
              <a:ea typeface="Amatic SC"/>
              <a:cs typeface="Amatic SC"/>
              <a:sym typeface="Amatic SC"/>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fill="hold"/>
                                        <p:tgtEl>
                                          <p:spTgt spid="129"/>
                                        </p:tgtEl>
                                        <p:attrNameLst>
                                          <p:attrName>ppt_x</p:attrName>
                                        </p:attrNameLst>
                                      </p:cBhvr>
                                      <p:tavLst>
                                        <p:tav tm="0">
                                          <p:val>
                                            <p:strVal val="#ppt_x"/>
                                          </p:val>
                                        </p:tav>
                                        <p:tav tm="100000">
                                          <p:val>
                                            <p:strVal val="#ppt_x"/>
                                          </p:val>
                                        </p:tav>
                                      </p:tavLst>
                                    </p:anim>
                                    <p:anim calcmode="lin" valueType="num">
                                      <p:cBhvr additive="base">
                                        <p:cTn id="8" dur="500" fill="hold"/>
                                        <p:tgtEl>
                                          <p:spTgt spid="1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0">
                                            <p:txEl>
                                              <p:pRg st="0" end="0"/>
                                            </p:txEl>
                                          </p:spTgt>
                                        </p:tgtEl>
                                        <p:attrNameLst>
                                          <p:attrName>style.visibility</p:attrName>
                                        </p:attrNameLst>
                                      </p:cBhvr>
                                      <p:to>
                                        <p:strVal val="visible"/>
                                      </p:to>
                                    </p:set>
                                    <p:anim calcmode="lin" valueType="num">
                                      <p:cBhvr additive="base">
                                        <p:cTn id="13"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0">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0">
                                            <p:txEl>
                                              <p:pRg st="1" end="1"/>
                                            </p:txEl>
                                          </p:spTgt>
                                        </p:tgtEl>
                                        <p:attrNameLst>
                                          <p:attrName>style.visibility</p:attrName>
                                        </p:attrNameLst>
                                      </p:cBhvr>
                                      <p:to>
                                        <p:strVal val="visible"/>
                                      </p:to>
                                    </p:set>
                                    <p:anim calcmode="lin" valueType="num">
                                      <p:cBhvr additive="base">
                                        <p:cTn id="17" dur="500" fill="hold"/>
                                        <p:tgtEl>
                                          <p:spTgt spid="13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0">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0">
                                            <p:txEl>
                                              <p:pRg st="2" end="2"/>
                                            </p:txEl>
                                          </p:spTgt>
                                        </p:tgtEl>
                                        <p:attrNameLst>
                                          <p:attrName>style.visibility</p:attrName>
                                        </p:attrNameLst>
                                      </p:cBhvr>
                                      <p:to>
                                        <p:strVal val="visible"/>
                                      </p:to>
                                    </p:set>
                                    <p:anim calcmode="lin" valueType="num">
                                      <p:cBhvr additive="base">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0">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0">
                                            <p:txEl>
                                              <p:pRg st="3" end="3"/>
                                            </p:txEl>
                                          </p:spTgt>
                                        </p:tgtEl>
                                        <p:attrNameLst>
                                          <p:attrName>style.visibility</p:attrName>
                                        </p:attrNameLst>
                                      </p:cBhvr>
                                      <p:to>
                                        <p:strVal val="visible"/>
                                      </p:to>
                                    </p:set>
                                    <p:anim calcmode="lin" valueType="num">
                                      <p:cBhvr additive="base">
                                        <p:cTn id="25"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1">
                                            <p:txEl>
                                              <p:pRg st="0" end="0"/>
                                            </p:txEl>
                                          </p:spTgt>
                                        </p:tgtEl>
                                        <p:attrNameLst>
                                          <p:attrName>style.visibility</p:attrName>
                                        </p:attrNameLst>
                                      </p:cBhvr>
                                      <p:to>
                                        <p:strVal val="visible"/>
                                      </p:to>
                                    </p:set>
                                    <p:anim calcmode="lin" valueType="num">
                                      <p:cBhvr additive="base">
                                        <p:cTn id="31" dur="500" fill="hold"/>
                                        <p:tgtEl>
                                          <p:spTgt spid="13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1">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1">
                                            <p:txEl>
                                              <p:pRg st="1" end="1"/>
                                            </p:txEl>
                                          </p:spTgt>
                                        </p:tgtEl>
                                        <p:attrNameLst>
                                          <p:attrName>style.visibility</p:attrName>
                                        </p:attrNameLst>
                                      </p:cBhvr>
                                      <p:to>
                                        <p:strVal val="visible"/>
                                      </p:to>
                                    </p:set>
                                    <p:anim calcmode="lin" valueType="num">
                                      <p:cBhvr additive="base">
                                        <p:cTn id="35" dur="500" fill="hold"/>
                                        <p:tgtEl>
                                          <p:spTgt spid="131">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1">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1">
                                            <p:txEl>
                                              <p:pRg st="2" end="2"/>
                                            </p:txEl>
                                          </p:spTgt>
                                        </p:tgtEl>
                                        <p:attrNameLst>
                                          <p:attrName>style.visibility</p:attrName>
                                        </p:attrNameLst>
                                      </p:cBhvr>
                                      <p:to>
                                        <p:strVal val="visible"/>
                                      </p:to>
                                    </p:set>
                                    <p:anim calcmode="lin" valueType="num">
                                      <p:cBhvr additive="base">
                                        <p:cTn id="39" dur="500" fill="hold"/>
                                        <p:tgtEl>
                                          <p:spTgt spid="131">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1">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1">
                                            <p:txEl>
                                              <p:pRg st="3" end="3"/>
                                            </p:txEl>
                                          </p:spTgt>
                                        </p:tgtEl>
                                        <p:attrNameLst>
                                          <p:attrName>style.visibility</p:attrName>
                                        </p:attrNameLst>
                                      </p:cBhvr>
                                      <p:to>
                                        <p:strVal val="visible"/>
                                      </p:to>
                                    </p:set>
                                    <p:anim calcmode="lin" valueType="num">
                                      <p:cBhvr additive="base">
                                        <p:cTn id="43" dur="500" fill="hold"/>
                                        <p:tgtEl>
                                          <p:spTgt spid="131">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265500" y="1081400"/>
            <a:ext cx="4045200" cy="2463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id" dirty="0">
                <a:highlight>
                  <a:schemeClr val="dk1"/>
                </a:highlight>
              </a:rPr>
              <a:t>kriteria penilaian peserta didik</a:t>
            </a:r>
            <a:endParaRPr dirty="0">
              <a:highlight>
                <a:schemeClr val="dk1"/>
              </a:highlight>
            </a:endParaRPr>
          </a:p>
        </p:txBody>
      </p:sp>
      <p:sp>
        <p:nvSpPr>
          <p:cNvPr id="137" name="Google Shape;137;p2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endParaRPr/>
          </a:p>
        </p:txBody>
      </p:sp>
      <p:pic>
        <p:nvPicPr>
          <p:cNvPr id="138" name="Google Shape;138;p24"/>
          <p:cNvPicPr preferRelativeResize="0"/>
          <p:nvPr/>
        </p:nvPicPr>
        <p:blipFill>
          <a:blip r:embed="rId3">
            <a:alphaModFix/>
          </a:blip>
          <a:stretch>
            <a:fillRect/>
          </a:stretch>
        </p:blipFill>
        <p:spPr>
          <a:xfrm>
            <a:off x="4871175" y="724200"/>
            <a:ext cx="3905325" cy="3588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anim calcmode="lin" valueType="num">
                                      <p:cBhvr>
                                        <p:cTn id="7" dur="1000" fill="hold"/>
                                        <p:tgtEl>
                                          <p:spTgt spid="136"/>
                                        </p:tgtEl>
                                        <p:attrNameLst>
                                          <p:attrName>ppt_w</p:attrName>
                                        </p:attrNameLst>
                                      </p:cBhvr>
                                      <p:tavLst>
                                        <p:tav tm="0">
                                          <p:val>
                                            <p:fltVal val="0"/>
                                          </p:val>
                                        </p:tav>
                                        <p:tav tm="100000">
                                          <p:val>
                                            <p:strVal val="#ppt_w"/>
                                          </p:val>
                                        </p:tav>
                                      </p:tavLst>
                                    </p:anim>
                                    <p:anim calcmode="lin" valueType="num">
                                      <p:cBhvr>
                                        <p:cTn id="8" dur="1000" fill="hold"/>
                                        <p:tgtEl>
                                          <p:spTgt spid="136"/>
                                        </p:tgtEl>
                                        <p:attrNameLst>
                                          <p:attrName>ppt_h</p:attrName>
                                        </p:attrNameLst>
                                      </p:cBhvr>
                                      <p:tavLst>
                                        <p:tav tm="0">
                                          <p:val>
                                            <p:fltVal val="0"/>
                                          </p:val>
                                        </p:tav>
                                        <p:tav tm="100000">
                                          <p:val>
                                            <p:strVal val="#ppt_h"/>
                                          </p:val>
                                        </p:tav>
                                      </p:tavLst>
                                    </p:anim>
                                    <p:anim calcmode="lin" valueType="num">
                                      <p:cBhvr>
                                        <p:cTn id="9" dur="1000" fill="hold"/>
                                        <p:tgtEl>
                                          <p:spTgt spid="136"/>
                                        </p:tgtEl>
                                        <p:attrNameLst>
                                          <p:attrName>style.rotation</p:attrName>
                                        </p:attrNameLst>
                                      </p:cBhvr>
                                      <p:tavLst>
                                        <p:tav tm="0">
                                          <p:val>
                                            <p:fltVal val="90"/>
                                          </p:val>
                                        </p:tav>
                                        <p:tav tm="100000">
                                          <p:val>
                                            <p:fltVal val="0"/>
                                          </p:val>
                                        </p:tav>
                                      </p:tavLst>
                                    </p:anim>
                                    <p:animEffect transition="in" filter="fade">
                                      <p:cBhvr>
                                        <p:cTn id="10" dur="1000"/>
                                        <p:tgtEl>
                                          <p:spTgt spid="13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25"/>
          <p:cNvPicPr preferRelativeResize="0"/>
          <p:nvPr/>
        </p:nvPicPr>
        <p:blipFill>
          <a:blip r:embed="rId3">
            <a:alphaModFix/>
          </a:blip>
          <a:stretch>
            <a:fillRect/>
          </a:stretch>
        </p:blipFill>
        <p:spPr>
          <a:xfrm>
            <a:off x="152400" y="152400"/>
            <a:ext cx="3900425" cy="4838700"/>
          </a:xfrm>
          <a:prstGeom prst="rect">
            <a:avLst/>
          </a:prstGeom>
          <a:noFill/>
          <a:ln>
            <a:noFill/>
          </a:ln>
        </p:spPr>
      </p:pic>
      <p:sp>
        <p:nvSpPr>
          <p:cNvPr id="144" name="Google Shape;144;p25"/>
          <p:cNvSpPr txBox="1"/>
          <p:nvPr/>
        </p:nvSpPr>
        <p:spPr>
          <a:xfrm>
            <a:off x="5118700" y="1127850"/>
            <a:ext cx="3457800" cy="270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
        <p:nvSpPr>
          <p:cNvPr id="145" name="Google Shape;145;p25"/>
          <p:cNvSpPr txBox="1"/>
          <p:nvPr/>
        </p:nvSpPr>
        <p:spPr>
          <a:xfrm>
            <a:off x="5317025" y="1313750"/>
            <a:ext cx="3011700" cy="1662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d" sz="4800" b="1" dirty="0">
                <a:highlight>
                  <a:schemeClr val="lt1"/>
                </a:highlight>
                <a:latin typeface="Amatic SC"/>
                <a:ea typeface="Amatic SC"/>
                <a:cs typeface="Amatic SC"/>
                <a:sym typeface="Amatic SC"/>
              </a:rPr>
              <a:t>penilaian untuk individu</a:t>
            </a:r>
            <a:endParaRPr sz="4800" b="1" dirty="0">
              <a:highlight>
                <a:schemeClr val="lt1"/>
              </a:highlight>
              <a:latin typeface="Amatic SC"/>
              <a:ea typeface="Amatic SC"/>
              <a:cs typeface="Amatic SC"/>
              <a:sym typeface="Amatic SC"/>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additive="base">
                                        <p:cTn id="7" dur="500" fill="hold"/>
                                        <p:tgtEl>
                                          <p:spTgt spid="143"/>
                                        </p:tgtEl>
                                        <p:attrNameLst>
                                          <p:attrName>ppt_x</p:attrName>
                                        </p:attrNameLst>
                                      </p:cBhvr>
                                      <p:tavLst>
                                        <p:tav tm="0">
                                          <p:val>
                                            <p:strVal val="#ppt_x"/>
                                          </p:val>
                                        </p:tav>
                                        <p:tav tm="100000">
                                          <p:val>
                                            <p:strVal val="#ppt_x"/>
                                          </p:val>
                                        </p:tav>
                                      </p:tavLst>
                                    </p:anim>
                                    <p:anim calcmode="lin" valueType="num">
                                      <p:cBhvr additive="base">
                                        <p:cTn id="8"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45">
                                            <p:txEl>
                                              <p:pRg st="0" end="0"/>
                                            </p:txEl>
                                          </p:spTgt>
                                        </p:tgtEl>
                                        <p:attrNameLst>
                                          <p:attrName>style.visibility</p:attrName>
                                        </p:attrNameLst>
                                      </p:cBhvr>
                                      <p:to>
                                        <p:strVal val="visible"/>
                                      </p:to>
                                    </p:set>
                                    <p:animEffect transition="in" filter="fade">
                                      <p:cBhvr>
                                        <p:cTn id="13" dur="500"/>
                                        <p:tgtEl>
                                          <p:spTgt spid="1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id" dirty="0">
                <a:highlight>
                  <a:schemeClr val="dk1"/>
                </a:highlight>
              </a:rPr>
              <a:t>penilaian kelompok</a:t>
            </a:r>
            <a:endParaRPr dirty="0">
              <a:highlight>
                <a:schemeClr val="dk1"/>
              </a:highlight>
            </a:endParaRPr>
          </a:p>
        </p:txBody>
      </p:sp>
      <p:pic>
        <p:nvPicPr>
          <p:cNvPr id="151" name="Google Shape;151;p26"/>
          <p:cNvPicPr preferRelativeResize="0"/>
          <p:nvPr/>
        </p:nvPicPr>
        <p:blipFill>
          <a:blip r:embed="rId3">
            <a:alphaModFix/>
          </a:blip>
          <a:stretch>
            <a:fillRect/>
          </a:stretch>
        </p:blipFill>
        <p:spPr>
          <a:xfrm>
            <a:off x="4939500" y="1375725"/>
            <a:ext cx="3837000" cy="24540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1"/>
                                        </p:tgtEl>
                                        <p:attrNameLst>
                                          <p:attrName>style.visibility</p:attrName>
                                        </p:attrNameLst>
                                      </p:cBhvr>
                                      <p:to>
                                        <p:strVal val="visible"/>
                                      </p:to>
                                    </p:set>
                                    <p:anim calcmode="lin" valueType="num">
                                      <p:cBhvr additive="base">
                                        <p:cTn id="13" dur="500" fill="hold"/>
                                        <p:tgtEl>
                                          <p:spTgt spid="151"/>
                                        </p:tgtEl>
                                        <p:attrNameLst>
                                          <p:attrName>ppt_x</p:attrName>
                                        </p:attrNameLst>
                                      </p:cBhvr>
                                      <p:tavLst>
                                        <p:tav tm="0">
                                          <p:val>
                                            <p:strVal val="#ppt_x"/>
                                          </p:val>
                                        </p:tav>
                                        <p:tav tm="100000">
                                          <p:val>
                                            <p:strVal val="#ppt_x"/>
                                          </p:val>
                                        </p:tav>
                                      </p:tavLst>
                                    </p:anim>
                                    <p:anim calcmode="lin" valueType="num">
                                      <p:cBhvr additive="base">
                                        <p:cTn id="14" dur="500" fill="hold"/>
                                        <p:tgtEl>
                                          <p:spTgt spid="1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d" dirty="0"/>
              <a:t>klasifikasi penilaian kelompok</a:t>
            </a:r>
            <a:endParaRPr dirty="0"/>
          </a:p>
        </p:txBody>
      </p:sp>
      <p:sp>
        <p:nvSpPr>
          <p:cNvPr id="157" name="Google Shape;157;p27"/>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58" name="Google Shape;158;p27"/>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9" name="Google Shape;159;p27"/>
          <p:cNvPicPr preferRelativeResize="0"/>
          <p:nvPr/>
        </p:nvPicPr>
        <p:blipFill>
          <a:blip r:embed="rId3">
            <a:alphaModFix/>
          </a:blip>
          <a:stretch>
            <a:fillRect/>
          </a:stretch>
        </p:blipFill>
        <p:spPr>
          <a:xfrm>
            <a:off x="78950" y="1313750"/>
            <a:ext cx="4232650" cy="3255125"/>
          </a:xfrm>
          <a:prstGeom prst="rect">
            <a:avLst/>
          </a:prstGeom>
          <a:noFill/>
          <a:ln>
            <a:noFill/>
          </a:ln>
        </p:spPr>
      </p:pic>
      <p:pic>
        <p:nvPicPr>
          <p:cNvPr id="160" name="Google Shape;160;p27"/>
          <p:cNvPicPr preferRelativeResize="0"/>
          <p:nvPr/>
        </p:nvPicPr>
        <p:blipFill>
          <a:blip r:embed="rId4">
            <a:alphaModFix/>
          </a:blip>
          <a:stretch>
            <a:fillRect/>
          </a:stretch>
        </p:blipFill>
        <p:spPr>
          <a:xfrm>
            <a:off x="4832400" y="1228675"/>
            <a:ext cx="4253500" cy="3340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additive="base">
                                        <p:cTn id="7" dur="500" fill="hold"/>
                                        <p:tgtEl>
                                          <p:spTgt spid="156"/>
                                        </p:tgtEl>
                                        <p:attrNameLst>
                                          <p:attrName>ppt_x</p:attrName>
                                        </p:attrNameLst>
                                      </p:cBhvr>
                                      <p:tavLst>
                                        <p:tav tm="0">
                                          <p:val>
                                            <p:strVal val="#ppt_x"/>
                                          </p:val>
                                        </p:tav>
                                        <p:tav tm="100000">
                                          <p:val>
                                            <p:strVal val="#ppt_x"/>
                                          </p:val>
                                        </p:tav>
                                      </p:tavLst>
                                    </p:anim>
                                    <p:anim calcmode="lin" valueType="num">
                                      <p:cBhvr additive="base">
                                        <p:cTn id="8" dur="500" fill="hold"/>
                                        <p:tgtEl>
                                          <p:spTgt spid="1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9"/>
                                        </p:tgtEl>
                                        <p:attrNameLst>
                                          <p:attrName>style.visibility</p:attrName>
                                        </p:attrNameLst>
                                      </p:cBhvr>
                                      <p:to>
                                        <p:strVal val="visible"/>
                                      </p:to>
                                    </p:set>
                                    <p:animEffect transition="in" filter="fade">
                                      <p:cBhvr>
                                        <p:cTn id="13" dur="500"/>
                                        <p:tgtEl>
                                          <p:spTgt spid="15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0"/>
                                        </p:tgtEl>
                                        <p:attrNameLst>
                                          <p:attrName>style.visibility</p:attrName>
                                        </p:attrNameLst>
                                      </p:cBhvr>
                                      <p:to>
                                        <p:strVal val="visible"/>
                                      </p:to>
                                    </p:set>
                                    <p:animEffect transition="in" filter="fade">
                                      <p:cBhvr>
                                        <p:cTn id="18"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r>
              <a:rPr lang="id" sz="4500" dirty="0">
                <a:latin typeface="Amatic SC"/>
                <a:ea typeface="Amatic SC"/>
                <a:cs typeface="Amatic SC"/>
                <a:sym typeface="Amatic SC"/>
              </a:rPr>
              <a:t>lanjutan tabel di atas</a:t>
            </a:r>
            <a:endParaRPr sz="4500" dirty="0">
              <a:latin typeface="Amatic SC"/>
              <a:ea typeface="Amatic SC"/>
              <a:cs typeface="Amatic SC"/>
              <a:sym typeface="Amatic SC"/>
            </a:endParaRPr>
          </a:p>
        </p:txBody>
      </p:sp>
      <p:pic>
        <p:nvPicPr>
          <p:cNvPr id="166" name="Google Shape;166;p28"/>
          <p:cNvPicPr preferRelativeResize="0"/>
          <p:nvPr/>
        </p:nvPicPr>
        <p:blipFill>
          <a:blip r:embed="rId3">
            <a:alphaModFix/>
          </a:blip>
          <a:stretch>
            <a:fillRect/>
          </a:stretch>
        </p:blipFill>
        <p:spPr>
          <a:xfrm>
            <a:off x="0" y="1003900"/>
            <a:ext cx="4572000" cy="3415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additive="base">
                                        <p:cTn id="7" dur="500" fill="hold"/>
                                        <p:tgtEl>
                                          <p:spTgt spid="166"/>
                                        </p:tgtEl>
                                        <p:attrNameLst>
                                          <p:attrName>ppt_x</p:attrName>
                                        </p:attrNameLst>
                                      </p:cBhvr>
                                      <p:tavLst>
                                        <p:tav tm="0">
                                          <p:val>
                                            <p:strVal val="#ppt_x"/>
                                          </p:val>
                                        </p:tav>
                                        <p:tav tm="100000">
                                          <p:val>
                                            <p:strVal val="#ppt_x"/>
                                          </p:val>
                                        </p:tav>
                                      </p:tavLst>
                                    </p:anim>
                                    <p:anim calcmode="lin" valueType="num">
                                      <p:cBhvr additive="base">
                                        <p:cTn id="8" dur="500" fill="hold"/>
                                        <p:tgtEl>
                                          <p:spTgt spid="1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5">
                                            <p:txEl>
                                              <p:pRg st="0" end="0"/>
                                            </p:txEl>
                                          </p:spTgt>
                                        </p:tgtEl>
                                        <p:attrNameLst>
                                          <p:attrName>style.visibility</p:attrName>
                                        </p:attrNameLst>
                                      </p:cBhvr>
                                      <p:to>
                                        <p:strVal val="visible"/>
                                      </p:to>
                                    </p:set>
                                    <p:anim calcmode="lin" valueType="num">
                                      <p:cBhvr additive="base">
                                        <p:cTn id="13" dur="500" fill="hold"/>
                                        <p:tgtEl>
                                          <p:spTgt spid="16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9"/>
          <p:cNvSpPr txBox="1">
            <a:spLocks noGrp="1"/>
          </p:cNvSpPr>
          <p:nvPr>
            <p:ph type="title"/>
          </p:nvPr>
        </p:nvSpPr>
        <p:spPr>
          <a:xfrm>
            <a:off x="311700" y="1240275"/>
            <a:ext cx="8520600" cy="19818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id" dirty="0">
                <a:highlight>
                  <a:schemeClr val="dk1"/>
                </a:highlight>
              </a:rPr>
              <a:t>TERIMAKASIH </a:t>
            </a:r>
            <a:endParaRPr dirty="0">
              <a:highlight>
                <a:schemeClr val="dk1"/>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anim calcmode="lin" valueType="num">
                                      <p:cBhvr>
                                        <p:cTn id="7" dur="500" fill="hold"/>
                                        <p:tgtEl>
                                          <p:spTgt spid="171"/>
                                        </p:tgtEl>
                                        <p:attrNameLst>
                                          <p:attrName>ppt_w</p:attrName>
                                        </p:attrNameLst>
                                      </p:cBhvr>
                                      <p:tavLst>
                                        <p:tav tm="0">
                                          <p:val>
                                            <p:fltVal val="0"/>
                                          </p:val>
                                        </p:tav>
                                        <p:tav tm="100000">
                                          <p:val>
                                            <p:strVal val="#ppt_w"/>
                                          </p:val>
                                        </p:tav>
                                      </p:tavLst>
                                    </p:anim>
                                    <p:anim calcmode="lin" valueType="num">
                                      <p:cBhvr>
                                        <p:cTn id="8" dur="500" fill="hold"/>
                                        <p:tgtEl>
                                          <p:spTgt spid="171"/>
                                        </p:tgtEl>
                                        <p:attrNameLst>
                                          <p:attrName>ppt_h</p:attrName>
                                        </p:attrNameLst>
                                      </p:cBhvr>
                                      <p:tavLst>
                                        <p:tav tm="0">
                                          <p:val>
                                            <p:fltVal val="0"/>
                                          </p:val>
                                        </p:tav>
                                        <p:tav tm="100000">
                                          <p:val>
                                            <p:strVal val="#ppt_h"/>
                                          </p:val>
                                        </p:tav>
                                      </p:tavLst>
                                    </p:anim>
                                    <p:animEffect transition="in" filter="fade">
                                      <p:cBhvr>
                                        <p:cTn id="9"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11700" y="1240275"/>
            <a:ext cx="8520600" cy="1981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id" sz="4600" b="0" dirty="0">
                <a:solidFill>
                  <a:schemeClr val="dk1"/>
                </a:solidFill>
                <a:latin typeface="Comic Sans MS"/>
                <a:ea typeface="Comic Sans MS"/>
                <a:cs typeface="Comic Sans MS"/>
                <a:sym typeface="Comic Sans MS"/>
              </a:rPr>
              <a:t>Student Team Achievement Divisions </a:t>
            </a:r>
            <a:endParaRPr sz="15400" dirty="0">
              <a:solidFill>
                <a:schemeClr val="dk1"/>
              </a:solidFill>
              <a:latin typeface="Comic Sans MS"/>
              <a:ea typeface="Comic Sans MS"/>
              <a:cs typeface="Comic Sans MS"/>
              <a:sym typeface="Comic Sans MS"/>
            </a:endParaRPr>
          </a:p>
        </p:txBody>
      </p:sp>
      <p:sp>
        <p:nvSpPr>
          <p:cNvPr id="74" name="Google Shape;74;p15"/>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id" sz="3400" dirty="0">
                <a:latin typeface="Comic Sans MS"/>
                <a:ea typeface="Comic Sans MS"/>
                <a:cs typeface="Comic Sans MS"/>
                <a:sym typeface="Comic Sans MS"/>
              </a:rPr>
              <a:t>(STAD)</a:t>
            </a:r>
            <a:endParaRPr sz="3400" dirty="0">
              <a:latin typeface="Comic Sans MS"/>
              <a:ea typeface="Comic Sans MS"/>
              <a:cs typeface="Comic Sans MS"/>
              <a:sym typeface="Comic Sans MS"/>
            </a:endParaRPr>
          </a:p>
        </p:txBody>
      </p:sp>
      <p:pic>
        <p:nvPicPr>
          <p:cNvPr id="75" name="Google Shape;75;p15"/>
          <p:cNvPicPr preferRelativeResize="0"/>
          <p:nvPr/>
        </p:nvPicPr>
        <p:blipFill>
          <a:blip r:embed="rId3">
            <a:alphaModFix/>
          </a:blip>
          <a:stretch>
            <a:fillRect/>
          </a:stretch>
        </p:blipFill>
        <p:spPr>
          <a:xfrm>
            <a:off x="2986550" y="183900"/>
            <a:ext cx="3475075" cy="14573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fade">
                                      <p:cBhvr>
                                        <p:cTn id="12" dur="1000"/>
                                        <p:tgtEl>
                                          <p:spTgt spid="73"/>
                                        </p:tgtEl>
                                      </p:cBhvr>
                                    </p:animEffect>
                                    <p:anim calcmode="lin" valueType="num">
                                      <p:cBhvr>
                                        <p:cTn id="13" dur="1000" fill="hold"/>
                                        <p:tgtEl>
                                          <p:spTgt spid="73"/>
                                        </p:tgtEl>
                                        <p:attrNameLst>
                                          <p:attrName>ppt_x</p:attrName>
                                        </p:attrNameLst>
                                      </p:cBhvr>
                                      <p:tavLst>
                                        <p:tav tm="0">
                                          <p:val>
                                            <p:strVal val="#ppt_x"/>
                                          </p:val>
                                        </p:tav>
                                        <p:tav tm="100000">
                                          <p:val>
                                            <p:strVal val="#ppt_x"/>
                                          </p:val>
                                        </p:tav>
                                      </p:tavLst>
                                    </p:anim>
                                    <p:anim calcmode="lin" valueType="num">
                                      <p:cBhvr>
                                        <p:cTn id="14"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4">
                                            <p:txEl>
                                              <p:pRg st="0" end="0"/>
                                            </p:txEl>
                                          </p:spTgt>
                                        </p:tgtEl>
                                        <p:attrNameLst>
                                          <p:attrName>style.visibility</p:attrName>
                                        </p:attrNameLst>
                                      </p:cBhvr>
                                      <p:to>
                                        <p:strVal val="visible"/>
                                      </p:to>
                                    </p:set>
                                    <p:anim calcmode="lin" valueType="num">
                                      <p:cBhvr additive="base">
                                        <p:cTn id="19"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432125" y="242175"/>
            <a:ext cx="2513100" cy="1338300"/>
          </a:xfrm>
          <a:prstGeom prst="rect">
            <a:avLst/>
          </a:prstGeom>
          <a:solidFill>
            <a:schemeClr val="dk2"/>
          </a:solidFill>
        </p:spPr>
        <p:txBody>
          <a:bodyPr spcFirstLastPara="1" wrap="square" lIns="91425" tIns="91425" rIns="91425" bIns="91425" anchor="ctr" anchorCtr="0">
            <a:normAutofit/>
          </a:bodyPr>
          <a:lstStyle/>
          <a:p>
            <a:pPr marL="0" lvl="0" indent="0" algn="ctr" rtl="0">
              <a:spcBef>
                <a:spcPts val="0"/>
              </a:spcBef>
              <a:spcAft>
                <a:spcPts val="0"/>
              </a:spcAft>
              <a:buNone/>
            </a:pPr>
            <a:r>
              <a:rPr lang="id" sz="1700" b="0" dirty="0">
                <a:solidFill>
                  <a:srgbClr val="000000"/>
                </a:solidFill>
                <a:highlight>
                  <a:schemeClr val="dk1"/>
                </a:highlight>
                <a:latin typeface="Comic Sans MS"/>
                <a:ea typeface="Comic Sans MS"/>
                <a:cs typeface="Comic Sans MS"/>
                <a:sym typeface="Comic Sans MS"/>
              </a:rPr>
              <a:t>Student Team Achievement Divisions (STAD) </a:t>
            </a:r>
            <a:endParaRPr sz="5300" dirty="0">
              <a:highlight>
                <a:schemeClr val="dk1"/>
              </a:highlight>
              <a:latin typeface="Comic Sans MS"/>
              <a:ea typeface="Comic Sans MS"/>
              <a:cs typeface="Comic Sans MS"/>
              <a:sym typeface="Comic Sans MS"/>
            </a:endParaRPr>
          </a:p>
        </p:txBody>
      </p:sp>
      <p:sp>
        <p:nvSpPr>
          <p:cNvPr id="81" name="Google Shape;81;p16"/>
          <p:cNvSpPr/>
          <p:nvPr/>
        </p:nvSpPr>
        <p:spPr>
          <a:xfrm>
            <a:off x="1307425" y="1839025"/>
            <a:ext cx="459900" cy="833400"/>
          </a:xfrm>
          <a:prstGeom prst="down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6"/>
          <p:cNvSpPr/>
          <p:nvPr/>
        </p:nvSpPr>
        <p:spPr>
          <a:xfrm>
            <a:off x="3189550" y="623425"/>
            <a:ext cx="833400" cy="445500"/>
          </a:xfrm>
          <a:prstGeom prs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6"/>
          <p:cNvSpPr/>
          <p:nvPr/>
        </p:nvSpPr>
        <p:spPr>
          <a:xfrm>
            <a:off x="4252725" y="545950"/>
            <a:ext cx="4640700" cy="4439400"/>
          </a:xfrm>
          <a:prstGeom prst="snip2DiagRect">
            <a:avLst>
              <a:gd name="adj1" fmla="val 0"/>
              <a:gd name="adj2" fmla="val 16667"/>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50000"/>
              </a:lnSpc>
              <a:spcBef>
                <a:spcPts val="1200"/>
              </a:spcBef>
              <a:spcAft>
                <a:spcPts val="0"/>
              </a:spcAft>
              <a:buNone/>
            </a:pPr>
            <a:r>
              <a:rPr lang="id" sz="1200">
                <a:highlight>
                  <a:schemeClr val="dk1"/>
                </a:highlight>
                <a:latin typeface="Comic Sans MS"/>
                <a:ea typeface="Comic Sans MS"/>
                <a:cs typeface="Comic Sans MS"/>
                <a:sym typeface="Comic Sans MS"/>
              </a:rPr>
              <a:t>Salah satu tipe pembelajaran kooperatif yang paling sederhana. Siswa ditempatkan dalam tim belajar beranggotakan empat orang yang merupakan campuran menurut tingkat kinerjanya, jenis kelamin dan suku. Guru menyajikan pelajaran kemudian siswa bekerja dalam tim untuk memastikan bahwa seluruh anggota tim telah menguasai pelajaran tersebut.</a:t>
            </a:r>
            <a:endParaRPr sz="1200">
              <a:highlight>
                <a:schemeClr val="dk1"/>
              </a:highlight>
              <a:latin typeface="Comic Sans MS"/>
              <a:ea typeface="Comic Sans MS"/>
              <a:cs typeface="Comic Sans MS"/>
              <a:sym typeface="Comic Sans MS"/>
            </a:endParaRPr>
          </a:p>
        </p:txBody>
      </p:sp>
      <p:sp>
        <p:nvSpPr>
          <p:cNvPr id="84" name="Google Shape;84;p16"/>
          <p:cNvSpPr/>
          <p:nvPr/>
        </p:nvSpPr>
        <p:spPr>
          <a:xfrm>
            <a:off x="121850" y="2930975"/>
            <a:ext cx="2859000" cy="1695300"/>
          </a:xfrm>
          <a:prstGeom prst="verticalScroll">
            <a:avLst>
              <a:gd name="adj" fmla="val 125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d" sz="1200">
                <a:solidFill>
                  <a:schemeClr val="accent1"/>
                </a:solidFill>
                <a:highlight>
                  <a:schemeClr val="dk2"/>
                </a:highlight>
                <a:latin typeface="Comic Sans MS"/>
                <a:ea typeface="Comic Sans MS"/>
                <a:cs typeface="Comic Sans MS"/>
                <a:sym typeface="Comic Sans MS"/>
              </a:rPr>
              <a:t>Dikembangkan oleh Robert Slavin dan teman-temannya di Universitas John Hopkin (dalam Slavin, 1995)</a:t>
            </a:r>
            <a:r>
              <a:rPr lang="id" sz="1200">
                <a:solidFill>
                  <a:schemeClr val="accent1"/>
                </a:solidFill>
                <a:latin typeface="Times New Roman"/>
                <a:ea typeface="Times New Roman"/>
                <a:cs typeface="Times New Roman"/>
                <a:sym typeface="Times New Roman"/>
              </a:rPr>
              <a:t>. </a:t>
            </a:r>
            <a:endParaRPr>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ppt_x"/>
                                          </p:val>
                                        </p:tav>
                                        <p:tav tm="100000">
                                          <p:val>
                                            <p:strVal val="#ppt_x"/>
                                          </p:val>
                                        </p:tav>
                                      </p:tavLst>
                                    </p:anim>
                                    <p:anim calcmode="lin" valueType="num">
                                      <p:cBhvr additive="base">
                                        <p:cTn id="8"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
                                        </p:tgtEl>
                                        <p:attrNameLst>
                                          <p:attrName>style.visibility</p:attrName>
                                        </p:attrNameLst>
                                      </p:cBhvr>
                                      <p:to>
                                        <p:strVal val="visible"/>
                                      </p:to>
                                    </p:set>
                                    <p:anim calcmode="lin" valueType="num">
                                      <p:cBhvr additive="base">
                                        <p:cTn id="13" dur="500" fill="hold"/>
                                        <p:tgtEl>
                                          <p:spTgt spid="81"/>
                                        </p:tgtEl>
                                        <p:attrNameLst>
                                          <p:attrName>ppt_x</p:attrName>
                                        </p:attrNameLst>
                                      </p:cBhvr>
                                      <p:tavLst>
                                        <p:tav tm="0">
                                          <p:val>
                                            <p:strVal val="#ppt_x"/>
                                          </p:val>
                                        </p:tav>
                                        <p:tav tm="100000">
                                          <p:val>
                                            <p:strVal val="#ppt_x"/>
                                          </p:val>
                                        </p:tav>
                                      </p:tavLst>
                                    </p:anim>
                                    <p:anim calcmode="lin" valueType="num">
                                      <p:cBhvr additive="base">
                                        <p:cTn id="14"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4"/>
                                        </p:tgtEl>
                                        <p:attrNameLst>
                                          <p:attrName>style.visibility</p:attrName>
                                        </p:attrNameLst>
                                      </p:cBhvr>
                                      <p:to>
                                        <p:strVal val="visible"/>
                                      </p:to>
                                    </p:set>
                                    <p:anim calcmode="lin" valueType="num">
                                      <p:cBhvr additive="base">
                                        <p:cTn id="19" dur="500" fill="hold"/>
                                        <p:tgtEl>
                                          <p:spTgt spid="84"/>
                                        </p:tgtEl>
                                        <p:attrNameLst>
                                          <p:attrName>ppt_x</p:attrName>
                                        </p:attrNameLst>
                                      </p:cBhvr>
                                      <p:tavLst>
                                        <p:tav tm="0">
                                          <p:val>
                                            <p:strVal val="#ppt_x"/>
                                          </p:val>
                                        </p:tav>
                                        <p:tav tm="100000">
                                          <p:val>
                                            <p:strVal val="#ppt_x"/>
                                          </p:val>
                                        </p:tav>
                                      </p:tavLst>
                                    </p:anim>
                                    <p:anim calcmode="lin" valueType="num">
                                      <p:cBhvr additive="base">
                                        <p:cTn id="20"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2"/>
                                        </p:tgtEl>
                                        <p:attrNameLst>
                                          <p:attrName>style.visibility</p:attrName>
                                        </p:attrNameLst>
                                      </p:cBhvr>
                                      <p:to>
                                        <p:strVal val="visible"/>
                                      </p:to>
                                    </p:set>
                                    <p:anim calcmode="lin" valueType="num">
                                      <p:cBhvr additive="base">
                                        <p:cTn id="25" dur="500" fill="hold"/>
                                        <p:tgtEl>
                                          <p:spTgt spid="82"/>
                                        </p:tgtEl>
                                        <p:attrNameLst>
                                          <p:attrName>ppt_x</p:attrName>
                                        </p:attrNameLst>
                                      </p:cBhvr>
                                      <p:tavLst>
                                        <p:tav tm="0">
                                          <p:val>
                                            <p:strVal val="#ppt_x"/>
                                          </p:val>
                                        </p:tav>
                                        <p:tav tm="100000">
                                          <p:val>
                                            <p:strVal val="#ppt_x"/>
                                          </p:val>
                                        </p:tav>
                                      </p:tavLst>
                                    </p:anim>
                                    <p:anim calcmode="lin" valueType="num">
                                      <p:cBhvr additive="base">
                                        <p:cTn id="26"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500" fill="hold"/>
                                        <p:tgtEl>
                                          <p:spTgt spid="83"/>
                                        </p:tgtEl>
                                        <p:attrNameLst>
                                          <p:attrName>ppt_x</p:attrName>
                                        </p:attrNameLst>
                                      </p:cBhvr>
                                      <p:tavLst>
                                        <p:tav tm="0">
                                          <p:val>
                                            <p:strVal val="#ppt_x"/>
                                          </p:val>
                                        </p:tav>
                                        <p:tav tm="100000">
                                          <p:val>
                                            <p:strVal val="#ppt_x"/>
                                          </p:val>
                                        </p:tav>
                                      </p:tavLst>
                                    </p:anim>
                                    <p:anim calcmode="lin" valueType="num">
                                      <p:cBhvr additive="base">
                                        <p:cTn id="32"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animBg="1"/>
      <p:bldP spid="83" grpId="0" animBg="1"/>
      <p:bldP spid="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8"/>
        <p:cNvGrpSpPr/>
        <p:nvPr/>
      </p:nvGrpSpPr>
      <p:grpSpPr>
        <a:xfrm>
          <a:off x="0" y="0"/>
          <a:ext cx="0" cy="0"/>
          <a:chOff x="0" y="0"/>
          <a:chExt cx="0" cy="0"/>
        </a:xfrm>
      </p:grpSpPr>
      <p:pic>
        <p:nvPicPr>
          <p:cNvPr id="89" name="Google Shape;89;p17"/>
          <p:cNvPicPr preferRelativeResize="0"/>
          <p:nvPr/>
        </p:nvPicPr>
        <p:blipFill>
          <a:blip r:embed="rId3">
            <a:alphaModFix/>
          </a:blip>
          <a:stretch>
            <a:fillRect/>
          </a:stretch>
        </p:blipFill>
        <p:spPr>
          <a:xfrm>
            <a:off x="152400" y="152400"/>
            <a:ext cx="3954099" cy="4811350"/>
          </a:xfrm>
          <a:prstGeom prst="rect">
            <a:avLst/>
          </a:prstGeom>
          <a:noFill/>
          <a:ln>
            <a:noFill/>
          </a:ln>
        </p:spPr>
      </p:pic>
      <p:sp>
        <p:nvSpPr>
          <p:cNvPr id="90" name="Google Shape;90;p17"/>
          <p:cNvSpPr txBox="1"/>
          <p:nvPr/>
        </p:nvSpPr>
        <p:spPr>
          <a:xfrm>
            <a:off x="4355375" y="152400"/>
            <a:ext cx="4728600" cy="5279700"/>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1200"/>
              </a:spcBef>
              <a:spcAft>
                <a:spcPts val="0"/>
              </a:spcAft>
              <a:buNone/>
            </a:pPr>
            <a:r>
              <a:rPr lang="id" sz="1200" dirty="0">
                <a:latin typeface="Comic Sans MS"/>
                <a:ea typeface="Comic Sans MS"/>
                <a:cs typeface="Comic Sans MS"/>
                <a:sym typeface="Comic Sans MS"/>
              </a:rPr>
              <a:t>Berikut beberapa pendapat ahli tentang tipe pembelajaran kooperatif STAD.</a:t>
            </a:r>
            <a:endParaRPr sz="1200" dirty="0">
              <a:latin typeface="Comic Sans MS"/>
              <a:ea typeface="Comic Sans MS"/>
              <a:cs typeface="Comic Sans MS"/>
              <a:sym typeface="Comic Sans MS"/>
            </a:endParaRPr>
          </a:p>
          <a:p>
            <a:pPr marL="457200" lvl="0" indent="-317500" algn="just" rtl="0">
              <a:lnSpc>
                <a:spcPct val="150000"/>
              </a:lnSpc>
              <a:spcBef>
                <a:spcPts val="1200"/>
              </a:spcBef>
              <a:spcAft>
                <a:spcPts val="0"/>
              </a:spcAft>
              <a:buSzPts val="1400"/>
              <a:buFont typeface="Comic Sans MS"/>
              <a:buChar char="❖"/>
            </a:pPr>
            <a:r>
              <a:rPr lang="id" sz="1200" dirty="0">
                <a:highlight>
                  <a:srgbClr val="0B5394"/>
                </a:highlight>
                <a:latin typeface="Comic Sans MS"/>
                <a:ea typeface="Comic Sans MS"/>
                <a:cs typeface="Comic Sans MS"/>
                <a:sym typeface="Comic Sans MS"/>
              </a:rPr>
              <a:t>Asmawati (2011)</a:t>
            </a:r>
            <a:r>
              <a:rPr lang="id" sz="1200" dirty="0">
                <a:latin typeface="Comic Sans MS"/>
                <a:ea typeface="Comic Sans MS"/>
                <a:cs typeface="Comic Sans MS"/>
                <a:sym typeface="Comic Sans MS"/>
              </a:rPr>
              <a:t> menyatakan bahwa STAD merupakan suatu metode pembelajaran yang terdiri dari empat atau lima orang dengan menghubungkan antara pembelajaran dengan keterampilan sosial.</a:t>
            </a:r>
            <a:endParaRPr sz="1200" dirty="0">
              <a:latin typeface="Comic Sans MS"/>
              <a:ea typeface="Comic Sans MS"/>
              <a:cs typeface="Comic Sans MS"/>
              <a:sym typeface="Comic Sans MS"/>
            </a:endParaRPr>
          </a:p>
          <a:p>
            <a:pPr marL="457200" lvl="0" indent="-317500" algn="just" rtl="0">
              <a:lnSpc>
                <a:spcPct val="150000"/>
              </a:lnSpc>
              <a:spcBef>
                <a:spcPts val="0"/>
              </a:spcBef>
              <a:spcAft>
                <a:spcPts val="0"/>
              </a:spcAft>
              <a:buSzPts val="1400"/>
              <a:buFont typeface="Comic Sans MS"/>
              <a:buChar char="❖"/>
            </a:pPr>
            <a:r>
              <a:rPr lang="id" sz="1200" dirty="0">
                <a:highlight>
                  <a:srgbClr val="1155CC"/>
                </a:highlight>
                <a:latin typeface="Comic Sans MS"/>
                <a:ea typeface="Comic Sans MS"/>
                <a:cs typeface="Comic Sans MS"/>
                <a:sym typeface="Comic Sans MS"/>
              </a:rPr>
              <a:t>Anas (2014)</a:t>
            </a:r>
            <a:r>
              <a:rPr lang="id" sz="1200" dirty="0">
                <a:latin typeface="Comic Sans MS"/>
                <a:ea typeface="Comic Sans MS"/>
                <a:cs typeface="Comic Sans MS"/>
                <a:sym typeface="Comic Sans MS"/>
              </a:rPr>
              <a:t> Metode STAD merupakan salah satu metode pembelajaran kooperatif yang sederhana dan efektif untuk digunakan guru di kelas.</a:t>
            </a:r>
            <a:endParaRPr sz="1200" dirty="0">
              <a:latin typeface="Comic Sans MS"/>
              <a:ea typeface="Comic Sans MS"/>
              <a:cs typeface="Comic Sans MS"/>
              <a:sym typeface="Comic Sans MS"/>
            </a:endParaRPr>
          </a:p>
          <a:p>
            <a:pPr marL="457200" lvl="0" indent="-317500" algn="just" rtl="0">
              <a:lnSpc>
                <a:spcPct val="150000"/>
              </a:lnSpc>
              <a:spcBef>
                <a:spcPts val="0"/>
              </a:spcBef>
              <a:spcAft>
                <a:spcPts val="0"/>
              </a:spcAft>
              <a:buSzPts val="1400"/>
              <a:buFont typeface="Comic Sans MS"/>
              <a:buChar char="❖"/>
            </a:pPr>
            <a:r>
              <a:rPr lang="id" sz="1200" dirty="0">
                <a:highlight>
                  <a:srgbClr val="0B5394"/>
                </a:highlight>
                <a:latin typeface="Comic Sans MS"/>
                <a:ea typeface="Comic Sans MS"/>
                <a:cs typeface="Comic Sans MS"/>
                <a:sym typeface="Comic Sans MS"/>
              </a:rPr>
              <a:t>Nurhadi (2004:116),</a:t>
            </a:r>
            <a:r>
              <a:rPr lang="id" sz="1200" dirty="0">
                <a:latin typeface="Comic Sans MS"/>
                <a:ea typeface="Comic Sans MS"/>
                <a:cs typeface="Comic Sans MS"/>
                <a:sym typeface="Comic Sans MS"/>
              </a:rPr>
              <a:t> Model pembelajaran kooperatif tipe STAD merupakan suatu model pembelajaran dimana siswa di dalam kelas dibagi ke dalam beberapa kelompok atau tim yang masing masing terdiri atas 4 sampai 5 orang anggota kelompok yang memiliki latar belakang kelompok yang heterogen, baik jenis kelamin, ras etnik, maupun kemampuan intelektual (tinggi, rendah, dan sedang). </a:t>
            </a:r>
            <a:endParaRPr sz="1200" dirty="0">
              <a:latin typeface="Comic Sans MS"/>
              <a:ea typeface="Comic Sans MS"/>
              <a:cs typeface="Comic Sans MS"/>
              <a:sym typeface="Comic Sans MS"/>
            </a:endParaRPr>
          </a:p>
          <a:p>
            <a:pPr marL="0" lvl="0" indent="0" algn="l" rtl="0">
              <a:spcBef>
                <a:spcPts val="1200"/>
              </a:spcBef>
              <a:spcAft>
                <a:spcPts val="0"/>
              </a:spcAft>
              <a:buNone/>
            </a:pPr>
            <a:endParaRPr dirty="0">
              <a:latin typeface="Source Code Pro"/>
              <a:ea typeface="Source Code Pro"/>
              <a:cs typeface="Source Code Pro"/>
              <a:sym typeface="Source Code Pr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ppt_x"/>
                                          </p:val>
                                        </p:tav>
                                        <p:tav tm="100000">
                                          <p:val>
                                            <p:strVal val="#ppt_x"/>
                                          </p:val>
                                        </p:tav>
                                      </p:tavLst>
                                    </p:anim>
                                    <p:anim calcmode="lin" valueType="num">
                                      <p:cBhvr additive="base">
                                        <p:cTn id="8"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mph" presetSubtype="0" fill="hold" grpId="0" nodeType="clickEffect">
                                  <p:stCondLst>
                                    <p:cond delay="0"/>
                                  </p:stCondLst>
                                  <p:childTnLst>
                                    <p:animClr clrSpc="hsl" dir="cw">
                                      <p:cBhvr override="childStyle">
                                        <p:cTn id="12" dur="500" fill="hold"/>
                                        <p:tgtEl>
                                          <p:spTgt spid="90"/>
                                        </p:tgtEl>
                                        <p:attrNameLst>
                                          <p:attrName>style.color</p:attrName>
                                        </p:attrNameLst>
                                      </p:cBhvr>
                                      <p:by>
                                        <p:hsl h="0" s="-70588" l="0"/>
                                      </p:by>
                                    </p:animClr>
                                    <p:animClr clrSpc="hsl" dir="cw">
                                      <p:cBhvr>
                                        <p:cTn id="13" dur="500" fill="hold"/>
                                        <p:tgtEl>
                                          <p:spTgt spid="90"/>
                                        </p:tgtEl>
                                        <p:attrNameLst>
                                          <p:attrName>fillcolor</p:attrName>
                                        </p:attrNameLst>
                                      </p:cBhvr>
                                      <p:by>
                                        <p:hsl h="0" s="-70588" l="0"/>
                                      </p:by>
                                    </p:animClr>
                                    <p:animClr clrSpc="hsl" dir="cw">
                                      <p:cBhvr>
                                        <p:cTn id="14" dur="500" fill="hold"/>
                                        <p:tgtEl>
                                          <p:spTgt spid="90"/>
                                        </p:tgtEl>
                                        <p:attrNameLst>
                                          <p:attrName>stroke.color</p:attrName>
                                        </p:attrNameLst>
                                      </p:cBhvr>
                                      <p:by>
                                        <p:hsl h="0" s="-70588" l="0"/>
                                      </p:by>
                                    </p:animClr>
                                    <p:set>
                                      <p:cBhvr>
                                        <p:cTn id="15" dur="500" fill="hold"/>
                                        <p:tgtEl>
                                          <p:spTgt spid="90"/>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90">
                                            <p:txEl>
                                              <p:pRg st="0" end="0"/>
                                            </p:txEl>
                                          </p:spTgt>
                                        </p:tgtEl>
                                        <p:attrNameLst>
                                          <p:attrName>style.visibility</p:attrName>
                                        </p:attrNameLst>
                                      </p:cBhvr>
                                      <p:to>
                                        <p:strVal val="visible"/>
                                      </p:to>
                                    </p:set>
                                    <p:animEffect transition="in" filter="wipe(down)">
                                      <p:cBhvr>
                                        <p:cTn id="20" dur="580">
                                          <p:stCondLst>
                                            <p:cond delay="0"/>
                                          </p:stCondLst>
                                        </p:cTn>
                                        <p:tgtEl>
                                          <p:spTgt spid="90">
                                            <p:txEl>
                                              <p:pRg st="0" end="0"/>
                                            </p:txEl>
                                          </p:spTgt>
                                        </p:tgtEl>
                                      </p:cBhvr>
                                    </p:animEffect>
                                    <p:anim calcmode="lin" valueType="num">
                                      <p:cBhvr>
                                        <p:cTn id="21" dur="1822" tmFilter="0,0; 0.14,0.36; 0.43,0.73; 0.71,0.91; 1.0,1.0">
                                          <p:stCondLst>
                                            <p:cond delay="0"/>
                                          </p:stCondLst>
                                        </p:cTn>
                                        <p:tgtEl>
                                          <p:spTgt spid="90">
                                            <p:txEl>
                                              <p:pRg st="0" end="0"/>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90">
                                            <p:txEl>
                                              <p:pRg st="0" end="0"/>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90">
                                            <p:txEl>
                                              <p:pRg st="0" end="0"/>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90">
                                            <p:txEl>
                                              <p:pRg st="0" end="0"/>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90">
                                            <p:txEl>
                                              <p:pRg st="0" end="0"/>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90">
                                            <p:txEl>
                                              <p:pRg st="0" end="0"/>
                                            </p:txEl>
                                          </p:spTgt>
                                        </p:tgtEl>
                                      </p:cBhvr>
                                      <p:to x="100000" y="60000"/>
                                    </p:animScale>
                                    <p:animScale>
                                      <p:cBhvr>
                                        <p:cTn id="27" dur="166" decel="50000">
                                          <p:stCondLst>
                                            <p:cond delay="676"/>
                                          </p:stCondLst>
                                        </p:cTn>
                                        <p:tgtEl>
                                          <p:spTgt spid="90">
                                            <p:txEl>
                                              <p:pRg st="0" end="0"/>
                                            </p:txEl>
                                          </p:spTgt>
                                        </p:tgtEl>
                                      </p:cBhvr>
                                      <p:to x="100000" y="100000"/>
                                    </p:animScale>
                                    <p:animScale>
                                      <p:cBhvr>
                                        <p:cTn id="28" dur="26">
                                          <p:stCondLst>
                                            <p:cond delay="1312"/>
                                          </p:stCondLst>
                                        </p:cTn>
                                        <p:tgtEl>
                                          <p:spTgt spid="90">
                                            <p:txEl>
                                              <p:pRg st="0" end="0"/>
                                            </p:txEl>
                                          </p:spTgt>
                                        </p:tgtEl>
                                      </p:cBhvr>
                                      <p:to x="100000" y="80000"/>
                                    </p:animScale>
                                    <p:animScale>
                                      <p:cBhvr>
                                        <p:cTn id="29" dur="166" decel="50000">
                                          <p:stCondLst>
                                            <p:cond delay="1338"/>
                                          </p:stCondLst>
                                        </p:cTn>
                                        <p:tgtEl>
                                          <p:spTgt spid="90">
                                            <p:txEl>
                                              <p:pRg st="0" end="0"/>
                                            </p:txEl>
                                          </p:spTgt>
                                        </p:tgtEl>
                                      </p:cBhvr>
                                      <p:to x="100000" y="100000"/>
                                    </p:animScale>
                                    <p:animScale>
                                      <p:cBhvr>
                                        <p:cTn id="30" dur="26">
                                          <p:stCondLst>
                                            <p:cond delay="1642"/>
                                          </p:stCondLst>
                                        </p:cTn>
                                        <p:tgtEl>
                                          <p:spTgt spid="90">
                                            <p:txEl>
                                              <p:pRg st="0" end="0"/>
                                            </p:txEl>
                                          </p:spTgt>
                                        </p:tgtEl>
                                      </p:cBhvr>
                                      <p:to x="100000" y="90000"/>
                                    </p:animScale>
                                    <p:animScale>
                                      <p:cBhvr>
                                        <p:cTn id="31" dur="166" decel="50000">
                                          <p:stCondLst>
                                            <p:cond delay="1668"/>
                                          </p:stCondLst>
                                        </p:cTn>
                                        <p:tgtEl>
                                          <p:spTgt spid="90">
                                            <p:txEl>
                                              <p:pRg st="0" end="0"/>
                                            </p:txEl>
                                          </p:spTgt>
                                        </p:tgtEl>
                                      </p:cBhvr>
                                      <p:to x="100000" y="100000"/>
                                    </p:animScale>
                                    <p:animScale>
                                      <p:cBhvr>
                                        <p:cTn id="32" dur="26">
                                          <p:stCondLst>
                                            <p:cond delay="1808"/>
                                          </p:stCondLst>
                                        </p:cTn>
                                        <p:tgtEl>
                                          <p:spTgt spid="90">
                                            <p:txEl>
                                              <p:pRg st="0" end="0"/>
                                            </p:txEl>
                                          </p:spTgt>
                                        </p:tgtEl>
                                      </p:cBhvr>
                                      <p:to x="100000" y="95000"/>
                                    </p:animScale>
                                    <p:animScale>
                                      <p:cBhvr>
                                        <p:cTn id="33" dur="166" decel="50000">
                                          <p:stCondLst>
                                            <p:cond delay="1834"/>
                                          </p:stCondLst>
                                        </p:cTn>
                                        <p:tgtEl>
                                          <p:spTgt spid="90">
                                            <p:txEl>
                                              <p:pRg st="0" end="0"/>
                                            </p:txEl>
                                          </p:spTgt>
                                        </p:tgtEl>
                                      </p:cBhvr>
                                      <p:to x="100000" y="100000"/>
                                    </p:animScale>
                                  </p:childTnLst>
                                </p:cTn>
                              </p:par>
                              <p:par>
                                <p:cTn id="34" presetID="26" presetClass="entr" presetSubtype="0" fill="hold" nodeType="withEffect">
                                  <p:stCondLst>
                                    <p:cond delay="0"/>
                                  </p:stCondLst>
                                  <p:childTnLst>
                                    <p:set>
                                      <p:cBhvr>
                                        <p:cTn id="35" dur="1" fill="hold">
                                          <p:stCondLst>
                                            <p:cond delay="0"/>
                                          </p:stCondLst>
                                        </p:cTn>
                                        <p:tgtEl>
                                          <p:spTgt spid="90">
                                            <p:txEl>
                                              <p:pRg st="1" end="1"/>
                                            </p:txEl>
                                          </p:spTgt>
                                        </p:tgtEl>
                                        <p:attrNameLst>
                                          <p:attrName>style.visibility</p:attrName>
                                        </p:attrNameLst>
                                      </p:cBhvr>
                                      <p:to>
                                        <p:strVal val="visible"/>
                                      </p:to>
                                    </p:set>
                                    <p:animEffect transition="in" filter="wipe(down)">
                                      <p:cBhvr>
                                        <p:cTn id="36" dur="580">
                                          <p:stCondLst>
                                            <p:cond delay="0"/>
                                          </p:stCondLst>
                                        </p:cTn>
                                        <p:tgtEl>
                                          <p:spTgt spid="90">
                                            <p:txEl>
                                              <p:pRg st="1" end="1"/>
                                            </p:txEl>
                                          </p:spTgt>
                                        </p:tgtEl>
                                      </p:cBhvr>
                                    </p:animEffect>
                                    <p:anim calcmode="lin" valueType="num">
                                      <p:cBhvr>
                                        <p:cTn id="37" dur="1822" tmFilter="0,0; 0.14,0.36; 0.43,0.73; 0.71,0.91; 1.0,1.0">
                                          <p:stCondLst>
                                            <p:cond delay="0"/>
                                          </p:stCondLst>
                                        </p:cTn>
                                        <p:tgtEl>
                                          <p:spTgt spid="90">
                                            <p:txEl>
                                              <p:pRg st="1" end="1"/>
                                            </p:txEl>
                                          </p:spTgt>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90">
                                            <p:txEl>
                                              <p:pRg st="1" end="1"/>
                                            </p:txEl>
                                          </p:spTgt>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90">
                                            <p:txEl>
                                              <p:pRg st="1" end="1"/>
                                            </p:txEl>
                                          </p:spTgt>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90">
                                            <p:txEl>
                                              <p:pRg st="1" end="1"/>
                                            </p:txEl>
                                          </p:spTgt>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90">
                                            <p:txEl>
                                              <p:pRg st="1" end="1"/>
                                            </p:txEl>
                                          </p:spTgt>
                                        </p:tgtEl>
                                        <p:attrNameLst>
                                          <p:attrName>ppt_y</p:attrName>
                                        </p:attrNameLst>
                                      </p:cBhvr>
                                      <p:tavLst>
                                        <p:tav tm="0" fmla="#ppt_y-sin(pi*$)/81">
                                          <p:val>
                                            <p:fltVal val="0"/>
                                          </p:val>
                                        </p:tav>
                                        <p:tav tm="100000">
                                          <p:val>
                                            <p:fltVal val="1"/>
                                          </p:val>
                                        </p:tav>
                                      </p:tavLst>
                                    </p:anim>
                                    <p:animScale>
                                      <p:cBhvr>
                                        <p:cTn id="42" dur="26">
                                          <p:stCondLst>
                                            <p:cond delay="650"/>
                                          </p:stCondLst>
                                        </p:cTn>
                                        <p:tgtEl>
                                          <p:spTgt spid="90">
                                            <p:txEl>
                                              <p:pRg st="1" end="1"/>
                                            </p:txEl>
                                          </p:spTgt>
                                        </p:tgtEl>
                                      </p:cBhvr>
                                      <p:to x="100000" y="60000"/>
                                    </p:animScale>
                                    <p:animScale>
                                      <p:cBhvr>
                                        <p:cTn id="43" dur="166" decel="50000">
                                          <p:stCondLst>
                                            <p:cond delay="676"/>
                                          </p:stCondLst>
                                        </p:cTn>
                                        <p:tgtEl>
                                          <p:spTgt spid="90">
                                            <p:txEl>
                                              <p:pRg st="1" end="1"/>
                                            </p:txEl>
                                          </p:spTgt>
                                        </p:tgtEl>
                                      </p:cBhvr>
                                      <p:to x="100000" y="100000"/>
                                    </p:animScale>
                                    <p:animScale>
                                      <p:cBhvr>
                                        <p:cTn id="44" dur="26">
                                          <p:stCondLst>
                                            <p:cond delay="1312"/>
                                          </p:stCondLst>
                                        </p:cTn>
                                        <p:tgtEl>
                                          <p:spTgt spid="90">
                                            <p:txEl>
                                              <p:pRg st="1" end="1"/>
                                            </p:txEl>
                                          </p:spTgt>
                                        </p:tgtEl>
                                      </p:cBhvr>
                                      <p:to x="100000" y="80000"/>
                                    </p:animScale>
                                    <p:animScale>
                                      <p:cBhvr>
                                        <p:cTn id="45" dur="166" decel="50000">
                                          <p:stCondLst>
                                            <p:cond delay="1338"/>
                                          </p:stCondLst>
                                        </p:cTn>
                                        <p:tgtEl>
                                          <p:spTgt spid="90">
                                            <p:txEl>
                                              <p:pRg st="1" end="1"/>
                                            </p:txEl>
                                          </p:spTgt>
                                        </p:tgtEl>
                                      </p:cBhvr>
                                      <p:to x="100000" y="100000"/>
                                    </p:animScale>
                                    <p:animScale>
                                      <p:cBhvr>
                                        <p:cTn id="46" dur="26">
                                          <p:stCondLst>
                                            <p:cond delay="1642"/>
                                          </p:stCondLst>
                                        </p:cTn>
                                        <p:tgtEl>
                                          <p:spTgt spid="90">
                                            <p:txEl>
                                              <p:pRg st="1" end="1"/>
                                            </p:txEl>
                                          </p:spTgt>
                                        </p:tgtEl>
                                      </p:cBhvr>
                                      <p:to x="100000" y="90000"/>
                                    </p:animScale>
                                    <p:animScale>
                                      <p:cBhvr>
                                        <p:cTn id="47" dur="166" decel="50000">
                                          <p:stCondLst>
                                            <p:cond delay="1668"/>
                                          </p:stCondLst>
                                        </p:cTn>
                                        <p:tgtEl>
                                          <p:spTgt spid="90">
                                            <p:txEl>
                                              <p:pRg st="1" end="1"/>
                                            </p:txEl>
                                          </p:spTgt>
                                        </p:tgtEl>
                                      </p:cBhvr>
                                      <p:to x="100000" y="100000"/>
                                    </p:animScale>
                                    <p:animScale>
                                      <p:cBhvr>
                                        <p:cTn id="48" dur="26">
                                          <p:stCondLst>
                                            <p:cond delay="1808"/>
                                          </p:stCondLst>
                                        </p:cTn>
                                        <p:tgtEl>
                                          <p:spTgt spid="90">
                                            <p:txEl>
                                              <p:pRg st="1" end="1"/>
                                            </p:txEl>
                                          </p:spTgt>
                                        </p:tgtEl>
                                      </p:cBhvr>
                                      <p:to x="100000" y="95000"/>
                                    </p:animScale>
                                    <p:animScale>
                                      <p:cBhvr>
                                        <p:cTn id="49" dur="166" decel="50000">
                                          <p:stCondLst>
                                            <p:cond delay="1834"/>
                                          </p:stCondLst>
                                        </p:cTn>
                                        <p:tgtEl>
                                          <p:spTgt spid="90">
                                            <p:txEl>
                                              <p:pRg st="1" end="1"/>
                                            </p:txEl>
                                          </p:spTgt>
                                        </p:tgtEl>
                                      </p:cBhvr>
                                      <p:to x="100000" y="100000"/>
                                    </p:animScale>
                                  </p:childTnLst>
                                </p:cTn>
                              </p:par>
                              <p:par>
                                <p:cTn id="50" presetID="26" presetClass="entr" presetSubtype="0" fill="hold" nodeType="withEffect">
                                  <p:stCondLst>
                                    <p:cond delay="0"/>
                                  </p:stCondLst>
                                  <p:childTnLst>
                                    <p:set>
                                      <p:cBhvr>
                                        <p:cTn id="51" dur="1" fill="hold">
                                          <p:stCondLst>
                                            <p:cond delay="0"/>
                                          </p:stCondLst>
                                        </p:cTn>
                                        <p:tgtEl>
                                          <p:spTgt spid="90">
                                            <p:txEl>
                                              <p:pRg st="2" end="2"/>
                                            </p:txEl>
                                          </p:spTgt>
                                        </p:tgtEl>
                                        <p:attrNameLst>
                                          <p:attrName>style.visibility</p:attrName>
                                        </p:attrNameLst>
                                      </p:cBhvr>
                                      <p:to>
                                        <p:strVal val="visible"/>
                                      </p:to>
                                    </p:set>
                                    <p:animEffect transition="in" filter="wipe(down)">
                                      <p:cBhvr>
                                        <p:cTn id="52" dur="580">
                                          <p:stCondLst>
                                            <p:cond delay="0"/>
                                          </p:stCondLst>
                                        </p:cTn>
                                        <p:tgtEl>
                                          <p:spTgt spid="90">
                                            <p:txEl>
                                              <p:pRg st="2" end="2"/>
                                            </p:txEl>
                                          </p:spTgt>
                                        </p:tgtEl>
                                      </p:cBhvr>
                                    </p:animEffect>
                                    <p:anim calcmode="lin" valueType="num">
                                      <p:cBhvr>
                                        <p:cTn id="53" dur="1822" tmFilter="0,0; 0.14,0.36; 0.43,0.73; 0.71,0.91; 1.0,1.0">
                                          <p:stCondLst>
                                            <p:cond delay="0"/>
                                          </p:stCondLst>
                                        </p:cTn>
                                        <p:tgtEl>
                                          <p:spTgt spid="90">
                                            <p:txEl>
                                              <p:pRg st="2" end="2"/>
                                            </p:txEl>
                                          </p:spTgt>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90">
                                            <p:txEl>
                                              <p:pRg st="2" end="2"/>
                                            </p:txEl>
                                          </p:spTgt>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90">
                                            <p:txEl>
                                              <p:pRg st="2" end="2"/>
                                            </p:txEl>
                                          </p:spTgt>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90">
                                            <p:txEl>
                                              <p:pRg st="2" end="2"/>
                                            </p:txEl>
                                          </p:spTgt>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90">
                                            <p:txEl>
                                              <p:pRg st="2" end="2"/>
                                            </p:txEl>
                                          </p:spTgt>
                                        </p:tgtEl>
                                        <p:attrNameLst>
                                          <p:attrName>ppt_y</p:attrName>
                                        </p:attrNameLst>
                                      </p:cBhvr>
                                      <p:tavLst>
                                        <p:tav tm="0" fmla="#ppt_y-sin(pi*$)/81">
                                          <p:val>
                                            <p:fltVal val="0"/>
                                          </p:val>
                                        </p:tav>
                                        <p:tav tm="100000">
                                          <p:val>
                                            <p:fltVal val="1"/>
                                          </p:val>
                                        </p:tav>
                                      </p:tavLst>
                                    </p:anim>
                                    <p:animScale>
                                      <p:cBhvr>
                                        <p:cTn id="58" dur="26">
                                          <p:stCondLst>
                                            <p:cond delay="650"/>
                                          </p:stCondLst>
                                        </p:cTn>
                                        <p:tgtEl>
                                          <p:spTgt spid="90">
                                            <p:txEl>
                                              <p:pRg st="2" end="2"/>
                                            </p:txEl>
                                          </p:spTgt>
                                        </p:tgtEl>
                                      </p:cBhvr>
                                      <p:to x="100000" y="60000"/>
                                    </p:animScale>
                                    <p:animScale>
                                      <p:cBhvr>
                                        <p:cTn id="59" dur="166" decel="50000">
                                          <p:stCondLst>
                                            <p:cond delay="676"/>
                                          </p:stCondLst>
                                        </p:cTn>
                                        <p:tgtEl>
                                          <p:spTgt spid="90">
                                            <p:txEl>
                                              <p:pRg st="2" end="2"/>
                                            </p:txEl>
                                          </p:spTgt>
                                        </p:tgtEl>
                                      </p:cBhvr>
                                      <p:to x="100000" y="100000"/>
                                    </p:animScale>
                                    <p:animScale>
                                      <p:cBhvr>
                                        <p:cTn id="60" dur="26">
                                          <p:stCondLst>
                                            <p:cond delay="1312"/>
                                          </p:stCondLst>
                                        </p:cTn>
                                        <p:tgtEl>
                                          <p:spTgt spid="90">
                                            <p:txEl>
                                              <p:pRg st="2" end="2"/>
                                            </p:txEl>
                                          </p:spTgt>
                                        </p:tgtEl>
                                      </p:cBhvr>
                                      <p:to x="100000" y="80000"/>
                                    </p:animScale>
                                    <p:animScale>
                                      <p:cBhvr>
                                        <p:cTn id="61" dur="166" decel="50000">
                                          <p:stCondLst>
                                            <p:cond delay="1338"/>
                                          </p:stCondLst>
                                        </p:cTn>
                                        <p:tgtEl>
                                          <p:spTgt spid="90">
                                            <p:txEl>
                                              <p:pRg st="2" end="2"/>
                                            </p:txEl>
                                          </p:spTgt>
                                        </p:tgtEl>
                                      </p:cBhvr>
                                      <p:to x="100000" y="100000"/>
                                    </p:animScale>
                                    <p:animScale>
                                      <p:cBhvr>
                                        <p:cTn id="62" dur="26">
                                          <p:stCondLst>
                                            <p:cond delay="1642"/>
                                          </p:stCondLst>
                                        </p:cTn>
                                        <p:tgtEl>
                                          <p:spTgt spid="90">
                                            <p:txEl>
                                              <p:pRg st="2" end="2"/>
                                            </p:txEl>
                                          </p:spTgt>
                                        </p:tgtEl>
                                      </p:cBhvr>
                                      <p:to x="100000" y="90000"/>
                                    </p:animScale>
                                    <p:animScale>
                                      <p:cBhvr>
                                        <p:cTn id="63" dur="166" decel="50000">
                                          <p:stCondLst>
                                            <p:cond delay="1668"/>
                                          </p:stCondLst>
                                        </p:cTn>
                                        <p:tgtEl>
                                          <p:spTgt spid="90">
                                            <p:txEl>
                                              <p:pRg st="2" end="2"/>
                                            </p:txEl>
                                          </p:spTgt>
                                        </p:tgtEl>
                                      </p:cBhvr>
                                      <p:to x="100000" y="100000"/>
                                    </p:animScale>
                                    <p:animScale>
                                      <p:cBhvr>
                                        <p:cTn id="64" dur="26">
                                          <p:stCondLst>
                                            <p:cond delay="1808"/>
                                          </p:stCondLst>
                                        </p:cTn>
                                        <p:tgtEl>
                                          <p:spTgt spid="90">
                                            <p:txEl>
                                              <p:pRg st="2" end="2"/>
                                            </p:txEl>
                                          </p:spTgt>
                                        </p:tgtEl>
                                      </p:cBhvr>
                                      <p:to x="100000" y="95000"/>
                                    </p:animScale>
                                    <p:animScale>
                                      <p:cBhvr>
                                        <p:cTn id="65" dur="166" decel="50000">
                                          <p:stCondLst>
                                            <p:cond delay="1834"/>
                                          </p:stCondLst>
                                        </p:cTn>
                                        <p:tgtEl>
                                          <p:spTgt spid="90">
                                            <p:txEl>
                                              <p:pRg st="2" end="2"/>
                                            </p:txEl>
                                          </p:spTgt>
                                        </p:tgtEl>
                                      </p:cBhvr>
                                      <p:to x="100000" y="100000"/>
                                    </p:animScale>
                                  </p:childTnLst>
                                </p:cTn>
                              </p:par>
                              <p:par>
                                <p:cTn id="66" presetID="26" presetClass="entr" presetSubtype="0" fill="hold" nodeType="withEffect">
                                  <p:stCondLst>
                                    <p:cond delay="0"/>
                                  </p:stCondLst>
                                  <p:childTnLst>
                                    <p:set>
                                      <p:cBhvr>
                                        <p:cTn id="67" dur="1" fill="hold">
                                          <p:stCondLst>
                                            <p:cond delay="0"/>
                                          </p:stCondLst>
                                        </p:cTn>
                                        <p:tgtEl>
                                          <p:spTgt spid="90">
                                            <p:txEl>
                                              <p:pRg st="3" end="3"/>
                                            </p:txEl>
                                          </p:spTgt>
                                        </p:tgtEl>
                                        <p:attrNameLst>
                                          <p:attrName>style.visibility</p:attrName>
                                        </p:attrNameLst>
                                      </p:cBhvr>
                                      <p:to>
                                        <p:strVal val="visible"/>
                                      </p:to>
                                    </p:set>
                                    <p:animEffect transition="in" filter="wipe(down)">
                                      <p:cBhvr>
                                        <p:cTn id="68" dur="580">
                                          <p:stCondLst>
                                            <p:cond delay="0"/>
                                          </p:stCondLst>
                                        </p:cTn>
                                        <p:tgtEl>
                                          <p:spTgt spid="90">
                                            <p:txEl>
                                              <p:pRg st="3" end="3"/>
                                            </p:txEl>
                                          </p:spTgt>
                                        </p:tgtEl>
                                      </p:cBhvr>
                                    </p:animEffect>
                                    <p:anim calcmode="lin" valueType="num">
                                      <p:cBhvr>
                                        <p:cTn id="69" dur="1822" tmFilter="0,0; 0.14,0.36; 0.43,0.73; 0.71,0.91; 1.0,1.0">
                                          <p:stCondLst>
                                            <p:cond delay="0"/>
                                          </p:stCondLst>
                                        </p:cTn>
                                        <p:tgtEl>
                                          <p:spTgt spid="90">
                                            <p:txEl>
                                              <p:pRg st="3" end="3"/>
                                            </p:txEl>
                                          </p:spTgt>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90">
                                            <p:txEl>
                                              <p:pRg st="3" end="3"/>
                                            </p:txEl>
                                          </p:spTgt>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90">
                                            <p:txEl>
                                              <p:pRg st="3" end="3"/>
                                            </p:txEl>
                                          </p:spTgt>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90">
                                            <p:txEl>
                                              <p:pRg st="3" end="3"/>
                                            </p:txEl>
                                          </p:spTgt>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90">
                                            <p:txEl>
                                              <p:pRg st="3" end="3"/>
                                            </p:txEl>
                                          </p:spTgt>
                                        </p:tgtEl>
                                        <p:attrNameLst>
                                          <p:attrName>ppt_y</p:attrName>
                                        </p:attrNameLst>
                                      </p:cBhvr>
                                      <p:tavLst>
                                        <p:tav tm="0" fmla="#ppt_y-sin(pi*$)/81">
                                          <p:val>
                                            <p:fltVal val="0"/>
                                          </p:val>
                                        </p:tav>
                                        <p:tav tm="100000">
                                          <p:val>
                                            <p:fltVal val="1"/>
                                          </p:val>
                                        </p:tav>
                                      </p:tavLst>
                                    </p:anim>
                                    <p:animScale>
                                      <p:cBhvr>
                                        <p:cTn id="74" dur="26">
                                          <p:stCondLst>
                                            <p:cond delay="650"/>
                                          </p:stCondLst>
                                        </p:cTn>
                                        <p:tgtEl>
                                          <p:spTgt spid="90">
                                            <p:txEl>
                                              <p:pRg st="3" end="3"/>
                                            </p:txEl>
                                          </p:spTgt>
                                        </p:tgtEl>
                                      </p:cBhvr>
                                      <p:to x="100000" y="60000"/>
                                    </p:animScale>
                                    <p:animScale>
                                      <p:cBhvr>
                                        <p:cTn id="75" dur="166" decel="50000">
                                          <p:stCondLst>
                                            <p:cond delay="676"/>
                                          </p:stCondLst>
                                        </p:cTn>
                                        <p:tgtEl>
                                          <p:spTgt spid="90">
                                            <p:txEl>
                                              <p:pRg st="3" end="3"/>
                                            </p:txEl>
                                          </p:spTgt>
                                        </p:tgtEl>
                                      </p:cBhvr>
                                      <p:to x="100000" y="100000"/>
                                    </p:animScale>
                                    <p:animScale>
                                      <p:cBhvr>
                                        <p:cTn id="76" dur="26">
                                          <p:stCondLst>
                                            <p:cond delay="1312"/>
                                          </p:stCondLst>
                                        </p:cTn>
                                        <p:tgtEl>
                                          <p:spTgt spid="90">
                                            <p:txEl>
                                              <p:pRg st="3" end="3"/>
                                            </p:txEl>
                                          </p:spTgt>
                                        </p:tgtEl>
                                      </p:cBhvr>
                                      <p:to x="100000" y="80000"/>
                                    </p:animScale>
                                    <p:animScale>
                                      <p:cBhvr>
                                        <p:cTn id="77" dur="166" decel="50000">
                                          <p:stCondLst>
                                            <p:cond delay="1338"/>
                                          </p:stCondLst>
                                        </p:cTn>
                                        <p:tgtEl>
                                          <p:spTgt spid="90">
                                            <p:txEl>
                                              <p:pRg st="3" end="3"/>
                                            </p:txEl>
                                          </p:spTgt>
                                        </p:tgtEl>
                                      </p:cBhvr>
                                      <p:to x="100000" y="100000"/>
                                    </p:animScale>
                                    <p:animScale>
                                      <p:cBhvr>
                                        <p:cTn id="78" dur="26">
                                          <p:stCondLst>
                                            <p:cond delay="1642"/>
                                          </p:stCondLst>
                                        </p:cTn>
                                        <p:tgtEl>
                                          <p:spTgt spid="90">
                                            <p:txEl>
                                              <p:pRg st="3" end="3"/>
                                            </p:txEl>
                                          </p:spTgt>
                                        </p:tgtEl>
                                      </p:cBhvr>
                                      <p:to x="100000" y="90000"/>
                                    </p:animScale>
                                    <p:animScale>
                                      <p:cBhvr>
                                        <p:cTn id="79" dur="166" decel="50000">
                                          <p:stCondLst>
                                            <p:cond delay="1668"/>
                                          </p:stCondLst>
                                        </p:cTn>
                                        <p:tgtEl>
                                          <p:spTgt spid="90">
                                            <p:txEl>
                                              <p:pRg st="3" end="3"/>
                                            </p:txEl>
                                          </p:spTgt>
                                        </p:tgtEl>
                                      </p:cBhvr>
                                      <p:to x="100000" y="100000"/>
                                    </p:animScale>
                                    <p:animScale>
                                      <p:cBhvr>
                                        <p:cTn id="80" dur="26">
                                          <p:stCondLst>
                                            <p:cond delay="1808"/>
                                          </p:stCondLst>
                                        </p:cTn>
                                        <p:tgtEl>
                                          <p:spTgt spid="90">
                                            <p:txEl>
                                              <p:pRg st="3" end="3"/>
                                            </p:txEl>
                                          </p:spTgt>
                                        </p:tgtEl>
                                      </p:cBhvr>
                                      <p:to x="100000" y="95000"/>
                                    </p:animScale>
                                    <p:animScale>
                                      <p:cBhvr>
                                        <p:cTn id="81" dur="166" decel="50000">
                                          <p:stCondLst>
                                            <p:cond delay="1834"/>
                                          </p:stCondLst>
                                        </p:cTn>
                                        <p:tgtEl>
                                          <p:spTgt spid="90">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265500" y="422072"/>
            <a:ext cx="4045200" cy="1345500"/>
          </a:xfrm>
          <a:prstGeom prst="rect">
            <a:avLst/>
          </a:prstGeom>
        </p:spPr>
        <p:txBody>
          <a:bodyPr spcFirstLastPara="1" wrap="square" lIns="91425" tIns="91425" rIns="91425" bIns="91425" anchor="b" anchorCtr="0">
            <a:noAutofit/>
          </a:bodyPr>
          <a:lstStyle/>
          <a:p>
            <a:pPr marL="0" lvl="0" indent="0" algn="just" rtl="0">
              <a:lnSpc>
                <a:spcPct val="150000"/>
              </a:lnSpc>
              <a:spcBef>
                <a:spcPts val="1200"/>
              </a:spcBef>
              <a:spcAft>
                <a:spcPts val="1200"/>
              </a:spcAft>
              <a:buNone/>
            </a:pPr>
            <a:r>
              <a:rPr lang="id" sz="1500" b="0" dirty="0">
                <a:solidFill>
                  <a:srgbClr val="000000"/>
                </a:solidFill>
                <a:highlight>
                  <a:schemeClr val="dk1"/>
                </a:highlight>
                <a:latin typeface="Comic Sans MS"/>
                <a:ea typeface="Comic Sans MS"/>
                <a:cs typeface="Comic Sans MS"/>
                <a:sym typeface="Comic Sans MS"/>
              </a:rPr>
              <a:t>Menurut Slavin (dalam Noornia, 1997: 21) ada lima komponen utama dalam pembelajaran kooperatif metode STAD, yaitu: </a:t>
            </a:r>
            <a:endParaRPr sz="5700" dirty="0">
              <a:highlight>
                <a:schemeClr val="dk1"/>
              </a:highlight>
              <a:latin typeface="Comic Sans MS"/>
              <a:ea typeface="Comic Sans MS"/>
              <a:cs typeface="Comic Sans MS"/>
              <a:sym typeface="Comic Sans MS"/>
            </a:endParaRPr>
          </a:p>
        </p:txBody>
      </p:sp>
      <p:sp>
        <p:nvSpPr>
          <p:cNvPr id="96" name="Google Shape;96;p18"/>
          <p:cNvSpPr txBox="1">
            <a:spLocks noGrp="1"/>
          </p:cNvSpPr>
          <p:nvPr>
            <p:ph type="subTitle" idx="1"/>
          </p:nvPr>
        </p:nvSpPr>
        <p:spPr>
          <a:xfrm>
            <a:off x="265500" y="1814085"/>
            <a:ext cx="4045200" cy="1345500"/>
          </a:xfrm>
          <a:prstGeom prst="rect">
            <a:avLst/>
          </a:prstGeom>
        </p:spPr>
        <p:txBody>
          <a:bodyPr spcFirstLastPara="1" wrap="square" lIns="91425" tIns="91425" rIns="91425" bIns="91425" anchor="t" anchorCtr="0">
            <a:noAutofit/>
          </a:bodyPr>
          <a:lstStyle/>
          <a:p>
            <a:pPr marL="0" lvl="0" indent="0" algn="just" rtl="0">
              <a:lnSpc>
                <a:spcPct val="130000"/>
              </a:lnSpc>
              <a:spcBef>
                <a:spcPts val="1200"/>
              </a:spcBef>
              <a:spcAft>
                <a:spcPts val="0"/>
              </a:spcAft>
              <a:buSzPts val="275"/>
              <a:buNone/>
            </a:pPr>
            <a:r>
              <a:rPr lang="id" sz="1376" dirty="0">
                <a:solidFill>
                  <a:srgbClr val="000000"/>
                </a:solidFill>
                <a:highlight>
                  <a:schemeClr val="dk1"/>
                </a:highlight>
                <a:latin typeface="Comic Sans MS"/>
                <a:ea typeface="Comic Sans MS"/>
                <a:cs typeface="Comic Sans MS"/>
                <a:sym typeface="Comic Sans MS"/>
              </a:rPr>
              <a:t>a. Penyajian Kelas </a:t>
            </a:r>
            <a:r>
              <a:rPr lang="id" sz="1376" i="1" dirty="0">
                <a:solidFill>
                  <a:srgbClr val="000000"/>
                </a:solidFill>
                <a:highlight>
                  <a:schemeClr val="dk1"/>
                </a:highlight>
                <a:latin typeface="Comic Sans MS"/>
                <a:ea typeface="Comic Sans MS"/>
                <a:cs typeface="Comic Sans MS"/>
                <a:sym typeface="Comic Sans MS"/>
              </a:rPr>
              <a:t>(Class Presentation)</a:t>
            </a:r>
            <a:endParaRPr sz="1376" i="1" dirty="0">
              <a:solidFill>
                <a:srgbClr val="000000"/>
              </a:solidFill>
              <a:highlight>
                <a:schemeClr val="dk1"/>
              </a:highlight>
              <a:latin typeface="Comic Sans MS"/>
              <a:ea typeface="Comic Sans MS"/>
              <a:cs typeface="Comic Sans MS"/>
              <a:sym typeface="Comic Sans MS"/>
            </a:endParaRPr>
          </a:p>
          <a:p>
            <a:pPr marL="0" lvl="0" indent="0" algn="just" rtl="0">
              <a:lnSpc>
                <a:spcPct val="130000"/>
              </a:lnSpc>
              <a:spcBef>
                <a:spcPts val="1200"/>
              </a:spcBef>
              <a:spcAft>
                <a:spcPts val="0"/>
              </a:spcAft>
              <a:buSzPts val="275"/>
              <a:buNone/>
            </a:pPr>
            <a:r>
              <a:rPr lang="id" sz="1376" dirty="0">
                <a:solidFill>
                  <a:srgbClr val="000000"/>
                </a:solidFill>
                <a:highlight>
                  <a:schemeClr val="dk1"/>
                </a:highlight>
                <a:latin typeface="Comic Sans MS"/>
                <a:ea typeface="Comic Sans MS"/>
                <a:cs typeface="Comic Sans MS"/>
                <a:sym typeface="Comic Sans MS"/>
              </a:rPr>
              <a:t>b. Menetapkan siswa dalam kelompok </a:t>
            </a:r>
            <a:r>
              <a:rPr lang="id" sz="1376" i="1" dirty="0">
                <a:solidFill>
                  <a:srgbClr val="000000"/>
                </a:solidFill>
                <a:highlight>
                  <a:schemeClr val="dk1"/>
                </a:highlight>
                <a:latin typeface="Comic Sans MS"/>
                <a:ea typeface="Comic Sans MS"/>
                <a:cs typeface="Comic Sans MS"/>
                <a:sym typeface="Comic Sans MS"/>
              </a:rPr>
              <a:t>(Team Work)</a:t>
            </a:r>
            <a:endParaRPr sz="1376" i="1" dirty="0">
              <a:solidFill>
                <a:srgbClr val="000000"/>
              </a:solidFill>
              <a:highlight>
                <a:schemeClr val="dk1"/>
              </a:highlight>
              <a:latin typeface="Comic Sans MS"/>
              <a:ea typeface="Comic Sans MS"/>
              <a:cs typeface="Comic Sans MS"/>
              <a:sym typeface="Comic Sans MS"/>
            </a:endParaRPr>
          </a:p>
          <a:p>
            <a:pPr marL="0" lvl="0" indent="0" algn="just" rtl="0">
              <a:lnSpc>
                <a:spcPct val="130000"/>
              </a:lnSpc>
              <a:spcBef>
                <a:spcPts val="1200"/>
              </a:spcBef>
              <a:spcAft>
                <a:spcPts val="0"/>
              </a:spcAft>
              <a:buSzPts val="275"/>
              <a:buNone/>
            </a:pPr>
            <a:r>
              <a:rPr lang="id" sz="1376" dirty="0">
                <a:solidFill>
                  <a:srgbClr val="000000"/>
                </a:solidFill>
                <a:highlight>
                  <a:schemeClr val="dk1"/>
                </a:highlight>
                <a:latin typeface="Comic Sans MS"/>
                <a:ea typeface="Comic Sans MS"/>
                <a:cs typeface="Comic Sans MS"/>
                <a:sym typeface="Comic Sans MS"/>
              </a:rPr>
              <a:t>c. Tes </a:t>
            </a:r>
            <a:r>
              <a:rPr lang="id" sz="1376" i="1" dirty="0">
                <a:solidFill>
                  <a:srgbClr val="000000"/>
                </a:solidFill>
                <a:highlight>
                  <a:schemeClr val="dk1"/>
                </a:highlight>
                <a:latin typeface="Comic Sans MS"/>
                <a:ea typeface="Comic Sans MS"/>
                <a:cs typeface="Comic Sans MS"/>
                <a:sym typeface="Comic Sans MS"/>
              </a:rPr>
              <a:t>(Quizzes)</a:t>
            </a:r>
            <a:endParaRPr sz="1376" i="1" dirty="0">
              <a:solidFill>
                <a:srgbClr val="000000"/>
              </a:solidFill>
              <a:highlight>
                <a:schemeClr val="dk1"/>
              </a:highlight>
              <a:latin typeface="Comic Sans MS"/>
              <a:ea typeface="Comic Sans MS"/>
              <a:cs typeface="Comic Sans MS"/>
              <a:sym typeface="Comic Sans MS"/>
            </a:endParaRPr>
          </a:p>
          <a:p>
            <a:pPr marL="0" lvl="0" indent="0" algn="just" rtl="0">
              <a:lnSpc>
                <a:spcPct val="130000"/>
              </a:lnSpc>
              <a:spcBef>
                <a:spcPts val="1200"/>
              </a:spcBef>
              <a:spcAft>
                <a:spcPts val="0"/>
              </a:spcAft>
              <a:buSzPts val="275"/>
              <a:buNone/>
            </a:pPr>
            <a:r>
              <a:rPr lang="id" sz="1376" dirty="0">
                <a:solidFill>
                  <a:srgbClr val="000000"/>
                </a:solidFill>
                <a:highlight>
                  <a:schemeClr val="dk1"/>
                </a:highlight>
                <a:latin typeface="Comic Sans MS"/>
                <a:ea typeface="Comic Sans MS"/>
                <a:cs typeface="Comic Sans MS"/>
                <a:sym typeface="Comic Sans MS"/>
              </a:rPr>
              <a:t>d. Skor peningkatan individual </a:t>
            </a:r>
            <a:r>
              <a:rPr lang="id" sz="1376" i="1" dirty="0">
                <a:solidFill>
                  <a:srgbClr val="000000"/>
                </a:solidFill>
                <a:highlight>
                  <a:schemeClr val="dk1"/>
                </a:highlight>
                <a:latin typeface="Comic Sans MS"/>
                <a:ea typeface="Comic Sans MS"/>
                <a:cs typeface="Comic Sans MS"/>
                <a:sym typeface="Comic Sans MS"/>
              </a:rPr>
              <a:t>(Individual Improvement Score)</a:t>
            </a:r>
            <a:endParaRPr sz="1376" i="1" dirty="0">
              <a:solidFill>
                <a:srgbClr val="000000"/>
              </a:solidFill>
              <a:highlight>
                <a:schemeClr val="dk1"/>
              </a:highlight>
              <a:latin typeface="Comic Sans MS"/>
              <a:ea typeface="Comic Sans MS"/>
              <a:cs typeface="Comic Sans MS"/>
              <a:sym typeface="Comic Sans MS"/>
            </a:endParaRPr>
          </a:p>
          <a:p>
            <a:pPr marL="0" lvl="0" indent="0" algn="just" rtl="0">
              <a:lnSpc>
                <a:spcPct val="130000"/>
              </a:lnSpc>
              <a:spcBef>
                <a:spcPts val="1200"/>
              </a:spcBef>
              <a:spcAft>
                <a:spcPts val="0"/>
              </a:spcAft>
              <a:buSzPts val="275"/>
              <a:buNone/>
            </a:pPr>
            <a:r>
              <a:rPr lang="id" sz="1376" dirty="0">
                <a:solidFill>
                  <a:srgbClr val="000000"/>
                </a:solidFill>
                <a:highlight>
                  <a:schemeClr val="dk1"/>
                </a:highlight>
                <a:latin typeface="Comic Sans MS"/>
                <a:ea typeface="Comic Sans MS"/>
                <a:cs typeface="Comic Sans MS"/>
                <a:sym typeface="Comic Sans MS"/>
              </a:rPr>
              <a:t>e. Penghargaan kelompok </a:t>
            </a:r>
            <a:r>
              <a:rPr lang="id" sz="1376" i="1" dirty="0">
                <a:solidFill>
                  <a:srgbClr val="000000"/>
                </a:solidFill>
                <a:highlight>
                  <a:schemeClr val="dk1"/>
                </a:highlight>
                <a:latin typeface="Comic Sans MS"/>
                <a:ea typeface="Comic Sans MS"/>
                <a:cs typeface="Comic Sans MS"/>
                <a:sym typeface="Comic Sans MS"/>
              </a:rPr>
              <a:t>(Team Recognation)</a:t>
            </a:r>
            <a:endParaRPr sz="1376" i="1" dirty="0">
              <a:solidFill>
                <a:srgbClr val="000000"/>
              </a:solidFill>
              <a:highlight>
                <a:schemeClr val="dk1"/>
              </a:highlight>
              <a:latin typeface="Comic Sans MS"/>
              <a:ea typeface="Comic Sans MS"/>
              <a:cs typeface="Comic Sans MS"/>
              <a:sym typeface="Comic Sans MS"/>
            </a:endParaRPr>
          </a:p>
          <a:p>
            <a:pPr marL="0" lvl="0" indent="0" algn="ctr" rtl="0">
              <a:lnSpc>
                <a:spcPct val="80000"/>
              </a:lnSpc>
              <a:spcBef>
                <a:spcPts val="0"/>
              </a:spcBef>
              <a:spcAft>
                <a:spcPts val="0"/>
              </a:spcAft>
              <a:buSzPts val="275"/>
              <a:buNone/>
            </a:pPr>
            <a:endParaRPr sz="450" dirty="0"/>
          </a:p>
        </p:txBody>
      </p:sp>
      <p:pic>
        <p:nvPicPr>
          <p:cNvPr id="97" name="Google Shape;97;p18"/>
          <p:cNvPicPr preferRelativeResize="0"/>
          <p:nvPr/>
        </p:nvPicPr>
        <p:blipFill>
          <a:blip r:embed="rId3">
            <a:alphaModFix/>
          </a:blip>
          <a:stretch>
            <a:fillRect/>
          </a:stretch>
        </p:blipFill>
        <p:spPr>
          <a:xfrm>
            <a:off x="4895625" y="425075"/>
            <a:ext cx="3928875" cy="41235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anim calcmode="lin" valueType="num">
                                      <p:cBhvr>
                                        <p:cTn id="8" dur="1000" fill="hold"/>
                                        <p:tgtEl>
                                          <p:spTgt spid="95"/>
                                        </p:tgtEl>
                                        <p:attrNameLst>
                                          <p:attrName>ppt_x</p:attrName>
                                        </p:attrNameLst>
                                      </p:cBhvr>
                                      <p:tavLst>
                                        <p:tav tm="0">
                                          <p:val>
                                            <p:strVal val="#ppt_x"/>
                                          </p:val>
                                        </p:tav>
                                        <p:tav tm="100000">
                                          <p:val>
                                            <p:strVal val="#ppt_x"/>
                                          </p:val>
                                        </p:tav>
                                      </p:tavLst>
                                    </p:anim>
                                    <p:anim calcmode="lin" valueType="num">
                                      <p:cBhvr>
                                        <p:cTn id="9"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6">
                                            <p:txEl>
                                              <p:pRg st="0" end="0"/>
                                            </p:txEl>
                                          </p:spTgt>
                                        </p:tgtEl>
                                        <p:attrNameLst>
                                          <p:attrName>style.visibility</p:attrName>
                                        </p:attrNameLst>
                                      </p:cBhvr>
                                      <p:to>
                                        <p:strVal val="visible"/>
                                      </p:to>
                                    </p:set>
                                    <p:animEffect transition="in" filter="fade">
                                      <p:cBhvr>
                                        <p:cTn id="14" dur="1000"/>
                                        <p:tgtEl>
                                          <p:spTgt spid="96">
                                            <p:txEl>
                                              <p:pRg st="0" end="0"/>
                                            </p:txEl>
                                          </p:spTgt>
                                        </p:tgtEl>
                                      </p:cBhvr>
                                    </p:animEffect>
                                    <p:anim calcmode="lin" valueType="num">
                                      <p:cBhvr>
                                        <p:cTn id="15"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6">
                                            <p:txEl>
                                              <p:pRg st="1" end="1"/>
                                            </p:txEl>
                                          </p:spTgt>
                                        </p:tgtEl>
                                        <p:attrNameLst>
                                          <p:attrName>style.visibility</p:attrName>
                                        </p:attrNameLst>
                                      </p:cBhvr>
                                      <p:to>
                                        <p:strVal val="visible"/>
                                      </p:to>
                                    </p:set>
                                    <p:animEffect transition="in" filter="fade">
                                      <p:cBhvr>
                                        <p:cTn id="21" dur="1000"/>
                                        <p:tgtEl>
                                          <p:spTgt spid="96">
                                            <p:txEl>
                                              <p:pRg st="1" end="1"/>
                                            </p:txEl>
                                          </p:spTgt>
                                        </p:tgtEl>
                                      </p:cBhvr>
                                    </p:animEffect>
                                    <p:anim calcmode="lin" valueType="num">
                                      <p:cBhvr>
                                        <p:cTn id="22"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6">
                                            <p:txEl>
                                              <p:pRg st="2" end="2"/>
                                            </p:txEl>
                                          </p:spTgt>
                                        </p:tgtEl>
                                        <p:attrNameLst>
                                          <p:attrName>style.visibility</p:attrName>
                                        </p:attrNameLst>
                                      </p:cBhvr>
                                      <p:to>
                                        <p:strVal val="visible"/>
                                      </p:to>
                                    </p:set>
                                    <p:animEffect transition="in" filter="fade">
                                      <p:cBhvr>
                                        <p:cTn id="28" dur="1000"/>
                                        <p:tgtEl>
                                          <p:spTgt spid="96">
                                            <p:txEl>
                                              <p:pRg st="2" end="2"/>
                                            </p:txEl>
                                          </p:spTgt>
                                        </p:tgtEl>
                                      </p:cBhvr>
                                    </p:animEffect>
                                    <p:anim calcmode="lin" valueType="num">
                                      <p:cBhvr>
                                        <p:cTn id="29"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6">
                                            <p:txEl>
                                              <p:pRg st="3" end="3"/>
                                            </p:txEl>
                                          </p:spTgt>
                                        </p:tgtEl>
                                        <p:attrNameLst>
                                          <p:attrName>style.visibility</p:attrName>
                                        </p:attrNameLst>
                                      </p:cBhvr>
                                      <p:to>
                                        <p:strVal val="visible"/>
                                      </p:to>
                                    </p:set>
                                    <p:animEffect transition="in" filter="fade">
                                      <p:cBhvr>
                                        <p:cTn id="35" dur="1000"/>
                                        <p:tgtEl>
                                          <p:spTgt spid="96">
                                            <p:txEl>
                                              <p:pRg st="3" end="3"/>
                                            </p:txEl>
                                          </p:spTgt>
                                        </p:tgtEl>
                                      </p:cBhvr>
                                    </p:animEffect>
                                    <p:anim calcmode="lin" valueType="num">
                                      <p:cBhvr>
                                        <p:cTn id="36" dur="1000" fill="hold"/>
                                        <p:tgtEl>
                                          <p:spTgt spid="9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9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6">
                                            <p:txEl>
                                              <p:pRg st="4" end="4"/>
                                            </p:txEl>
                                          </p:spTgt>
                                        </p:tgtEl>
                                        <p:attrNameLst>
                                          <p:attrName>style.visibility</p:attrName>
                                        </p:attrNameLst>
                                      </p:cBhvr>
                                      <p:to>
                                        <p:strVal val="visible"/>
                                      </p:to>
                                    </p:set>
                                    <p:animEffect transition="in" filter="fade">
                                      <p:cBhvr>
                                        <p:cTn id="42" dur="1000"/>
                                        <p:tgtEl>
                                          <p:spTgt spid="96">
                                            <p:txEl>
                                              <p:pRg st="4" end="4"/>
                                            </p:txEl>
                                          </p:spTgt>
                                        </p:tgtEl>
                                      </p:cBhvr>
                                    </p:animEffect>
                                    <p:anim calcmode="lin" valueType="num">
                                      <p:cBhvr>
                                        <p:cTn id="43" dur="1000" fill="hold"/>
                                        <p:tgtEl>
                                          <p:spTgt spid="96">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9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pic>
        <p:nvPicPr>
          <p:cNvPr id="102" name="Google Shape;102;p19"/>
          <p:cNvPicPr preferRelativeResize="0"/>
          <p:nvPr/>
        </p:nvPicPr>
        <p:blipFill>
          <a:blip r:embed="rId3">
            <a:alphaModFix/>
          </a:blip>
          <a:stretch>
            <a:fillRect/>
          </a:stretch>
        </p:blipFill>
        <p:spPr>
          <a:xfrm>
            <a:off x="152400" y="152400"/>
            <a:ext cx="4359000" cy="4805200"/>
          </a:xfrm>
          <a:prstGeom prst="rect">
            <a:avLst/>
          </a:prstGeom>
          <a:noFill/>
          <a:ln>
            <a:noFill/>
          </a:ln>
        </p:spPr>
      </p:pic>
      <p:sp>
        <p:nvSpPr>
          <p:cNvPr id="103" name="Google Shape;103;p19"/>
          <p:cNvSpPr txBox="1"/>
          <p:nvPr/>
        </p:nvSpPr>
        <p:spPr>
          <a:xfrm>
            <a:off x="5193075" y="302500"/>
            <a:ext cx="3718200" cy="5295000"/>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1200"/>
              </a:spcBef>
              <a:spcAft>
                <a:spcPts val="0"/>
              </a:spcAft>
              <a:buNone/>
            </a:pPr>
            <a:r>
              <a:rPr lang="id" sz="2600" b="1">
                <a:highlight>
                  <a:schemeClr val="dk1"/>
                </a:highlight>
                <a:latin typeface="Amatic SC"/>
                <a:ea typeface="Amatic SC"/>
                <a:cs typeface="Amatic SC"/>
                <a:sym typeface="Amatic SC"/>
              </a:rPr>
              <a:t>Tujuan Model Pembelajaran STAD:</a:t>
            </a:r>
            <a:endParaRPr sz="2600" b="1">
              <a:highlight>
                <a:schemeClr val="dk1"/>
              </a:highlight>
              <a:latin typeface="Amatic SC"/>
              <a:ea typeface="Amatic SC"/>
              <a:cs typeface="Amatic SC"/>
              <a:sym typeface="Amatic SC"/>
            </a:endParaRPr>
          </a:p>
          <a:p>
            <a:pPr marL="0" lvl="0" indent="-228600" algn="just" rtl="0">
              <a:lnSpc>
                <a:spcPct val="150000"/>
              </a:lnSpc>
              <a:spcBef>
                <a:spcPts val="1200"/>
              </a:spcBef>
              <a:spcAft>
                <a:spcPts val="0"/>
              </a:spcAft>
              <a:buNone/>
            </a:pPr>
            <a:r>
              <a:rPr lang="id" sz="2600" b="1">
                <a:highlight>
                  <a:schemeClr val="dk1"/>
                </a:highlight>
                <a:latin typeface="Amatic SC"/>
                <a:ea typeface="Amatic SC"/>
                <a:cs typeface="Amatic SC"/>
                <a:sym typeface="Amatic SC"/>
              </a:rPr>
              <a:t>1.</a:t>
            </a:r>
            <a:r>
              <a:rPr lang="id" sz="2100" b="1">
                <a:highlight>
                  <a:schemeClr val="dk1"/>
                </a:highlight>
                <a:latin typeface="Amatic SC"/>
                <a:ea typeface="Amatic SC"/>
                <a:cs typeface="Amatic SC"/>
                <a:sym typeface="Amatic SC"/>
              </a:rPr>
              <a:t>  </a:t>
            </a:r>
            <a:r>
              <a:rPr lang="id" sz="2600" b="1">
                <a:highlight>
                  <a:schemeClr val="dk1"/>
                </a:highlight>
                <a:latin typeface="Amatic SC"/>
                <a:ea typeface="Amatic SC"/>
                <a:cs typeface="Amatic SC"/>
                <a:sym typeface="Amatic SC"/>
              </a:rPr>
              <a:t>Meningkatkan prestasi akademik siswa</a:t>
            </a:r>
            <a:endParaRPr sz="2600" b="1">
              <a:highlight>
                <a:schemeClr val="dk1"/>
              </a:highlight>
              <a:latin typeface="Amatic SC"/>
              <a:ea typeface="Amatic SC"/>
              <a:cs typeface="Amatic SC"/>
              <a:sym typeface="Amatic SC"/>
            </a:endParaRPr>
          </a:p>
          <a:p>
            <a:pPr marL="0" lvl="0" indent="-228600" algn="just" rtl="0">
              <a:lnSpc>
                <a:spcPct val="150000"/>
              </a:lnSpc>
              <a:spcBef>
                <a:spcPts val="1200"/>
              </a:spcBef>
              <a:spcAft>
                <a:spcPts val="0"/>
              </a:spcAft>
              <a:buNone/>
            </a:pPr>
            <a:r>
              <a:rPr lang="id" sz="2600" b="1">
                <a:highlight>
                  <a:schemeClr val="dk1"/>
                </a:highlight>
                <a:latin typeface="Amatic SC"/>
                <a:ea typeface="Amatic SC"/>
                <a:cs typeface="Amatic SC"/>
                <a:sym typeface="Amatic SC"/>
              </a:rPr>
              <a:t>2.</a:t>
            </a:r>
            <a:r>
              <a:rPr lang="id" sz="2100" b="1">
                <a:highlight>
                  <a:schemeClr val="dk1"/>
                </a:highlight>
                <a:latin typeface="Amatic SC"/>
                <a:ea typeface="Amatic SC"/>
                <a:cs typeface="Amatic SC"/>
                <a:sym typeface="Amatic SC"/>
              </a:rPr>
              <a:t>  </a:t>
            </a:r>
            <a:r>
              <a:rPr lang="id" sz="2600" b="1">
                <a:highlight>
                  <a:schemeClr val="dk1"/>
                </a:highlight>
                <a:latin typeface="Amatic SC"/>
                <a:ea typeface="Amatic SC"/>
                <a:cs typeface="Amatic SC"/>
                <a:sym typeface="Amatic SC"/>
              </a:rPr>
              <a:t>Belajar menerima berbagai keragaman dari temannya,</a:t>
            </a:r>
            <a:endParaRPr sz="2600" b="1">
              <a:highlight>
                <a:schemeClr val="dk1"/>
              </a:highlight>
              <a:latin typeface="Amatic SC"/>
              <a:ea typeface="Amatic SC"/>
              <a:cs typeface="Amatic SC"/>
              <a:sym typeface="Amatic SC"/>
            </a:endParaRPr>
          </a:p>
          <a:p>
            <a:pPr marL="0" lvl="0" indent="-228600" algn="just" rtl="0">
              <a:lnSpc>
                <a:spcPct val="150000"/>
              </a:lnSpc>
              <a:spcBef>
                <a:spcPts val="1200"/>
              </a:spcBef>
              <a:spcAft>
                <a:spcPts val="0"/>
              </a:spcAft>
              <a:buNone/>
            </a:pPr>
            <a:r>
              <a:rPr lang="id" sz="2600" b="1">
                <a:highlight>
                  <a:schemeClr val="dk1"/>
                </a:highlight>
                <a:latin typeface="Amatic SC"/>
                <a:ea typeface="Amatic SC"/>
                <a:cs typeface="Amatic SC"/>
                <a:sym typeface="Amatic SC"/>
              </a:rPr>
              <a:t>3.</a:t>
            </a:r>
            <a:r>
              <a:rPr lang="id" sz="2100" b="1">
                <a:highlight>
                  <a:schemeClr val="dk1"/>
                </a:highlight>
                <a:latin typeface="Amatic SC"/>
                <a:ea typeface="Amatic SC"/>
                <a:cs typeface="Amatic SC"/>
                <a:sym typeface="Amatic SC"/>
              </a:rPr>
              <a:t>  </a:t>
            </a:r>
            <a:r>
              <a:rPr lang="id" sz="2600" b="1">
                <a:highlight>
                  <a:schemeClr val="dk1"/>
                </a:highlight>
                <a:latin typeface="Amatic SC"/>
                <a:ea typeface="Amatic SC"/>
                <a:cs typeface="Amatic SC"/>
                <a:sym typeface="Amatic SC"/>
              </a:rPr>
              <a:t>Pengembangan keterampilan sosial.</a:t>
            </a:r>
            <a:endParaRPr sz="2600" b="1">
              <a:highlight>
                <a:schemeClr val="dk1"/>
              </a:highlight>
              <a:latin typeface="Amatic SC"/>
              <a:ea typeface="Amatic SC"/>
              <a:cs typeface="Amatic SC"/>
              <a:sym typeface="Amatic SC"/>
            </a:endParaRPr>
          </a:p>
          <a:p>
            <a:pPr marL="0" lvl="0" indent="0" algn="l" rtl="0">
              <a:spcBef>
                <a:spcPts val="1200"/>
              </a:spcBef>
              <a:spcAft>
                <a:spcPts val="0"/>
              </a:spcAft>
              <a:buNone/>
            </a:pPr>
            <a:endParaRPr sz="1900">
              <a:highlight>
                <a:schemeClr val="accent5"/>
              </a:highlight>
              <a:latin typeface="Comic Sans MS"/>
              <a:ea typeface="Comic Sans MS"/>
              <a:cs typeface="Comic Sans MS"/>
              <a:sym typeface="Comic Sans M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7"/>
        <p:cNvGrpSpPr/>
        <p:nvPr/>
      </p:nvGrpSpPr>
      <p:grpSpPr>
        <a:xfrm>
          <a:off x="0" y="0"/>
          <a:ext cx="0" cy="0"/>
          <a:chOff x="0" y="0"/>
          <a:chExt cx="0" cy="0"/>
        </a:xfrm>
      </p:grpSpPr>
      <p:sp>
        <p:nvSpPr>
          <p:cNvPr id="108" name="Google Shape;108;p20"/>
          <p:cNvSpPr/>
          <p:nvPr/>
        </p:nvSpPr>
        <p:spPr>
          <a:xfrm>
            <a:off x="384225" y="347025"/>
            <a:ext cx="2007900" cy="2367300"/>
          </a:xfrm>
          <a:prstGeom prst="foldedCorner">
            <a:avLst>
              <a:gd name="adj" fmla="val 38275"/>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228600" lvl="0" indent="0" algn="l" rtl="0">
              <a:lnSpc>
                <a:spcPct val="150000"/>
              </a:lnSpc>
              <a:spcBef>
                <a:spcPts val="1200"/>
              </a:spcBef>
              <a:spcAft>
                <a:spcPts val="1200"/>
              </a:spcAft>
              <a:buNone/>
            </a:pPr>
            <a:r>
              <a:rPr lang="id" sz="2180" b="1" dirty="0">
                <a:highlight>
                  <a:schemeClr val="dk1"/>
                </a:highlight>
                <a:latin typeface="Amatic SC"/>
                <a:ea typeface="Amatic SC"/>
                <a:cs typeface="Amatic SC"/>
                <a:sym typeface="Amatic SC"/>
              </a:rPr>
              <a:t>Prinsip yang diterapkan dalam pembelajaran STAD:</a:t>
            </a:r>
            <a:endParaRPr sz="2180" b="1" dirty="0">
              <a:highlight>
                <a:schemeClr val="dk1"/>
              </a:highlight>
              <a:latin typeface="Amatic SC"/>
              <a:ea typeface="Amatic SC"/>
              <a:cs typeface="Amatic SC"/>
              <a:sym typeface="Amatic SC"/>
            </a:endParaRPr>
          </a:p>
        </p:txBody>
      </p:sp>
      <p:sp>
        <p:nvSpPr>
          <p:cNvPr id="109" name="Google Shape;109;p20"/>
          <p:cNvSpPr/>
          <p:nvPr/>
        </p:nvSpPr>
        <p:spPr>
          <a:xfrm>
            <a:off x="122100" y="2117525"/>
            <a:ext cx="752400" cy="903300"/>
          </a:xfrm>
          <a:prstGeom prst="sun">
            <a:avLst>
              <a:gd name="adj" fmla="val 25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0"/>
          <p:cNvSpPr txBox="1"/>
          <p:nvPr/>
        </p:nvSpPr>
        <p:spPr>
          <a:xfrm>
            <a:off x="2981900" y="-557188"/>
            <a:ext cx="5862300" cy="5872200"/>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1200"/>
              </a:spcBef>
              <a:spcAft>
                <a:spcPts val="0"/>
              </a:spcAft>
              <a:buNone/>
            </a:pPr>
            <a:endParaRPr sz="1879" b="1" dirty="0">
              <a:highlight>
                <a:schemeClr val="lt1"/>
              </a:highlight>
              <a:latin typeface="Amatic SC"/>
              <a:ea typeface="Amatic SC"/>
              <a:cs typeface="Amatic SC"/>
              <a:sym typeface="Amatic SC"/>
            </a:endParaRPr>
          </a:p>
          <a:p>
            <a:pPr marL="0" lvl="0" indent="-228600" algn="just" rtl="0">
              <a:lnSpc>
                <a:spcPct val="150000"/>
              </a:lnSpc>
              <a:spcBef>
                <a:spcPts val="1200"/>
              </a:spcBef>
              <a:spcAft>
                <a:spcPts val="0"/>
              </a:spcAft>
              <a:buNone/>
            </a:pPr>
            <a:r>
              <a:rPr lang="id" sz="1779" b="1" dirty="0">
                <a:highlight>
                  <a:schemeClr val="lt1"/>
                </a:highlight>
                <a:latin typeface="Amatic SC"/>
                <a:ea typeface="Amatic SC"/>
                <a:cs typeface="Amatic SC"/>
                <a:sym typeface="Amatic SC"/>
              </a:rPr>
              <a:t>1.</a:t>
            </a:r>
            <a:r>
              <a:rPr lang="id" sz="1779" b="1" dirty="0">
                <a:solidFill>
                  <a:srgbClr val="333333"/>
                </a:solidFill>
                <a:highlight>
                  <a:schemeClr val="lt1"/>
                </a:highlight>
                <a:latin typeface="Amatic SC"/>
                <a:ea typeface="Amatic SC"/>
                <a:cs typeface="Amatic SC"/>
                <a:sym typeface="Amatic SC"/>
              </a:rPr>
              <a:t>Setiap anggota kelompok bertanggung jawab atas tugas masing-masing.</a:t>
            </a:r>
            <a:endParaRPr sz="1779" b="1" dirty="0">
              <a:solidFill>
                <a:srgbClr val="333333"/>
              </a:solidFill>
              <a:highlight>
                <a:schemeClr val="lt1"/>
              </a:highlight>
              <a:latin typeface="Amatic SC"/>
              <a:ea typeface="Amatic SC"/>
              <a:cs typeface="Amatic SC"/>
              <a:sym typeface="Amatic SC"/>
            </a:endParaRPr>
          </a:p>
          <a:p>
            <a:pPr marL="0" lvl="0" indent="-228600" algn="just" rtl="0">
              <a:lnSpc>
                <a:spcPct val="150000"/>
              </a:lnSpc>
              <a:spcBef>
                <a:spcPts val="1200"/>
              </a:spcBef>
              <a:spcAft>
                <a:spcPts val="0"/>
              </a:spcAft>
              <a:buNone/>
            </a:pPr>
            <a:r>
              <a:rPr lang="id" sz="1779" b="1" dirty="0">
                <a:highlight>
                  <a:schemeClr val="lt1"/>
                </a:highlight>
                <a:latin typeface="Amatic SC"/>
                <a:ea typeface="Amatic SC"/>
                <a:cs typeface="Amatic SC"/>
                <a:sym typeface="Amatic SC"/>
              </a:rPr>
              <a:t>2.</a:t>
            </a:r>
            <a:r>
              <a:rPr lang="id" sz="1330" b="1" dirty="0">
                <a:highlight>
                  <a:schemeClr val="lt1"/>
                </a:highlight>
                <a:latin typeface="Amatic SC"/>
                <a:ea typeface="Amatic SC"/>
                <a:cs typeface="Amatic SC"/>
                <a:sym typeface="Amatic SC"/>
              </a:rPr>
              <a:t>  </a:t>
            </a:r>
            <a:r>
              <a:rPr lang="id" sz="1779" b="1" dirty="0">
                <a:solidFill>
                  <a:srgbClr val="333333"/>
                </a:solidFill>
                <a:highlight>
                  <a:schemeClr val="lt1"/>
                </a:highlight>
                <a:latin typeface="Amatic SC"/>
                <a:ea typeface="Amatic SC"/>
                <a:cs typeface="Amatic SC"/>
                <a:sym typeface="Amatic SC"/>
              </a:rPr>
              <a:t>Setiap anggota kelompok harus memahami dan mengetahui tujuan kelompok.</a:t>
            </a:r>
            <a:endParaRPr sz="1779" b="1" dirty="0">
              <a:solidFill>
                <a:srgbClr val="333333"/>
              </a:solidFill>
              <a:highlight>
                <a:schemeClr val="lt1"/>
              </a:highlight>
              <a:latin typeface="Amatic SC"/>
              <a:ea typeface="Amatic SC"/>
              <a:cs typeface="Amatic SC"/>
              <a:sym typeface="Amatic SC"/>
            </a:endParaRPr>
          </a:p>
          <a:p>
            <a:pPr marL="0" lvl="0" indent="-228600" algn="just" rtl="0">
              <a:lnSpc>
                <a:spcPct val="150000"/>
              </a:lnSpc>
              <a:spcBef>
                <a:spcPts val="1200"/>
              </a:spcBef>
              <a:spcAft>
                <a:spcPts val="0"/>
              </a:spcAft>
              <a:buNone/>
            </a:pPr>
            <a:r>
              <a:rPr lang="id" sz="1779" b="1" dirty="0">
                <a:highlight>
                  <a:schemeClr val="lt1"/>
                </a:highlight>
                <a:latin typeface="Amatic SC"/>
                <a:ea typeface="Amatic SC"/>
                <a:cs typeface="Amatic SC"/>
                <a:sym typeface="Amatic SC"/>
              </a:rPr>
              <a:t>3.</a:t>
            </a:r>
            <a:r>
              <a:rPr lang="id" sz="1330" b="1" dirty="0">
                <a:highlight>
                  <a:schemeClr val="lt1"/>
                </a:highlight>
                <a:latin typeface="Amatic SC"/>
                <a:ea typeface="Amatic SC"/>
                <a:cs typeface="Amatic SC"/>
                <a:sym typeface="Amatic SC"/>
              </a:rPr>
              <a:t>  </a:t>
            </a:r>
            <a:r>
              <a:rPr lang="id" sz="1779" b="1" dirty="0">
                <a:solidFill>
                  <a:srgbClr val="333333"/>
                </a:solidFill>
                <a:highlight>
                  <a:schemeClr val="lt1"/>
                </a:highlight>
                <a:latin typeface="Amatic SC"/>
                <a:ea typeface="Amatic SC"/>
                <a:cs typeface="Amatic SC"/>
                <a:sym typeface="Amatic SC"/>
              </a:rPr>
              <a:t>Setiap anggota kelompok harus mendapat tugas dan tanggung jawab dalam mencapai tujuan kelompoknya.</a:t>
            </a:r>
            <a:endParaRPr sz="1779" b="1" dirty="0">
              <a:solidFill>
                <a:srgbClr val="333333"/>
              </a:solidFill>
              <a:highlight>
                <a:schemeClr val="lt1"/>
              </a:highlight>
              <a:latin typeface="Amatic SC"/>
              <a:ea typeface="Amatic SC"/>
              <a:cs typeface="Amatic SC"/>
              <a:sym typeface="Amatic SC"/>
            </a:endParaRPr>
          </a:p>
          <a:p>
            <a:pPr marL="0" lvl="0" indent="-228600" algn="just" rtl="0">
              <a:lnSpc>
                <a:spcPct val="150000"/>
              </a:lnSpc>
              <a:spcBef>
                <a:spcPts val="1200"/>
              </a:spcBef>
              <a:spcAft>
                <a:spcPts val="0"/>
              </a:spcAft>
              <a:buNone/>
            </a:pPr>
            <a:r>
              <a:rPr lang="id" sz="1779" b="1" dirty="0">
                <a:highlight>
                  <a:schemeClr val="lt1"/>
                </a:highlight>
                <a:latin typeface="Amatic SC"/>
                <a:ea typeface="Amatic SC"/>
                <a:cs typeface="Amatic SC"/>
                <a:sym typeface="Amatic SC"/>
              </a:rPr>
              <a:t>4.</a:t>
            </a:r>
            <a:r>
              <a:rPr lang="id" sz="1330" b="1" dirty="0">
                <a:highlight>
                  <a:schemeClr val="lt1"/>
                </a:highlight>
                <a:latin typeface="Amatic SC"/>
                <a:ea typeface="Amatic SC"/>
                <a:cs typeface="Amatic SC"/>
                <a:sym typeface="Amatic SC"/>
              </a:rPr>
              <a:t>  </a:t>
            </a:r>
            <a:r>
              <a:rPr lang="id" sz="1779" b="1" dirty="0">
                <a:solidFill>
                  <a:srgbClr val="333333"/>
                </a:solidFill>
                <a:highlight>
                  <a:schemeClr val="lt1"/>
                </a:highlight>
                <a:latin typeface="Amatic SC"/>
                <a:ea typeface="Amatic SC"/>
                <a:cs typeface="Amatic SC"/>
                <a:sym typeface="Amatic SC"/>
              </a:rPr>
              <a:t>Setiap anggota kelompok akan dikenai evaluasi.</a:t>
            </a:r>
            <a:endParaRPr sz="1779" b="1" dirty="0">
              <a:solidFill>
                <a:srgbClr val="333333"/>
              </a:solidFill>
              <a:highlight>
                <a:schemeClr val="lt1"/>
              </a:highlight>
              <a:latin typeface="Amatic SC"/>
              <a:ea typeface="Amatic SC"/>
              <a:cs typeface="Amatic SC"/>
              <a:sym typeface="Amatic SC"/>
            </a:endParaRPr>
          </a:p>
          <a:p>
            <a:pPr marL="0" lvl="0" indent="-228600" algn="just" rtl="0">
              <a:lnSpc>
                <a:spcPct val="150000"/>
              </a:lnSpc>
              <a:spcBef>
                <a:spcPts val="1200"/>
              </a:spcBef>
              <a:spcAft>
                <a:spcPts val="0"/>
              </a:spcAft>
              <a:buNone/>
            </a:pPr>
            <a:r>
              <a:rPr lang="id" sz="1779" b="1" dirty="0">
                <a:highlight>
                  <a:schemeClr val="lt1"/>
                </a:highlight>
                <a:latin typeface="Amatic SC"/>
                <a:ea typeface="Amatic SC"/>
                <a:cs typeface="Amatic SC"/>
                <a:sym typeface="Amatic SC"/>
              </a:rPr>
              <a:t>5.</a:t>
            </a:r>
            <a:r>
              <a:rPr lang="id" sz="1330" b="1" dirty="0">
                <a:highlight>
                  <a:schemeClr val="lt1"/>
                </a:highlight>
                <a:latin typeface="Amatic SC"/>
                <a:ea typeface="Amatic SC"/>
                <a:cs typeface="Amatic SC"/>
                <a:sym typeface="Amatic SC"/>
              </a:rPr>
              <a:t>  </a:t>
            </a:r>
            <a:r>
              <a:rPr lang="id" sz="1779" b="1" dirty="0">
                <a:solidFill>
                  <a:srgbClr val="333333"/>
                </a:solidFill>
                <a:highlight>
                  <a:schemeClr val="lt1"/>
                </a:highlight>
                <a:latin typeface="Amatic SC"/>
                <a:ea typeface="Amatic SC"/>
                <a:cs typeface="Amatic SC"/>
                <a:sym typeface="Amatic SC"/>
              </a:rPr>
              <a:t>Setiap anggota kelompok berbagi kepemimpinan dan membutuhkan  keterampilan untuk belajar bersama selama proses belajarnya.</a:t>
            </a:r>
            <a:endParaRPr sz="1779" b="1" dirty="0">
              <a:solidFill>
                <a:srgbClr val="333333"/>
              </a:solidFill>
              <a:highlight>
                <a:schemeClr val="lt1"/>
              </a:highlight>
              <a:latin typeface="Amatic SC"/>
              <a:ea typeface="Amatic SC"/>
              <a:cs typeface="Amatic SC"/>
              <a:sym typeface="Amatic SC"/>
            </a:endParaRPr>
          </a:p>
          <a:p>
            <a:pPr marL="0" lvl="0" indent="-228600" algn="just" rtl="0">
              <a:lnSpc>
                <a:spcPct val="150000"/>
              </a:lnSpc>
              <a:spcBef>
                <a:spcPts val="1200"/>
              </a:spcBef>
              <a:spcAft>
                <a:spcPts val="0"/>
              </a:spcAft>
              <a:buNone/>
            </a:pPr>
            <a:r>
              <a:rPr lang="id" sz="1779" b="1" dirty="0">
                <a:highlight>
                  <a:schemeClr val="lt1"/>
                </a:highlight>
                <a:latin typeface="Amatic SC"/>
                <a:ea typeface="Amatic SC"/>
                <a:cs typeface="Amatic SC"/>
                <a:sym typeface="Amatic SC"/>
              </a:rPr>
              <a:t>6.</a:t>
            </a:r>
            <a:r>
              <a:rPr lang="id" sz="1330" b="1" dirty="0">
                <a:highlight>
                  <a:schemeClr val="lt1"/>
                </a:highlight>
                <a:latin typeface="Amatic SC"/>
                <a:ea typeface="Amatic SC"/>
                <a:cs typeface="Amatic SC"/>
                <a:sym typeface="Amatic SC"/>
              </a:rPr>
              <a:t>  </a:t>
            </a:r>
            <a:r>
              <a:rPr lang="id" sz="1779" b="1" dirty="0">
                <a:solidFill>
                  <a:srgbClr val="333333"/>
                </a:solidFill>
                <a:highlight>
                  <a:schemeClr val="lt1"/>
                </a:highlight>
                <a:latin typeface="Amatic SC"/>
                <a:ea typeface="Amatic SC"/>
                <a:cs typeface="Amatic SC"/>
                <a:sym typeface="Amatic SC"/>
              </a:rPr>
              <a:t>Setiap anggota kelompok akan diminta mempertanggungjawabkan secara individual materi yang ditangani dalam kelompok kooperatif</a:t>
            </a:r>
            <a:endParaRPr sz="1779" b="1" dirty="0">
              <a:solidFill>
                <a:srgbClr val="333333"/>
              </a:solidFill>
              <a:highlight>
                <a:schemeClr val="lt1"/>
              </a:highlight>
              <a:latin typeface="Amatic SC"/>
              <a:ea typeface="Amatic SC"/>
              <a:cs typeface="Amatic SC"/>
              <a:sym typeface="Amatic SC"/>
            </a:endParaRPr>
          </a:p>
          <a:p>
            <a:pPr marL="0" lvl="0" indent="0" algn="l" rtl="0">
              <a:spcBef>
                <a:spcPts val="1200"/>
              </a:spcBef>
              <a:spcAft>
                <a:spcPts val="0"/>
              </a:spcAft>
              <a:buNone/>
            </a:pPr>
            <a:endParaRPr sz="1500" dirty="0">
              <a:latin typeface="Source Code Pro"/>
              <a:ea typeface="Source Code Pro"/>
              <a:cs typeface="Source Code Pro"/>
              <a:sym typeface="Source Code Pro"/>
            </a:endParaRPr>
          </a:p>
          <a:p>
            <a:pPr marL="0" lvl="0" indent="0" algn="l" rtl="0">
              <a:spcBef>
                <a:spcPts val="0"/>
              </a:spcBef>
              <a:spcAft>
                <a:spcPts val="0"/>
              </a:spcAft>
              <a:buNone/>
            </a:pPr>
            <a:endParaRPr sz="1600" dirty="0">
              <a:latin typeface="Source Code Pro"/>
              <a:ea typeface="Source Code Pro"/>
              <a:cs typeface="Source Code Pro"/>
              <a:sym typeface="Source Code Pr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8">
                                            <p:txEl>
                                              <p:pRg st="0" end="0"/>
                                            </p:txEl>
                                          </p:spTgt>
                                        </p:tgtEl>
                                      </p:cBhvr>
                                    </p:animEffect>
                                    <p:animScale>
                                      <p:cBhvr>
                                        <p:cTn id="7" dur="250" autoRev="1" fill="hold"/>
                                        <p:tgtEl>
                                          <p:spTgt spid="108">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0" nodeType="clickEffect">
                                  <p:stCondLst>
                                    <p:cond delay="0"/>
                                  </p:stCondLst>
                                  <p:childTnLst>
                                    <p:animEffect transition="out" filter="wheel(1)">
                                      <p:cBhvr>
                                        <p:cTn id="11" dur="2000"/>
                                        <p:tgtEl>
                                          <p:spTgt spid="109"/>
                                        </p:tgtEl>
                                      </p:cBhvr>
                                    </p:animEffect>
                                    <p:set>
                                      <p:cBhvr>
                                        <p:cTn id="12" dur="1" fill="hold">
                                          <p:stCondLst>
                                            <p:cond delay="1999"/>
                                          </p:stCondLst>
                                        </p:cTn>
                                        <p:tgtEl>
                                          <p:spTgt spid="10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10">
                                            <p:txEl>
                                              <p:pRg st="1" end="1"/>
                                            </p:txEl>
                                          </p:spTgt>
                                        </p:tgtEl>
                                        <p:attrNameLst>
                                          <p:attrName>style.visibility</p:attrName>
                                        </p:attrNameLst>
                                      </p:cBhvr>
                                      <p:to>
                                        <p:strVal val="visible"/>
                                      </p:to>
                                    </p:set>
                                    <p:animEffect transition="in" filter="wipe(down)">
                                      <p:cBhvr>
                                        <p:cTn id="17" dur="580">
                                          <p:stCondLst>
                                            <p:cond delay="0"/>
                                          </p:stCondLst>
                                        </p:cTn>
                                        <p:tgtEl>
                                          <p:spTgt spid="110">
                                            <p:txEl>
                                              <p:pRg st="1" end="1"/>
                                            </p:txEl>
                                          </p:spTgt>
                                        </p:tgtEl>
                                      </p:cBhvr>
                                    </p:animEffect>
                                    <p:anim calcmode="lin" valueType="num">
                                      <p:cBhvr>
                                        <p:cTn id="18" dur="1822" tmFilter="0,0; 0.14,0.36; 0.43,0.73; 0.71,0.91; 1.0,1.0">
                                          <p:stCondLst>
                                            <p:cond delay="0"/>
                                          </p:stCondLst>
                                        </p:cTn>
                                        <p:tgtEl>
                                          <p:spTgt spid="110">
                                            <p:txEl>
                                              <p:pRg st="1" end="1"/>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10">
                                            <p:txEl>
                                              <p:pRg st="1" end="1"/>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10">
                                            <p:txEl>
                                              <p:pRg st="1" end="1"/>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10">
                                            <p:txEl>
                                              <p:pRg st="1" end="1"/>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10">
                                            <p:txEl>
                                              <p:pRg st="1" end="1"/>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110">
                                            <p:txEl>
                                              <p:pRg st="1" end="1"/>
                                            </p:txEl>
                                          </p:spTgt>
                                        </p:tgtEl>
                                      </p:cBhvr>
                                      <p:to x="100000" y="60000"/>
                                    </p:animScale>
                                    <p:animScale>
                                      <p:cBhvr>
                                        <p:cTn id="24" dur="166" decel="50000">
                                          <p:stCondLst>
                                            <p:cond delay="676"/>
                                          </p:stCondLst>
                                        </p:cTn>
                                        <p:tgtEl>
                                          <p:spTgt spid="110">
                                            <p:txEl>
                                              <p:pRg st="1" end="1"/>
                                            </p:txEl>
                                          </p:spTgt>
                                        </p:tgtEl>
                                      </p:cBhvr>
                                      <p:to x="100000" y="100000"/>
                                    </p:animScale>
                                    <p:animScale>
                                      <p:cBhvr>
                                        <p:cTn id="25" dur="26">
                                          <p:stCondLst>
                                            <p:cond delay="1312"/>
                                          </p:stCondLst>
                                        </p:cTn>
                                        <p:tgtEl>
                                          <p:spTgt spid="110">
                                            <p:txEl>
                                              <p:pRg st="1" end="1"/>
                                            </p:txEl>
                                          </p:spTgt>
                                        </p:tgtEl>
                                      </p:cBhvr>
                                      <p:to x="100000" y="80000"/>
                                    </p:animScale>
                                    <p:animScale>
                                      <p:cBhvr>
                                        <p:cTn id="26" dur="166" decel="50000">
                                          <p:stCondLst>
                                            <p:cond delay="1338"/>
                                          </p:stCondLst>
                                        </p:cTn>
                                        <p:tgtEl>
                                          <p:spTgt spid="110">
                                            <p:txEl>
                                              <p:pRg st="1" end="1"/>
                                            </p:txEl>
                                          </p:spTgt>
                                        </p:tgtEl>
                                      </p:cBhvr>
                                      <p:to x="100000" y="100000"/>
                                    </p:animScale>
                                    <p:animScale>
                                      <p:cBhvr>
                                        <p:cTn id="27" dur="26">
                                          <p:stCondLst>
                                            <p:cond delay="1642"/>
                                          </p:stCondLst>
                                        </p:cTn>
                                        <p:tgtEl>
                                          <p:spTgt spid="110">
                                            <p:txEl>
                                              <p:pRg st="1" end="1"/>
                                            </p:txEl>
                                          </p:spTgt>
                                        </p:tgtEl>
                                      </p:cBhvr>
                                      <p:to x="100000" y="90000"/>
                                    </p:animScale>
                                    <p:animScale>
                                      <p:cBhvr>
                                        <p:cTn id="28" dur="166" decel="50000">
                                          <p:stCondLst>
                                            <p:cond delay="1668"/>
                                          </p:stCondLst>
                                        </p:cTn>
                                        <p:tgtEl>
                                          <p:spTgt spid="110">
                                            <p:txEl>
                                              <p:pRg st="1" end="1"/>
                                            </p:txEl>
                                          </p:spTgt>
                                        </p:tgtEl>
                                      </p:cBhvr>
                                      <p:to x="100000" y="100000"/>
                                    </p:animScale>
                                    <p:animScale>
                                      <p:cBhvr>
                                        <p:cTn id="29" dur="26">
                                          <p:stCondLst>
                                            <p:cond delay="1808"/>
                                          </p:stCondLst>
                                        </p:cTn>
                                        <p:tgtEl>
                                          <p:spTgt spid="110">
                                            <p:txEl>
                                              <p:pRg st="1" end="1"/>
                                            </p:txEl>
                                          </p:spTgt>
                                        </p:tgtEl>
                                      </p:cBhvr>
                                      <p:to x="100000" y="95000"/>
                                    </p:animScale>
                                    <p:animScale>
                                      <p:cBhvr>
                                        <p:cTn id="30" dur="166" decel="50000">
                                          <p:stCondLst>
                                            <p:cond delay="1834"/>
                                          </p:stCondLst>
                                        </p:cTn>
                                        <p:tgtEl>
                                          <p:spTgt spid="110">
                                            <p:txEl>
                                              <p:pRg st="1" end="1"/>
                                            </p:txEl>
                                          </p:spTgt>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110">
                                            <p:txEl>
                                              <p:pRg st="2" end="2"/>
                                            </p:txEl>
                                          </p:spTgt>
                                        </p:tgtEl>
                                        <p:attrNameLst>
                                          <p:attrName>style.visibility</p:attrName>
                                        </p:attrNameLst>
                                      </p:cBhvr>
                                      <p:to>
                                        <p:strVal val="visible"/>
                                      </p:to>
                                    </p:set>
                                    <p:animEffect transition="in" filter="wipe(down)">
                                      <p:cBhvr>
                                        <p:cTn id="33" dur="580">
                                          <p:stCondLst>
                                            <p:cond delay="0"/>
                                          </p:stCondLst>
                                        </p:cTn>
                                        <p:tgtEl>
                                          <p:spTgt spid="110">
                                            <p:txEl>
                                              <p:pRg st="2" end="2"/>
                                            </p:txEl>
                                          </p:spTgt>
                                        </p:tgtEl>
                                      </p:cBhvr>
                                    </p:animEffect>
                                    <p:anim calcmode="lin" valueType="num">
                                      <p:cBhvr>
                                        <p:cTn id="34" dur="1822" tmFilter="0,0; 0.14,0.36; 0.43,0.73; 0.71,0.91; 1.0,1.0">
                                          <p:stCondLst>
                                            <p:cond delay="0"/>
                                          </p:stCondLst>
                                        </p:cTn>
                                        <p:tgtEl>
                                          <p:spTgt spid="110">
                                            <p:txEl>
                                              <p:pRg st="2" end="2"/>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10">
                                            <p:txEl>
                                              <p:pRg st="2" end="2"/>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10">
                                            <p:txEl>
                                              <p:pRg st="2" end="2"/>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10">
                                            <p:txEl>
                                              <p:pRg st="2" end="2"/>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10">
                                            <p:txEl>
                                              <p:pRg st="2" end="2"/>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110">
                                            <p:txEl>
                                              <p:pRg st="2" end="2"/>
                                            </p:txEl>
                                          </p:spTgt>
                                        </p:tgtEl>
                                      </p:cBhvr>
                                      <p:to x="100000" y="60000"/>
                                    </p:animScale>
                                    <p:animScale>
                                      <p:cBhvr>
                                        <p:cTn id="40" dur="166" decel="50000">
                                          <p:stCondLst>
                                            <p:cond delay="676"/>
                                          </p:stCondLst>
                                        </p:cTn>
                                        <p:tgtEl>
                                          <p:spTgt spid="110">
                                            <p:txEl>
                                              <p:pRg st="2" end="2"/>
                                            </p:txEl>
                                          </p:spTgt>
                                        </p:tgtEl>
                                      </p:cBhvr>
                                      <p:to x="100000" y="100000"/>
                                    </p:animScale>
                                    <p:animScale>
                                      <p:cBhvr>
                                        <p:cTn id="41" dur="26">
                                          <p:stCondLst>
                                            <p:cond delay="1312"/>
                                          </p:stCondLst>
                                        </p:cTn>
                                        <p:tgtEl>
                                          <p:spTgt spid="110">
                                            <p:txEl>
                                              <p:pRg st="2" end="2"/>
                                            </p:txEl>
                                          </p:spTgt>
                                        </p:tgtEl>
                                      </p:cBhvr>
                                      <p:to x="100000" y="80000"/>
                                    </p:animScale>
                                    <p:animScale>
                                      <p:cBhvr>
                                        <p:cTn id="42" dur="166" decel="50000">
                                          <p:stCondLst>
                                            <p:cond delay="1338"/>
                                          </p:stCondLst>
                                        </p:cTn>
                                        <p:tgtEl>
                                          <p:spTgt spid="110">
                                            <p:txEl>
                                              <p:pRg st="2" end="2"/>
                                            </p:txEl>
                                          </p:spTgt>
                                        </p:tgtEl>
                                      </p:cBhvr>
                                      <p:to x="100000" y="100000"/>
                                    </p:animScale>
                                    <p:animScale>
                                      <p:cBhvr>
                                        <p:cTn id="43" dur="26">
                                          <p:stCondLst>
                                            <p:cond delay="1642"/>
                                          </p:stCondLst>
                                        </p:cTn>
                                        <p:tgtEl>
                                          <p:spTgt spid="110">
                                            <p:txEl>
                                              <p:pRg st="2" end="2"/>
                                            </p:txEl>
                                          </p:spTgt>
                                        </p:tgtEl>
                                      </p:cBhvr>
                                      <p:to x="100000" y="90000"/>
                                    </p:animScale>
                                    <p:animScale>
                                      <p:cBhvr>
                                        <p:cTn id="44" dur="166" decel="50000">
                                          <p:stCondLst>
                                            <p:cond delay="1668"/>
                                          </p:stCondLst>
                                        </p:cTn>
                                        <p:tgtEl>
                                          <p:spTgt spid="110">
                                            <p:txEl>
                                              <p:pRg st="2" end="2"/>
                                            </p:txEl>
                                          </p:spTgt>
                                        </p:tgtEl>
                                      </p:cBhvr>
                                      <p:to x="100000" y="100000"/>
                                    </p:animScale>
                                    <p:animScale>
                                      <p:cBhvr>
                                        <p:cTn id="45" dur="26">
                                          <p:stCondLst>
                                            <p:cond delay="1808"/>
                                          </p:stCondLst>
                                        </p:cTn>
                                        <p:tgtEl>
                                          <p:spTgt spid="110">
                                            <p:txEl>
                                              <p:pRg st="2" end="2"/>
                                            </p:txEl>
                                          </p:spTgt>
                                        </p:tgtEl>
                                      </p:cBhvr>
                                      <p:to x="100000" y="95000"/>
                                    </p:animScale>
                                    <p:animScale>
                                      <p:cBhvr>
                                        <p:cTn id="46" dur="166" decel="50000">
                                          <p:stCondLst>
                                            <p:cond delay="1834"/>
                                          </p:stCondLst>
                                        </p:cTn>
                                        <p:tgtEl>
                                          <p:spTgt spid="110">
                                            <p:txEl>
                                              <p:pRg st="2" end="2"/>
                                            </p:txEl>
                                          </p:spTgt>
                                        </p:tgtEl>
                                      </p:cBhvr>
                                      <p:to x="100000" y="100000"/>
                                    </p:animScale>
                                  </p:childTnLst>
                                </p:cTn>
                              </p:par>
                              <p:par>
                                <p:cTn id="47" presetID="26" presetClass="entr" presetSubtype="0" fill="hold" nodeType="withEffect">
                                  <p:stCondLst>
                                    <p:cond delay="0"/>
                                  </p:stCondLst>
                                  <p:childTnLst>
                                    <p:set>
                                      <p:cBhvr>
                                        <p:cTn id="48" dur="1" fill="hold">
                                          <p:stCondLst>
                                            <p:cond delay="0"/>
                                          </p:stCondLst>
                                        </p:cTn>
                                        <p:tgtEl>
                                          <p:spTgt spid="110">
                                            <p:txEl>
                                              <p:pRg st="3" end="3"/>
                                            </p:txEl>
                                          </p:spTgt>
                                        </p:tgtEl>
                                        <p:attrNameLst>
                                          <p:attrName>style.visibility</p:attrName>
                                        </p:attrNameLst>
                                      </p:cBhvr>
                                      <p:to>
                                        <p:strVal val="visible"/>
                                      </p:to>
                                    </p:set>
                                    <p:animEffect transition="in" filter="wipe(down)">
                                      <p:cBhvr>
                                        <p:cTn id="49" dur="580">
                                          <p:stCondLst>
                                            <p:cond delay="0"/>
                                          </p:stCondLst>
                                        </p:cTn>
                                        <p:tgtEl>
                                          <p:spTgt spid="110">
                                            <p:txEl>
                                              <p:pRg st="3" end="3"/>
                                            </p:txEl>
                                          </p:spTgt>
                                        </p:tgtEl>
                                      </p:cBhvr>
                                    </p:animEffect>
                                    <p:anim calcmode="lin" valueType="num">
                                      <p:cBhvr>
                                        <p:cTn id="50" dur="1822" tmFilter="0,0; 0.14,0.36; 0.43,0.73; 0.71,0.91; 1.0,1.0">
                                          <p:stCondLst>
                                            <p:cond delay="0"/>
                                          </p:stCondLst>
                                        </p:cTn>
                                        <p:tgtEl>
                                          <p:spTgt spid="110">
                                            <p:txEl>
                                              <p:pRg st="3" end="3"/>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10">
                                            <p:txEl>
                                              <p:pRg st="3" end="3"/>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10">
                                            <p:txEl>
                                              <p:pRg st="3" end="3"/>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10">
                                            <p:txEl>
                                              <p:pRg st="3" end="3"/>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10">
                                            <p:txEl>
                                              <p:pRg st="3" end="3"/>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110">
                                            <p:txEl>
                                              <p:pRg st="3" end="3"/>
                                            </p:txEl>
                                          </p:spTgt>
                                        </p:tgtEl>
                                      </p:cBhvr>
                                      <p:to x="100000" y="60000"/>
                                    </p:animScale>
                                    <p:animScale>
                                      <p:cBhvr>
                                        <p:cTn id="56" dur="166" decel="50000">
                                          <p:stCondLst>
                                            <p:cond delay="676"/>
                                          </p:stCondLst>
                                        </p:cTn>
                                        <p:tgtEl>
                                          <p:spTgt spid="110">
                                            <p:txEl>
                                              <p:pRg st="3" end="3"/>
                                            </p:txEl>
                                          </p:spTgt>
                                        </p:tgtEl>
                                      </p:cBhvr>
                                      <p:to x="100000" y="100000"/>
                                    </p:animScale>
                                    <p:animScale>
                                      <p:cBhvr>
                                        <p:cTn id="57" dur="26">
                                          <p:stCondLst>
                                            <p:cond delay="1312"/>
                                          </p:stCondLst>
                                        </p:cTn>
                                        <p:tgtEl>
                                          <p:spTgt spid="110">
                                            <p:txEl>
                                              <p:pRg st="3" end="3"/>
                                            </p:txEl>
                                          </p:spTgt>
                                        </p:tgtEl>
                                      </p:cBhvr>
                                      <p:to x="100000" y="80000"/>
                                    </p:animScale>
                                    <p:animScale>
                                      <p:cBhvr>
                                        <p:cTn id="58" dur="166" decel="50000">
                                          <p:stCondLst>
                                            <p:cond delay="1338"/>
                                          </p:stCondLst>
                                        </p:cTn>
                                        <p:tgtEl>
                                          <p:spTgt spid="110">
                                            <p:txEl>
                                              <p:pRg st="3" end="3"/>
                                            </p:txEl>
                                          </p:spTgt>
                                        </p:tgtEl>
                                      </p:cBhvr>
                                      <p:to x="100000" y="100000"/>
                                    </p:animScale>
                                    <p:animScale>
                                      <p:cBhvr>
                                        <p:cTn id="59" dur="26">
                                          <p:stCondLst>
                                            <p:cond delay="1642"/>
                                          </p:stCondLst>
                                        </p:cTn>
                                        <p:tgtEl>
                                          <p:spTgt spid="110">
                                            <p:txEl>
                                              <p:pRg st="3" end="3"/>
                                            </p:txEl>
                                          </p:spTgt>
                                        </p:tgtEl>
                                      </p:cBhvr>
                                      <p:to x="100000" y="90000"/>
                                    </p:animScale>
                                    <p:animScale>
                                      <p:cBhvr>
                                        <p:cTn id="60" dur="166" decel="50000">
                                          <p:stCondLst>
                                            <p:cond delay="1668"/>
                                          </p:stCondLst>
                                        </p:cTn>
                                        <p:tgtEl>
                                          <p:spTgt spid="110">
                                            <p:txEl>
                                              <p:pRg st="3" end="3"/>
                                            </p:txEl>
                                          </p:spTgt>
                                        </p:tgtEl>
                                      </p:cBhvr>
                                      <p:to x="100000" y="100000"/>
                                    </p:animScale>
                                    <p:animScale>
                                      <p:cBhvr>
                                        <p:cTn id="61" dur="26">
                                          <p:stCondLst>
                                            <p:cond delay="1808"/>
                                          </p:stCondLst>
                                        </p:cTn>
                                        <p:tgtEl>
                                          <p:spTgt spid="110">
                                            <p:txEl>
                                              <p:pRg st="3" end="3"/>
                                            </p:txEl>
                                          </p:spTgt>
                                        </p:tgtEl>
                                      </p:cBhvr>
                                      <p:to x="100000" y="95000"/>
                                    </p:animScale>
                                    <p:animScale>
                                      <p:cBhvr>
                                        <p:cTn id="62" dur="166" decel="50000">
                                          <p:stCondLst>
                                            <p:cond delay="1834"/>
                                          </p:stCondLst>
                                        </p:cTn>
                                        <p:tgtEl>
                                          <p:spTgt spid="110">
                                            <p:txEl>
                                              <p:pRg st="3" end="3"/>
                                            </p:txEl>
                                          </p:spTgt>
                                        </p:tgtEl>
                                      </p:cBhvr>
                                      <p:to x="100000" y="100000"/>
                                    </p:animScale>
                                  </p:childTnLst>
                                </p:cTn>
                              </p:par>
                              <p:par>
                                <p:cTn id="63" presetID="26" presetClass="entr" presetSubtype="0" fill="hold" nodeType="withEffect">
                                  <p:stCondLst>
                                    <p:cond delay="0"/>
                                  </p:stCondLst>
                                  <p:childTnLst>
                                    <p:set>
                                      <p:cBhvr>
                                        <p:cTn id="64" dur="1" fill="hold">
                                          <p:stCondLst>
                                            <p:cond delay="0"/>
                                          </p:stCondLst>
                                        </p:cTn>
                                        <p:tgtEl>
                                          <p:spTgt spid="110">
                                            <p:txEl>
                                              <p:pRg st="4" end="4"/>
                                            </p:txEl>
                                          </p:spTgt>
                                        </p:tgtEl>
                                        <p:attrNameLst>
                                          <p:attrName>style.visibility</p:attrName>
                                        </p:attrNameLst>
                                      </p:cBhvr>
                                      <p:to>
                                        <p:strVal val="visible"/>
                                      </p:to>
                                    </p:set>
                                    <p:animEffect transition="in" filter="wipe(down)">
                                      <p:cBhvr>
                                        <p:cTn id="65" dur="580">
                                          <p:stCondLst>
                                            <p:cond delay="0"/>
                                          </p:stCondLst>
                                        </p:cTn>
                                        <p:tgtEl>
                                          <p:spTgt spid="110">
                                            <p:txEl>
                                              <p:pRg st="4" end="4"/>
                                            </p:txEl>
                                          </p:spTgt>
                                        </p:tgtEl>
                                      </p:cBhvr>
                                    </p:animEffect>
                                    <p:anim calcmode="lin" valueType="num">
                                      <p:cBhvr>
                                        <p:cTn id="66" dur="1822" tmFilter="0,0; 0.14,0.36; 0.43,0.73; 0.71,0.91; 1.0,1.0">
                                          <p:stCondLst>
                                            <p:cond delay="0"/>
                                          </p:stCondLst>
                                        </p:cTn>
                                        <p:tgtEl>
                                          <p:spTgt spid="110">
                                            <p:txEl>
                                              <p:pRg st="4" end="4"/>
                                            </p:txEl>
                                          </p:spTgt>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10">
                                            <p:txEl>
                                              <p:pRg st="4" end="4"/>
                                            </p:txEl>
                                          </p:spTgt>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10">
                                            <p:txEl>
                                              <p:pRg st="4" end="4"/>
                                            </p:txEl>
                                          </p:spTgt>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10">
                                            <p:txEl>
                                              <p:pRg st="4" end="4"/>
                                            </p:txEl>
                                          </p:spTgt>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10">
                                            <p:txEl>
                                              <p:pRg st="4" end="4"/>
                                            </p:txEl>
                                          </p:spTgt>
                                        </p:tgtEl>
                                        <p:attrNameLst>
                                          <p:attrName>ppt_y</p:attrName>
                                        </p:attrNameLst>
                                      </p:cBhvr>
                                      <p:tavLst>
                                        <p:tav tm="0" fmla="#ppt_y-sin(pi*$)/81">
                                          <p:val>
                                            <p:fltVal val="0"/>
                                          </p:val>
                                        </p:tav>
                                        <p:tav tm="100000">
                                          <p:val>
                                            <p:fltVal val="1"/>
                                          </p:val>
                                        </p:tav>
                                      </p:tavLst>
                                    </p:anim>
                                    <p:animScale>
                                      <p:cBhvr>
                                        <p:cTn id="71" dur="26">
                                          <p:stCondLst>
                                            <p:cond delay="650"/>
                                          </p:stCondLst>
                                        </p:cTn>
                                        <p:tgtEl>
                                          <p:spTgt spid="110">
                                            <p:txEl>
                                              <p:pRg st="4" end="4"/>
                                            </p:txEl>
                                          </p:spTgt>
                                        </p:tgtEl>
                                      </p:cBhvr>
                                      <p:to x="100000" y="60000"/>
                                    </p:animScale>
                                    <p:animScale>
                                      <p:cBhvr>
                                        <p:cTn id="72" dur="166" decel="50000">
                                          <p:stCondLst>
                                            <p:cond delay="676"/>
                                          </p:stCondLst>
                                        </p:cTn>
                                        <p:tgtEl>
                                          <p:spTgt spid="110">
                                            <p:txEl>
                                              <p:pRg st="4" end="4"/>
                                            </p:txEl>
                                          </p:spTgt>
                                        </p:tgtEl>
                                      </p:cBhvr>
                                      <p:to x="100000" y="100000"/>
                                    </p:animScale>
                                    <p:animScale>
                                      <p:cBhvr>
                                        <p:cTn id="73" dur="26">
                                          <p:stCondLst>
                                            <p:cond delay="1312"/>
                                          </p:stCondLst>
                                        </p:cTn>
                                        <p:tgtEl>
                                          <p:spTgt spid="110">
                                            <p:txEl>
                                              <p:pRg st="4" end="4"/>
                                            </p:txEl>
                                          </p:spTgt>
                                        </p:tgtEl>
                                      </p:cBhvr>
                                      <p:to x="100000" y="80000"/>
                                    </p:animScale>
                                    <p:animScale>
                                      <p:cBhvr>
                                        <p:cTn id="74" dur="166" decel="50000">
                                          <p:stCondLst>
                                            <p:cond delay="1338"/>
                                          </p:stCondLst>
                                        </p:cTn>
                                        <p:tgtEl>
                                          <p:spTgt spid="110">
                                            <p:txEl>
                                              <p:pRg st="4" end="4"/>
                                            </p:txEl>
                                          </p:spTgt>
                                        </p:tgtEl>
                                      </p:cBhvr>
                                      <p:to x="100000" y="100000"/>
                                    </p:animScale>
                                    <p:animScale>
                                      <p:cBhvr>
                                        <p:cTn id="75" dur="26">
                                          <p:stCondLst>
                                            <p:cond delay="1642"/>
                                          </p:stCondLst>
                                        </p:cTn>
                                        <p:tgtEl>
                                          <p:spTgt spid="110">
                                            <p:txEl>
                                              <p:pRg st="4" end="4"/>
                                            </p:txEl>
                                          </p:spTgt>
                                        </p:tgtEl>
                                      </p:cBhvr>
                                      <p:to x="100000" y="90000"/>
                                    </p:animScale>
                                    <p:animScale>
                                      <p:cBhvr>
                                        <p:cTn id="76" dur="166" decel="50000">
                                          <p:stCondLst>
                                            <p:cond delay="1668"/>
                                          </p:stCondLst>
                                        </p:cTn>
                                        <p:tgtEl>
                                          <p:spTgt spid="110">
                                            <p:txEl>
                                              <p:pRg st="4" end="4"/>
                                            </p:txEl>
                                          </p:spTgt>
                                        </p:tgtEl>
                                      </p:cBhvr>
                                      <p:to x="100000" y="100000"/>
                                    </p:animScale>
                                    <p:animScale>
                                      <p:cBhvr>
                                        <p:cTn id="77" dur="26">
                                          <p:stCondLst>
                                            <p:cond delay="1808"/>
                                          </p:stCondLst>
                                        </p:cTn>
                                        <p:tgtEl>
                                          <p:spTgt spid="110">
                                            <p:txEl>
                                              <p:pRg st="4" end="4"/>
                                            </p:txEl>
                                          </p:spTgt>
                                        </p:tgtEl>
                                      </p:cBhvr>
                                      <p:to x="100000" y="95000"/>
                                    </p:animScale>
                                    <p:animScale>
                                      <p:cBhvr>
                                        <p:cTn id="78" dur="166" decel="50000">
                                          <p:stCondLst>
                                            <p:cond delay="1834"/>
                                          </p:stCondLst>
                                        </p:cTn>
                                        <p:tgtEl>
                                          <p:spTgt spid="110">
                                            <p:txEl>
                                              <p:pRg st="4" end="4"/>
                                            </p:txEl>
                                          </p:spTgt>
                                        </p:tgtEl>
                                      </p:cBhvr>
                                      <p:to x="100000" y="100000"/>
                                    </p:animScale>
                                  </p:childTnLst>
                                </p:cTn>
                              </p:par>
                              <p:par>
                                <p:cTn id="79" presetID="26" presetClass="entr" presetSubtype="0" fill="hold" nodeType="withEffect">
                                  <p:stCondLst>
                                    <p:cond delay="0"/>
                                  </p:stCondLst>
                                  <p:childTnLst>
                                    <p:set>
                                      <p:cBhvr>
                                        <p:cTn id="80" dur="1" fill="hold">
                                          <p:stCondLst>
                                            <p:cond delay="0"/>
                                          </p:stCondLst>
                                        </p:cTn>
                                        <p:tgtEl>
                                          <p:spTgt spid="110">
                                            <p:txEl>
                                              <p:pRg st="5" end="5"/>
                                            </p:txEl>
                                          </p:spTgt>
                                        </p:tgtEl>
                                        <p:attrNameLst>
                                          <p:attrName>style.visibility</p:attrName>
                                        </p:attrNameLst>
                                      </p:cBhvr>
                                      <p:to>
                                        <p:strVal val="visible"/>
                                      </p:to>
                                    </p:set>
                                    <p:animEffect transition="in" filter="wipe(down)">
                                      <p:cBhvr>
                                        <p:cTn id="81" dur="580">
                                          <p:stCondLst>
                                            <p:cond delay="0"/>
                                          </p:stCondLst>
                                        </p:cTn>
                                        <p:tgtEl>
                                          <p:spTgt spid="110">
                                            <p:txEl>
                                              <p:pRg st="5" end="5"/>
                                            </p:txEl>
                                          </p:spTgt>
                                        </p:tgtEl>
                                      </p:cBhvr>
                                    </p:animEffect>
                                    <p:anim calcmode="lin" valueType="num">
                                      <p:cBhvr>
                                        <p:cTn id="82" dur="1822" tmFilter="0,0; 0.14,0.36; 0.43,0.73; 0.71,0.91; 1.0,1.0">
                                          <p:stCondLst>
                                            <p:cond delay="0"/>
                                          </p:stCondLst>
                                        </p:cTn>
                                        <p:tgtEl>
                                          <p:spTgt spid="110">
                                            <p:txEl>
                                              <p:pRg st="5" end="5"/>
                                            </p:txEl>
                                          </p:spTgt>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110">
                                            <p:txEl>
                                              <p:pRg st="5" end="5"/>
                                            </p:txEl>
                                          </p:spTgt>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110">
                                            <p:txEl>
                                              <p:pRg st="5" end="5"/>
                                            </p:txEl>
                                          </p:spTgt>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110">
                                            <p:txEl>
                                              <p:pRg st="5" end="5"/>
                                            </p:txEl>
                                          </p:spTgt>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110">
                                            <p:txEl>
                                              <p:pRg st="5" end="5"/>
                                            </p:txEl>
                                          </p:spTgt>
                                        </p:tgtEl>
                                        <p:attrNameLst>
                                          <p:attrName>ppt_y</p:attrName>
                                        </p:attrNameLst>
                                      </p:cBhvr>
                                      <p:tavLst>
                                        <p:tav tm="0" fmla="#ppt_y-sin(pi*$)/81">
                                          <p:val>
                                            <p:fltVal val="0"/>
                                          </p:val>
                                        </p:tav>
                                        <p:tav tm="100000">
                                          <p:val>
                                            <p:fltVal val="1"/>
                                          </p:val>
                                        </p:tav>
                                      </p:tavLst>
                                    </p:anim>
                                    <p:animScale>
                                      <p:cBhvr>
                                        <p:cTn id="87" dur="26">
                                          <p:stCondLst>
                                            <p:cond delay="650"/>
                                          </p:stCondLst>
                                        </p:cTn>
                                        <p:tgtEl>
                                          <p:spTgt spid="110">
                                            <p:txEl>
                                              <p:pRg st="5" end="5"/>
                                            </p:txEl>
                                          </p:spTgt>
                                        </p:tgtEl>
                                      </p:cBhvr>
                                      <p:to x="100000" y="60000"/>
                                    </p:animScale>
                                    <p:animScale>
                                      <p:cBhvr>
                                        <p:cTn id="88" dur="166" decel="50000">
                                          <p:stCondLst>
                                            <p:cond delay="676"/>
                                          </p:stCondLst>
                                        </p:cTn>
                                        <p:tgtEl>
                                          <p:spTgt spid="110">
                                            <p:txEl>
                                              <p:pRg st="5" end="5"/>
                                            </p:txEl>
                                          </p:spTgt>
                                        </p:tgtEl>
                                      </p:cBhvr>
                                      <p:to x="100000" y="100000"/>
                                    </p:animScale>
                                    <p:animScale>
                                      <p:cBhvr>
                                        <p:cTn id="89" dur="26">
                                          <p:stCondLst>
                                            <p:cond delay="1312"/>
                                          </p:stCondLst>
                                        </p:cTn>
                                        <p:tgtEl>
                                          <p:spTgt spid="110">
                                            <p:txEl>
                                              <p:pRg st="5" end="5"/>
                                            </p:txEl>
                                          </p:spTgt>
                                        </p:tgtEl>
                                      </p:cBhvr>
                                      <p:to x="100000" y="80000"/>
                                    </p:animScale>
                                    <p:animScale>
                                      <p:cBhvr>
                                        <p:cTn id="90" dur="166" decel="50000">
                                          <p:stCondLst>
                                            <p:cond delay="1338"/>
                                          </p:stCondLst>
                                        </p:cTn>
                                        <p:tgtEl>
                                          <p:spTgt spid="110">
                                            <p:txEl>
                                              <p:pRg st="5" end="5"/>
                                            </p:txEl>
                                          </p:spTgt>
                                        </p:tgtEl>
                                      </p:cBhvr>
                                      <p:to x="100000" y="100000"/>
                                    </p:animScale>
                                    <p:animScale>
                                      <p:cBhvr>
                                        <p:cTn id="91" dur="26">
                                          <p:stCondLst>
                                            <p:cond delay="1642"/>
                                          </p:stCondLst>
                                        </p:cTn>
                                        <p:tgtEl>
                                          <p:spTgt spid="110">
                                            <p:txEl>
                                              <p:pRg st="5" end="5"/>
                                            </p:txEl>
                                          </p:spTgt>
                                        </p:tgtEl>
                                      </p:cBhvr>
                                      <p:to x="100000" y="90000"/>
                                    </p:animScale>
                                    <p:animScale>
                                      <p:cBhvr>
                                        <p:cTn id="92" dur="166" decel="50000">
                                          <p:stCondLst>
                                            <p:cond delay="1668"/>
                                          </p:stCondLst>
                                        </p:cTn>
                                        <p:tgtEl>
                                          <p:spTgt spid="110">
                                            <p:txEl>
                                              <p:pRg st="5" end="5"/>
                                            </p:txEl>
                                          </p:spTgt>
                                        </p:tgtEl>
                                      </p:cBhvr>
                                      <p:to x="100000" y="100000"/>
                                    </p:animScale>
                                    <p:animScale>
                                      <p:cBhvr>
                                        <p:cTn id="93" dur="26">
                                          <p:stCondLst>
                                            <p:cond delay="1808"/>
                                          </p:stCondLst>
                                        </p:cTn>
                                        <p:tgtEl>
                                          <p:spTgt spid="110">
                                            <p:txEl>
                                              <p:pRg st="5" end="5"/>
                                            </p:txEl>
                                          </p:spTgt>
                                        </p:tgtEl>
                                      </p:cBhvr>
                                      <p:to x="100000" y="95000"/>
                                    </p:animScale>
                                    <p:animScale>
                                      <p:cBhvr>
                                        <p:cTn id="94" dur="166" decel="50000">
                                          <p:stCondLst>
                                            <p:cond delay="1834"/>
                                          </p:stCondLst>
                                        </p:cTn>
                                        <p:tgtEl>
                                          <p:spTgt spid="110">
                                            <p:txEl>
                                              <p:pRg st="5" end="5"/>
                                            </p:txEl>
                                          </p:spTgt>
                                        </p:tgtEl>
                                      </p:cBhvr>
                                      <p:to x="100000" y="100000"/>
                                    </p:animScale>
                                  </p:childTnLst>
                                </p:cTn>
                              </p:par>
                              <p:par>
                                <p:cTn id="95" presetID="26" presetClass="entr" presetSubtype="0" fill="hold" nodeType="withEffect">
                                  <p:stCondLst>
                                    <p:cond delay="0"/>
                                  </p:stCondLst>
                                  <p:childTnLst>
                                    <p:set>
                                      <p:cBhvr>
                                        <p:cTn id="96" dur="1" fill="hold">
                                          <p:stCondLst>
                                            <p:cond delay="0"/>
                                          </p:stCondLst>
                                        </p:cTn>
                                        <p:tgtEl>
                                          <p:spTgt spid="110">
                                            <p:txEl>
                                              <p:pRg st="6" end="6"/>
                                            </p:txEl>
                                          </p:spTgt>
                                        </p:tgtEl>
                                        <p:attrNameLst>
                                          <p:attrName>style.visibility</p:attrName>
                                        </p:attrNameLst>
                                      </p:cBhvr>
                                      <p:to>
                                        <p:strVal val="visible"/>
                                      </p:to>
                                    </p:set>
                                    <p:animEffect transition="in" filter="wipe(down)">
                                      <p:cBhvr>
                                        <p:cTn id="97" dur="580">
                                          <p:stCondLst>
                                            <p:cond delay="0"/>
                                          </p:stCondLst>
                                        </p:cTn>
                                        <p:tgtEl>
                                          <p:spTgt spid="110">
                                            <p:txEl>
                                              <p:pRg st="6" end="6"/>
                                            </p:txEl>
                                          </p:spTgt>
                                        </p:tgtEl>
                                      </p:cBhvr>
                                    </p:animEffect>
                                    <p:anim calcmode="lin" valueType="num">
                                      <p:cBhvr>
                                        <p:cTn id="98" dur="1822" tmFilter="0,0; 0.14,0.36; 0.43,0.73; 0.71,0.91; 1.0,1.0">
                                          <p:stCondLst>
                                            <p:cond delay="0"/>
                                          </p:stCondLst>
                                        </p:cTn>
                                        <p:tgtEl>
                                          <p:spTgt spid="110">
                                            <p:txEl>
                                              <p:pRg st="6" end="6"/>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10">
                                            <p:txEl>
                                              <p:pRg st="6" end="6"/>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10">
                                            <p:txEl>
                                              <p:pRg st="6" end="6"/>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10">
                                            <p:txEl>
                                              <p:pRg st="6" end="6"/>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10">
                                            <p:txEl>
                                              <p:pRg st="6" end="6"/>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110">
                                            <p:txEl>
                                              <p:pRg st="6" end="6"/>
                                            </p:txEl>
                                          </p:spTgt>
                                        </p:tgtEl>
                                      </p:cBhvr>
                                      <p:to x="100000" y="60000"/>
                                    </p:animScale>
                                    <p:animScale>
                                      <p:cBhvr>
                                        <p:cTn id="104" dur="166" decel="50000">
                                          <p:stCondLst>
                                            <p:cond delay="676"/>
                                          </p:stCondLst>
                                        </p:cTn>
                                        <p:tgtEl>
                                          <p:spTgt spid="110">
                                            <p:txEl>
                                              <p:pRg st="6" end="6"/>
                                            </p:txEl>
                                          </p:spTgt>
                                        </p:tgtEl>
                                      </p:cBhvr>
                                      <p:to x="100000" y="100000"/>
                                    </p:animScale>
                                    <p:animScale>
                                      <p:cBhvr>
                                        <p:cTn id="105" dur="26">
                                          <p:stCondLst>
                                            <p:cond delay="1312"/>
                                          </p:stCondLst>
                                        </p:cTn>
                                        <p:tgtEl>
                                          <p:spTgt spid="110">
                                            <p:txEl>
                                              <p:pRg st="6" end="6"/>
                                            </p:txEl>
                                          </p:spTgt>
                                        </p:tgtEl>
                                      </p:cBhvr>
                                      <p:to x="100000" y="80000"/>
                                    </p:animScale>
                                    <p:animScale>
                                      <p:cBhvr>
                                        <p:cTn id="106" dur="166" decel="50000">
                                          <p:stCondLst>
                                            <p:cond delay="1338"/>
                                          </p:stCondLst>
                                        </p:cTn>
                                        <p:tgtEl>
                                          <p:spTgt spid="110">
                                            <p:txEl>
                                              <p:pRg st="6" end="6"/>
                                            </p:txEl>
                                          </p:spTgt>
                                        </p:tgtEl>
                                      </p:cBhvr>
                                      <p:to x="100000" y="100000"/>
                                    </p:animScale>
                                    <p:animScale>
                                      <p:cBhvr>
                                        <p:cTn id="107" dur="26">
                                          <p:stCondLst>
                                            <p:cond delay="1642"/>
                                          </p:stCondLst>
                                        </p:cTn>
                                        <p:tgtEl>
                                          <p:spTgt spid="110">
                                            <p:txEl>
                                              <p:pRg st="6" end="6"/>
                                            </p:txEl>
                                          </p:spTgt>
                                        </p:tgtEl>
                                      </p:cBhvr>
                                      <p:to x="100000" y="90000"/>
                                    </p:animScale>
                                    <p:animScale>
                                      <p:cBhvr>
                                        <p:cTn id="108" dur="166" decel="50000">
                                          <p:stCondLst>
                                            <p:cond delay="1668"/>
                                          </p:stCondLst>
                                        </p:cTn>
                                        <p:tgtEl>
                                          <p:spTgt spid="110">
                                            <p:txEl>
                                              <p:pRg st="6" end="6"/>
                                            </p:txEl>
                                          </p:spTgt>
                                        </p:tgtEl>
                                      </p:cBhvr>
                                      <p:to x="100000" y="100000"/>
                                    </p:animScale>
                                    <p:animScale>
                                      <p:cBhvr>
                                        <p:cTn id="109" dur="26">
                                          <p:stCondLst>
                                            <p:cond delay="1808"/>
                                          </p:stCondLst>
                                        </p:cTn>
                                        <p:tgtEl>
                                          <p:spTgt spid="110">
                                            <p:txEl>
                                              <p:pRg st="6" end="6"/>
                                            </p:txEl>
                                          </p:spTgt>
                                        </p:tgtEl>
                                      </p:cBhvr>
                                      <p:to x="100000" y="95000"/>
                                    </p:animScale>
                                    <p:animScale>
                                      <p:cBhvr>
                                        <p:cTn id="110" dur="166" decel="50000">
                                          <p:stCondLst>
                                            <p:cond delay="1834"/>
                                          </p:stCondLst>
                                        </p:cTn>
                                        <p:tgtEl>
                                          <p:spTgt spid="110">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2921300" y="1170550"/>
            <a:ext cx="3267600" cy="2503500"/>
          </a:xfrm>
          <a:prstGeom prst="rect">
            <a:avLst/>
          </a:prstGeom>
        </p:spPr>
        <p:txBody>
          <a:bodyPr spcFirstLastPara="1" wrap="square" lIns="91425" tIns="91425" rIns="91425" bIns="91425" anchor="ctr" anchorCtr="0">
            <a:normAutofit/>
          </a:bodyPr>
          <a:lstStyle/>
          <a:p>
            <a:pPr marL="0" lvl="0" indent="-228600" algn="ctr" rtl="0">
              <a:lnSpc>
                <a:spcPct val="115000"/>
              </a:lnSpc>
              <a:spcBef>
                <a:spcPts val="1200"/>
              </a:spcBef>
              <a:spcAft>
                <a:spcPts val="1200"/>
              </a:spcAft>
              <a:buNone/>
            </a:pPr>
            <a:r>
              <a:rPr lang="id" sz="1200" b="0" dirty="0">
                <a:solidFill>
                  <a:srgbClr val="000000"/>
                </a:solidFill>
                <a:latin typeface="Arial"/>
                <a:ea typeface="Arial"/>
                <a:cs typeface="Arial"/>
                <a:sym typeface="Arial"/>
              </a:rPr>
              <a:t>·</a:t>
            </a:r>
            <a:r>
              <a:rPr lang="id" sz="700" b="0" dirty="0">
                <a:solidFill>
                  <a:srgbClr val="000000"/>
                </a:solidFill>
                <a:latin typeface="Times New Roman"/>
                <a:ea typeface="Times New Roman"/>
                <a:cs typeface="Times New Roman"/>
                <a:sym typeface="Times New Roman"/>
              </a:rPr>
              <a:t>         </a:t>
            </a:r>
            <a:r>
              <a:rPr lang="id" sz="4200" dirty="0">
                <a:solidFill>
                  <a:srgbClr val="000000"/>
                </a:solidFill>
                <a:highlight>
                  <a:schemeClr val="dk1"/>
                </a:highlight>
              </a:rPr>
              <a:t>Ciri-ciri model pembelajaran STAD:</a:t>
            </a:r>
            <a:endParaRPr dirty="0"/>
          </a:p>
        </p:txBody>
      </p:sp>
      <p:sp>
        <p:nvSpPr>
          <p:cNvPr id="116" name="Google Shape;116;p21"/>
          <p:cNvSpPr txBox="1"/>
          <p:nvPr/>
        </p:nvSpPr>
        <p:spPr>
          <a:xfrm>
            <a:off x="161125" y="344725"/>
            <a:ext cx="2590200" cy="4339619"/>
          </a:xfrm>
          <a:prstGeom prst="rect">
            <a:avLst/>
          </a:prstGeom>
          <a:noFill/>
          <a:ln>
            <a:noFill/>
          </a:ln>
        </p:spPr>
        <p:txBody>
          <a:bodyPr spcFirstLastPara="1" wrap="square" lIns="91425" tIns="91425" rIns="91425" bIns="91425" anchor="t" anchorCtr="0">
            <a:spAutoFit/>
          </a:bodyPr>
          <a:lstStyle/>
          <a:p>
            <a:pPr marL="38100" lvl="0" algn="l" rtl="0">
              <a:spcBef>
                <a:spcPts val="0"/>
              </a:spcBef>
              <a:spcAft>
                <a:spcPts val="0"/>
              </a:spcAft>
              <a:buSzPts val="3000"/>
            </a:pPr>
            <a:r>
              <a:rPr lang="id" sz="3000" b="1" dirty="0" smtClean="0">
                <a:highlight>
                  <a:schemeClr val="lt1"/>
                </a:highlight>
                <a:latin typeface="Amatic SC"/>
                <a:ea typeface="Amatic SC"/>
                <a:cs typeface="Amatic SC"/>
                <a:sym typeface="Amatic SC"/>
              </a:rPr>
              <a:t>1.Siswa </a:t>
            </a:r>
            <a:r>
              <a:rPr lang="id" sz="3000" b="1" dirty="0">
                <a:highlight>
                  <a:schemeClr val="lt1"/>
                </a:highlight>
                <a:latin typeface="Amatic SC"/>
                <a:ea typeface="Amatic SC"/>
                <a:cs typeface="Amatic SC"/>
                <a:sym typeface="Amatic SC"/>
              </a:rPr>
              <a:t>dalam satu kelompok diharuskan bekerja sama </a:t>
            </a:r>
            <a:endParaRPr sz="3000" b="1" dirty="0">
              <a:highlight>
                <a:schemeClr val="lt1"/>
              </a:highlight>
              <a:latin typeface="Amatic SC"/>
              <a:ea typeface="Amatic SC"/>
              <a:cs typeface="Amatic SC"/>
              <a:sym typeface="Amatic SC"/>
            </a:endParaRPr>
          </a:p>
          <a:p>
            <a:pPr marL="457200" lvl="0" indent="0" algn="l" rtl="0">
              <a:spcBef>
                <a:spcPts val="0"/>
              </a:spcBef>
              <a:spcAft>
                <a:spcPts val="0"/>
              </a:spcAft>
              <a:buNone/>
            </a:pPr>
            <a:endParaRPr sz="3000" b="1" dirty="0">
              <a:highlight>
                <a:schemeClr val="lt1"/>
              </a:highlight>
              <a:latin typeface="Amatic SC"/>
              <a:ea typeface="Amatic SC"/>
              <a:cs typeface="Amatic SC"/>
              <a:sym typeface="Amatic SC"/>
            </a:endParaRPr>
          </a:p>
          <a:p>
            <a:pPr marL="38100" lvl="0" algn="l" rtl="0">
              <a:spcBef>
                <a:spcPts val="0"/>
              </a:spcBef>
              <a:spcAft>
                <a:spcPts val="0"/>
              </a:spcAft>
              <a:buSzPts val="3000"/>
            </a:pPr>
            <a:r>
              <a:rPr lang="id" sz="3000" b="1" dirty="0" smtClean="0">
                <a:highlight>
                  <a:schemeClr val="lt1"/>
                </a:highlight>
                <a:latin typeface="Amatic SC"/>
                <a:ea typeface="Amatic SC"/>
                <a:cs typeface="Amatic SC"/>
                <a:sym typeface="Amatic SC"/>
              </a:rPr>
              <a:t>2.Kelompok </a:t>
            </a:r>
            <a:r>
              <a:rPr lang="id" sz="3000" b="1" dirty="0">
                <a:highlight>
                  <a:schemeClr val="lt1"/>
                </a:highlight>
                <a:latin typeface="Amatic SC"/>
                <a:ea typeface="Amatic SC"/>
                <a:cs typeface="Amatic SC"/>
                <a:sym typeface="Amatic SC"/>
              </a:rPr>
              <a:t>yang dibentuk merupakan kelompok yang heterogen</a:t>
            </a:r>
            <a:endParaRPr sz="3000" b="1" dirty="0">
              <a:highlight>
                <a:schemeClr val="lt1"/>
              </a:highlight>
              <a:latin typeface="Amatic SC"/>
              <a:ea typeface="Amatic SC"/>
              <a:cs typeface="Amatic SC"/>
              <a:sym typeface="Amatic SC"/>
            </a:endParaRPr>
          </a:p>
        </p:txBody>
      </p:sp>
      <p:sp>
        <p:nvSpPr>
          <p:cNvPr id="117" name="Google Shape;117;p21"/>
          <p:cNvSpPr txBox="1"/>
          <p:nvPr/>
        </p:nvSpPr>
        <p:spPr>
          <a:xfrm>
            <a:off x="6544025" y="396600"/>
            <a:ext cx="2169000" cy="415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d" sz="3400" b="1" dirty="0">
                <a:highlight>
                  <a:schemeClr val="lt1"/>
                </a:highlight>
                <a:latin typeface="Amatic SC"/>
                <a:ea typeface="Amatic SC"/>
                <a:cs typeface="Amatic SC"/>
                <a:sym typeface="Amatic SC"/>
              </a:rPr>
              <a:t>3. </a:t>
            </a:r>
            <a:r>
              <a:rPr lang="id" sz="3200" b="1" dirty="0">
                <a:highlight>
                  <a:schemeClr val="lt1"/>
                </a:highlight>
                <a:latin typeface="Amatic SC"/>
                <a:ea typeface="Amatic SC"/>
                <a:cs typeface="Amatic SC"/>
                <a:sym typeface="Amatic SC"/>
              </a:rPr>
              <a:t>Kriteria kelompok heterogen dapat ditambahkan </a:t>
            </a:r>
            <a:endParaRPr sz="3200" b="1" dirty="0">
              <a:highlight>
                <a:schemeClr val="lt1"/>
              </a:highlight>
              <a:latin typeface="Amatic SC"/>
              <a:ea typeface="Amatic SC"/>
              <a:cs typeface="Amatic SC"/>
              <a:sym typeface="Amatic SC"/>
            </a:endParaRPr>
          </a:p>
          <a:p>
            <a:pPr marL="0" lvl="0" indent="0" algn="l" rtl="0">
              <a:spcBef>
                <a:spcPts val="0"/>
              </a:spcBef>
              <a:spcAft>
                <a:spcPts val="0"/>
              </a:spcAft>
              <a:buNone/>
            </a:pPr>
            <a:endParaRPr sz="3200" b="1" dirty="0">
              <a:highlight>
                <a:schemeClr val="lt1"/>
              </a:highlight>
              <a:latin typeface="Amatic SC"/>
              <a:ea typeface="Amatic SC"/>
              <a:cs typeface="Amatic SC"/>
              <a:sym typeface="Amatic SC"/>
            </a:endParaRPr>
          </a:p>
          <a:p>
            <a:pPr marL="0" lvl="0" indent="0" algn="l" rtl="0">
              <a:spcBef>
                <a:spcPts val="0"/>
              </a:spcBef>
              <a:spcAft>
                <a:spcPts val="0"/>
              </a:spcAft>
              <a:buNone/>
            </a:pPr>
            <a:r>
              <a:rPr lang="id" sz="3200" b="1" dirty="0">
                <a:highlight>
                  <a:schemeClr val="lt1"/>
                </a:highlight>
                <a:latin typeface="Amatic SC"/>
                <a:ea typeface="Amatic SC"/>
                <a:cs typeface="Amatic SC"/>
                <a:sym typeface="Amatic SC"/>
              </a:rPr>
              <a:t>4. Penghargaan yang diberikan oleh guru</a:t>
            </a:r>
            <a:endParaRPr sz="3200" b="1" dirty="0">
              <a:highlight>
                <a:schemeClr val="lt1"/>
              </a:highlight>
              <a:latin typeface="Amatic SC"/>
              <a:ea typeface="Amatic SC"/>
              <a:cs typeface="Amatic SC"/>
              <a:sym typeface="Amatic SC"/>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additive="base">
                                        <p:cTn id="7" dur="500" fill="hold"/>
                                        <p:tgtEl>
                                          <p:spTgt spid="115"/>
                                        </p:tgtEl>
                                        <p:attrNameLst>
                                          <p:attrName>ppt_x</p:attrName>
                                        </p:attrNameLst>
                                      </p:cBhvr>
                                      <p:tavLst>
                                        <p:tav tm="0">
                                          <p:val>
                                            <p:strVal val="#ppt_x"/>
                                          </p:val>
                                        </p:tav>
                                        <p:tav tm="100000">
                                          <p:val>
                                            <p:strVal val="#ppt_x"/>
                                          </p:val>
                                        </p:tav>
                                      </p:tavLst>
                                    </p:anim>
                                    <p:anim calcmode="lin" valueType="num">
                                      <p:cBhvr additive="base">
                                        <p:cTn id="8"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6">
                                            <p:txEl>
                                              <p:pRg st="0" end="0"/>
                                            </p:txEl>
                                          </p:spTgt>
                                        </p:tgtEl>
                                        <p:attrNameLst>
                                          <p:attrName>style.visibility</p:attrName>
                                        </p:attrNameLst>
                                      </p:cBhvr>
                                      <p:to>
                                        <p:strVal val="visible"/>
                                      </p:to>
                                    </p:set>
                                    <p:anim calcmode="lin" valueType="num">
                                      <p:cBhvr additive="base">
                                        <p:cTn id="13" dur="500" fill="hold"/>
                                        <p:tgtEl>
                                          <p:spTgt spid="1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6">
                                            <p:txEl>
                                              <p:pRg st="2" end="2"/>
                                            </p:txEl>
                                          </p:spTgt>
                                        </p:tgtEl>
                                        <p:attrNameLst>
                                          <p:attrName>style.visibility</p:attrName>
                                        </p:attrNameLst>
                                      </p:cBhvr>
                                      <p:to>
                                        <p:strVal val="visible"/>
                                      </p:to>
                                    </p:set>
                                    <p:anim calcmode="lin" valueType="num">
                                      <p:cBhvr additive="base">
                                        <p:cTn id="19" dur="500" fill="hold"/>
                                        <p:tgtEl>
                                          <p:spTgt spid="1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7">
                                            <p:txEl>
                                              <p:pRg st="0" end="0"/>
                                            </p:txEl>
                                          </p:spTgt>
                                        </p:tgtEl>
                                        <p:attrNameLst>
                                          <p:attrName>style.visibility</p:attrName>
                                        </p:attrNameLst>
                                      </p:cBhvr>
                                      <p:to>
                                        <p:strVal val="visible"/>
                                      </p:to>
                                    </p:set>
                                    <p:anim calcmode="lin" valueType="num">
                                      <p:cBhvr additive="base">
                                        <p:cTn id="25" dur="500" fill="hold"/>
                                        <p:tgtEl>
                                          <p:spTgt spid="11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7">
                                            <p:txEl>
                                              <p:pRg st="2" end="2"/>
                                            </p:txEl>
                                          </p:spTgt>
                                        </p:tgtEl>
                                        <p:attrNameLst>
                                          <p:attrName>style.visibility</p:attrName>
                                        </p:attrNameLst>
                                      </p:cBhvr>
                                      <p:to>
                                        <p:strVal val="visible"/>
                                      </p:to>
                                    </p:set>
                                    <p:anim calcmode="lin" valueType="num">
                                      <p:cBhvr additive="base">
                                        <p:cTn id="31" dur="500" fill="hold"/>
                                        <p:tgtEl>
                                          <p:spTgt spid="11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p:nvPr/>
        </p:nvSpPr>
        <p:spPr>
          <a:xfrm>
            <a:off x="407675" y="458576"/>
            <a:ext cx="3606600" cy="3987300"/>
          </a:xfrm>
          <a:prstGeom prst="snip2DiagRect">
            <a:avLst>
              <a:gd name="adj1" fmla="val 0"/>
              <a:gd name="adj2" fmla="val 16667"/>
            </a:avLst>
          </a:prstGeom>
          <a:solidFill>
            <a:schemeClr val="dk1"/>
          </a:solidFill>
          <a:ln w="9525" cap="flat" cmpd="sng">
            <a:solidFill>
              <a:schemeClr val="dk2"/>
            </a:solidFill>
            <a:prstDash val="solid"/>
            <a:round/>
            <a:headEnd type="none" w="sm" len="sm"/>
            <a:tailEnd type="none" w="sm" len="sm"/>
          </a:ln>
          <a:effectLst>
            <a:outerShdw blurRad="57150" dist="19050" dir="540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3" name="Google Shape;123;p22"/>
          <p:cNvPicPr preferRelativeResize="0"/>
          <p:nvPr/>
        </p:nvPicPr>
        <p:blipFill>
          <a:blip r:embed="rId3">
            <a:alphaModFix/>
          </a:blip>
          <a:stretch>
            <a:fillRect/>
          </a:stretch>
        </p:blipFill>
        <p:spPr>
          <a:xfrm>
            <a:off x="985100" y="884550"/>
            <a:ext cx="3181575" cy="3883450"/>
          </a:xfrm>
          <a:prstGeom prst="rect">
            <a:avLst/>
          </a:prstGeom>
          <a:noFill/>
          <a:ln>
            <a:noFill/>
          </a:ln>
          <a:effectLst>
            <a:outerShdw blurRad="57150" dist="19050" dir="5400000" algn="bl" rotWithShape="0">
              <a:srgbClr val="000000">
                <a:alpha val="18000"/>
              </a:srgbClr>
            </a:outerShdw>
          </a:effectLst>
        </p:spPr>
      </p:pic>
      <p:sp>
        <p:nvSpPr>
          <p:cNvPr id="124" name="Google Shape;124;p22"/>
          <p:cNvSpPr txBox="1"/>
          <p:nvPr/>
        </p:nvSpPr>
        <p:spPr>
          <a:xfrm>
            <a:off x="4572000" y="763375"/>
            <a:ext cx="4572000" cy="3705600"/>
          </a:xfrm>
          <a:prstGeom prst="rect">
            <a:avLst/>
          </a:prstGeom>
          <a:solidFill>
            <a:schemeClr val="lt1"/>
          </a:solidFill>
          <a:ln>
            <a:noFill/>
          </a:ln>
        </p:spPr>
        <p:txBody>
          <a:bodyPr spcFirstLastPara="1" wrap="square" lIns="91425" tIns="91425" rIns="91425" bIns="91425" anchor="t" anchorCtr="0">
            <a:spAutoFit/>
          </a:bodyPr>
          <a:lstStyle/>
          <a:p>
            <a:pPr marL="0" lvl="0" indent="-228600" algn="ctr" rtl="0">
              <a:lnSpc>
                <a:spcPct val="115000"/>
              </a:lnSpc>
              <a:spcBef>
                <a:spcPts val="1200"/>
              </a:spcBef>
              <a:spcAft>
                <a:spcPts val="0"/>
              </a:spcAft>
              <a:buNone/>
            </a:pPr>
            <a:r>
              <a:rPr lang="id" sz="1200" dirty="0"/>
              <a:t>·</a:t>
            </a:r>
            <a:r>
              <a:rPr lang="id" sz="700" dirty="0">
                <a:latin typeface="Times New Roman"/>
                <a:ea typeface="Times New Roman"/>
                <a:cs typeface="Times New Roman"/>
                <a:sym typeface="Times New Roman"/>
              </a:rPr>
              <a:t>    </a:t>
            </a:r>
            <a:r>
              <a:rPr lang="id" sz="1700" b="1" dirty="0">
                <a:latin typeface="Amatic SC"/>
                <a:ea typeface="Amatic SC"/>
                <a:cs typeface="Amatic SC"/>
                <a:sym typeface="Amatic SC"/>
              </a:rPr>
              <a:t>    </a:t>
            </a:r>
            <a:r>
              <a:rPr lang="id" sz="2000" b="1" dirty="0">
                <a:latin typeface="Amatic SC"/>
                <a:ea typeface="Amatic SC"/>
                <a:cs typeface="Amatic SC"/>
                <a:sym typeface="Amatic SC"/>
              </a:rPr>
              <a:t> </a:t>
            </a:r>
            <a:r>
              <a:rPr lang="id" sz="2500" b="1" dirty="0">
                <a:latin typeface="Amatic SC"/>
                <a:ea typeface="Amatic SC"/>
                <a:cs typeface="Amatic SC"/>
                <a:sym typeface="Amatic SC"/>
              </a:rPr>
              <a:t>Langkah-langkah model pembelajaran STAD</a:t>
            </a:r>
            <a:r>
              <a:rPr lang="id" sz="2200" b="1" dirty="0">
                <a:latin typeface="Amatic SC"/>
                <a:ea typeface="Amatic SC"/>
                <a:cs typeface="Amatic SC"/>
                <a:sym typeface="Amatic SC"/>
              </a:rPr>
              <a:t>:</a:t>
            </a:r>
            <a:endParaRPr sz="2200" b="1" dirty="0">
              <a:latin typeface="Amatic SC"/>
              <a:ea typeface="Amatic SC"/>
              <a:cs typeface="Amatic SC"/>
              <a:sym typeface="Amatic SC"/>
            </a:endParaRPr>
          </a:p>
          <a:p>
            <a:pPr marL="457200" lvl="0" indent="-368300" algn="l" rtl="0">
              <a:spcBef>
                <a:spcPts val="1200"/>
              </a:spcBef>
              <a:spcAft>
                <a:spcPts val="0"/>
              </a:spcAft>
              <a:buSzPts val="2200"/>
              <a:buFont typeface="Amatic SC"/>
              <a:buAutoNum type="arabicPeriod"/>
            </a:pPr>
            <a:r>
              <a:rPr lang="id" sz="2200" b="1" dirty="0">
                <a:latin typeface="Amatic SC"/>
                <a:ea typeface="Amatic SC"/>
                <a:cs typeface="Amatic SC"/>
                <a:sym typeface="Amatic SC"/>
              </a:rPr>
              <a:t>Persiapan Materi</a:t>
            </a:r>
            <a:endParaRPr sz="2200" b="1" dirty="0">
              <a:latin typeface="Amatic SC"/>
              <a:ea typeface="Amatic SC"/>
              <a:cs typeface="Amatic SC"/>
              <a:sym typeface="Amatic SC"/>
            </a:endParaRPr>
          </a:p>
          <a:p>
            <a:pPr marL="457200" lvl="0" indent="-368300" algn="l" rtl="0">
              <a:spcBef>
                <a:spcPts val="0"/>
              </a:spcBef>
              <a:spcAft>
                <a:spcPts val="0"/>
              </a:spcAft>
              <a:buSzPts val="2200"/>
              <a:buFont typeface="Amatic SC"/>
              <a:buAutoNum type="arabicPeriod"/>
            </a:pPr>
            <a:r>
              <a:rPr lang="id" sz="2200" b="1" dirty="0">
                <a:latin typeface="Amatic SC"/>
                <a:ea typeface="Amatic SC"/>
                <a:cs typeface="Amatic SC"/>
                <a:sym typeface="Amatic SC"/>
              </a:rPr>
              <a:t>Pengelompokan siswa</a:t>
            </a:r>
            <a:endParaRPr sz="2200" b="1" dirty="0">
              <a:latin typeface="Amatic SC"/>
              <a:ea typeface="Amatic SC"/>
              <a:cs typeface="Amatic SC"/>
              <a:sym typeface="Amatic SC"/>
            </a:endParaRPr>
          </a:p>
          <a:p>
            <a:pPr marL="457200" lvl="0" indent="-368300" algn="l" rtl="0">
              <a:spcBef>
                <a:spcPts val="0"/>
              </a:spcBef>
              <a:spcAft>
                <a:spcPts val="0"/>
              </a:spcAft>
              <a:buSzPts val="2200"/>
              <a:buFont typeface="Amatic SC"/>
              <a:buAutoNum type="arabicPeriod"/>
            </a:pPr>
            <a:r>
              <a:rPr lang="id" sz="2200" b="1" dirty="0">
                <a:latin typeface="Amatic SC"/>
                <a:ea typeface="Amatic SC"/>
                <a:cs typeface="Amatic SC"/>
                <a:sym typeface="Amatic SC"/>
              </a:rPr>
              <a:t>Kegiatan dimulai dengan presentasi guru</a:t>
            </a:r>
            <a:endParaRPr sz="2200" b="1" dirty="0">
              <a:latin typeface="Amatic SC"/>
              <a:ea typeface="Amatic SC"/>
              <a:cs typeface="Amatic SC"/>
              <a:sym typeface="Amatic SC"/>
            </a:endParaRPr>
          </a:p>
          <a:p>
            <a:pPr marL="457200" lvl="0" indent="-368300" algn="l" rtl="0">
              <a:spcBef>
                <a:spcPts val="0"/>
              </a:spcBef>
              <a:spcAft>
                <a:spcPts val="0"/>
              </a:spcAft>
              <a:buSzPts val="2200"/>
              <a:buFont typeface="Amatic SC"/>
              <a:buAutoNum type="arabicPeriod"/>
            </a:pPr>
            <a:r>
              <a:rPr lang="id" sz="2200" b="1" dirty="0">
                <a:latin typeface="Amatic SC"/>
                <a:ea typeface="Amatic SC"/>
                <a:cs typeface="Amatic SC"/>
                <a:sym typeface="Amatic SC"/>
              </a:rPr>
              <a:t>Pemahaman konsep oleh siswa</a:t>
            </a:r>
            <a:endParaRPr sz="2200" b="1" dirty="0">
              <a:latin typeface="Amatic SC"/>
              <a:ea typeface="Amatic SC"/>
              <a:cs typeface="Amatic SC"/>
              <a:sym typeface="Amatic SC"/>
            </a:endParaRPr>
          </a:p>
          <a:p>
            <a:pPr marL="457200" lvl="0" indent="-368300" algn="l" rtl="0">
              <a:spcBef>
                <a:spcPts val="0"/>
              </a:spcBef>
              <a:spcAft>
                <a:spcPts val="0"/>
              </a:spcAft>
              <a:buSzPts val="2200"/>
              <a:buFont typeface="Amatic SC"/>
              <a:buAutoNum type="arabicPeriod"/>
            </a:pPr>
            <a:r>
              <a:rPr lang="id" sz="2200" b="1" dirty="0">
                <a:latin typeface="Amatic SC"/>
                <a:ea typeface="Amatic SC"/>
                <a:cs typeface="Amatic SC"/>
                <a:sym typeface="Amatic SC"/>
              </a:rPr>
              <a:t>Memberi tes individual dan kelompok</a:t>
            </a:r>
            <a:endParaRPr sz="2200" b="1" dirty="0">
              <a:latin typeface="Amatic SC"/>
              <a:ea typeface="Amatic SC"/>
              <a:cs typeface="Amatic SC"/>
              <a:sym typeface="Amatic SC"/>
            </a:endParaRPr>
          </a:p>
          <a:p>
            <a:pPr marL="457200" lvl="0" indent="-368300" algn="l" rtl="0">
              <a:spcBef>
                <a:spcPts val="0"/>
              </a:spcBef>
              <a:spcAft>
                <a:spcPts val="0"/>
              </a:spcAft>
              <a:buSzPts val="2200"/>
              <a:buFont typeface="Amatic SC"/>
              <a:buAutoNum type="arabicPeriod"/>
            </a:pPr>
            <a:r>
              <a:rPr lang="id" sz="2200" b="1" dirty="0">
                <a:latin typeface="Amatic SC"/>
                <a:ea typeface="Amatic SC"/>
                <a:cs typeface="Amatic SC"/>
                <a:sym typeface="Amatic SC"/>
              </a:rPr>
              <a:t>Pembandingan hasil tes</a:t>
            </a:r>
            <a:endParaRPr sz="2200" b="1" dirty="0">
              <a:latin typeface="Amatic SC"/>
              <a:ea typeface="Amatic SC"/>
              <a:cs typeface="Amatic SC"/>
              <a:sym typeface="Amatic SC"/>
            </a:endParaRPr>
          </a:p>
          <a:p>
            <a:pPr marL="457200" lvl="0" indent="-368300" algn="l" rtl="0">
              <a:spcBef>
                <a:spcPts val="0"/>
              </a:spcBef>
              <a:spcAft>
                <a:spcPts val="0"/>
              </a:spcAft>
              <a:buSzPts val="2200"/>
              <a:buFont typeface="Amatic SC"/>
              <a:buAutoNum type="arabicPeriod"/>
            </a:pPr>
            <a:r>
              <a:rPr lang="id" sz="2200" b="1" dirty="0">
                <a:latin typeface="Amatic SC"/>
                <a:ea typeface="Amatic SC"/>
                <a:cs typeface="Amatic SC"/>
                <a:sym typeface="Amatic SC"/>
              </a:rPr>
              <a:t>Memberikan apresiasi</a:t>
            </a:r>
            <a:endParaRPr sz="2200" b="1" dirty="0">
              <a:latin typeface="Amatic SC"/>
              <a:ea typeface="Amatic SC"/>
              <a:cs typeface="Amatic SC"/>
              <a:sym typeface="Amatic SC"/>
            </a:endParaRPr>
          </a:p>
          <a:p>
            <a:pPr marL="457200" lvl="0" indent="0" algn="l" rtl="0">
              <a:spcBef>
                <a:spcPts val="0"/>
              </a:spcBef>
              <a:spcAft>
                <a:spcPts val="0"/>
              </a:spcAft>
              <a:buNone/>
            </a:pPr>
            <a:endParaRPr sz="1200" dirty="0">
              <a:solidFill>
                <a:srgbClr val="FF0000"/>
              </a:solidFill>
              <a:latin typeface="Times New Roman"/>
              <a:ea typeface="Times New Roman"/>
              <a:cs typeface="Times New Roman"/>
              <a:sym typeface="Times New Roman"/>
            </a:endParaRPr>
          </a:p>
          <a:p>
            <a:pPr marL="0" lvl="0" indent="0" algn="l" rtl="0">
              <a:spcBef>
                <a:spcPts val="0"/>
              </a:spcBef>
              <a:spcAft>
                <a:spcPts val="0"/>
              </a:spcAft>
              <a:buNone/>
            </a:pPr>
            <a:endParaRPr sz="1200" dirty="0">
              <a:solidFill>
                <a:srgbClr val="FF0000"/>
              </a:solidFill>
              <a:latin typeface="Times New Roman"/>
              <a:ea typeface="Times New Roman"/>
              <a:cs typeface="Times New Roman"/>
              <a:sym typeface="Times New Roman"/>
            </a:endParaRPr>
          </a:p>
          <a:p>
            <a:pPr marL="0" lvl="0" indent="0" algn="l" rtl="0">
              <a:spcBef>
                <a:spcPts val="0"/>
              </a:spcBef>
              <a:spcAft>
                <a:spcPts val="0"/>
              </a:spcAft>
              <a:buNone/>
            </a:pPr>
            <a:endParaRPr sz="1200" dirty="0">
              <a:solidFill>
                <a:srgbClr val="FF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wipe(down)">
                                      <p:cBhvr>
                                        <p:cTn id="7" dur="580">
                                          <p:stCondLst>
                                            <p:cond delay="0"/>
                                          </p:stCondLst>
                                        </p:cTn>
                                        <p:tgtEl>
                                          <p:spTgt spid="123"/>
                                        </p:tgtEl>
                                      </p:cBhvr>
                                    </p:animEffect>
                                    <p:anim calcmode="lin" valueType="num">
                                      <p:cBhvr>
                                        <p:cTn id="8" dur="1822" tmFilter="0,0; 0.14,0.36; 0.43,0.73; 0.71,0.91; 1.0,1.0">
                                          <p:stCondLst>
                                            <p:cond delay="0"/>
                                          </p:stCondLst>
                                        </p:cTn>
                                        <p:tgtEl>
                                          <p:spTgt spid="1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3"/>
                                        </p:tgtEl>
                                        <p:attrNameLst>
                                          <p:attrName>ppt_y</p:attrName>
                                        </p:attrNameLst>
                                      </p:cBhvr>
                                      <p:tavLst>
                                        <p:tav tm="0" fmla="#ppt_y-sin(pi*$)/81">
                                          <p:val>
                                            <p:fltVal val="0"/>
                                          </p:val>
                                        </p:tav>
                                        <p:tav tm="100000">
                                          <p:val>
                                            <p:fltVal val="1"/>
                                          </p:val>
                                        </p:tav>
                                      </p:tavLst>
                                    </p:anim>
                                    <p:animScale>
                                      <p:cBhvr>
                                        <p:cTn id="13" dur="26">
                                          <p:stCondLst>
                                            <p:cond delay="650"/>
                                          </p:stCondLst>
                                        </p:cTn>
                                        <p:tgtEl>
                                          <p:spTgt spid="123"/>
                                        </p:tgtEl>
                                      </p:cBhvr>
                                      <p:to x="100000" y="60000"/>
                                    </p:animScale>
                                    <p:animScale>
                                      <p:cBhvr>
                                        <p:cTn id="14" dur="166" decel="50000">
                                          <p:stCondLst>
                                            <p:cond delay="676"/>
                                          </p:stCondLst>
                                        </p:cTn>
                                        <p:tgtEl>
                                          <p:spTgt spid="123"/>
                                        </p:tgtEl>
                                      </p:cBhvr>
                                      <p:to x="100000" y="100000"/>
                                    </p:animScale>
                                    <p:animScale>
                                      <p:cBhvr>
                                        <p:cTn id="15" dur="26">
                                          <p:stCondLst>
                                            <p:cond delay="1312"/>
                                          </p:stCondLst>
                                        </p:cTn>
                                        <p:tgtEl>
                                          <p:spTgt spid="123"/>
                                        </p:tgtEl>
                                      </p:cBhvr>
                                      <p:to x="100000" y="80000"/>
                                    </p:animScale>
                                    <p:animScale>
                                      <p:cBhvr>
                                        <p:cTn id="16" dur="166" decel="50000">
                                          <p:stCondLst>
                                            <p:cond delay="1338"/>
                                          </p:stCondLst>
                                        </p:cTn>
                                        <p:tgtEl>
                                          <p:spTgt spid="123"/>
                                        </p:tgtEl>
                                      </p:cBhvr>
                                      <p:to x="100000" y="100000"/>
                                    </p:animScale>
                                    <p:animScale>
                                      <p:cBhvr>
                                        <p:cTn id="17" dur="26">
                                          <p:stCondLst>
                                            <p:cond delay="1642"/>
                                          </p:stCondLst>
                                        </p:cTn>
                                        <p:tgtEl>
                                          <p:spTgt spid="123"/>
                                        </p:tgtEl>
                                      </p:cBhvr>
                                      <p:to x="100000" y="90000"/>
                                    </p:animScale>
                                    <p:animScale>
                                      <p:cBhvr>
                                        <p:cTn id="18" dur="166" decel="50000">
                                          <p:stCondLst>
                                            <p:cond delay="1668"/>
                                          </p:stCondLst>
                                        </p:cTn>
                                        <p:tgtEl>
                                          <p:spTgt spid="123"/>
                                        </p:tgtEl>
                                      </p:cBhvr>
                                      <p:to x="100000" y="100000"/>
                                    </p:animScale>
                                    <p:animScale>
                                      <p:cBhvr>
                                        <p:cTn id="19" dur="26">
                                          <p:stCondLst>
                                            <p:cond delay="1808"/>
                                          </p:stCondLst>
                                        </p:cTn>
                                        <p:tgtEl>
                                          <p:spTgt spid="123"/>
                                        </p:tgtEl>
                                      </p:cBhvr>
                                      <p:to x="100000" y="95000"/>
                                    </p:animScale>
                                    <p:animScale>
                                      <p:cBhvr>
                                        <p:cTn id="20" dur="166" decel="50000">
                                          <p:stCondLst>
                                            <p:cond delay="1834"/>
                                          </p:stCondLst>
                                        </p:cTn>
                                        <p:tgtEl>
                                          <p:spTgt spid="12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24">
                                            <p:txEl>
                                              <p:pRg st="0" end="0"/>
                                            </p:txEl>
                                          </p:spTgt>
                                        </p:tgtEl>
                                        <p:attrNameLst>
                                          <p:attrName>style.visibility</p:attrName>
                                        </p:attrNameLst>
                                      </p:cBhvr>
                                      <p:to>
                                        <p:strVal val="visible"/>
                                      </p:to>
                                    </p:set>
                                    <p:animEffect transition="in" filter="wipe(down)">
                                      <p:cBhvr>
                                        <p:cTn id="25" dur="580">
                                          <p:stCondLst>
                                            <p:cond delay="0"/>
                                          </p:stCondLst>
                                        </p:cTn>
                                        <p:tgtEl>
                                          <p:spTgt spid="124">
                                            <p:txEl>
                                              <p:pRg st="0" end="0"/>
                                            </p:txEl>
                                          </p:spTgt>
                                        </p:tgtEl>
                                      </p:cBhvr>
                                    </p:animEffect>
                                    <p:anim calcmode="lin" valueType="num">
                                      <p:cBhvr>
                                        <p:cTn id="26" dur="1822" tmFilter="0,0; 0.14,0.36; 0.43,0.73; 0.71,0.91; 1.0,1.0">
                                          <p:stCondLst>
                                            <p:cond delay="0"/>
                                          </p:stCondLst>
                                        </p:cTn>
                                        <p:tgtEl>
                                          <p:spTgt spid="124">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4">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4">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4">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4">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24">
                                            <p:txEl>
                                              <p:pRg st="0" end="0"/>
                                            </p:txEl>
                                          </p:spTgt>
                                        </p:tgtEl>
                                      </p:cBhvr>
                                      <p:to x="100000" y="60000"/>
                                    </p:animScale>
                                    <p:animScale>
                                      <p:cBhvr>
                                        <p:cTn id="32" dur="166" decel="50000">
                                          <p:stCondLst>
                                            <p:cond delay="676"/>
                                          </p:stCondLst>
                                        </p:cTn>
                                        <p:tgtEl>
                                          <p:spTgt spid="124">
                                            <p:txEl>
                                              <p:pRg st="0" end="0"/>
                                            </p:txEl>
                                          </p:spTgt>
                                        </p:tgtEl>
                                      </p:cBhvr>
                                      <p:to x="100000" y="100000"/>
                                    </p:animScale>
                                    <p:animScale>
                                      <p:cBhvr>
                                        <p:cTn id="33" dur="26">
                                          <p:stCondLst>
                                            <p:cond delay="1312"/>
                                          </p:stCondLst>
                                        </p:cTn>
                                        <p:tgtEl>
                                          <p:spTgt spid="124">
                                            <p:txEl>
                                              <p:pRg st="0" end="0"/>
                                            </p:txEl>
                                          </p:spTgt>
                                        </p:tgtEl>
                                      </p:cBhvr>
                                      <p:to x="100000" y="80000"/>
                                    </p:animScale>
                                    <p:animScale>
                                      <p:cBhvr>
                                        <p:cTn id="34" dur="166" decel="50000">
                                          <p:stCondLst>
                                            <p:cond delay="1338"/>
                                          </p:stCondLst>
                                        </p:cTn>
                                        <p:tgtEl>
                                          <p:spTgt spid="124">
                                            <p:txEl>
                                              <p:pRg st="0" end="0"/>
                                            </p:txEl>
                                          </p:spTgt>
                                        </p:tgtEl>
                                      </p:cBhvr>
                                      <p:to x="100000" y="100000"/>
                                    </p:animScale>
                                    <p:animScale>
                                      <p:cBhvr>
                                        <p:cTn id="35" dur="26">
                                          <p:stCondLst>
                                            <p:cond delay="1642"/>
                                          </p:stCondLst>
                                        </p:cTn>
                                        <p:tgtEl>
                                          <p:spTgt spid="124">
                                            <p:txEl>
                                              <p:pRg st="0" end="0"/>
                                            </p:txEl>
                                          </p:spTgt>
                                        </p:tgtEl>
                                      </p:cBhvr>
                                      <p:to x="100000" y="90000"/>
                                    </p:animScale>
                                    <p:animScale>
                                      <p:cBhvr>
                                        <p:cTn id="36" dur="166" decel="50000">
                                          <p:stCondLst>
                                            <p:cond delay="1668"/>
                                          </p:stCondLst>
                                        </p:cTn>
                                        <p:tgtEl>
                                          <p:spTgt spid="124">
                                            <p:txEl>
                                              <p:pRg st="0" end="0"/>
                                            </p:txEl>
                                          </p:spTgt>
                                        </p:tgtEl>
                                      </p:cBhvr>
                                      <p:to x="100000" y="100000"/>
                                    </p:animScale>
                                    <p:animScale>
                                      <p:cBhvr>
                                        <p:cTn id="37" dur="26">
                                          <p:stCondLst>
                                            <p:cond delay="1808"/>
                                          </p:stCondLst>
                                        </p:cTn>
                                        <p:tgtEl>
                                          <p:spTgt spid="124">
                                            <p:txEl>
                                              <p:pRg st="0" end="0"/>
                                            </p:txEl>
                                          </p:spTgt>
                                        </p:tgtEl>
                                      </p:cBhvr>
                                      <p:to x="100000" y="95000"/>
                                    </p:animScale>
                                    <p:animScale>
                                      <p:cBhvr>
                                        <p:cTn id="38" dur="166" decel="50000">
                                          <p:stCondLst>
                                            <p:cond delay="1834"/>
                                          </p:stCondLst>
                                        </p:cTn>
                                        <p:tgtEl>
                                          <p:spTgt spid="124">
                                            <p:txEl>
                                              <p:pRg st="0" end="0"/>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124">
                                            <p:txEl>
                                              <p:pRg st="1" end="1"/>
                                            </p:txEl>
                                          </p:spTgt>
                                        </p:tgtEl>
                                        <p:attrNameLst>
                                          <p:attrName>style.visibility</p:attrName>
                                        </p:attrNameLst>
                                      </p:cBhvr>
                                      <p:to>
                                        <p:strVal val="visible"/>
                                      </p:to>
                                    </p:set>
                                    <p:animEffect transition="in" filter="wipe(down)">
                                      <p:cBhvr>
                                        <p:cTn id="41" dur="580">
                                          <p:stCondLst>
                                            <p:cond delay="0"/>
                                          </p:stCondLst>
                                        </p:cTn>
                                        <p:tgtEl>
                                          <p:spTgt spid="124">
                                            <p:txEl>
                                              <p:pRg st="1" end="1"/>
                                            </p:txEl>
                                          </p:spTgt>
                                        </p:tgtEl>
                                      </p:cBhvr>
                                    </p:animEffect>
                                    <p:anim calcmode="lin" valueType="num">
                                      <p:cBhvr>
                                        <p:cTn id="42" dur="1822" tmFilter="0,0; 0.14,0.36; 0.43,0.73; 0.71,0.91; 1.0,1.0">
                                          <p:stCondLst>
                                            <p:cond delay="0"/>
                                          </p:stCondLst>
                                        </p:cTn>
                                        <p:tgtEl>
                                          <p:spTgt spid="124">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24">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24">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24">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24">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124">
                                            <p:txEl>
                                              <p:pRg st="1" end="1"/>
                                            </p:txEl>
                                          </p:spTgt>
                                        </p:tgtEl>
                                      </p:cBhvr>
                                      <p:to x="100000" y="60000"/>
                                    </p:animScale>
                                    <p:animScale>
                                      <p:cBhvr>
                                        <p:cTn id="48" dur="166" decel="50000">
                                          <p:stCondLst>
                                            <p:cond delay="676"/>
                                          </p:stCondLst>
                                        </p:cTn>
                                        <p:tgtEl>
                                          <p:spTgt spid="124">
                                            <p:txEl>
                                              <p:pRg st="1" end="1"/>
                                            </p:txEl>
                                          </p:spTgt>
                                        </p:tgtEl>
                                      </p:cBhvr>
                                      <p:to x="100000" y="100000"/>
                                    </p:animScale>
                                    <p:animScale>
                                      <p:cBhvr>
                                        <p:cTn id="49" dur="26">
                                          <p:stCondLst>
                                            <p:cond delay="1312"/>
                                          </p:stCondLst>
                                        </p:cTn>
                                        <p:tgtEl>
                                          <p:spTgt spid="124">
                                            <p:txEl>
                                              <p:pRg st="1" end="1"/>
                                            </p:txEl>
                                          </p:spTgt>
                                        </p:tgtEl>
                                      </p:cBhvr>
                                      <p:to x="100000" y="80000"/>
                                    </p:animScale>
                                    <p:animScale>
                                      <p:cBhvr>
                                        <p:cTn id="50" dur="166" decel="50000">
                                          <p:stCondLst>
                                            <p:cond delay="1338"/>
                                          </p:stCondLst>
                                        </p:cTn>
                                        <p:tgtEl>
                                          <p:spTgt spid="124">
                                            <p:txEl>
                                              <p:pRg st="1" end="1"/>
                                            </p:txEl>
                                          </p:spTgt>
                                        </p:tgtEl>
                                      </p:cBhvr>
                                      <p:to x="100000" y="100000"/>
                                    </p:animScale>
                                    <p:animScale>
                                      <p:cBhvr>
                                        <p:cTn id="51" dur="26">
                                          <p:stCondLst>
                                            <p:cond delay="1642"/>
                                          </p:stCondLst>
                                        </p:cTn>
                                        <p:tgtEl>
                                          <p:spTgt spid="124">
                                            <p:txEl>
                                              <p:pRg st="1" end="1"/>
                                            </p:txEl>
                                          </p:spTgt>
                                        </p:tgtEl>
                                      </p:cBhvr>
                                      <p:to x="100000" y="90000"/>
                                    </p:animScale>
                                    <p:animScale>
                                      <p:cBhvr>
                                        <p:cTn id="52" dur="166" decel="50000">
                                          <p:stCondLst>
                                            <p:cond delay="1668"/>
                                          </p:stCondLst>
                                        </p:cTn>
                                        <p:tgtEl>
                                          <p:spTgt spid="124">
                                            <p:txEl>
                                              <p:pRg st="1" end="1"/>
                                            </p:txEl>
                                          </p:spTgt>
                                        </p:tgtEl>
                                      </p:cBhvr>
                                      <p:to x="100000" y="100000"/>
                                    </p:animScale>
                                    <p:animScale>
                                      <p:cBhvr>
                                        <p:cTn id="53" dur="26">
                                          <p:stCondLst>
                                            <p:cond delay="1808"/>
                                          </p:stCondLst>
                                        </p:cTn>
                                        <p:tgtEl>
                                          <p:spTgt spid="124">
                                            <p:txEl>
                                              <p:pRg st="1" end="1"/>
                                            </p:txEl>
                                          </p:spTgt>
                                        </p:tgtEl>
                                      </p:cBhvr>
                                      <p:to x="100000" y="95000"/>
                                    </p:animScale>
                                    <p:animScale>
                                      <p:cBhvr>
                                        <p:cTn id="54" dur="166" decel="50000">
                                          <p:stCondLst>
                                            <p:cond delay="1834"/>
                                          </p:stCondLst>
                                        </p:cTn>
                                        <p:tgtEl>
                                          <p:spTgt spid="124">
                                            <p:txEl>
                                              <p:pRg st="1" end="1"/>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124">
                                            <p:txEl>
                                              <p:pRg st="2" end="2"/>
                                            </p:txEl>
                                          </p:spTgt>
                                        </p:tgtEl>
                                        <p:attrNameLst>
                                          <p:attrName>style.visibility</p:attrName>
                                        </p:attrNameLst>
                                      </p:cBhvr>
                                      <p:to>
                                        <p:strVal val="visible"/>
                                      </p:to>
                                    </p:set>
                                    <p:animEffect transition="in" filter="wipe(down)">
                                      <p:cBhvr>
                                        <p:cTn id="57" dur="580">
                                          <p:stCondLst>
                                            <p:cond delay="0"/>
                                          </p:stCondLst>
                                        </p:cTn>
                                        <p:tgtEl>
                                          <p:spTgt spid="124">
                                            <p:txEl>
                                              <p:pRg st="2" end="2"/>
                                            </p:txEl>
                                          </p:spTgt>
                                        </p:tgtEl>
                                      </p:cBhvr>
                                    </p:animEffect>
                                    <p:anim calcmode="lin" valueType="num">
                                      <p:cBhvr>
                                        <p:cTn id="58" dur="1822" tmFilter="0,0; 0.14,0.36; 0.43,0.73; 0.71,0.91; 1.0,1.0">
                                          <p:stCondLst>
                                            <p:cond delay="0"/>
                                          </p:stCondLst>
                                        </p:cTn>
                                        <p:tgtEl>
                                          <p:spTgt spid="124">
                                            <p:txEl>
                                              <p:pRg st="2" end="2"/>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24">
                                            <p:txEl>
                                              <p:pRg st="2" end="2"/>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24">
                                            <p:txEl>
                                              <p:pRg st="2" end="2"/>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24">
                                            <p:txEl>
                                              <p:pRg st="2" end="2"/>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24">
                                            <p:txEl>
                                              <p:pRg st="2" end="2"/>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124">
                                            <p:txEl>
                                              <p:pRg st="2" end="2"/>
                                            </p:txEl>
                                          </p:spTgt>
                                        </p:tgtEl>
                                      </p:cBhvr>
                                      <p:to x="100000" y="60000"/>
                                    </p:animScale>
                                    <p:animScale>
                                      <p:cBhvr>
                                        <p:cTn id="64" dur="166" decel="50000">
                                          <p:stCondLst>
                                            <p:cond delay="676"/>
                                          </p:stCondLst>
                                        </p:cTn>
                                        <p:tgtEl>
                                          <p:spTgt spid="124">
                                            <p:txEl>
                                              <p:pRg st="2" end="2"/>
                                            </p:txEl>
                                          </p:spTgt>
                                        </p:tgtEl>
                                      </p:cBhvr>
                                      <p:to x="100000" y="100000"/>
                                    </p:animScale>
                                    <p:animScale>
                                      <p:cBhvr>
                                        <p:cTn id="65" dur="26">
                                          <p:stCondLst>
                                            <p:cond delay="1312"/>
                                          </p:stCondLst>
                                        </p:cTn>
                                        <p:tgtEl>
                                          <p:spTgt spid="124">
                                            <p:txEl>
                                              <p:pRg st="2" end="2"/>
                                            </p:txEl>
                                          </p:spTgt>
                                        </p:tgtEl>
                                      </p:cBhvr>
                                      <p:to x="100000" y="80000"/>
                                    </p:animScale>
                                    <p:animScale>
                                      <p:cBhvr>
                                        <p:cTn id="66" dur="166" decel="50000">
                                          <p:stCondLst>
                                            <p:cond delay="1338"/>
                                          </p:stCondLst>
                                        </p:cTn>
                                        <p:tgtEl>
                                          <p:spTgt spid="124">
                                            <p:txEl>
                                              <p:pRg st="2" end="2"/>
                                            </p:txEl>
                                          </p:spTgt>
                                        </p:tgtEl>
                                      </p:cBhvr>
                                      <p:to x="100000" y="100000"/>
                                    </p:animScale>
                                    <p:animScale>
                                      <p:cBhvr>
                                        <p:cTn id="67" dur="26">
                                          <p:stCondLst>
                                            <p:cond delay="1642"/>
                                          </p:stCondLst>
                                        </p:cTn>
                                        <p:tgtEl>
                                          <p:spTgt spid="124">
                                            <p:txEl>
                                              <p:pRg st="2" end="2"/>
                                            </p:txEl>
                                          </p:spTgt>
                                        </p:tgtEl>
                                      </p:cBhvr>
                                      <p:to x="100000" y="90000"/>
                                    </p:animScale>
                                    <p:animScale>
                                      <p:cBhvr>
                                        <p:cTn id="68" dur="166" decel="50000">
                                          <p:stCondLst>
                                            <p:cond delay="1668"/>
                                          </p:stCondLst>
                                        </p:cTn>
                                        <p:tgtEl>
                                          <p:spTgt spid="124">
                                            <p:txEl>
                                              <p:pRg st="2" end="2"/>
                                            </p:txEl>
                                          </p:spTgt>
                                        </p:tgtEl>
                                      </p:cBhvr>
                                      <p:to x="100000" y="100000"/>
                                    </p:animScale>
                                    <p:animScale>
                                      <p:cBhvr>
                                        <p:cTn id="69" dur="26">
                                          <p:stCondLst>
                                            <p:cond delay="1808"/>
                                          </p:stCondLst>
                                        </p:cTn>
                                        <p:tgtEl>
                                          <p:spTgt spid="124">
                                            <p:txEl>
                                              <p:pRg st="2" end="2"/>
                                            </p:txEl>
                                          </p:spTgt>
                                        </p:tgtEl>
                                      </p:cBhvr>
                                      <p:to x="100000" y="95000"/>
                                    </p:animScale>
                                    <p:animScale>
                                      <p:cBhvr>
                                        <p:cTn id="70" dur="166" decel="50000">
                                          <p:stCondLst>
                                            <p:cond delay="1834"/>
                                          </p:stCondLst>
                                        </p:cTn>
                                        <p:tgtEl>
                                          <p:spTgt spid="124">
                                            <p:txEl>
                                              <p:pRg st="2" end="2"/>
                                            </p:txEl>
                                          </p:spTgt>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124">
                                            <p:txEl>
                                              <p:pRg st="3" end="3"/>
                                            </p:txEl>
                                          </p:spTgt>
                                        </p:tgtEl>
                                        <p:attrNameLst>
                                          <p:attrName>style.visibility</p:attrName>
                                        </p:attrNameLst>
                                      </p:cBhvr>
                                      <p:to>
                                        <p:strVal val="visible"/>
                                      </p:to>
                                    </p:set>
                                    <p:animEffect transition="in" filter="wipe(down)">
                                      <p:cBhvr>
                                        <p:cTn id="73" dur="580">
                                          <p:stCondLst>
                                            <p:cond delay="0"/>
                                          </p:stCondLst>
                                        </p:cTn>
                                        <p:tgtEl>
                                          <p:spTgt spid="124">
                                            <p:txEl>
                                              <p:pRg st="3" end="3"/>
                                            </p:txEl>
                                          </p:spTgt>
                                        </p:tgtEl>
                                      </p:cBhvr>
                                    </p:animEffect>
                                    <p:anim calcmode="lin" valueType="num">
                                      <p:cBhvr>
                                        <p:cTn id="74" dur="1822" tmFilter="0,0; 0.14,0.36; 0.43,0.73; 0.71,0.91; 1.0,1.0">
                                          <p:stCondLst>
                                            <p:cond delay="0"/>
                                          </p:stCondLst>
                                        </p:cTn>
                                        <p:tgtEl>
                                          <p:spTgt spid="124">
                                            <p:txEl>
                                              <p:pRg st="3" end="3"/>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24">
                                            <p:txEl>
                                              <p:pRg st="3" end="3"/>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24">
                                            <p:txEl>
                                              <p:pRg st="3" end="3"/>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24">
                                            <p:txEl>
                                              <p:pRg st="3" end="3"/>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24">
                                            <p:txEl>
                                              <p:pRg st="3" end="3"/>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124">
                                            <p:txEl>
                                              <p:pRg st="3" end="3"/>
                                            </p:txEl>
                                          </p:spTgt>
                                        </p:tgtEl>
                                      </p:cBhvr>
                                      <p:to x="100000" y="60000"/>
                                    </p:animScale>
                                    <p:animScale>
                                      <p:cBhvr>
                                        <p:cTn id="80" dur="166" decel="50000">
                                          <p:stCondLst>
                                            <p:cond delay="676"/>
                                          </p:stCondLst>
                                        </p:cTn>
                                        <p:tgtEl>
                                          <p:spTgt spid="124">
                                            <p:txEl>
                                              <p:pRg st="3" end="3"/>
                                            </p:txEl>
                                          </p:spTgt>
                                        </p:tgtEl>
                                      </p:cBhvr>
                                      <p:to x="100000" y="100000"/>
                                    </p:animScale>
                                    <p:animScale>
                                      <p:cBhvr>
                                        <p:cTn id="81" dur="26">
                                          <p:stCondLst>
                                            <p:cond delay="1312"/>
                                          </p:stCondLst>
                                        </p:cTn>
                                        <p:tgtEl>
                                          <p:spTgt spid="124">
                                            <p:txEl>
                                              <p:pRg st="3" end="3"/>
                                            </p:txEl>
                                          </p:spTgt>
                                        </p:tgtEl>
                                      </p:cBhvr>
                                      <p:to x="100000" y="80000"/>
                                    </p:animScale>
                                    <p:animScale>
                                      <p:cBhvr>
                                        <p:cTn id="82" dur="166" decel="50000">
                                          <p:stCondLst>
                                            <p:cond delay="1338"/>
                                          </p:stCondLst>
                                        </p:cTn>
                                        <p:tgtEl>
                                          <p:spTgt spid="124">
                                            <p:txEl>
                                              <p:pRg st="3" end="3"/>
                                            </p:txEl>
                                          </p:spTgt>
                                        </p:tgtEl>
                                      </p:cBhvr>
                                      <p:to x="100000" y="100000"/>
                                    </p:animScale>
                                    <p:animScale>
                                      <p:cBhvr>
                                        <p:cTn id="83" dur="26">
                                          <p:stCondLst>
                                            <p:cond delay="1642"/>
                                          </p:stCondLst>
                                        </p:cTn>
                                        <p:tgtEl>
                                          <p:spTgt spid="124">
                                            <p:txEl>
                                              <p:pRg st="3" end="3"/>
                                            </p:txEl>
                                          </p:spTgt>
                                        </p:tgtEl>
                                      </p:cBhvr>
                                      <p:to x="100000" y="90000"/>
                                    </p:animScale>
                                    <p:animScale>
                                      <p:cBhvr>
                                        <p:cTn id="84" dur="166" decel="50000">
                                          <p:stCondLst>
                                            <p:cond delay="1668"/>
                                          </p:stCondLst>
                                        </p:cTn>
                                        <p:tgtEl>
                                          <p:spTgt spid="124">
                                            <p:txEl>
                                              <p:pRg st="3" end="3"/>
                                            </p:txEl>
                                          </p:spTgt>
                                        </p:tgtEl>
                                      </p:cBhvr>
                                      <p:to x="100000" y="100000"/>
                                    </p:animScale>
                                    <p:animScale>
                                      <p:cBhvr>
                                        <p:cTn id="85" dur="26">
                                          <p:stCondLst>
                                            <p:cond delay="1808"/>
                                          </p:stCondLst>
                                        </p:cTn>
                                        <p:tgtEl>
                                          <p:spTgt spid="124">
                                            <p:txEl>
                                              <p:pRg st="3" end="3"/>
                                            </p:txEl>
                                          </p:spTgt>
                                        </p:tgtEl>
                                      </p:cBhvr>
                                      <p:to x="100000" y="95000"/>
                                    </p:animScale>
                                    <p:animScale>
                                      <p:cBhvr>
                                        <p:cTn id="86" dur="166" decel="50000">
                                          <p:stCondLst>
                                            <p:cond delay="1834"/>
                                          </p:stCondLst>
                                        </p:cTn>
                                        <p:tgtEl>
                                          <p:spTgt spid="124">
                                            <p:txEl>
                                              <p:pRg st="3" end="3"/>
                                            </p:txEl>
                                          </p:spTgt>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124">
                                            <p:txEl>
                                              <p:pRg st="4" end="4"/>
                                            </p:txEl>
                                          </p:spTgt>
                                        </p:tgtEl>
                                        <p:attrNameLst>
                                          <p:attrName>style.visibility</p:attrName>
                                        </p:attrNameLst>
                                      </p:cBhvr>
                                      <p:to>
                                        <p:strVal val="visible"/>
                                      </p:to>
                                    </p:set>
                                    <p:animEffect transition="in" filter="wipe(down)">
                                      <p:cBhvr>
                                        <p:cTn id="89" dur="580">
                                          <p:stCondLst>
                                            <p:cond delay="0"/>
                                          </p:stCondLst>
                                        </p:cTn>
                                        <p:tgtEl>
                                          <p:spTgt spid="124">
                                            <p:txEl>
                                              <p:pRg st="4" end="4"/>
                                            </p:txEl>
                                          </p:spTgt>
                                        </p:tgtEl>
                                      </p:cBhvr>
                                    </p:animEffect>
                                    <p:anim calcmode="lin" valueType="num">
                                      <p:cBhvr>
                                        <p:cTn id="90" dur="1822" tmFilter="0,0; 0.14,0.36; 0.43,0.73; 0.71,0.91; 1.0,1.0">
                                          <p:stCondLst>
                                            <p:cond delay="0"/>
                                          </p:stCondLst>
                                        </p:cTn>
                                        <p:tgtEl>
                                          <p:spTgt spid="124">
                                            <p:txEl>
                                              <p:pRg st="4" end="4"/>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24">
                                            <p:txEl>
                                              <p:pRg st="4" end="4"/>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24">
                                            <p:txEl>
                                              <p:pRg st="4" end="4"/>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24">
                                            <p:txEl>
                                              <p:pRg st="4" end="4"/>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24">
                                            <p:txEl>
                                              <p:pRg st="4" end="4"/>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124">
                                            <p:txEl>
                                              <p:pRg st="4" end="4"/>
                                            </p:txEl>
                                          </p:spTgt>
                                        </p:tgtEl>
                                      </p:cBhvr>
                                      <p:to x="100000" y="60000"/>
                                    </p:animScale>
                                    <p:animScale>
                                      <p:cBhvr>
                                        <p:cTn id="96" dur="166" decel="50000">
                                          <p:stCondLst>
                                            <p:cond delay="676"/>
                                          </p:stCondLst>
                                        </p:cTn>
                                        <p:tgtEl>
                                          <p:spTgt spid="124">
                                            <p:txEl>
                                              <p:pRg st="4" end="4"/>
                                            </p:txEl>
                                          </p:spTgt>
                                        </p:tgtEl>
                                      </p:cBhvr>
                                      <p:to x="100000" y="100000"/>
                                    </p:animScale>
                                    <p:animScale>
                                      <p:cBhvr>
                                        <p:cTn id="97" dur="26">
                                          <p:stCondLst>
                                            <p:cond delay="1312"/>
                                          </p:stCondLst>
                                        </p:cTn>
                                        <p:tgtEl>
                                          <p:spTgt spid="124">
                                            <p:txEl>
                                              <p:pRg st="4" end="4"/>
                                            </p:txEl>
                                          </p:spTgt>
                                        </p:tgtEl>
                                      </p:cBhvr>
                                      <p:to x="100000" y="80000"/>
                                    </p:animScale>
                                    <p:animScale>
                                      <p:cBhvr>
                                        <p:cTn id="98" dur="166" decel="50000">
                                          <p:stCondLst>
                                            <p:cond delay="1338"/>
                                          </p:stCondLst>
                                        </p:cTn>
                                        <p:tgtEl>
                                          <p:spTgt spid="124">
                                            <p:txEl>
                                              <p:pRg st="4" end="4"/>
                                            </p:txEl>
                                          </p:spTgt>
                                        </p:tgtEl>
                                      </p:cBhvr>
                                      <p:to x="100000" y="100000"/>
                                    </p:animScale>
                                    <p:animScale>
                                      <p:cBhvr>
                                        <p:cTn id="99" dur="26">
                                          <p:stCondLst>
                                            <p:cond delay="1642"/>
                                          </p:stCondLst>
                                        </p:cTn>
                                        <p:tgtEl>
                                          <p:spTgt spid="124">
                                            <p:txEl>
                                              <p:pRg st="4" end="4"/>
                                            </p:txEl>
                                          </p:spTgt>
                                        </p:tgtEl>
                                      </p:cBhvr>
                                      <p:to x="100000" y="90000"/>
                                    </p:animScale>
                                    <p:animScale>
                                      <p:cBhvr>
                                        <p:cTn id="100" dur="166" decel="50000">
                                          <p:stCondLst>
                                            <p:cond delay="1668"/>
                                          </p:stCondLst>
                                        </p:cTn>
                                        <p:tgtEl>
                                          <p:spTgt spid="124">
                                            <p:txEl>
                                              <p:pRg st="4" end="4"/>
                                            </p:txEl>
                                          </p:spTgt>
                                        </p:tgtEl>
                                      </p:cBhvr>
                                      <p:to x="100000" y="100000"/>
                                    </p:animScale>
                                    <p:animScale>
                                      <p:cBhvr>
                                        <p:cTn id="101" dur="26">
                                          <p:stCondLst>
                                            <p:cond delay="1808"/>
                                          </p:stCondLst>
                                        </p:cTn>
                                        <p:tgtEl>
                                          <p:spTgt spid="124">
                                            <p:txEl>
                                              <p:pRg st="4" end="4"/>
                                            </p:txEl>
                                          </p:spTgt>
                                        </p:tgtEl>
                                      </p:cBhvr>
                                      <p:to x="100000" y="95000"/>
                                    </p:animScale>
                                    <p:animScale>
                                      <p:cBhvr>
                                        <p:cTn id="102" dur="166" decel="50000">
                                          <p:stCondLst>
                                            <p:cond delay="1834"/>
                                          </p:stCondLst>
                                        </p:cTn>
                                        <p:tgtEl>
                                          <p:spTgt spid="124">
                                            <p:txEl>
                                              <p:pRg st="4" end="4"/>
                                            </p:txEl>
                                          </p:spTgt>
                                        </p:tgtEl>
                                      </p:cBhvr>
                                      <p:to x="100000" y="100000"/>
                                    </p:animScale>
                                  </p:childTnLst>
                                </p:cTn>
                              </p:par>
                              <p:par>
                                <p:cTn id="103" presetID="26" presetClass="entr" presetSubtype="0" fill="hold" nodeType="withEffect">
                                  <p:stCondLst>
                                    <p:cond delay="0"/>
                                  </p:stCondLst>
                                  <p:childTnLst>
                                    <p:set>
                                      <p:cBhvr>
                                        <p:cTn id="104" dur="1" fill="hold">
                                          <p:stCondLst>
                                            <p:cond delay="0"/>
                                          </p:stCondLst>
                                        </p:cTn>
                                        <p:tgtEl>
                                          <p:spTgt spid="124">
                                            <p:txEl>
                                              <p:pRg st="5" end="5"/>
                                            </p:txEl>
                                          </p:spTgt>
                                        </p:tgtEl>
                                        <p:attrNameLst>
                                          <p:attrName>style.visibility</p:attrName>
                                        </p:attrNameLst>
                                      </p:cBhvr>
                                      <p:to>
                                        <p:strVal val="visible"/>
                                      </p:to>
                                    </p:set>
                                    <p:animEffect transition="in" filter="wipe(down)">
                                      <p:cBhvr>
                                        <p:cTn id="105" dur="580">
                                          <p:stCondLst>
                                            <p:cond delay="0"/>
                                          </p:stCondLst>
                                        </p:cTn>
                                        <p:tgtEl>
                                          <p:spTgt spid="124">
                                            <p:txEl>
                                              <p:pRg st="5" end="5"/>
                                            </p:txEl>
                                          </p:spTgt>
                                        </p:tgtEl>
                                      </p:cBhvr>
                                    </p:animEffect>
                                    <p:anim calcmode="lin" valueType="num">
                                      <p:cBhvr>
                                        <p:cTn id="106" dur="1822" tmFilter="0,0; 0.14,0.36; 0.43,0.73; 0.71,0.91; 1.0,1.0">
                                          <p:stCondLst>
                                            <p:cond delay="0"/>
                                          </p:stCondLst>
                                        </p:cTn>
                                        <p:tgtEl>
                                          <p:spTgt spid="124">
                                            <p:txEl>
                                              <p:pRg st="5" end="5"/>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124">
                                            <p:txEl>
                                              <p:pRg st="5" end="5"/>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124">
                                            <p:txEl>
                                              <p:pRg st="5" end="5"/>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124">
                                            <p:txEl>
                                              <p:pRg st="5" end="5"/>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124">
                                            <p:txEl>
                                              <p:pRg st="5" end="5"/>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124">
                                            <p:txEl>
                                              <p:pRg st="5" end="5"/>
                                            </p:txEl>
                                          </p:spTgt>
                                        </p:tgtEl>
                                      </p:cBhvr>
                                      <p:to x="100000" y="60000"/>
                                    </p:animScale>
                                    <p:animScale>
                                      <p:cBhvr>
                                        <p:cTn id="112" dur="166" decel="50000">
                                          <p:stCondLst>
                                            <p:cond delay="676"/>
                                          </p:stCondLst>
                                        </p:cTn>
                                        <p:tgtEl>
                                          <p:spTgt spid="124">
                                            <p:txEl>
                                              <p:pRg st="5" end="5"/>
                                            </p:txEl>
                                          </p:spTgt>
                                        </p:tgtEl>
                                      </p:cBhvr>
                                      <p:to x="100000" y="100000"/>
                                    </p:animScale>
                                    <p:animScale>
                                      <p:cBhvr>
                                        <p:cTn id="113" dur="26">
                                          <p:stCondLst>
                                            <p:cond delay="1312"/>
                                          </p:stCondLst>
                                        </p:cTn>
                                        <p:tgtEl>
                                          <p:spTgt spid="124">
                                            <p:txEl>
                                              <p:pRg st="5" end="5"/>
                                            </p:txEl>
                                          </p:spTgt>
                                        </p:tgtEl>
                                      </p:cBhvr>
                                      <p:to x="100000" y="80000"/>
                                    </p:animScale>
                                    <p:animScale>
                                      <p:cBhvr>
                                        <p:cTn id="114" dur="166" decel="50000">
                                          <p:stCondLst>
                                            <p:cond delay="1338"/>
                                          </p:stCondLst>
                                        </p:cTn>
                                        <p:tgtEl>
                                          <p:spTgt spid="124">
                                            <p:txEl>
                                              <p:pRg st="5" end="5"/>
                                            </p:txEl>
                                          </p:spTgt>
                                        </p:tgtEl>
                                      </p:cBhvr>
                                      <p:to x="100000" y="100000"/>
                                    </p:animScale>
                                    <p:animScale>
                                      <p:cBhvr>
                                        <p:cTn id="115" dur="26">
                                          <p:stCondLst>
                                            <p:cond delay="1642"/>
                                          </p:stCondLst>
                                        </p:cTn>
                                        <p:tgtEl>
                                          <p:spTgt spid="124">
                                            <p:txEl>
                                              <p:pRg st="5" end="5"/>
                                            </p:txEl>
                                          </p:spTgt>
                                        </p:tgtEl>
                                      </p:cBhvr>
                                      <p:to x="100000" y="90000"/>
                                    </p:animScale>
                                    <p:animScale>
                                      <p:cBhvr>
                                        <p:cTn id="116" dur="166" decel="50000">
                                          <p:stCondLst>
                                            <p:cond delay="1668"/>
                                          </p:stCondLst>
                                        </p:cTn>
                                        <p:tgtEl>
                                          <p:spTgt spid="124">
                                            <p:txEl>
                                              <p:pRg st="5" end="5"/>
                                            </p:txEl>
                                          </p:spTgt>
                                        </p:tgtEl>
                                      </p:cBhvr>
                                      <p:to x="100000" y="100000"/>
                                    </p:animScale>
                                    <p:animScale>
                                      <p:cBhvr>
                                        <p:cTn id="117" dur="26">
                                          <p:stCondLst>
                                            <p:cond delay="1808"/>
                                          </p:stCondLst>
                                        </p:cTn>
                                        <p:tgtEl>
                                          <p:spTgt spid="124">
                                            <p:txEl>
                                              <p:pRg st="5" end="5"/>
                                            </p:txEl>
                                          </p:spTgt>
                                        </p:tgtEl>
                                      </p:cBhvr>
                                      <p:to x="100000" y="95000"/>
                                    </p:animScale>
                                    <p:animScale>
                                      <p:cBhvr>
                                        <p:cTn id="118" dur="166" decel="50000">
                                          <p:stCondLst>
                                            <p:cond delay="1834"/>
                                          </p:stCondLst>
                                        </p:cTn>
                                        <p:tgtEl>
                                          <p:spTgt spid="124">
                                            <p:txEl>
                                              <p:pRg st="5" end="5"/>
                                            </p:txEl>
                                          </p:spTgt>
                                        </p:tgtEl>
                                      </p:cBhvr>
                                      <p:to x="100000" y="100000"/>
                                    </p:animScale>
                                  </p:childTnLst>
                                </p:cTn>
                              </p:par>
                              <p:par>
                                <p:cTn id="119" presetID="26" presetClass="entr" presetSubtype="0" fill="hold" nodeType="withEffect">
                                  <p:stCondLst>
                                    <p:cond delay="0"/>
                                  </p:stCondLst>
                                  <p:childTnLst>
                                    <p:set>
                                      <p:cBhvr>
                                        <p:cTn id="120" dur="1" fill="hold">
                                          <p:stCondLst>
                                            <p:cond delay="0"/>
                                          </p:stCondLst>
                                        </p:cTn>
                                        <p:tgtEl>
                                          <p:spTgt spid="124">
                                            <p:txEl>
                                              <p:pRg st="6" end="6"/>
                                            </p:txEl>
                                          </p:spTgt>
                                        </p:tgtEl>
                                        <p:attrNameLst>
                                          <p:attrName>style.visibility</p:attrName>
                                        </p:attrNameLst>
                                      </p:cBhvr>
                                      <p:to>
                                        <p:strVal val="visible"/>
                                      </p:to>
                                    </p:set>
                                    <p:animEffect transition="in" filter="wipe(down)">
                                      <p:cBhvr>
                                        <p:cTn id="121" dur="580">
                                          <p:stCondLst>
                                            <p:cond delay="0"/>
                                          </p:stCondLst>
                                        </p:cTn>
                                        <p:tgtEl>
                                          <p:spTgt spid="124">
                                            <p:txEl>
                                              <p:pRg st="6" end="6"/>
                                            </p:txEl>
                                          </p:spTgt>
                                        </p:tgtEl>
                                      </p:cBhvr>
                                    </p:animEffect>
                                    <p:anim calcmode="lin" valueType="num">
                                      <p:cBhvr>
                                        <p:cTn id="122" dur="1822" tmFilter="0,0; 0.14,0.36; 0.43,0.73; 0.71,0.91; 1.0,1.0">
                                          <p:stCondLst>
                                            <p:cond delay="0"/>
                                          </p:stCondLst>
                                        </p:cTn>
                                        <p:tgtEl>
                                          <p:spTgt spid="124">
                                            <p:txEl>
                                              <p:pRg st="6" end="6"/>
                                            </p:txEl>
                                          </p:spTgt>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124">
                                            <p:txEl>
                                              <p:pRg st="6" end="6"/>
                                            </p:txEl>
                                          </p:spTgt>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124">
                                            <p:txEl>
                                              <p:pRg st="6" end="6"/>
                                            </p:txEl>
                                          </p:spTgt>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124">
                                            <p:txEl>
                                              <p:pRg st="6" end="6"/>
                                            </p:txEl>
                                          </p:spTgt>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124">
                                            <p:txEl>
                                              <p:pRg st="6" end="6"/>
                                            </p:txEl>
                                          </p:spTgt>
                                        </p:tgtEl>
                                        <p:attrNameLst>
                                          <p:attrName>ppt_y</p:attrName>
                                        </p:attrNameLst>
                                      </p:cBhvr>
                                      <p:tavLst>
                                        <p:tav tm="0" fmla="#ppt_y-sin(pi*$)/81">
                                          <p:val>
                                            <p:fltVal val="0"/>
                                          </p:val>
                                        </p:tav>
                                        <p:tav tm="100000">
                                          <p:val>
                                            <p:fltVal val="1"/>
                                          </p:val>
                                        </p:tav>
                                      </p:tavLst>
                                    </p:anim>
                                    <p:animScale>
                                      <p:cBhvr>
                                        <p:cTn id="127" dur="26">
                                          <p:stCondLst>
                                            <p:cond delay="650"/>
                                          </p:stCondLst>
                                        </p:cTn>
                                        <p:tgtEl>
                                          <p:spTgt spid="124">
                                            <p:txEl>
                                              <p:pRg st="6" end="6"/>
                                            </p:txEl>
                                          </p:spTgt>
                                        </p:tgtEl>
                                      </p:cBhvr>
                                      <p:to x="100000" y="60000"/>
                                    </p:animScale>
                                    <p:animScale>
                                      <p:cBhvr>
                                        <p:cTn id="128" dur="166" decel="50000">
                                          <p:stCondLst>
                                            <p:cond delay="676"/>
                                          </p:stCondLst>
                                        </p:cTn>
                                        <p:tgtEl>
                                          <p:spTgt spid="124">
                                            <p:txEl>
                                              <p:pRg st="6" end="6"/>
                                            </p:txEl>
                                          </p:spTgt>
                                        </p:tgtEl>
                                      </p:cBhvr>
                                      <p:to x="100000" y="100000"/>
                                    </p:animScale>
                                    <p:animScale>
                                      <p:cBhvr>
                                        <p:cTn id="129" dur="26">
                                          <p:stCondLst>
                                            <p:cond delay="1312"/>
                                          </p:stCondLst>
                                        </p:cTn>
                                        <p:tgtEl>
                                          <p:spTgt spid="124">
                                            <p:txEl>
                                              <p:pRg st="6" end="6"/>
                                            </p:txEl>
                                          </p:spTgt>
                                        </p:tgtEl>
                                      </p:cBhvr>
                                      <p:to x="100000" y="80000"/>
                                    </p:animScale>
                                    <p:animScale>
                                      <p:cBhvr>
                                        <p:cTn id="130" dur="166" decel="50000">
                                          <p:stCondLst>
                                            <p:cond delay="1338"/>
                                          </p:stCondLst>
                                        </p:cTn>
                                        <p:tgtEl>
                                          <p:spTgt spid="124">
                                            <p:txEl>
                                              <p:pRg st="6" end="6"/>
                                            </p:txEl>
                                          </p:spTgt>
                                        </p:tgtEl>
                                      </p:cBhvr>
                                      <p:to x="100000" y="100000"/>
                                    </p:animScale>
                                    <p:animScale>
                                      <p:cBhvr>
                                        <p:cTn id="131" dur="26">
                                          <p:stCondLst>
                                            <p:cond delay="1642"/>
                                          </p:stCondLst>
                                        </p:cTn>
                                        <p:tgtEl>
                                          <p:spTgt spid="124">
                                            <p:txEl>
                                              <p:pRg st="6" end="6"/>
                                            </p:txEl>
                                          </p:spTgt>
                                        </p:tgtEl>
                                      </p:cBhvr>
                                      <p:to x="100000" y="90000"/>
                                    </p:animScale>
                                    <p:animScale>
                                      <p:cBhvr>
                                        <p:cTn id="132" dur="166" decel="50000">
                                          <p:stCondLst>
                                            <p:cond delay="1668"/>
                                          </p:stCondLst>
                                        </p:cTn>
                                        <p:tgtEl>
                                          <p:spTgt spid="124">
                                            <p:txEl>
                                              <p:pRg st="6" end="6"/>
                                            </p:txEl>
                                          </p:spTgt>
                                        </p:tgtEl>
                                      </p:cBhvr>
                                      <p:to x="100000" y="100000"/>
                                    </p:animScale>
                                    <p:animScale>
                                      <p:cBhvr>
                                        <p:cTn id="133" dur="26">
                                          <p:stCondLst>
                                            <p:cond delay="1808"/>
                                          </p:stCondLst>
                                        </p:cTn>
                                        <p:tgtEl>
                                          <p:spTgt spid="124">
                                            <p:txEl>
                                              <p:pRg st="6" end="6"/>
                                            </p:txEl>
                                          </p:spTgt>
                                        </p:tgtEl>
                                      </p:cBhvr>
                                      <p:to x="100000" y="95000"/>
                                    </p:animScale>
                                    <p:animScale>
                                      <p:cBhvr>
                                        <p:cTn id="134" dur="166" decel="50000">
                                          <p:stCondLst>
                                            <p:cond delay="1834"/>
                                          </p:stCondLst>
                                        </p:cTn>
                                        <p:tgtEl>
                                          <p:spTgt spid="124">
                                            <p:txEl>
                                              <p:pRg st="6" end="6"/>
                                            </p:txEl>
                                          </p:spTgt>
                                        </p:tgtEl>
                                      </p:cBhvr>
                                      <p:to x="100000" y="100000"/>
                                    </p:animScale>
                                  </p:childTnLst>
                                </p:cTn>
                              </p:par>
                              <p:par>
                                <p:cTn id="135" presetID="26" presetClass="entr" presetSubtype="0" fill="hold" nodeType="withEffect">
                                  <p:stCondLst>
                                    <p:cond delay="0"/>
                                  </p:stCondLst>
                                  <p:childTnLst>
                                    <p:set>
                                      <p:cBhvr>
                                        <p:cTn id="136" dur="1" fill="hold">
                                          <p:stCondLst>
                                            <p:cond delay="0"/>
                                          </p:stCondLst>
                                        </p:cTn>
                                        <p:tgtEl>
                                          <p:spTgt spid="124">
                                            <p:txEl>
                                              <p:pRg st="7" end="7"/>
                                            </p:txEl>
                                          </p:spTgt>
                                        </p:tgtEl>
                                        <p:attrNameLst>
                                          <p:attrName>style.visibility</p:attrName>
                                        </p:attrNameLst>
                                      </p:cBhvr>
                                      <p:to>
                                        <p:strVal val="visible"/>
                                      </p:to>
                                    </p:set>
                                    <p:animEffect transition="in" filter="wipe(down)">
                                      <p:cBhvr>
                                        <p:cTn id="137" dur="580">
                                          <p:stCondLst>
                                            <p:cond delay="0"/>
                                          </p:stCondLst>
                                        </p:cTn>
                                        <p:tgtEl>
                                          <p:spTgt spid="124">
                                            <p:txEl>
                                              <p:pRg st="7" end="7"/>
                                            </p:txEl>
                                          </p:spTgt>
                                        </p:tgtEl>
                                      </p:cBhvr>
                                    </p:animEffect>
                                    <p:anim calcmode="lin" valueType="num">
                                      <p:cBhvr>
                                        <p:cTn id="138" dur="1822" tmFilter="0,0; 0.14,0.36; 0.43,0.73; 0.71,0.91; 1.0,1.0">
                                          <p:stCondLst>
                                            <p:cond delay="0"/>
                                          </p:stCondLst>
                                        </p:cTn>
                                        <p:tgtEl>
                                          <p:spTgt spid="124">
                                            <p:txEl>
                                              <p:pRg st="7" end="7"/>
                                            </p:txEl>
                                          </p:spTgt>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124">
                                            <p:txEl>
                                              <p:pRg st="7" end="7"/>
                                            </p:txEl>
                                          </p:spTgt>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124">
                                            <p:txEl>
                                              <p:pRg st="7" end="7"/>
                                            </p:txEl>
                                          </p:spTgt>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124">
                                            <p:txEl>
                                              <p:pRg st="7" end="7"/>
                                            </p:txEl>
                                          </p:spTgt>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124">
                                            <p:txEl>
                                              <p:pRg st="7" end="7"/>
                                            </p:txEl>
                                          </p:spTgt>
                                        </p:tgtEl>
                                        <p:attrNameLst>
                                          <p:attrName>ppt_y</p:attrName>
                                        </p:attrNameLst>
                                      </p:cBhvr>
                                      <p:tavLst>
                                        <p:tav tm="0" fmla="#ppt_y-sin(pi*$)/81">
                                          <p:val>
                                            <p:fltVal val="0"/>
                                          </p:val>
                                        </p:tav>
                                        <p:tav tm="100000">
                                          <p:val>
                                            <p:fltVal val="1"/>
                                          </p:val>
                                        </p:tav>
                                      </p:tavLst>
                                    </p:anim>
                                    <p:animScale>
                                      <p:cBhvr>
                                        <p:cTn id="143" dur="26">
                                          <p:stCondLst>
                                            <p:cond delay="650"/>
                                          </p:stCondLst>
                                        </p:cTn>
                                        <p:tgtEl>
                                          <p:spTgt spid="124">
                                            <p:txEl>
                                              <p:pRg st="7" end="7"/>
                                            </p:txEl>
                                          </p:spTgt>
                                        </p:tgtEl>
                                      </p:cBhvr>
                                      <p:to x="100000" y="60000"/>
                                    </p:animScale>
                                    <p:animScale>
                                      <p:cBhvr>
                                        <p:cTn id="144" dur="166" decel="50000">
                                          <p:stCondLst>
                                            <p:cond delay="676"/>
                                          </p:stCondLst>
                                        </p:cTn>
                                        <p:tgtEl>
                                          <p:spTgt spid="124">
                                            <p:txEl>
                                              <p:pRg st="7" end="7"/>
                                            </p:txEl>
                                          </p:spTgt>
                                        </p:tgtEl>
                                      </p:cBhvr>
                                      <p:to x="100000" y="100000"/>
                                    </p:animScale>
                                    <p:animScale>
                                      <p:cBhvr>
                                        <p:cTn id="145" dur="26">
                                          <p:stCondLst>
                                            <p:cond delay="1312"/>
                                          </p:stCondLst>
                                        </p:cTn>
                                        <p:tgtEl>
                                          <p:spTgt spid="124">
                                            <p:txEl>
                                              <p:pRg st="7" end="7"/>
                                            </p:txEl>
                                          </p:spTgt>
                                        </p:tgtEl>
                                      </p:cBhvr>
                                      <p:to x="100000" y="80000"/>
                                    </p:animScale>
                                    <p:animScale>
                                      <p:cBhvr>
                                        <p:cTn id="146" dur="166" decel="50000">
                                          <p:stCondLst>
                                            <p:cond delay="1338"/>
                                          </p:stCondLst>
                                        </p:cTn>
                                        <p:tgtEl>
                                          <p:spTgt spid="124">
                                            <p:txEl>
                                              <p:pRg st="7" end="7"/>
                                            </p:txEl>
                                          </p:spTgt>
                                        </p:tgtEl>
                                      </p:cBhvr>
                                      <p:to x="100000" y="100000"/>
                                    </p:animScale>
                                    <p:animScale>
                                      <p:cBhvr>
                                        <p:cTn id="147" dur="26">
                                          <p:stCondLst>
                                            <p:cond delay="1642"/>
                                          </p:stCondLst>
                                        </p:cTn>
                                        <p:tgtEl>
                                          <p:spTgt spid="124">
                                            <p:txEl>
                                              <p:pRg st="7" end="7"/>
                                            </p:txEl>
                                          </p:spTgt>
                                        </p:tgtEl>
                                      </p:cBhvr>
                                      <p:to x="100000" y="90000"/>
                                    </p:animScale>
                                    <p:animScale>
                                      <p:cBhvr>
                                        <p:cTn id="148" dur="166" decel="50000">
                                          <p:stCondLst>
                                            <p:cond delay="1668"/>
                                          </p:stCondLst>
                                        </p:cTn>
                                        <p:tgtEl>
                                          <p:spTgt spid="124">
                                            <p:txEl>
                                              <p:pRg st="7" end="7"/>
                                            </p:txEl>
                                          </p:spTgt>
                                        </p:tgtEl>
                                      </p:cBhvr>
                                      <p:to x="100000" y="100000"/>
                                    </p:animScale>
                                    <p:animScale>
                                      <p:cBhvr>
                                        <p:cTn id="149" dur="26">
                                          <p:stCondLst>
                                            <p:cond delay="1808"/>
                                          </p:stCondLst>
                                        </p:cTn>
                                        <p:tgtEl>
                                          <p:spTgt spid="124">
                                            <p:txEl>
                                              <p:pRg st="7" end="7"/>
                                            </p:txEl>
                                          </p:spTgt>
                                        </p:tgtEl>
                                      </p:cBhvr>
                                      <p:to x="100000" y="95000"/>
                                    </p:animScale>
                                    <p:animScale>
                                      <p:cBhvr>
                                        <p:cTn id="150" dur="166" decel="50000">
                                          <p:stCondLst>
                                            <p:cond delay="1834"/>
                                          </p:stCondLst>
                                        </p:cTn>
                                        <p:tgtEl>
                                          <p:spTgt spid="124">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499</Words>
  <Application>Microsoft Office PowerPoint</Application>
  <PresentationFormat>On-screen Show (16:9)</PresentationFormat>
  <Paragraphs>60</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Source Code Pro</vt:lpstr>
      <vt:lpstr>Comic Sans MS</vt:lpstr>
      <vt:lpstr>Arial</vt:lpstr>
      <vt:lpstr>Amatic SC</vt:lpstr>
      <vt:lpstr>Times New Roman</vt:lpstr>
      <vt:lpstr>Beach Day</vt:lpstr>
      <vt:lpstr>Model Model Pembelajaran Matematika</vt:lpstr>
      <vt:lpstr>Student Team Achievement Divisions </vt:lpstr>
      <vt:lpstr>Student Team Achievement Divisions (STAD) </vt:lpstr>
      <vt:lpstr>PowerPoint Presentation</vt:lpstr>
      <vt:lpstr>Menurut Slavin (dalam Noornia, 1997: 21) ada lima komponen utama dalam pembelajaran kooperatif metode STAD, yaitu: </vt:lpstr>
      <vt:lpstr>PowerPoint Presentation</vt:lpstr>
      <vt:lpstr>PowerPoint Presentation</vt:lpstr>
      <vt:lpstr>·         Ciri-ciri model pembelajaran STAD:</vt:lpstr>
      <vt:lpstr>PowerPoint Presentation</vt:lpstr>
      <vt:lpstr>·         Kelebihan dan kekurangan model pembelajaran STAD: </vt:lpstr>
      <vt:lpstr>kriteria penilaian peserta didik</vt:lpstr>
      <vt:lpstr>PowerPoint Presentation</vt:lpstr>
      <vt:lpstr>penilaian kelompok</vt:lpstr>
      <vt:lpstr>klasifikasi penilaian kelompok</vt:lpstr>
      <vt:lpstr>PowerPoint Presentation</vt:lpstr>
      <vt:lpstr>TERIMAKASIH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Model Pembelajaran Matematika</dc:title>
  <dc:creator>ASUS</dc:creator>
  <cp:lastModifiedBy>ASUS</cp:lastModifiedBy>
  <cp:revision>4</cp:revision>
  <dcterms:modified xsi:type="dcterms:W3CDTF">2021-07-08T02:27:46Z</dcterms:modified>
</cp:coreProperties>
</file>