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Telegraf" charset="1" panose="00000500000000000000"/>
      <p:regular r:id="rId10"/>
    </p:embeddedFont>
    <p:embeddedFont>
      <p:font typeface="Telegraf Bold" charset="1" panose="00000800000000000000"/>
      <p:regular r:id="rId11"/>
    </p:embeddedFont>
    <p:embeddedFont>
      <p:font typeface="Telegraf Bold" charset="1" panose="00000800000000000000"/>
      <p:regular r:id="rId12"/>
    </p:embeddedFont>
    <p:embeddedFont>
      <p:font typeface="Telegraf Bold Bold" charset="1" panose="00000A00000000000000"/>
      <p:regular r:id="rId13"/>
    </p:embeddedFont>
    <p:embeddedFont>
      <p:font typeface="Open Sans" charset="1" panose="020B0606030504020204"/>
      <p:regular r:id="rId14"/>
    </p:embeddedFont>
    <p:embeddedFont>
      <p:font typeface="Open Sans Bold" charset="1" panose="020B0806030504020204"/>
      <p:regular r:id="rId15"/>
    </p:embeddedFont>
    <p:embeddedFont>
      <p:font typeface="Open Sans Italics" charset="1" panose="020B0606030504020204"/>
      <p:regular r:id="rId16"/>
    </p:embeddedFont>
    <p:embeddedFont>
      <p:font typeface="Open Sans Bold Italics" charset="1" panose="020B0806030504020204"/>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40.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815762" y="-1098369"/>
            <a:ext cx="22311063" cy="21221337"/>
            <a:chOff x="0" y="0"/>
            <a:chExt cx="29748084" cy="28295116"/>
          </a:xfrm>
        </p:grpSpPr>
        <p:pic>
          <p:nvPicPr>
            <p:cNvPr name="Picture 3" id="3"/>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2405687">
              <a:off x="6722477" y="3711970"/>
              <a:ext cx="18809262" cy="19956776"/>
            </a:xfrm>
            <a:prstGeom prst="rect">
              <a:avLst/>
            </a:prstGeom>
          </p:spPr>
        </p:pic>
        <p:pic>
          <p:nvPicPr>
            <p:cNvPr name="Picture 4" id="4"/>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2405687">
              <a:off x="4216345" y="4626370"/>
              <a:ext cx="18809262" cy="19956776"/>
            </a:xfrm>
            <a:prstGeom prst="rect">
              <a:avLst/>
            </a:prstGeom>
          </p:spPr>
        </p:pic>
      </p:grpSp>
      <p:sp>
        <p:nvSpPr>
          <p:cNvPr name="TextBox 5" id="5"/>
          <p:cNvSpPr txBox="true"/>
          <p:nvPr/>
        </p:nvSpPr>
        <p:spPr>
          <a:xfrm rot="0">
            <a:off x="9183548" y="4631510"/>
            <a:ext cx="7912101" cy="3322320"/>
          </a:xfrm>
          <a:prstGeom prst="rect">
            <a:avLst/>
          </a:prstGeom>
        </p:spPr>
        <p:txBody>
          <a:bodyPr anchor="t" rtlCol="false" tIns="0" lIns="0" bIns="0" rIns="0">
            <a:spAutoFit/>
          </a:bodyPr>
          <a:lstStyle/>
          <a:p>
            <a:pPr>
              <a:lnSpc>
                <a:spcPts val="5280"/>
              </a:lnSpc>
            </a:pPr>
            <a:r>
              <a:rPr lang="en-US" sz="3200">
                <a:solidFill>
                  <a:srgbClr val="011C50"/>
                </a:solidFill>
                <a:latin typeface="Telegraf"/>
              </a:rPr>
              <a:t>Pratiwi Bagus Nanindah - D1041191005</a:t>
            </a:r>
          </a:p>
          <a:p>
            <a:pPr>
              <a:lnSpc>
                <a:spcPts val="5280"/>
              </a:lnSpc>
            </a:pPr>
            <a:r>
              <a:rPr lang="en-US" sz="3200">
                <a:solidFill>
                  <a:srgbClr val="011C50"/>
                </a:solidFill>
                <a:latin typeface="Telegraf"/>
              </a:rPr>
              <a:t>Grace Stella - D1041191009</a:t>
            </a:r>
          </a:p>
          <a:p>
            <a:pPr>
              <a:lnSpc>
                <a:spcPts val="5280"/>
              </a:lnSpc>
            </a:pPr>
            <a:r>
              <a:rPr lang="en-US" sz="3200">
                <a:solidFill>
                  <a:srgbClr val="011C50"/>
                </a:solidFill>
                <a:latin typeface="Telegraf"/>
              </a:rPr>
              <a:t>Nella Yuliarni - D1041191015</a:t>
            </a:r>
          </a:p>
          <a:p>
            <a:pPr>
              <a:lnSpc>
                <a:spcPts val="5280"/>
              </a:lnSpc>
            </a:pPr>
            <a:r>
              <a:rPr lang="en-US" sz="3200">
                <a:solidFill>
                  <a:srgbClr val="011C50"/>
                </a:solidFill>
                <a:latin typeface="Telegraf"/>
              </a:rPr>
              <a:t>Andreas - D1041191020</a:t>
            </a:r>
          </a:p>
          <a:p>
            <a:pPr>
              <a:lnSpc>
                <a:spcPts val="5280"/>
              </a:lnSpc>
            </a:pPr>
            <a:r>
              <a:rPr lang="en-US" sz="3200">
                <a:solidFill>
                  <a:srgbClr val="011C50"/>
                </a:solidFill>
                <a:latin typeface="Telegraf"/>
              </a:rPr>
              <a:t>Natasha Azzahra - D1041191047</a:t>
            </a:r>
          </a:p>
        </p:txBody>
      </p:sp>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false" rot="0">
            <a:off x="914400" y="4141080"/>
            <a:ext cx="6749330" cy="5117220"/>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true" flipV="false" rot="0">
            <a:off x="1399970" y="1779423"/>
            <a:ext cx="6356016" cy="1962420"/>
          </a:xfrm>
          <a:prstGeom prst="rect">
            <a:avLst/>
          </a:prstGeom>
        </p:spPr>
      </p:pic>
      <p:sp>
        <p:nvSpPr>
          <p:cNvPr name="TextBox 8" id="8"/>
          <p:cNvSpPr txBox="true"/>
          <p:nvPr/>
        </p:nvSpPr>
        <p:spPr>
          <a:xfrm rot="0">
            <a:off x="7445693" y="1233593"/>
            <a:ext cx="10842307" cy="2508250"/>
          </a:xfrm>
          <a:prstGeom prst="rect">
            <a:avLst/>
          </a:prstGeom>
        </p:spPr>
        <p:txBody>
          <a:bodyPr anchor="t" rtlCol="false" tIns="0" lIns="0" bIns="0" rIns="0">
            <a:spAutoFit/>
          </a:bodyPr>
          <a:lstStyle/>
          <a:p>
            <a:pPr>
              <a:lnSpc>
                <a:spcPts val="9799"/>
              </a:lnSpc>
            </a:pPr>
            <a:r>
              <a:rPr lang="en-US" sz="6999">
                <a:solidFill>
                  <a:srgbClr val="011C50"/>
                </a:solidFill>
                <a:latin typeface="Telegraf Bold"/>
              </a:rPr>
              <a:t>Sistem Informasi Penjualan Ara Cookies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975364"/>
            <a:chOff x="0" y="0"/>
            <a:chExt cx="1913890" cy="311380"/>
          </a:xfrm>
        </p:grpSpPr>
        <p:sp>
          <p:nvSpPr>
            <p:cNvPr name="Freeform 3" id="3"/>
            <p:cNvSpPr/>
            <p:nvPr/>
          </p:nvSpPr>
          <p:spPr>
            <a:xfrm>
              <a:off x="0" y="0"/>
              <a:ext cx="1913890" cy="311380"/>
            </a:xfrm>
            <a:custGeom>
              <a:avLst/>
              <a:gdLst/>
              <a:ahLst/>
              <a:cxnLst/>
              <a:rect r="r" b="b" t="t" l="l"/>
              <a:pathLst>
                <a:path h="311380" w="1913890">
                  <a:moveTo>
                    <a:pt x="0" y="0"/>
                  </a:moveTo>
                  <a:lnTo>
                    <a:pt x="1913890" y="0"/>
                  </a:lnTo>
                  <a:lnTo>
                    <a:pt x="1913890" y="311380"/>
                  </a:lnTo>
                  <a:lnTo>
                    <a:pt x="0" y="311380"/>
                  </a:lnTo>
                  <a:close/>
                </a:path>
              </a:pathLst>
            </a:custGeom>
            <a:solidFill>
              <a:srgbClr val="004A98"/>
            </a:solidFill>
          </p:spPr>
        </p:sp>
      </p:grpSp>
      <p:sp>
        <p:nvSpPr>
          <p:cNvPr name="TextBox 4" id="4"/>
          <p:cNvSpPr txBox="true"/>
          <p:nvPr/>
        </p:nvSpPr>
        <p:spPr>
          <a:xfrm rot="0">
            <a:off x="9947525" y="920944"/>
            <a:ext cx="8055254" cy="1066800"/>
          </a:xfrm>
          <a:prstGeom prst="rect">
            <a:avLst/>
          </a:prstGeom>
        </p:spPr>
        <p:txBody>
          <a:bodyPr anchor="t" rtlCol="false" tIns="0" lIns="0" bIns="0" rIns="0">
            <a:spAutoFit/>
          </a:bodyPr>
          <a:lstStyle/>
          <a:p>
            <a:pPr>
              <a:lnSpc>
                <a:spcPts val="7920"/>
              </a:lnSpc>
            </a:pPr>
            <a:r>
              <a:rPr lang="en-US" sz="6600">
                <a:solidFill>
                  <a:srgbClr val="FFFFFF"/>
                </a:solidFill>
                <a:latin typeface="Telegraf Bold"/>
              </a:rPr>
              <a:t>Waterfall Model</a:t>
            </a:r>
          </a:p>
        </p:txBody>
      </p:sp>
      <p:sp>
        <p:nvSpPr>
          <p:cNvPr name="TextBox 5" id="5"/>
          <p:cNvSpPr txBox="true"/>
          <p:nvPr/>
        </p:nvSpPr>
        <p:spPr>
          <a:xfrm rot="0">
            <a:off x="1507542" y="3655868"/>
            <a:ext cx="7957305" cy="5920740"/>
          </a:xfrm>
          <a:prstGeom prst="rect">
            <a:avLst/>
          </a:prstGeom>
        </p:spPr>
        <p:txBody>
          <a:bodyPr anchor="t" rtlCol="false" tIns="0" lIns="0" bIns="0" rIns="0">
            <a:spAutoFit/>
          </a:bodyPr>
          <a:lstStyle/>
          <a:p>
            <a:pPr algn="just">
              <a:lnSpc>
                <a:spcPts val="3899"/>
              </a:lnSpc>
            </a:pPr>
            <a:r>
              <a:rPr lang="en-US" sz="2599">
                <a:solidFill>
                  <a:srgbClr val="011C50"/>
                </a:solidFill>
                <a:latin typeface="Open Sans"/>
              </a:rPr>
              <a:t>Model atau metode yang digunakan dalam pengembangan sistem informasi ini adalah model waterfall. Alasan kami memilih menggunakan model ini karena pengerjaannya yang terurut sehingga dapat meminimalisir kesalahan selama pengerjaan software. Kemudian model ini cocok digunakan untuk pengembangan aplikasi berskala kecil hingga menengah dengan biaya pengerjaan yang tidak terlalu besar. Model waterfall memiliki lima tahapan, diantaranya yaitu requirement, design, implementation, integration &amp; testing, dan operation &amp; maintenance.</a:t>
            </a:r>
          </a:p>
        </p:txBody>
      </p:sp>
      <p:pic>
        <p:nvPicPr>
          <p:cNvPr name="Picture 6" id="6"/>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true" flipV="false" rot="0">
            <a:off x="13305569" y="4669735"/>
            <a:ext cx="4163080" cy="4588565"/>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4A98"/>
        </a:solidFill>
      </p:bgPr>
    </p:bg>
    <p:spTree>
      <p:nvGrpSpPr>
        <p:cNvPr id="1" name=""/>
        <p:cNvGrpSpPr/>
        <p:nvPr/>
      </p:nvGrpSpPr>
      <p:grpSpPr>
        <a:xfrm>
          <a:off x="0" y="0"/>
          <a:ext cx="0" cy="0"/>
          <a:chOff x="0" y="0"/>
          <a:chExt cx="0" cy="0"/>
        </a:xfrm>
      </p:grpSpPr>
      <p:grpSp>
        <p:nvGrpSpPr>
          <p:cNvPr name="Group 2" id="2"/>
          <p:cNvGrpSpPr/>
          <p:nvPr/>
        </p:nvGrpSpPr>
        <p:grpSpPr>
          <a:xfrm rot="8100000">
            <a:off x="-5392114" y="-2070100"/>
            <a:ext cx="15051428" cy="14746763"/>
            <a:chOff x="0" y="0"/>
            <a:chExt cx="20068571" cy="19662351"/>
          </a:xfrm>
        </p:grpSpPr>
        <p:pic>
          <p:nvPicPr>
            <p:cNvPr name="Picture 3" id="3"/>
            <p:cNvPicPr>
              <a:picLocks noChangeAspect="true"/>
            </p:cNvPicPr>
            <p:nvPr/>
          </p:nvPicPr>
          <p:blipFill>
            <a:blip r:embed="rId2">
              <a:alphaModFix amt="1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7410038" cy="18629418"/>
            </a:xfrm>
            <a:prstGeom prst="rect">
              <a:avLst/>
            </a:prstGeom>
          </p:spPr>
        </p:pic>
        <p:pic>
          <p:nvPicPr>
            <p:cNvPr name="Picture 4" id="4"/>
            <p:cNvPicPr>
              <a:picLocks noChangeAspect="true"/>
            </p:cNvPicPr>
            <p:nvPr/>
          </p:nvPicPr>
          <p:blipFill>
            <a:blip r:embed="rId2">
              <a:alphaModFix amt="1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658533" y="1032933"/>
              <a:ext cx="17410038" cy="18629418"/>
            </a:xfrm>
            <a:prstGeom prst="rect">
              <a:avLst/>
            </a:prstGeom>
          </p:spPr>
        </p:pic>
      </p:grpSp>
      <p:grpSp>
        <p:nvGrpSpPr>
          <p:cNvPr name="Group 5" id="5"/>
          <p:cNvGrpSpPr/>
          <p:nvPr/>
        </p:nvGrpSpPr>
        <p:grpSpPr>
          <a:xfrm rot="0">
            <a:off x="-1348238" y="7911360"/>
            <a:ext cx="19636238" cy="3103762"/>
            <a:chOff x="0" y="0"/>
            <a:chExt cx="2507534" cy="396348"/>
          </a:xfrm>
        </p:grpSpPr>
        <p:sp>
          <p:nvSpPr>
            <p:cNvPr name="Freeform 6" id="6"/>
            <p:cNvSpPr/>
            <p:nvPr/>
          </p:nvSpPr>
          <p:spPr>
            <a:xfrm>
              <a:off x="0" y="0"/>
              <a:ext cx="2507534" cy="396348"/>
            </a:xfrm>
            <a:custGeom>
              <a:avLst/>
              <a:gdLst/>
              <a:ahLst/>
              <a:cxnLst/>
              <a:rect r="r" b="b" t="t" l="l"/>
              <a:pathLst>
                <a:path h="396348" w="2507534">
                  <a:moveTo>
                    <a:pt x="0" y="0"/>
                  </a:moveTo>
                  <a:lnTo>
                    <a:pt x="2507534" y="0"/>
                  </a:lnTo>
                  <a:lnTo>
                    <a:pt x="2507534" y="396348"/>
                  </a:lnTo>
                  <a:lnTo>
                    <a:pt x="0" y="396348"/>
                  </a:lnTo>
                  <a:close/>
                </a:path>
              </a:pathLst>
            </a:custGeom>
            <a:solidFill>
              <a:srgbClr val="011C50"/>
            </a:solidFill>
          </p:spPr>
        </p:sp>
      </p:grpSp>
      <p:sp>
        <p:nvSpPr>
          <p:cNvPr name="TextBox 7" id="7"/>
          <p:cNvSpPr txBox="true"/>
          <p:nvPr/>
        </p:nvSpPr>
        <p:spPr>
          <a:xfrm rot="0">
            <a:off x="8469881" y="3638550"/>
            <a:ext cx="9371814" cy="2914650"/>
          </a:xfrm>
          <a:prstGeom prst="rect">
            <a:avLst/>
          </a:prstGeom>
        </p:spPr>
        <p:txBody>
          <a:bodyPr anchor="t" rtlCol="false" tIns="0" lIns="0" bIns="0" rIns="0">
            <a:spAutoFit/>
          </a:bodyPr>
          <a:lstStyle/>
          <a:p>
            <a:pPr>
              <a:lnSpc>
                <a:spcPts val="11160"/>
              </a:lnSpc>
            </a:pPr>
            <a:r>
              <a:rPr lang="en-US" sz="9300">
                <a:solidFill>
                  <a:srgbClr val="FFFFFF"/>
                </a:solidFill>
                <a:latin typeface="Telegraf Bold"/>
              </a:rPr>
              <a:t>List of Priority Risk</a:t>
            </a:r>
          </a:p>
        </p:txBody>
      </p:sp>
      <p:pic>
        <p:nvPicPr>
          <p:cNvPr name="Picture 8" id="8"/>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145186">
            <a:off x="3482694" y="377468"/>
            <a:ext cx="5429813" cy="1676455"/>
          </a:xfrm>
          <a:prstGeom prst="rect">
            <a:avLst/>
          </a:prstGeom>
        </p:spPr>
      </p:pic>
      <p:pic>
        <p:nvPicPr>
          <p:cNvPr name="Picture 9" id="9"/>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380376" y="3219371"/>
            <a:ext cx="5047493" cy="5563369"/>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742985" y="-363375"/>
            <a:ext cx="15051428" cy="14746763"/>
            <a:chOff x="0" y="0"/>
            <a:chExt cx="20068571" cy="19662351"/>
          </a:xfrm>
        </p:grpSpPr>
        <p:pic>
          <p:nvPicPr>
            <p:cNvPr name="Picture 3" id="3"/>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7410038" cy="18629418"/>
            </a:xfrm>
            <a:prstGeom prst="rect">
              <a:avLst/>
            </a:prstGeom>
          </p:spPr>
        </p:pic>
        <p:pic>
          <p:nvPicPr>
            <p:cNvPr name="Picture 4" id="4"/>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658533" y="1032933"/>
              <a:ext cx="17410038" cy="18629418"/>
            </a:xfrm>
            <a:prstGeom prst="rect">
              <a:avLst/>
            </a:prstGeom>
          </p:spPr>
        </p:pic>
      </p:grpSp>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2329839" y="2669540"/>
            <a:ext cx="5762803" cy="6772525"/>
          </a:xfrm>
          <a:prstGeom prst="rect">
            <a:avLst/>
          </a:prstGeom>
        </p:spPr>
      </p:pic>
      <p:sp>
        <p:nvSpPr>
          <p:cNvPr name="TextBox 6" id="6"/>
          <p:cNvSpPr txBox="true"/>
          <p:nvPr/>
        </p:nvSpPr>
        <p:spPr>
          <a:xfrm rot="0">
            <a:off x="1028700" y="1283248"/>
            <a:ext cx="8957543" cy="1047750"/>
          </a:xfrm>
          <a:prstGeom prst="rect">
            <a:avLst/>
          </a:prstGeom>
        </p:spPr>
        <p:txBody>
          <a:bodyPr anchor="t" rtlCol="false" tIns="0" lIns="0" bIns="0" rIns="0">
            <a:spAutoFit/>
          </a:bodyPr>
          <a:lstStyle/>
          <a:p>
            <a:pPr>
              <a:lnSpc>
                <a:spcPts val="7680"/>
              </a:lnSpc>
            </a:pPr>
            <a:r>
              <a:rPr lang="en-US" sz="6399">
                <a:solidFill>
                  <a:srgbClr val="011C50"/>
                </a:solidFill>
                <a:latin typeface="Telegraf Bold"/>
              </a:rPr>
              <a:t>List of Priority Risk</a:t>
            </a:r>
          </a:p>
        </p:txBody>
      </p:sp>
      <p:grpSp>
        <p:nvGrpSpPr>
          <p:cNvPr name="Group 7" id="7"/>
          <p:cNvGrpSpPr/>
          <p:nvPr/>
        </p:nvGrpSpPr>
        <p:grpSpPr>
          <a:xfrm rot="0">
            <a:off x="1028700" y="3150391"/>
            <a:ext cx="3232432" cy="1889697"/>
            <a:chOff x="0" y="0"/>
            <a:chExt cx="4309909" cy="2519596"/>
          </a:xfrm>
        </p:grpSpPr>
        <p:sp>
          <p:nvSpPr>
            <p:cNvPr name="TextBox 8" id="8"/>
            <p:cNvSpPr txBox="true"/>
            <p:nvPr/>
          </p:nvSpPr>
          <p:spPr>
            <a:xfrm rot="0">
              <a:off x="0" y="925349"/>
              <a:ext cx="4309909" cy="1594247"/>
            </a:xfrm>
            <a:prstGeom prst="rect">
              <a:avLst/>
            </a:prstGeom>
          </p:spPr>
          <p:txBody>
            <a:bodyPr anchor="t" rtlCol="false" tIns="0" lIns="0" bIns="0" rIns="0">
              <a:spAutoFit/>
            </a:bodyPr>
            <a:lstStyle/>
            <a:p>
              <a:pPr>
                <a:lnSpc>
                  <a:spcPts val="3120"/>
                </a:lnSpc>
              </a:pPr>
              <a:r>
                <a:rPr lang="en-US" sz="2600">
                  <a:solidFill>
                    <a:srgbClr val="011C50"/>
                  </a:solidFill>
                  <a:latin typeface="Open Sans"/>
                </a:rPr>
                <a:t>Hasil akhir proyek tidak mencapai target spesifikasi</a:t>
              </a:r>
            </a:p>
          </p:txBody>
        </p:sp>
        <p:sp>
          <p:nvSpPr>
            <p:cNvPr name="TextBox 9" id="9"/>
            <p:cNvSpPr txBox="true"/>
            <p:nvPr/>
          </p:nvSpPr>
          <p:spPr>
            <a:xfrm rot="0">
              <a:off x="0" y="-66675"/>
              <a:ext cx="4309909" cy="795937"/>
            </a:xfrm>
            <a:prstGeom prst="rect">
              <a:avLst/>
            </a:prstGeom>
          </p:spPr>
          <p:txBody>
            <a:bodyPr anchor="t" rtlCol="false" tIns="0" lIns="0" bIns="0" rIns="0">
              <a:spAutoFit/>
            </a:bodyPr>
            <a:lstStyle/>
            <a:p>
              <a:pPr algn="l" marL="0" indent="0" lvl="0">
                <a:lnSpc>
                  <a:spcPts val="4680"/>
                </a:lnSpc>
                <a:spcBef>
                  <a:spcPct val="0"/>
                </a:spcBef>
              </a:pPr>
              <a:r>
                <a:rPr lang="en-US" sz="3600" u="none">
                  <a:solidFill>
                    <a:srgbClr val="011C50"/>
                  </a:solidFill>
                  <a:latin typeface="Telegraf Bold"/>
                </a:rPr>
                <a:t>01</a:t>
              </a:r>
            </a:p>
          </p:txBody>
        </p:sp>
      </p:grpSp>
      <p:grpSp>
        <p:nvGrpSpPr>
          <p:cNvPr name="Group 10" id="10"/>
          <p:cNvGrpSpPr/>
          <p:nvPr/>
        </p:nvGrpSpPr>
        <p:grpSpPr>
          <a:xfrm rot="0">
            <a:off x="1028700" y="5335734"/>
            <a:ext cx="3232432" cy="1889697"/>
            <a:chOff x="0" y="0"/>
            <a:chExt cx="4309909" cy="2519596"/>
          </a:xfrm>
        </p:grpSpPr>
        <p:sp>
          <p:nvSpPr>
            <p:cNvPr name="TextBox 11" id="11"/>
            <p:cNvSpPr txBox="true"/>
            <p:nvPr/>
          </p:nvSpPr>
          <p:spPr>
            <a:xfrm rot="0">
              <a:off x="0" y="925349"/>
              <a:ext cx="4309909" cy="1594247"/>
            </a:xfrm>
            <a:prstGeom prst="rect">
              <a:avLst/>
            </a:prstGeom>
          </p:spPr>
          <p:txBody>
            <a:bodyPr anchor="t" rtlCol="false" tIns="0" lIns="0" bIns="0" rIns="0">
              <a:spAutoFit/>
            </a:bodyPr>
            <a:lstStyle/>
            <a:p>
              <a:pPr marL="0" indent="0" lvl="0">
                <a:lnSpc>
                  <a:spcPts val="3120"/>
                </a:lnSpc>
                <a:spcBef>
                  <a:spcPct val="0"/>
                </a:spcBef>
              </a:pPr>
              <a:r>
                <a:rPr lang="en-US" sz="2600">
                  <a:solidFill>
                    <a:srgbClr val="011C50"/>
                  </a:solidFill>
                  <a:latin typeface="Open Sans"/>
                </a:rPr>
                <a:t>Dana yang dibutuhkan lebih dari perkiraan awal</a:t>
              </a:r>
            </a:p>
          </p:txBody>
        </p:sp>
        <p:sp>
          <p:nvSpPr>
            <p:cNvPr name="TextBox 12" id="12"/>
            <p:cNvSpPr txBox="true"/>
            <p:nvPr/>
          </p:nvSpPr>
          <p:spPr>
            <a:xfrm rot="0">
              <a:off x="0" y="-66675"/>
              <a:ext cx="4309909" cy="795937"/>
            </a:xfrm>
            <a:prstGeom prst="rect">
              <a:avLst/>
            </a:prstGeom>
          </p:spPr>
          <p:txBody>
            <a:bodyPr anchor="t" rtlCol="false" tIns="0" lIns="0" bIns="0" rIns="0">
              <a:spAutoFit/>
            </a:bodyPr>
            <a:lstStyle/>
            <a:p>
              <a:pPr algn="l" marL="0" indent="0" lvl="0">
                <a:lnSpc>
                  <a:spcPts val="4680"/>
                </a:lnSpc>
                <a:spcBef>
                  <a:spcPct val="0"/>
                </a:spcBef>
              </a:pPr>
              <a:r>
                <a:rPr lang="en-US" sz="3600" u="none">
                  <a:solidFill>
                    <a:srgbClr val="011C50"/>
                  </a:solidFill>
                  <a:latin typeface="Telegraf Bold"/>
                </a:rPr>
                <a:t>02</a:t>
              </a:r>
            </a:p>
          </p:txBody>
        </p:sp>
      </p:grpSp>
      <p:grpSp>
        <p:nvGrpSpPr>
          <p:cNvPr name="Group 13" id="13"/>
          <p:cNvGrpSpPr/>
          <p:nvPr/>
        </p:nvGrpSpPr>
        <p:grpSpPr>
          <a:xfrm rot="0">
            <a:off x="5389009" y="5335734"/>
            <a:ext cx="3480808" cy="1491400"/>
            <a:chOff x="0" y="0"/>
            <a:chExt cx="4641077" cy="1988533"/>
          </a:xfrm>
        </p:grpSpPr>
        <p:sp>
          <p:nvSpPr>
            <p:cNvPr name="TextBox 14" id="14"/>
            <p:cNvSpPr txBox="true"/>
            <p:nvPr/>
          </p:nvSpPr>
          <p:spPr>
            <a:xfrm rot="0">
              <a:off x="0" y="922527"/>
              <a:ext cx="4641077" cy="1066006"/>
            </a:xfrm>
            <a:prstGeom prst="rect">
              <a:avLst/>
            </a:prstGeom>
          </p:spPr>
          <p:txBody>
            <a:bodyPr anchor="t" rtlCol="false" tIns="0" lIns="0" bIns="0" rIns="0">
              <a:spAutoFit/>
            </a:bodyPr>
            <a:lstStyle/>
            <a:p>
              <a:pPr algn="l" marL="0" indent="0" lvl="0">
                <a:lnSpc>
                  <a:spcPts val="3120"/>
                </a:lnSpc>
                <a:spcBef>
                  <a:spcPct val="0"/>
                </a:spcBef>
              </a:pPr>
              <a:r>
                <a:rPr lang="en-US" sz="2600">
                  <a:solidFill>
                    <a:srgbClr val="011C50"/>
                  </a:solidFill>
                  <a:latin typeface="Open Sans"/>
                </a:rPr>
                <a:t>Pendefisinian scope yang kurang merinci</a:t>
              </a:r>
            </a:p>
          </p:txBody>
        </p:sp>
        <p:sp>
          <p:nvSpPr>
            <p:cNvPr name="TextBox 15" id="15"/>
            <p:cNvSpPr txBox="true"/>
            <p:nvPr/>
          </p:nvSpPr>
          <p:spPr>
            <a:xfrm rot="0">
              <a:off x="0" y="-66675"/>
              <a:ext cx="4641077" cy="79311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011C50"/>
                  </a:solidFill>
                  <a:latin typeface="Telegraf Bold"/>
                </a:rPr>
                <a:t>05</a:t>
              </a:r>
            </a:p>
          </p:txBody>
        </p:sp>
      </p:grpSp>
      <p:grpSp>
        <p:nvGrpSpPr>
          <p:cNvPr name="Group 16" id="16"/>
          <p:cNvGrpSpPr/>
          <p:nvPr/>
        </p:nvGrpSpPr>
        <p:grpSpPr>
          <a:xfrm rot="0">
            <a:off x="1028700" y="7961977"/>
            <a:ext cx="3232432" cy="1887580"/>
            <a:chOff x="0" y="0"/>
            <a:chExt cx="4309909" cy="2516774"/>
          </a:xfrm>
        </p:grpSpPr>
        <p:sp>
          <p:nvSpPr>
            <p:cNvPr name="TextBox 17" id="17"/>
            <p:cNvSpPr txBox="true"/>
            <p:nvPr/>
          </p:nvSpPr>
          <p:spPr>
            <a:xfrm rot="0">
              <a:off x="0" y="922527"/>
              <a:ext cx="4309909" cy="1594247"/>
            </a:xfrm>
            <a:prstGeom prst="rect">
              <a:avLst/>
            </a:prstGeom>
          </p:spPr>
          <p:txBody>
            <a:bodyPr anchor="t" rtlCol="false" tIns="0" lIns="0" bIns="0" rIns="0">
              <a:spAutoFit/>
            </a:bodyPr>
            <a:lstStyle/>
            <a:p>
              <a:pPr algn="l" marL="0" indent="0" lvl="0">
                <a:lnSpc>
                  <a:spcPts val="3120"/>
                </a:lnSpc>
                <a:spcBef>
                  <a:spcPct val="0"/>
                </a:spcBef>
              </a:pPr>
              <a:r>
                <a:rPr lang="en-US" sz="2600">
                  <a:solidFill>
                    <a:srgbClr val="011C50"/>
                  </a:solidFill>
                  <a:latin typeface="Open Sans"/>
                </a:rPr>
                <a:t>Penyelesaian proyek melewati waktu yang ditentukan</a:t>
              </a:r>
            </a:p>
          </p:txBody>
        </p:sp>
        <p:sp>
          <p:nvSpPr>
            <p:cNvPr name="TextBox 18" id="18"/>
            <p:cNvSpPr txBox="true"/>
            <p:nvPr/>
          </p:nvSpPr>
          <p:spPr>
            <a:xfrm rot="0">
              <a:off x="0" y="-66675"/>
              <a:ext cx="4309909" cy="79311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011C50"/>
                  </a:solidFill>
                  <a:latin typeface="Telegraf Bold"/>
                </a:rPr>
                <a:t>03</a:t>
              </a:r>
            </a:p>
          </p:txBody>
        </p:sp>
      </p:grpSp>
      <p:grpSp>
        <p:nvGrpSpPr>
          <p:cNvPr name="Group 19" id="19"/>
          <p:cNvGrpSpPr/>
          <p:nvPr/>
        </p:nvGrpSpPr>
        <p:grpSpPr>
          <a:xfrm rot="0">
            <a:off x="5389009" y="3150391"/>
            <a:ext cx="3480808" cy="1491400"/>
            <a:chOff x="0" y="0"/>
            <a:chExt cx="4641077" cy="1988533"/>
          </a:xfrm>
        </p:grpSpPr>
        <p:sp>
          <p:nvSpPr>
            <p:cNvPr name="TextBox 20" id="20"/>
            <p:cNvSpPr txBox="true"/>
            <p:nvPr/>
          </p:nvSpPr>
          <p:spPr>
            <a:xfrm rot="0">
              <a:off x="0" y="922527"/>
              <a:ext cx="4641077" cy="1066006"/>
            </a:xfrm>
            <a:prstGeom prst="rect">
              <a:avLst/>
            </a:prstGeom>
          </p:spPr>
          <p:txBody>
            <a:bodyPr anchor="t" rtlCol="false" tIns="0" lIns="0" bIns="0" rIns="0">
              <a:spAutoFit/>
            </a:bodyPr>
            <a:lstStyle/>
            <a:p>
              <a:pPr algn="l" marL="0" indent="0" lvl="0">
                <a:lnSpc>
                  <a:spcPts val="3120"/>
                </a:lnSpc>
                <a:spcBef>
                  <a:spcPct val="0"/>
                </a:spcBef>
              </a:pPr>
              <a:r>
                <a:rPr lang="en-US" sz="2600">
                  <a:solidFill>
                    <a:srgbClr val="011C50"/>
                  </a:solidFill>
                  <a:latin typeface="Open Sans"/>
                </a:rPr>
                <a:t>Kurangnya koordinasi antar tim</a:t>
              </a:r>
            </a:p>
          </p:txBody>
        </p:sp>
        <p:sp>
          <p:nvSpPr>
            <p:cNvPr name="TextBox 21" id="21"/>
            <p:cNvSpPr txBox="true"/>
            <p:nvPr/>
          </p:nvSpPr>
          <p:spPr>
            <a:xfrm rot="0">
              <a:off x="0" y="-66675"/>
              <a:ext cx="4641077" cy="79311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011C50"/>
                  </a:solidFill>
                  <a:latin typeface="Telegraf Bold"/>
                </a:rPr>
                <a:t>04</a:t>
              </a:r>
            </a:p>
          </p:txBody>
        </p:sp>
      </p:grpSp>
      <p:pic>
        <p:nvPicPr>
          <p:cNvPr name="Picture 22" id="22"/>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2487374" y="1359448"/>
            <a:ext cx="5800626" cy="1790943"/>
          </a:xfrm>
          <a:prstGeom prst="rect">
            <a:avLst/>
          </a:prstGeom>
        </p:spPr>
      </p:pic>
      <p:grpSp>
        <p:nvGrpSpPr>
          <p:cNvPr name="Group 23" id="23"/>
          <p:cNvGrpSpPr/>
          <p:nvPr/>
        </p:nvGrpSpPr>
        <p:grpSpPr>
          <a:xfrm rot="0">
            <a:off x="5389009" y="7961977"/>
            <a:ext cx="3480808" cy="1491400"/>
            <a:chOff x="0" y="0"/>
            <a:chExt cx="4641077" cy="1988533"/>
          </a:xfrm>
        </p:grpSpPr>
        <p:sp>
          <p:nvSpPr>
            <p:cNvPr name="TextBox 24" id="24"/>
            <p:cNvSpPr txBox="true"/>
            <p:nvPr/>
          </p:nvSpPr>
          <p:spPr>
            <a:xfrm rot="0">
              <a:off x="0" y="922527"/>
              <a:ext cx="4641077" cy="1066006"/>
            </a:xfrm>
            <a:prstGeom prst="rect">
              <a:avLst/>
            </a:prstGeom>
          </p:spPr>
          <p:txBody>
            <a:bodyPr anchor="t" rtlCol="false" tIns="0" lIns="0" bIns="0" rIns="0">
              <a:spAutoFit/>
            </a:bodyPr>
            <a:lstStyle/>
            <a:p>
              <a:pPr algn="l" marL="0" indent="0" lvl="0">
                <a:lnSpc>
                  <a:spcPts val="3120"/>
                </a:lnSpc>
                <a:spcBef>
                  <a:spcPct val="0"/>
                </a:spcBef>
              </a:pPr>
              <a:r>
                <a:rPr lang="en-US" sz="2600">
                  <a:solidFill>
                    <a:srgbClr val="011C50"/>
                  </a:solidFill>
                  <a:latin typeface="Open Sans"/>
                </a:rPr>
                <a:t>Perubahan keinginan dari stakeholder</a:t>
              </a:r>
            </a:p>
          </p:txBody>
        </p:sp>
        <p:sp>
          <p:nvSpPr>
            <p:cNvPr name="TextBox 25" id="25"/>
            <p:cNvSpPr txBox="true"/>
            <p:nvPr/>
          </p:nvSpPr>
          <p:spPr>
            <a:xfrm rot="0">
              <a:off x="0" y="-66675"/>
              <a:ext cx="4641077" cy="79311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011C50"/>
                  </a:solidFill>
                  <a:latin typeface="Telegraf Bold"/>
                </a:rPr>
                <a:t>06</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4A98"/>
        </a:solidFill>
      </p:bgPr>
    </p:bg>
    <p:spTree>
      <p:nvGrpSpPr>
        <p:cNvPr id="1" name=""/>
        <p:cNvGrpSpPr/>
        <p:nvPr/>
      </p:nvGrpSpPr>
      <p:grpSpPr>
        <a:xfrm>
          <a:off x="0" y="0"/>
          <a:ext cx="0" cy="0"/>
          <a:chOff x="0" y="0"/>
          <a:chExt cx="0" cy="0"/>
        </a:xfrm>
      </p:grpSpPr>
      <p:grpSp>
        <p:nvGrpSpPr>
          <p:cNvPr name="Group 2" id="2"/>
          <p:cNvGrpSpPr/>
          <p:nvPr/>
        </p:nvGrpSpPr>
        <p:grpSpPr>
          <a:xfrm rot="0">
            <a:off x="7250735" y="-774700"/>
            <a:ext cx="15051428" cy="14746763"/>
            <a:chOff x="0" y="0"/>
            <a:chExt cx="20068571" cy="19662351"/>
          </a:xfrm>
        </p:grpSpPr>
        <p:pic>
          <p:nvPicPr>
            <p:cNvPr name="Picture 3" id="3"/>
            <p:cNvPicPr>
              <a:picLocks noChangeAspect="true"/>
            </p:cNvPicPr>
            <p:nvPr/>
          </p:nvPicPr>
          <p:blipFill>
            <a:blip r:embed="rId2">
              <a:alphaModFix amt="1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7410038" cy="18629418"/>
            </a:xfrm>
            <a:prstGeom prst="rect">
              <a:avLst/>
            </a:prstGeom>
          </p:spPr>
        </p:pic>
        <p:pic>
          <p:nvPicPr>
            <p:cNvPr name="Picture 4" id="4"/>
            <p:cNvPicPr>
              <a:picLocks noChangeAspect="true"/>
            </p:cNvPicPr>
            <p:nvPr/>
          </p:nvPicPr>
          <p:blipFill>
            <a:blip r:embed="rId2">
              <a:alphaModFix amt="1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658533" y="1032933"/>
              <a:ext cx="17410038" cy="18629418"/>
            </a:xfrm>
            <a:prstGeom prst="rect">
              <a:avLst/>
            </a:prstGeom>
          </p:spPr>
        </p:pic>
      </p:grpSp>
      <p:grpSp>
        <p:nvGrpSpPr>
          <p:cNvPr name="Group 5" id="5"/>
          <p:cNvGrpSpPr/>
          <p:nvPr/>
        </p:nvGrpSpPr>
        <p:grpSpPr>
          <a:xfrm rot="0">
            <a:off x="-1348238" y="7911360"/>
            <a:ext cx="19636238" cy="3103762"/>
            <a:chOff x="0" y="0"/>
            <a:chExt cx="2507534" cy="396348"/>
          </a:xfrm>
        </p:grpSpPr>
        <p:sp>
          <p:nvSpPr>
            <p:cNvPr name="Freeform 6" id="6"/>
            <p:cNvSpPr/>
            <p:nvPr/>
          </p:nvSpPr>
          <p:spPr>
            <a:xfrm>
              <a:off x="0" y="0"/>
              <a:ext cx="2507534" cy="396348"/>
            </a:xfrm>
            <a:custGeom>
              <a:avLst/>
              <a:gdLst/>
              <a:ahLst/>
              <a:cxnLst/>
              <a:rect r="r" b="b" t="t" l="l"/>
              <a:pathLst>
                <a:path h="396348" w="2507534">
                  <a:moveTo>
                    <a:pt x="0" y="0"/>
                  </a:moveTo>
                  <a:lnTo>
                    <a:pt x="2507534" y="0"/>
                  </a:lnTo>
                  <a:lnTo>
                    <a:pt x="2507534" y="396348"/>
                  </a:lnTo>
                  <a:lnTo>
                    <a:pt x="0" y="396348"/>
                  </a:lnTo>
                  <a:close/>
                </a:path>
              </a:pathLst>
            </a:custGeom>
            <a:solidFill>
              <a:srgbClr val="011C50"/>
            </a:solidFill>
          </p:spPr>
        </p:sp>
      </p:gr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false" rot="0">
            <a:off x="11035706" y="768665"/>
            <a:ext cx="6482994" cy="8489635"/>
          </a:xfrm>
          <a:prstGeom prst="rect">
            <a:avLst/>
          </a:prstGeom>
        </p:spPr>
      </p:pic>
      <p:pic>
        <p:nvPicPr>
          <p:cNvPr name="Picture 8" id="8"/>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861943" y="532646"/>
            <a:ext cx="5800626" cy="1790943"/>
          </a:xfrm>
          <a:prstGeom prst="rect">
            <a:avLst/>
          </a:prstGeom>
        </p:spPr>
      </p:pic>
      <p:sp>
        <p:nvSpPr>
          <p:cNvPr name="TextBox 9" id="9"/>
          <p:cNvSpPr txBox="true"/>
          <p:nvPr/>
        </p:nvSpPr>
        <p:spPr>
          <a:xfrm rot="0">
            <a:off x="2205722" y="2645807"/>
            <a:ext cx="7391284" cy="3952875"/>
          </a:xfrm>
          <a:prstGeom prst="rect">
            <a:avLst/>
          </a:prstGeom>
        </p:spPr>
        <p:txBody>
          <a:bodyPr anchor="t" rtlCol="false" tIns="0" lIns="0" bIns="0" rIns="0">
            <a:spAutoFit/>
          </a:bodyPr>
          <a:lstStyle/>
          <a:p>
            <a:pPr>
              <a:lnSpc>
                <a:spcPts val="10199"/>
              </a:lnSpc>
            </a:pPr>
            <a:r>
              <a:rPr lang="en-US" sz="8499">
                <a:solidFill>
                  <a:srgbClr val="FFFFFF"/>
                </a:solidFill>
                <a:latin typeface="Telegraf Bold"/>
              </a:rPr>
              <a:t>Work Breakdown Structure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1018364" y="0"/>
            <a:ext cx="16251271" cy="10287000"/>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202404" y="1734517"/>
            <a:ext cx="17883192" cy="6817967"/>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788741" y="320346"/>
            <a:ext cx="16710517" cy="6412661"/>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788741" y="6987861"/>
            <a:ext cx="16673450" cy="2480176"/>
          </a:xfrm>
          <a:prstGeom prst="rect">
            <a:avLst/>
          </a:prstGeom>
        </p:spPr>
      </p:pic>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567983" y="3824937"/>
            <a:ext cx="17152034" cy="2637125"/>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742985" y="-363375"/>
            <a:ext cx="15051428" cy="14746763"/>
            <a:chOff x="0" y="0"/>
            <a:chExt cx="20068571" cy="19662351"/>
          </a:xfrm>
        </p:grpSpPr>
        <p:pic>
          <p:nvPicPr>
            <p:cNvPr name="Picture 3" id="3"/>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7410038" cy="18629418"/>
            </a:xfrm>
            <a:prstGeom prst="rect">
              <a:avLst/>
            </a:prstGeom>
          </p:spPr>
        </p:pic>
        <p:pic>
          <p:nvPicPr>
            <p:cNvPr name="Picture 4" id="4"/>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658533" y="1032933"/>
              <a:ext cx="17410038" cy="18629418"/>
            </a:xfrm>
            <a:prstGeom prst="rect">
              <a:avLst/>
            </a:prstGeom>
          </p:spPr>
        </p:pic>
      </p:grpSp>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2329839" y="2669540"/>
            <a:ext cx="5762803" cy="6772525"/>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2487374" y="1359448"/>
            <a:ext cx="5800626" cy="1790943"/>
          </a:xfrm>
          <a:prstGeom prst="rect">
            <a:avLst/>
          </a:prstGeom>
        </p:spPr>
      </p:pic>
      <p:sp>
        <p:nvSpPr>
          <p:cNvPr name="TextBox 7" id="7"/>
          <p:cNvSpPr txBox="true"/>
          <p:nvPr/>
        </p:nvSpPr>
        <p:spPr>
          <a:xfrm rot="0">
            <a:off x="2135097" y="4078358"/>
            <a:ext cx="8957543" cy="1590675"/>
          </a:xfrm>
          <a:prstGeom prst="rect">
            <a:avLst/>
          </a:prstGeom>
        </p:spPr>
        <p:txBody>
          <a:bodyPr anchor="t" rtlCol="false" tIns="0" lIns="0" bIns="0" rIns="0">
            <a:spAutoFit/>
          </a:bodyPr>
          <a:lstStyle/>
          <a:p>
            <a:pPr>
              <a:lnSpc>
                <a:spcPts val="11759"/>
              </a:lnSpc>
            </a:pPr>
            <a:r>
              <a:rPr lang="en-US" sz="9799">
                <a:solidFill>
                  <a:srgbClr val="011C50"/>
                </a:solidFill>
                <a:latin typeface="Telegraf Bold"/>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4A98"/>
        </a:solidFill>
      </p:bgPr>
    </p:bg>
    <p:spTree>
      <p:nvGrpSpPr>
        <p:cNvPr id="1" name=""/>
        <p:cNvGrpSpPr/>
        <p:nvPr/>
      </p:nvGrpSpPr>
      <p:grpSpPr>
        <a:xfrm>
          <a:off x="0" y="0"/>
          <a:ext cx="0" cy="0"/>
          <a:chOff x="0" y="0"/>
          <a:chExt cx="0" cy="0"/>
        </a:xfrm>
      </p:grpSpPr>
      <p:grpSp>
        <p:nvGrpSpPr>
          <p:cNvPr name="Group 2" id="2"/>
          <p:cNvGrpSpPr/>
          <p:nvPr/>
        </p:nvGrpSpPr>
        <p:grpSpPr>
          <a:xfrm rot="8100000">
            <a:off x="-5392114" y="-2070100"/>
            <a:ext cx="15051428" cy="14746763"/>
            <a:chOff x="0" y="0"/>
            <a:chExt cx="20068571" cy="19662351"/>
          </a:xfrm>
        </p:grpSpPr>
        <p:pic>
          <p:nvPicPr>
            <p:cNvPr name="Picture 3" id="3"/>
            <p:cNvPicPr>
              <a:picLocks noChangeAspect="true"/>
            </p:cNvPicPr>
            <p:nvPr/>
          </p:nvPicPr>
          <p:blipFill>
            <a:blip r:embed="rId2">
              <a:alphaModFix amt="1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7410038" cy="18629418"/>
            </a:xfrm>
            <a:prstGeom prst="rect">
              <a:avLst/>
            </a:prstGeom>
          </p:spPr>
        </p:pic>
        <p:pic>
          <p:nvPicPr>
            <p:cNvPr name="Picture 4" id="4"/>
            <p:cNvPicPr>
              <a:picLocks noChangeAspect="true"/>
            </p:cNvPicPr>
            <p:nvPr/>
          </p:nvPicPr>
          <p:blipFill>
            <a:blip r:embed="rId2">
              <a:alphaModFix amt="1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658533" y="1032933"/>
              <a:ext cx="17410038" cy="18629418"/>
            </a:xfrm>
            <a:prstGeom prst="rect">
              <a:avLst/>
            </a:prstGeom>
          </p:spPr>
        </p:pic>
      </p:grpSp>
      <p:grpSp>
        <p:nvGrpSpPr>
          <p:cNvPr name="Group 5" id="5"/>
          <p:cNvGrpSpPr/>
          <p:nvPr/>
        </p:nvGrpSpPr>
        <p:grpSpPr>
          <a:xfrm rot="0">
            <a:off x="-1348238" y="7911360"/>
            <a:ext cx="19636238" cy="3103762"/>
            <a:chOff x="0" y="0"/>
            <a:chExt cx="2507534" cy="396348"/>
          </a:xfrm>
        </p:grpSpPr>
        <p:sp>
          <p:nvSpPr>
            <p:cNvPr name="Freeform 6" id="6"/>
            <p:cNvSpPr/>
            <p:nvPr/>
          </p:nvSpPr>
          <p:spPr>
            <a:xfrm>
              <a:off x="0" y="0"/>
              <a:ext cx="2507534" cy="396348"/>
            </a:xfrm>
            <a:custGeom>
              <a:avLst/>
              <a:gdLst/>
              <a:ahLst/>
              <a:cxnLst/>
              <a:rect r="r" b="b" t="t" l="l"/>
              <a:pathLst>
                <a:path h="396348" w="2507534">
                  <a:moveTo>
                    <a:pt x="0" y="0"/>
                  </a:moveTo>
                  <a:lnTo>
                    <a:pt x="2507534" y="0"/>
                  </a:lnTo>
                  <a:lnTo>
                    <a:pt x="2507534" y="396348"/>
                  </a:lnTo>
                  <a:lnTo>
                    <a:pt x="0" y="396348"/>
                  </a:lnTo>
                  <a:close/>
                </a:path>
              </a:pathLst>
            </a:custGeom>
            <a:solidFill>
              <a:srgbClr val="011C50"/>
            </a:solidFill>
          </p:spPr>
        </p:sp>
      </p:gr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false" rot="0">
            <a:off x="1028700" y="3019783"/>
            <a:ext cx="6235699" cy="5578117"/>
          </a:xfrm>
          <a:prstGeom prst="rect">
            <a:avLst/>
          </a:prstGeom>
        </p:spPr>
      </p:pic>
      <p:sp>
        <p:nvSpPr>
          <p:cNvPr name="TextBox 8" id="8"/>
          <p:cNvSpPr txBox="true"/>
          <p:nvPr/>
        </p:nvSpPr>
        <p:spPr>
          <a:xfrm rot="0">
            <a:off x="7982945" y="4132024"/>
            <a:ext cx="9371814" cy="1562100"/>
          </a:xfrm>
          <a:prstGeom prst="rect">
            <a:avLst/>
          </a:prstGeom>
        </p:spPr>
        <p:txBody>
          <a:bodyPr anchor="t" rtlCol="false" tIns="0" lIns="0" bIns="0" rIns="0">
            <a:spAutoFit/>
          </a:bodyPr>
          <a:lstStyle/>
          <a:p>
            <a:pPr>
              <a:lnSpc>
                <a:spcPts val="11519"/>
              </a:lnSpc>
            </a:pPr>
            <a:r>
              <a:rPr lang="en-US" sz="9600">
                <a:solidFill>
                  <a:srgbClr val="FFFFFF"/>
                </a:solidFill>
                <a:latin typeface="Telegraf Bold"/>
              </a:rPr>
              <a:t>Project Charter</a:t>
            </a:r>
          </a:p>
        </p:txBody>
      </p:sp>
      <p:pic>
        <p:nvPicPr>
          <p:cNvPr name="Picture 9" id="9"/>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145186">
            <a:off x="3482694" y="377468"/>
            <a:ext cx="5429813" cy="1676455"/>
          </a:xfrm>
          <a:prstGeom prst="rect">
            <a:avLst/>
          </a:prstGeom>
        </p:spPr>
      </p:pic>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201824"/>
            <a:ext cx="7330757" cy="10947400"/>
          </a:xfrm>
          <a:prstGeom prst="rect">
            <a:avLst/>
          </a:prstGeom>
          <a:solidFill>
            <a:srgbClr val="004A98"/>
          </a:solidFill>
        </p:spPr>
      </p:sp>
      <p:grpSp>
        <p:nvGrpSpPr>
          <p:cNvPr name="Group 3" id="3"/>
          <p:cNvGrpSpPr/>
          <p:nvPr/>
        </p:nvGrpSpPr>
        <p:grpSpPr>
          <a:xfrm rot="0">
            <a:off x="-372645" y="4480134"/>
            <a:ext cx="9718565" cy="4889428"/>
            <a:chOff x="0" y="0"/>
            <a:chExt cx="12958087" cy="6519237"/>
          </a:xfrm>
        </p:grpSpPr>
        <p:pic>
          <p:nvPicPr>
            <p:cNvPr name="Picture 4" id="4"/>
            <p:cNvPicPr>
              <a:picLocks noChangeAspect="true"/>
            </p:cNvPicPr>
            <p:nvPr/>
          </p:nvPicPr>
          <p:blipFill>
            <a:blip r:embed="rId2">
              <a:alphaModFix amt="1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6608" b="0"/>
            <a:stretch>
              <a:fillRect/>
            </a:stretch>
          </p:blipFill>
          <p:spPr>
            <a:xfrm flipH="false" flipV="false" rot="0">
              <a:off x="0" y="990997"/>
              <a:ext cx="12907287" cy="5528240"/>
            </a:xfrm>
            <a:prstGeom prst="rect">
              <a:avLst/>
            </a:prstGeom>
          </p:spPr>
        </p:pic>
        <p:pic>
          <p:nvPicPr>
            <p:cNvPr name="Picture 5" id="5"/>
            <p:cNvPicPr>
              <a:picLocks noChangeAspect="true"/>
            </p:cNvPicPr>
            <p:nvPr/>
          </p:nvPicPr>
          <p:blipFill>
            <a:blip r:embed="rId2">
              <a:alphaModFix amt="1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6302" b="0"/>
            <a:stretch>
              <a:fillRect/>
            </a:stretch>
          </p:blipFill>
          <p:spPr>
            <a:xfrm flipH="false" flipV="false" rot="0">
              <a:off x="8587" y="0"/>
              <a:ext cx="12949499" cy="5528240"/>
            </a:xfrm>
            <a:prstGeom prst="rect">
              <a:avLst/>
            </a:prstGeom>
          </p:spPr>
        </p:pic>
      </p:grpSp>
      <p:grpSp>
        <p:nvGrpSpPr>
          <p:cNvPr name="Group 6" id="6"/>
          <p:cNvGrpSpPr/>
          <p:nvPr/>
        </p:nvGrpSpPr>
        <p:grpSpPr>
          <a:xfrm rot="0">
            <a:off x="-1348238" y="7911360"/>
            <a:ext cx="8678995" cy="3103762"/>
            <a:chOff x="0" y="0"/>
            <a:chExt cx="1108302" cy="396348"/>
          </a:xfrm>
        </p:grpSpPr>
        <p:sp>
          <p:nvSpPr>
            <p:cNvPr name="Freeform 7" id="7"/>
            <p:cNvSpPr/>
            <p:nvPr/>
          </p:nvSpPr>
          <p:spPr>
            <a:xfrm>
              <a:off x="0" y="0"/>
              <a:ext cx="1108301" cy="396348"/>
            </a:xfrm>
            <a:custGeom>
              <a:avLst/>
              <a:gdLst/>
              <a:ahLst/>
              <a:cxnLst/>
              <a:rect r="r" b="b" t="t" l="l"/>
              <a:pathLst>
                <a:path h="396348" w="1108301">
                  <a:moveTo>
                    <a:pt x="0" y="0"/>
                  </a:moveTo>
                  <a:lnTo>
                    <a:pt x="1108301" y="0"/>
                  </a:lnTo>
                  <a:lnTo>
                    <a:pt x="1108301" y="396348"/>
                  </a:lnTo>
                  <a:lnTo>
                    <a:pt x="0" y="396348"/>
                  </a:lnTo>
                  <a:close/>
                </a:path>
              </a:pathLst>
            </a:custGeom>
            <a:solidFill>
              <a:srgbClr val="011C50"/>
            </a:solidFill>
          </p:spPr>
        </p:sp>
      </p:grpSp>
      <p:pic>
        <p:nvPicPr>
          <p:cNvPr name="Picture 8" id="8"/>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391520" y="3668553"/>
            <a:ext cx="4547716" cy="5321795"/>
          </a:xfrm>
          <a:prstGeom prst="rect">
            <a:avLst/>
          </a:prstGeom>
        </p:spPr>
      </p:pic>
      <p:sp>
        <p:nvSpPr>
          <p:cNvPr name="TextBox 9" id="9"/>
          <p:cNvSpPr txBox="true"/>
          <p:nvPr/>
        </p:nvSpPr>
        <p:spPr>
          <a:xfrm rot="0">
            <a:off x="655007" y="952500"/>
            <a:ext cx="6020743" cy="2019300"/>
          </a:xfrm>
          <a:prstGeom prst="rect">
            <a:avLst/>
          </a:prstGeom>
        </p:spPr>
        <p:txBody>
          <a:bodyPr anchor="t" rtlCol="false" tIns="0" lIns="0" bIns="0" rIns="0">
            <a:spAutoFit/>
          </a:bodyPr>
          <a:lstStyle/>
          <a:p>
            <a:pPr algn="ctr">
              <a:lnSpc>
                <a:spcPts val="7680"/>
              </a:lnSpc>
            </a:pPr>
            <a:r>
              <a:rPr lang="en-US" sz="6399">
                <a:solidFill>
                  <a:srgbClr val="FFFFFF"/>
                </a:solidFill>
                <a:latin typeface="Telegraf Bold"/>
              </a:rPr>
              <a:t>Project Charter</a:t>
            </a:r>
          </a:p>
        </p:txBody>
      </p:sp>
      <p:grpSp>
        <p:nvGrpSpPr>
          <p:cNvPr name="Group 10" id="10"/>
          <p:cNvGrpSpPr/>
          <p:nvPr/>
        </p:nvGrpSpPr>
        <p:grpSpPr>
          <a:xfrm rot="0">
            <a:off x="7722932" y="508438"/>
            <a:ext cx="10169882" cy="9269886"/>
            <a:chOff x="0" y="0"/>
            <a:chExt cx="13559842" cy="12359848"/>
          </a:xfrm>
        </p:grpSpPr>
        <p:sp>
          <p:nvSpPr>
            <p:cNvPr name="TextBox 11" id="11"/>
            <p:cNvSpPr txBox="true"/>
            <p:nvPr/>
          </p:nvSpPr>
          <p:spPr>
            <a:xfrm rot="0">
              <a:off x="0" y="796902"/>
              <a:ext cx="12660628" cy="534035"/>
            </a:xfrm>
            <a:prstGeom prst="rect">
              <a:avLst/>
            </a:prstGeom>
          </p:spPr>
          <p:txBody>
            <a:bodyPr anchor="t" rtlCol="false" tIns="0" lIns="0" bIns="0" rIns="0">
              <a:spAutoFit/>
            </a:bodyPr>
            <a:lstStyle/>
            <a:p>
              <a:pPr>
                <a:lnSpc>
                  <a:spcPts val="3449"/>
                </a:lnSpc>
              </a:pPr>
              <a:r>
                <a:rPr lang="en-US" sz="2299">
                  <a:solidFill>
                    <a:srgbClr val="011C50"/>
                  </a:solidFill>
                  <a:latin typeface="Open Sans"/>
                </a:rPr>
                <a:t>Sistem Informasi Penjualan Kue Kering</a:t>
              </a:r>
            </a:p>
          </p:txBody>
        </p:sp>
        <p:sp>
          <p:nvSpPr>
            <p:cNvPr name="TextBox 12" id="12"/>
            <p:cNvSpPr txBox="true"/>
            <p:nvPr/>
          </p:nvSpPr>
          <p:spPr>
            <a:xfrm rot="0">
              <a:off x="0" y="-66675"/>
              <a:ext cx="12660628" cy="710988"/>
            </a:xfrm>
            <a:prstGeom prst="rect">
              <a:avLst/>
            </a:prstGeom>
          </p:spPr>
          <p:txBody>
            <a:bodyPr anchor="t" rtlCol="false" tIns="0" lIns="0" bIns="0" rIns="0">
              <a:spAutoFit/>
            </a:bodyPr>
            <a:lstStyle/>
            <a:p>
              <a:pPr algn="l" marL="0" indent="0" lvl="0">
                <a:lnSpc>
                  <a:spcPts val="4160"/>
                </a:lnSpc>
              </a:pPr>
              <a:r>
                <a:rPr lang="en-US" sz="3200">
                  <a:solidFill>
                    <a:srgbClr val="011C50"/>
                  </a:solidFill>
                  <a:latin typeface="Telegraf Bold"/>
                </a:rPr>
                <a:t>Judul Proyek</a:t>
              </a:r>
            </a:p>
          </p:txBody>
        </p:sp>
        <p:sp>
          <p:nvSpPr>
            <p:cNvPr name="TextBox 13" id="13"/>
            <p:cNvSpPr txBox="true"/>
            <p:nvPr/>
          </p:nvSpPr>
          <p:spPr>
            <a:xfrm rot="0">
              <a:off x="0" y="2951603"/>
              <a:ext cx="12660628" cy="533876"/>
            </a:xfrm>
            <a:prstGeom prst="rect">
              <a:avLst/>
            </a:prstGeom>
          </p:spPr>
          <p:txBody>
            <a:bodyPr anchor="t" rtlCol="false" tIns="0" lIns="0" bIns="0" rIns="0">
              <a:spAutoFit/>
            </a:bodyPr>
            <a:lstStyle/>
            <a:p>
              <a:pPr>
                <a:lnSpc>
                  <a:spcPts val="3449"/>
                </a:lnSpc>
              </a:pPr>
              <a:r>
                <a:rPr lang="en-US" sz="2299">
                  <a:solidFill>
                    <a:srgbClr val="011C50"/>
                  </a:solidFill>
                  <a:latin typeface="Open Sans"/>
                </a:rPr>
                <a:t>10 Januari 2022 - 05 April 2022</a:t>
              </a:r>
            </a:p>
          </p:txBody>
        </p:sp>
        <p:sp>
          <p:nvSpPr>
            <p:cNvPr name="TextBox 14" id="14"/>
            <p:cNvSpPr txBox="true"/>
            <p:nvPr/>
          </p:nvSpPr>
          <p:spPr>
            <a:xfrm rot="0">
              <a:off x="0" y="2087618"/>
              <a:ext cx="12660628" cy="710988"/>
            </a:xfrm>
            <a:prstGeom prst="rect">
              <a:avLst/>
            </a:prstGeom>
          </p:spPr>
          <p:txBody>
            <a:bodyPr anchor="t" rtlCol="false" tIns="0" lIns="0" bIns="0" rIns="0">
              <a:spAutoFit/>
            </a:bodyPr>
            <a:lstStyle/>
            <a:p>
              <a:pPr algn="l" marL="0" indent="0" lvl="0">
                <a:lnSpc>
                  <a:spcPts val="4160"/>
                </a:lnSpc>
              </a:pPr>
              <a:r>
                <a:rPr lang="en-US" sz="3200">
                  <a:solidFill>
                    <a:srgbClr val="011C50"/>
                  </a:solidFill>
                  <a:latin typeface="Telegraf Bold"/>
                </a:rPr>
                <a:t>Tanggal Proyek</a:t>
              </a:r>
            </a:p>
          </p:txBody>
        </p:sp>
        <p:sp>
          <p:nvSpPr>
            <p:cNvPr name="TextBox 15" id="15"/>
            <p:cNvSpPr txBox="true"/>
            <p:nvPr/>
          </p:nvSpPr>
          <p:spPr>
            <a:xfrm rot="0">
              <a:off x="0" y="4288223"/>
              <a:ext cx="12660628" cy="710988"/>
            </a:xfrm>
            <a:prstGeom prst="rect">
              <a:avLst/>
            </a:prstGeom>
          </p:spPr>
          <p:txBody>
            <a:bodyPr anchor="t" rtlCol="false" tIns="0" lIns="0" bIns="0" rIns="0">
              <a:spAutoFit/>
            </a:bodyPr>
            <a:lstStyle/>
            <a:p>
              <a:pPr algn="l" marL="0" indent="0" lvl="0">
                <a:lnSpc>
                  <a:spcPts val="4160"/>
                </a:lnSpc>
              </a:pPr>
              <a:r>
                <a:rPr lang="en-US" sz="3200">
                  <a:solidFill>
                    <a:srgbClr val="011C50"/>
                  </a:solidFill>
                  <a:latin typeface="Telegraf Bold"/>
                </a:rPr>
                <a:t>Informasi Anggaran</a:t>
              </a:r>
            </a:p>
          </p:txBody>
        </p:sp>
        <p:sp>
          <p:nvSpPr>
            <p:cNvPr name="TextBox 16" id="16"/>
            <p:cNvSpPr txBox="true"/>
            <p:nvPr/>
          </p:nvSpPr>
          <p:spPr>
            <a:xfrm rot="0">
              <a:off x="0" y="5201506"/>
              <a:ext cx="12660628" cy="534035"/>
            </a:xfrm>
            <a:prstGeom prst="rect">
              <a:avLst/>
            </a:prstGeom>
          </p:spPr>
          <p:txBody>
            <a:bodyPr anchor="t" rtlCol="false" tIns="0" lIns="0" bIns="0" rIns="0">
              <a:spAutoFit/>
            </a:bodyPr>
            <a:lstStyle/>
            <a:p>
              <a:pPr>
                <a:lnSpc>
                  <a:spcPts val="3449"/>
                </a:lnSpc>
              </a:pPr>
              <a:r>
                <a:rPr lang="en-US" sz="2299">
                  <a:solidFill>
                    <a:srgbClr val="011C50"/>
                  </a:solidFill>
                  <a:latin typeface="Open Sans"/>
                </a:rPr>
                <a:t>Rp 19.050.000,00</a:t>
              </a:r>
            </a:p>
          </p:txBody>
        </p:sp>
        <p:sp>
          <p:nvSpPr>
            <p:cNvPr name="TextBox 17" id="17"/>
            <p:cNvSpPr txBox="true"/>
            <p:nvPr/>
          </p:nvSpPr>
          <p:spPr>
            <a:xfrm rot="0">
              <a:off x="0" y="7393317"/>
              <a:ext cx="12660628" cy="533876"/>
            </a:xfrm>
            <a:prstGeom prst="rect">
              <a:avLst/>
            </a:prstGeom>
          </p:spPr>
          <p:txBody>
            <a:bodyPr anchor="t" rtlCol="false" tIns="0" lIns="0" bIns="0" rIns="0">
              <a:spAutoFit/>
            </a:bodyPr>
            <a:lstStyle/>
            <a:p>
              <a:pPr>
                <a:lnSpc>
                  <a:spcPts val="3449"/>
                </a:lnSpc>
              </a:pPr>
              <a:r>
                <a:rPr lang="en-US" sz="2299">
                  <a:solidFill>
                    <a:srgbClr val="011C50"/>
                  </a:solidFill>
                  <a:latin typeface="Open Sans"/>
                </a:rPr>
                <a:t>Natasha Azzahra Aprillia</a:t>
              </a:r>
            </a:p>
          </p:txBody>
        </p:sp>
        <p:sp>
          <p:nvSpPr>
            <p:cNvPr name="TextBox 18" id="18"/>
            <p:cNvSpPr txBox="true"/>
            <p:nvPr/>
          </p:nvSpPr>
          <p:spPr>
            <a:xfrm rot="0">
              <a:off x="0" y="6529740"/>
              <a:ext cx="12660628" cy="710988"/>
            </a:xfrm>
            <a:prstGeom prst="rect">
              <a:avLst/>
            </a:prstGeom>
          </p:spPr>
          <p:txBody>
            <a:bodyPr anchor="t" rtlCol="false" tIns="0" lIns="0" bIns="0" rIns="0">
              <a:spAutoFit/>
            </a:bodyPr>
            <a:lstStyle/>
            <a:p>
              <a:pPr algn="l" marL="0" indent="0" lvl="0">
                <a:lnSpc>
                  <a:spcPts val="4160"/>
                </a:lnSpc>
              </a:pPr>
              <a:r>
                <a:rPr lang="en-US" sz="3200">
                  <a:solidFill>
                    <a:srgbClr val="011C50"/>
                  </a:solidFill>
                  <a:latin typeface="Telegraf Bold"/>
                </a:rPr>
                <a:t>Manager Proyek</a:t>
              </a:r>
            </a:p>
          </p:txBody>
        </p:sp>
        <p:sp>
          <p:nvSpPr>
            <p:cNvPr name="TextBox 19" id="19"/>
            <p:cNvSpPr txBox="true"/>
            <p:nvPr/>
          </p:nvSpPr>
          <p:spPr>
            <a:xfrm rot="0">
              <a:off x="0" y="9489013"/>
              <a:ext cx="13559842" cy="2870835"/>
            </a:xfrm>
            <a:prstGeom prst="rect">
              <a:avLst/>
            </a:prstGeom>
          </p:spPr>
          <p:txBody>
            <a:bodyPr anchor="t" rtlCol="false" tIns="0" lIns="0" bIns="0" rIns="0">
              <a:spAutoFit/>
            </a:bodyPr>
            <a:lstStyle/>
            <a:p>
              <a:pPr algn="just">
                <a:lnSpc>
                  <a:spcPts val="3449"/>
                </a:lnSpc>
              </a:pPr>
              <a:r>
                <a:rPr lang="en-US" sz="2299">
                  <a:solidFill>
                    <a:srgbClr val="011C50"/>
                  </a:solidFill>
                  <a:latin typeface="Open Sans"/>
                </a:rPr>
                <a:t>Tujuan dari pembuatan sistem informasi ini adalah untuk memperkenalkan berbagai macam kue yang dijual di toko Ara Cookies serta mempermudah toko dalam mengelola data pesanan dan stok kue. Tujuan lainnya mempermudah calon pembeli untuk melihat informasi kue yang mereka inginkan tanpa harus pergi ke tokonya langsung.</a:t>
              </a:r>
            </a:p>
          </p:txBody>
        </p:sp>
        <p:sp>
          <p:nvSpPr>
            <p:cNvPr name="TextBox 20" id="20"/>
            <p:cNvSpPr txBox="true"/>
            <p:nvPr/>
          </p:nvSpPr>
          <p:spPr>
            <a:xfrm rot="0">
              <a:off x="0" y="8625436"/>
              <a:ext cx="13559842" cy="710988"/>
            </a:xfrm>
            <a:prstGeom prst="rect">
              <a:avLst/>
            </a:prstGeom>
          </p:spPr>
          <p:txBody>
            <a:bodyPr anchor="t" rtlCol="false" tIns="0" lIns="0" bIns="0" rIns="0">
              <a:spAutoFit/>
            </a:bodyPr>
            <a:lstStyle/>
            <a:p>
              <a:pPr algn="l" marL="0" indent="0" lvl="0">
                <a:lnSpc>
                  <a:spcPts val="4160"/>
                </a:lnSpc>
              </a:pPr>
              <a:r>
                <a:rPr lang="en-US" sz="3200">
                  <a:solidFill>
                    <a:srgbClr val="011C50"/>
                  </a:solidFill>
                  <a:latin typeface="Telegraf Bold"/>
                </a:rPr>
                <a:t>Tujuan Proyek</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952500"/>
            <a:ext cx="9025281" cy="2019300"/>
          </a:xfrm>
          <a:prstGeom prst="rect">
            <a:avLst/>
          </a:prstGeom>
        </p:spPr>
        <p:txBody>
          <a:bodyPr anchor="t" rtlCol="false" tIns="0" lIns="0" bIns="0" rIns="0">
            <a:spAutoFit/>
          </a:bodyPr>
          <a:lstStyle/>
          <a:p>
            <a:pPr>
              <a:lnSpc>
                <a:spcPts val="7680"/>
              </a:lnSpc>
            </a:pPr>
            <a:r>
              <a:rPr lang="en-US" sz="6399">
                <a:solidFill>
                  <a:srgbClr val="011C50"/>
                </a:solidFill>
                <a:latin typeface="Telegraf Bold"/>
              </a:rPr>
              <a:t>Fitur - Fitur Pada Sistem</a:t>
            </a:r>
            <a:r>
              <a:rPr lang="en-US" sz="1200">
                <a:solidFill>
                  <a:srgbClr val="011C50"/>
                </a:solidFill>
                <a:latin typeface="Arimo"/>
              </a:rPr>
              <a:t> </a:t>
            </a:r>
          </a:p>
        </p:txBody>
      </p:sp>
      <p:grpSp>
        <p:nvGrpSpPr>
          <p:cNvPr name="Group 3" id="3"/>
          <p:cNvGrpSpPr/>
          <p:nvPr/>
        </p:nvGrpSpPr>
        <p:grpSpPr>
          <a:xfrm rot="0">
            <a:off x="5027339" y="2295728"/>
            <a:ext cx="22311063" cy="21221337"/>
            <a:chOff x="0" y="0"/>
            <a:chExt cx="29748084" cy="28295116"/>
          </a:xfrm>
        </p:grpSpPr>
        <p:pic>
          <p:nvPicPr>
            <p:cNvPr name="Picture 4" id="4"/>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true" flipV="false" rot="-2405687">
              <a:off x="6722477" y="3711970"/>
              <a:ext cx="18809262" cy="19956776"/>
            </a:xfrm>
            <a:prstGeom prst="rect">
              <a:avLst/>
            </a:prstGeom>
          </p:spPr>
        </p:pic>
        <p:pic>
          <p:nvPicPr>
            <p:cNvPr name="Picture 5" id="5"/>
            <p:cNvPicPr>
              <a:picLocks noChangeAspect="true"/>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true" flipV="false" rot="-2405687">
              <a:off x="4216345" y="4626370"/>
              <a:ext cx="18809262" cy="19956776"/>
            </a:xfrm>
            <a:prstGeom prst="rect">
              <a:avLst/>
            </a:prstGeom>
          </p:spPr>
        </p:pic>
      </p:grpSp>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0909631" y="1028700"/>
            <a:ext cx="6356016" cy="1962420"/>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0909631" y="4638051"/>
            <a:ext cx="4689622" cy="4195080"/>
          </a:xfrm>
          <a:prstGeom prst="rect">
            <a:avLst/>
          </a:prstGeom>
        </p:spPr>
      </p:pic>
      <p:grpSp>
        <p:nvGrpSpPr>
          <p:cNvPr name="Group 8" id="8"/>
          <p:cNvGrpSpPr/>
          <p:nvPr/>
        </p:nvGrpSpPr>
        <p:grpSpPr>
          <a:xfrm rot="0">
            <a:off x="1028700" y="4095775"/>
            <a:ext cx="7970095" cy="4632830"/>
            <a:chOff x="0" y="0"/>
            <a:chExt cx="10626794" cy="6177106"/>
          </a:xfrm>
        </p:grpSpPr>
        <p:sp>
          <p:nvSpPr>
            <p:cNvPr name="TextBox 9" id="9"/>
            <p:cNvSpPr txBox="true"/>
            <p:nvPr/>
          </p:nvSpPr>
          <p:spPr>
            <a:xfrm rot="0">
              <a:off x="0" y="-66675"/>
              <a:ext cx="10590550" cy="793115"/>
            </a:xfrm>
            <a:prstGeom prst="rect">
              <a:avLst/>
            </a:prstGeom>
          </p:spPr>
          <p:txBody>
            <a:bodyPr anchor="t" rtlCol="false" tIns="0" lIns="0" bIns="0" rIns="0">
              <a:spAutoFit/>
            </a:bodyPr>
            <a:lstStyle/>
            <a:p>
              <a:pPr algn="l" marL="0" indent="0" lvl="0">
                <a:lnSpc>
                  <a:spcPts val="4680"/>
                </a:lnSpc>
                <a:spcBef>
                  <a:spcPct val="0"/>
                </a:spcBef>
              </a:pPr>
              <a:r>
                <a:rPr lang="en-US" sz="3600" u="none">
                  <a:solidFill>
                    <a:srgbClr val="011C50"/>
                  </a:solidFill>
                  <a:latin typeface="Telegraf Bold"/>
                </a:rPr>
                <a:t>01</a:t>
              </a:r>
            </a:p>
          </p:txBody>
        </p:sp>
        <p:sp>
          <p:nvSpPr>
            <p:cNvPr name="TextBox 10" id="10"/>
            <p:cNvSpPr txBox="true"/>
            <p:nvPr/>
          </p:nvSpPr>
          <p:spPr>
            <a:xfrm rot="0">
              <a:off x="0" y="888272"/>
              <a:ext cx="10590550" cy="1300339"/>
            </a:xfrm>
            <a:prstGeom prst="rect">
              <a:avLst/>
            </a:prstGeom>
          </p:spPr>
          <p:txBody>
            <a:bodyPr anchor="t" rtlCol="false" tIns="0" lIns="0" bIns="0" rIns="0">
              <a:spAutoFit/>
            </a:bodyPr>
            <a:lstStyle/>
            <a:p>
              <a:pPr>
                <a:lnSpc>
                  <a:spcPts val="3840"/>
                </a:lnSpc>
              </a:pPr>
              <a:r>
                <a:rPr lang="en-US" sz="3200">
                  <a:solidFill>
                    <a:srgbClr val="011C50"/>
                  </a:solidFill>
                  <a:latin typeface="Open Sans"/>
                </a:rPr>
                <a:t>Informasi harga, jenis dan stok atau persediaan kue kering</a:t>
              </a:r>
            </a:p>
          </p:txBody>
        </p:sp>
        <p:sp>
          <p:nvSpPr>
            <p:cNvPr name="TextBox 11" id="11"/>
            <p:cNvSpPr txBox="true"/>
            <p:nvPr/>
          </p:nvSpPr>
          <p:spPr>
            <a:xfrm rot="0">
              <a:off x="0" y="2555107"/>
              <a:ext cx="10590550" cy="793115"/>
            </a:xfrm>
            <a:prstGeom prst="rect">
              <a:avLst/>
            </a:prstGeom>
          </p:spPr>
          <p:txBody>
            <a:bodyPr anchor="t" rtlCol="false" tIns="0" lIns="0" bIns="0" rIns="0">
              <a:spAutoFit/>
            </a:bodyPr>
            <a:lstStyle/>
            <a:p>
              <a:pPr algn="l" marL="0" indent="0" lvl="0">
                <a:lnSpc>
                  <a:spcPts val="4680"/>
                </a:lnSpc>
                <a:spcBef>
                  <a:spcPct val="0"/>
                </a:spcBef>
              </a:pPr>
              <a:r>
                <a:rPr lang="en-US" sz="3600" u="none">
                  <a:solidFill>
                    <a:srgbClr val="011C50"/>
                  </a:solidFill>
                  <a:latin typeface="Telegraf Bold"/>
                </a:rPr>
                <a:t>02</a:t>
              </a:r>
            </a:p>
          </p:txBody>
        </p:sp>
        <p:sp>
          <p:nvSpPr>
            <p:cNvPr name="TextBox 12" id="12"/>
            <p:cNvSpPr txBox="true"/>
            <p:nvPr/>
          </p:nvSpPr>
          <p:spPr>
            <a:xfrm rot="0">
              <a:off x="0" y="3487922"/>
              <a:ext cx="10590550" cy="647700"/>
            </a:xfrm>
            <a:prstGeom prst="rect">
              <a:avLst/>
            </a:prstGeom>
          </p:spPr>
          <p:txBody>
            <a:bodyPr anchor="t" rtlCol="false" tIns="0" lIns="0" bIns="0" rIns="0">
              <a:spAutoFit/>
            </a:bodyPr>
            <a:lstStyle/>
            <a:p>
              <a:pPr>
                <a:lnSpc>
                  <a:spcPts val="3840"/>
                </a:lnSpc>
              </a:pPr>
              <a:r>
                <a:rPr lang="en-US" sz="3200">
                  <a:solidFill>
                    <a:srgbClr val="011C50"/>
                  </a:solidFill>
                  <a:latin typeface="Open Sans"/>
                </a:rPr>
                <a:t>Informasi transaksi</a:t>
              </a:r>
            </a:p>
          </p:txBody>
        </p:sp>
        <p:sp>
          <p:nvSpPr>
            <p:cNvPr name="TextBox 13" id="13"/>
            <p:cNvSpPr txBox="true"/>
            <p:nvPr/>
          </p:nvSpPr>
          <p:spPr>
            <a:xfrm rot="0">
              <a:off x="36243" y="4574459"/>
              <a:ext cx="10590550" cy="793115"/>
            </a:xfrm>
            <a:prstGeom prst="rect">
              <a:avLst/>
            </a:prstGeom>
          </p:spPr>
          <p:txBody>
            <a:bodyPr anchor="t" rtlCol="false" tIns="0" lIns="0" bIns="0" rIns="0">
              <a:spAutoFit/>
            </a:bodyPr>
            <a:lstStyle/>
            <a:p>
              <a:pPr algn="l" marL="0" indent="0" lvl="0">
                <a:lnSpc>
                  <a:spcPts val="4680"/>
                </a:lnSpc>
                <a:spcBef>
                  <a:spcPct val="0"/>
                </a:spcBef>
              </a:pPr>
              <a:r>
                <a:rPr lang="en-US" sz="3600">
                  <a:solidFill>
                    <a:srgbClr val="011C50"/>
                  </a:solidFill>
                  <a:latin typeface="Telegraf Bold"/>
                </a:rPr>
                <a:t>03</a:t>
              </a:r>
            </a:p>
          </p:txBody>
        </p:sp>
        <p:sp>
          <p:nvSpPr>
            <p:cNvPr name="TextBox 14" id="14"/>
            <p:cNvSpPr txBox="true"/>
            <p:nvPr/>
          </p:nvSpPr>
          <p:spPr>
            <a:xfrm rot="0">
              <a:off x="36243" y="5529406"/>
              <a:ext cx="10590550" cy="647700"/>
            </a:xfrm>
            <a:prstGeom prst="rect">
              <a:avLst/>
            </a:prstGeom>
          </p:spPr>
          <p:txBody>
            <a:bodyPr anchor="t" rtlCol="false" tIns="0" lIns="0" bIns="0" rIns="0">
              <a:spAutoFit/>
            </a:bodyPr>
            <a:lstStyle/>
            <a:p>
              <a:pPr>
                <a:lnSpc>
                  <a:spcPts val="3840"/>
                </a:lnSpc>
              </a:pPr>
              <a:r>
                <a:rPr lang="en-US" sz="3200">
                  <a:solidFill>
                    <a:srgbClr val="011C50"/>
                  </a:solidFill>
                  <a:latin typeface="Open Sans"/>
                </a:rPr>
                <a:t>Chat antara pembeli dan admin</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4A98"/>
        </a:solidFill>
      </p:bgPr>
    </p:bg>
    <p:spTree>
      <p:nvGrpSpPr>
        <p:cNvPr id="1" name=""/>
        <p:cNvGrpSpPr/>
        <p:nvPr/>
      </p:nvGrpSpPr>
      <p:grpSpPr>
        <a:xfrm>
          <a:off x="0" y="0"/>
          <a:ext cx="0" cy="0"/>
          <a:chOff x="0" y="0"/>
          <a:chExt cx="0" cy="0"/>
        </a:xfrm>
      </p:grpSpPr>
      <p:grpSp>
        <p:nvGrpSpPr>
          <p:cNvPr name="Group 2" id="2"/>
          <p:cNvGrpSpPr/>
          <p:nvPr/>
        </p:nvGrpSpPr>
        <p:grpSpPr>
          <a:xfrm rot="-2268521">
            <a:off x="9104935" y="-2997200"/>
            <a:ext cx="15051428" cy="14746763"/>
            <a:chOff x="0" y="0"/>
            <a:chExt cx="20068571" cy="19662351"/>
          </a:xfrm>
        </p:grpSpPr>
        <p:pic>
          <p:nvPicPr>
            <p:cNvPr name="Picture 3" id="3"/>
            <p:cNvPicPr>
              <a:picLocks noChangeAspect="true"/>
            </p:cNvPicPr>
            <p:nvPr/>
          </p:nvPicPr>
          <p:blipFill>
            <a:blip r:embed="rId2">
              <a:alphaModFix amt="1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7410038" cy="18629418"/>
            </a:xfrm>
            <a:prstGeom prst="rect">
              <a:avLst/>
            </a:prstGeom>
          </p:spPr>
        </p:pic>
        <p:pic>
          <p:nvPicPr>
            <p:cNvPr name="Picture 4" id="4"/>
            <p:cNvPicPr>
              <a:picLocks noChangeAspect="true"/>
            </p:cNvPicPr>
            <p:nvPr/>
          </p:nvPicPr>
          <p:blipFill>
            <a:blip r:embed="rId2">
              <a:alphaModFix amt="1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658533" y="1032933"/>
              <a:ext cx="17410038" cy="18629418"/>
            </a:xfrm>
            <a:prstGeom prst="rect">
              <a:avLst/>
            </a:prstGeom>
          </p:spPr>
        </p:pic>
      </p:grpSp>
      <p:grpSp>
        <p:nvGrpSpPr>
          <p:cNvPr name="Group 5" id="5"/>
          <p:cNvGrpSpPr/>
          <p:nvPr/>
        </p:nvGrpSpPr>
        <p:grpSpPr>
          <a:xfrm rot="0">
            <a:off x="-88899" y="7911360"/>
            <a:ext cx="18376899" cy="3103762"/>
            <a:chOff x="0" y="0"/>
            <a:chExt cx="2346717" cy="396348"/>
          </a:xfrm>
        </p:grpSpPr>
        <p:sp>
          <p:nvSpPr>
            <p:cNvPr name="Freeform 6" id="6"/>
            <p:cNvSpPr/>
            <p:nvPr/>
          </p:nvSpPr>
          <p:spPr>
            <a:xfrm>
              <a:off x="0" y="0"/>
              <a:ext cx="2346717" cy="396348"/>
            </a:xfrm>
            <a:custGeom>
              <a:avLst/>
              <a:gdLst/>
              <a:ahLst/>
              <a:cxnLst/>
              <a:rect r="r" b="b" t="t" l="l"/>
              <a:pathLst>
                <a:path h="396348" w="2346717">
                  <a:moveTo>
                    <a:pt x="0" y="0"/>
                  </a:moveTo>
                  <a:lnTo>
                    <a:pt x="2346717" y="0"/>
                  </a:lnTo>
                  <a:lnTo>
                    <a:pt x="2346717" y="396348"/>
                  </a:lnTo>
                  <a:lnTo>
                    <a:pt x="0" y="396348"/>
                  </a:lnTo>
                  <a:close/>
                </a:path>
              </a:pathLst>
            </a:custGeom>
            <a:solidFill>
              <a:srgbClr val="011C50"/>
            </a:solidFill>
          </p:spPr>
        </p:sp>
      </p:gr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0227693" y="1410504"/>
            <a:ext cx="7031607" cy="7465992"/>
          </a:xfrm>
          <a:prstGeom prst="rect">
            <a:avLst/>
          </a:prstGeom>
        </p:spPr>
      </p:pic>
      <p:sp>
        <p:nvSpPr>
          <p:cNvPr name="TextBox 8" id="8"/>
          <p:cNvSpPr txBox="true"/>
          <p:nvPr/>
        </p:nvSpPr>
        <p:spPr>
          <a:xfrm rot="0">
            <a:off x="1028700" y="3800475"/>
            <a:ext cx="8253994" cy="1343025"/>
          </a:xfrm>
          <a:prstGeom prst="rect">
            <a:avLst/>
          </a:prstGeom>
        </p:spPr>
        <p:txBody>
          <a:bodyPr anchor="t" rtlCol="false" tIns="0" lIns="0" bIns="0" rIns="0">
            <a:spAutoFit/>
          </a:bodyPr>
          <a:lstStyle/>
          <a:p>
            <a:pPr>
              <a:lnSpc>
                <a:spcPts val="9959"/>
              </a:lnSpc>
            </a:pPr>
            <a:r>
              <a:rPr lang="en-US" sz="8299">
                <a:solidFill>
                  <a:srgbClr val="FFFFFF"/>
                </a:solidFill>
                <a:latin typeface="Telegraf Bold"/>
              </a:rPr>
              <a:t>Bussiness Case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2975364"/>
            <a:chOff x="0" y="0"/>
            <a:chExt cx="1913890" cy="311380"/>
          </a:xfrm>
        </p:grpSpPr>
        <p:sp>
          <p:nvSpPr>
            <p:cNvPr name="Freeform 3" id="3"/>
            <p:cNvSpPr/>
            <p:nvPr/>
          </p:nvSpPr>
          <p:spPr>
            <a:xfrm>
              <a:off x="0" y="0"/>
              <a:ext cx="1913890" cy="311380"/>
            </a:xfrm>
            <a:custGeom>
              <a:avLst/>
              <a:gdLst/>
              <a:ahLst/>
              <a:cxnLst/>
              <a:rect r="r" b="b" t="t" l="l"/>
              <a:pathLst>
                <a:path h="311380" w="1913890">
                  <a:moveTo>
                    <a:pt x="0" y="0"/>
                  </a:moveTo>
                  <a:lnTo>
                    <a:pt x="1913890" y="0"/>
                  </a:lnTo>
                  <a:lnTo>
                    <a:pt x="1913890" y="311380"/>
                  </a:lnTo>
                  <a:lnTo>
                    <a:pt x="0" y="311380"/>
                  </a:lnTo>
                  <a:close/>
                </a:path>
              </a:pathLst>
            </a:custGeom>
            <a:solidFill>
              <a:srgbClr val="004A98"/>
            </a:solidFill>
          </p:spPr>
        </p:sp>
      </p:grpSp>
      <p:sp>
        <p:nvSpPr>
          <p:cNvPr name="TextBox 4" id="4"/>
          <p:cNvSpPr txBox="true"/>
          <p:nvPr/>
        </p:nvSpPr>
        <p:spPr>
          <a:xfrm rot="0">
            <a:off x="1209704" y="962025"/>
            <a:ext cx="16230600" cy="1066800"/>
          </a:xfrm>
          <a:prstGeom prst="rect">
            <a:avLst/>
          </a:prstGeom>
        </p:spPr>
        <p:txBody>
          <a:bodyPr anchor="t" rtlCol="false" tIns="0" lIns="0" bIns="0" rIns="0">
            <a:spAutoFit/>
          </a:bodyPr>
          <a:lstStyle/>
          <a:p>
            <a:pPr>
              <a:lnSpc>
                <a:spcPts val="7920"/>
              </a:lnSpc>
            </a:pPr>
            <a:r>
              <a:rPr lang="en-US" sz="6599">
                <a:solidFill>
                  <a:srgbClr val="FFFFFF"/>
                </a:solidFill>
                <a:latin typeface="Telegraf Bold"/>
              </a:rPr>
              <a:t>Business Objective</a:t>
            </a:r>
          </a:p>
        </p:txBody>
      </p:sp>
      <p:sp>
        <p:nvSpPr>
          <p:cNvPr name="TextBox 5" id="5"/>
          <p:cNvSpPr txBox="true"/>
          <p:nvPr/>
        </p:nvSpPr>
        <p:spPr>
          <a:xfrm rot="0">
            <a:off x="8144932" y="3655868"/>
            <a:ext cx="8439982" cy="5920740"/>
          </a:xfrm>
          <a:prstGeom prst="rect">
            <a:avLst/>
          </a:prstGeom>
        </p:spPr>
        <p:txBody>
          <a:bodyPr anchor="t" rtlCol="false" tIns="0" lIns="0" bIns="0" rIns="0">
            <a:spAutoFit/>
          </a:bodyPr>
          <a:lstStyle/>
          <a:p>
            <a:pPr algn="just">
              <a:lnSpc>
                <a:spcPts val="3899"/>
              </a:lnSpc>
            </a:pPr>
            <a:r>
              <a:rPr lang="en-US" sz="2599">
                <a:solidFill>
                  <a:srgbClr val="011C50"/>
                </a:solidFill>
                <a:latin typeface="Open Sans"/>
              </a:rPr>
              <a:t>Perkembangan teknologi informasi juga berpengaruh</a:t>
            </a:r>
            <a:r>
              <a:rPr lang="en-US" sz="1699">
                <a:solidFill>
                  <a:srgbClr val="011C50"/>
                </a:solidFill>
                <a:latin typeface="Arimo"/>
              </a:rPr>
              <a:t> terhadap sektor bisnis, perkembangan ini memberikan kontribusi yang cukup besar dalam meningkatkan kegiatan usaha bisnis dan juga kegiatan pemasaran.</a:t>
            </a:r>
          </a:p>
          <a:p>
            <a:pPr algn="just">
              <a:lnSpc>
                <a:spcPts val="3899"/>
              </a:lnSpc>
            </a:pPr>
          </a:p>
          <a:p>
            <a:pPr algn="just">
              <a:lnSpc>
                <a:spcPts val="3899"/>
              </a:lnSpc>
            </a:pPr>
            <a:r>
              <a:rPr lang="en-US" sz="1699">
                <a:solidFill>
                  <a:srgbClr val="011C50"/>
                </a:solidFill>
                <a:latin typeface="Arimo"/>
              </a:rPr>
              <a:t>Dengan adanya Sistem Informasi Penjualan Kue Kering untuk Toko Ara Cookies, dapat memberikan pelayanan yang cepat kepada para pembeli dan agar toko dapat bersaing dengan usaha sejenisnya yang sudah banyak menggunakan pelayanan secara online. </a:t>
            </a:r>
          </a:p>
          <a:p>
            <a:pPr algn="just">
              <a:lnSpc>
                <a:spcPts val="3899"/>
              </a:lnSpc>
            </a:pPr>
          </a:p>
        </p:txBody>
      </p:sp>
      <p:pic>
        <p:nvPicPr>
          <p:cNvPr name="Picture 6" id="6"/>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652608" y="4309815"/>
            <a:ext cx="4416230" cy="4689047"/>
          </a:xfrm>
          <a:prstGeom prst="rect">
            <a:avLst/>
          </a:prstGeom>
        </p:spPr>
      </p:pic>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4A98"/>
        </a:solidFill>
      </p:bgPr>
    </p:bg>
    <p:spTree>
      <p:nvGrpSpPr>
        <p:cNvPr id="1" name=""/>
        <p:cNvGrpSpPr/>
        <p:nvPr/>
      </p:nvGrpSpPr>
      <p:grpSpPr>
        <a:xfrm>
          <a:off x="0" y="0"/>
          <a:ext cx="0" cy="0"/>
          <a:chOff x="0" y="0"/>
          <a:chExt cx="0" cy="0"/>
        </a:xfrm>
      </p:grpSpPr>
      <p:grpSp>
        <p:nvGrpSpPr>
          <p:cNvPr name="Group 2" id="2"/>
          <p:cNvGrpSpPr/>
          <p:nvPr/>
        </p:nvGrpSpPr>
        <p:grpSpPr>
          <a:xfrm rot="0">
            <a:off x="-1348238" y="7911360"/>
            <a:ext cx="19636238" cy="3103762"/>
            <a:chOff x="0" y="0"/>
            <a:chExt cx="2507534" cy="396348"/>
          </a:xfrm>
        </p:grpSpPr>
        <p:sp>
          <p:nvSpPr>
            <p:cNvPr name="Freeform 3" id="3"/>
            <p:cNvSpPr/>
            <p:nvPr/>
          </p:nvSpPr>
          <p:spPr>
            <a:xfrm>
              <a:off x="0" y="0"/>
              <a:ext cx="2507534" cy="396348"/>
            </a:xfrm>
            <a:custGeom>
              <a:avLst/>
              <a:gdLst/>
              <a:ahLst/>
              <a:cxnLst/>
              <a:rect r="r" b="b" t="t" l="l"/>
              <a:pathLst>
                <a:path h="396348" w="2507534">
                  <a:moveTo>
                    <a:pt x="0" y="0"/>
                  </a:moveTo>
                  <a:lnTo>
                    <a:pt x="2507534" y="0"/>
                  </a:lnTo>
                  <a:lnTo>
                    <a:pt x="2507534" y="396348"/>
                  </a:lnTo>
                  <a:lnTo>
                    <a:pt x="0" y="396348"/>
                  </a:lnTo>
                  <a:close/>
                </a:path>
              </a:pathLst>
            </a:custGeom>
            <a:solidFill>
              <a:srgbClr val="011C50"/>
            </a:solidFill>
          </p:spPr>
        </p:sp>
      </p:grpSp>
      <p:grpSp>
        <p:nvGrpSpPr>
          <p:cNvPr name="Group 4" id="4"/>
          <p:cNvGrpSpPr/>
          <p:nvPr/>
        </p:nvGrpSpPr>
        <p:grpSpPr>
          <a:xfrm rot="0">
            <a:off x="-2047899" y="-2157747"/>
            <a:ext cx="9201199" cy="9700295"/>
            <a:chOff x="0" y="0"/>
            <a:chExt cx="12268265" cy="12933727"/>
          </a:xfrm>
        </p:grpSpPr>
        <p:pic>
          <p:nvPicPr>
            <p:cNvPr name="Picture 5" id="5"/>
            <p:cNvPicPr>
              <a:picLocks noChangeAspect="true"/>
            </p:cNvPicPr>
            <p:nvPr/>
          </p:nvPicPr>
          <p:blipFill>
            <a:blip r:embed="rId2">
              <a:alphaModFix amt="1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456267" y="2573866"/>
              <a:ext cx="10811999" cy="10359861"/>
            </a:xfrm>
            <a:prstGeom prst="rect">
              <a:avLst/>
            </a:prstGeom>
          </p:spPr>
        </p:pic>
        <p:pic>
          <p:nvPicPr>
            <p:cNvPr name="Picture 6" id="6"/>
            <p:cNvPicPr>
              <a:picLocks noChangeAspect="true"/>
            </p:cNvPicPr>
            <p:nvPr/>
          </p:nvPicPr>
          <p:blipFill>
            <a:blip r:embed="rId2">
              <a:alphaModFix amt="1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10811999" cy="10359861"/>
            </a:xfrm>
            <a:prstGeom prst="rect">
              <a:avLst/>
            </a:prstGeom>
          </p:spPr>
        </p:pic>
      </p:gr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false" rot="0">
            <a:off x="661697" y="2094703"/>
            <a:ext cx="5574581" cy="7163597"/>
          </a:xfrm>
          <a:prstGeom prst="rect">
            <a:avLst/>
          </a:prstGeom>
        </p:spPr>
      </p:pic>
      <p:sp>
        <p:nvSpPr>
          <p:cNvPr name="TextBox 8" id="8"/>
          <p:cNvSpPr txBox="true"/>
          <p:nvPr/>
        </p:nvSpPr>
        <p:spPr>
          <a:xfrm rot="0">
            <a:off x="7394006" y="4032289"/>
            <a:ext cx="9473118" cy="1381125"/>
          </a:xfrm>
          <a:prstGeom prst="rect">
            <a:avLst/>
          </a:prstGeom>
        </p:spPr>
        <p:txBody>
          <a:bodyPr anchor="t" rtlCol="false" tIns="0" lIns="0" bIns="0" rIns="0">
            <a:spAutoFit/>
          </a:bodyPr>
          <a:lstStyle/>
          <a:p>
            <a:pPr>
              <a:lnSpc>
                <a:spcPts val="10199"/>
              </a:lnSpc>
            </a:pPr>
            <a:r>
              <a:rPr lang="en-US" sz="8499">
                <a:solidFill>
                  <a:srgbClr val="FFFFFF"/>
                </a:solidFill>
                <a:latin typeface="Telegraf Bold"/>
              </a:rPr>
              <a:t>Scope Statement</a:t>
            </a:r>
          </a:p>
        </p:txBody>
      </p:sp>
    </p:spTree>
  </p:cSld>
  <p:clrMapOvr>
    <a:masterClrMapping/>
  </p:clrMapOvr>
</p:sld>
</file>

<file path=ppt/slides/slide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977949" y="2935273"/>
            <a:ext cx="16318576" cy="6323027"/>
            <a:chOff x="0" y="0"/>
            <a:chExt cx="21758101" cy="8430703"/>
          </a:xfrm>
        </p:grpSpPr>
        <p:sp>
          <p:nvSpPr>
            <p:cNvPr name="AutoShape 3" id="3"/>
            <p:cNvSpPr/>
            <p:nvPr/>
          </p:nvSpPr>
          <p:spPr>
            <a:xfrm rot="5378224">
              <a:off x="17484422" y="4183607"/>
              <a:ext cx="8430458" cy="0"/>
            </a:xfrm>
            <a:prstGeom prst="line">
              <a:avLst/>
            </a:prstGeom>
            <a:ln cap="rnd" w="63500">
              <a:solidFill>
                <a:srgbClr val="000000"/>
              </a:solidFill>
              <a:prstDash val="solid"/>
              <a:headEnd type="none" len="sm" w="sm"/>
              <a:tailEnd type="none" len="sm" w="sm"/>
            </a:ln>
          </p:spPr>
        </p:sp>
        <p:sp>
          <p:nvSpPr>
            <p:cNvPr name="AutoShape 4" id="4"/>
            <p:cNvSpPr/>
            <p:nvPr/>
          </p:nvSpPr>
          <p:spPr>
            <a:xfrm rot="3762">
              <a:off x="67696" y="6757081"/>
              <a:ext cx="21640698" cy="0"/>
            </a:xfrm>
            <a:prstGeom prst="line">
              <a:avLst/>
            </a:prstGeom>
            <a:ln cap="rnd" w="63500">
              <a:solidFill>
                <a:srgbClr val="000000"/>
              </a:solidFill>
              <a:prstDash val="solid"/>
              <a:headEnd type="none" len="sm" w="sm"/>
              <a:tailEnd type="none" len="sm" w="sm"/>
            </a:ln>
          </p:spPr>
        </p:sp>
        <p:sp>
          <p:nvSpPr>
            <p:cNvPr name="AutoShape 5" id="5"/>
            <p:cNvSpPr/>
            <p:nvPr/>
          </p:nvSpPr>
          <p:spPr>
            <a:xfrm rot="3762">
              <a:off x="67696" y="2967737"/>
              <a:ext cx="21640698" cy="0"/>
            </a:xfrm>
            <a:prstGeom prst="line">
              <a:avLst/>
            </a:prstGeom>
            <a:ln cap="rnd" w="63500">
              <a:solidFill>
                <a:srgbClr val="000000"/>
              </a:solidFill>
              <a:prstDash val="solid"/>
              <a:headEnd type="none" len="sm" w="sm"/>
              <a:tailEnd type="none" len="sm" w="sm"/>
            </a:ln>
          </p:spPr>
        </p:sp>
        <p:sp>
          <p:nvSpPr>
            <p:cNvPr name="AutoShape 6" id="6"/>
            <p:cNvSpPr/>
            <p:nvPr/>
          </p:nvSpPr>
          <p:spPr>
            <a:xfrm rot="3762">
              <a:off x="67696" y="4790472"/>
              <a:ext cx="21640698" cy="0"/>
            </a:xfrm>
            <a:prstGeom prst="line">
              <a:avLst/>
            </a:prstGeom>
            <a:ln cap="rnd" w="63500">
              <a:solidFill>
                <a:srgbClr val="000000"/>
              </a:solidFill>
              <a:prstDash val="solid"/>
              <a:headEnd type="none" len="sm" w="sm"/>
              <a:tailEnd type="none" len="sm" w="sm"/>
            </a:ln>
          </p:spPr>
        </p:sp>
        <p:sp>
          <p:nvSpPr>
            <p:cNvPr name="AutoShape 7" id="7"/>
            <p:cNvSpPr/>
            <p:nvPr/>
          </p:nvSpPr>
          <p:spPr>
            <a:xfrm rot="-118">
              <a:off x="1" y="8366627"/>
              <a:ext cx="21716959" cy="0"/>
            </a:xfrm>
            <a:prstGeom prst="line">
              <a:avLst/>
            </a:prstGeom>
            <a:ln cap="rnd" w="63500">
              <a:solidFill>
                <a:srgbClr val="000000"/>
              </a:solidFill>
              <a:prstDash val="solid"/>
              <a:headEnd type="none" len="sm" w="sm"/>
              <a:tailEnd type="none" len="sm" w="sm"/>
            </a:ln>
          </p:spPr>
        </p:sp>
        <p:sp>
          <p:nvSpPr>
            <p:cNvPr name="AutoShape 8" id="8"/>
            <p:cNvSpPr/>
            <p:nvPr/>
          </p:nvSpPr>
          <p:spPr>
            <a:xfrm rot="3762">
              <a:off x="67777" y="1504486"/>
              <a:ext cx="21640698" cy="0"/>
            </a:xfrm>
            <a:prstGeom prst="line">
              <a:avLst/>
            </a:prstGeom>
            <a:ln cap="rnd" w="63500">
              <a:solidFill>
                <a:srgbClr val="000000"/>
              </a:solidFill>
              <a:prstDash val="solid"/>
              <a:headEnd type="none" len="sm" w="sm"/>
              <a:tailEnd type="none" len="sm" w="sm"/>
            </a:ln>
          </p:spPr>
        </p:sp>
        <p:sp>
          <p:nvSpPr>
            <p:cNvPr name="AutoShape 9" id="9"/>
            <p:cNvSpPr/>
            <p:nvPr/>
          </p:nvSpPr>
          <p:spPr>
            <a:xfrm rot="5401489">
              <a:off x="2166076" y="4183292"/>
              <a:ext cx="8429631" cy="0"/>
            </a:xfrm>
            <a:prstGeom prst="line">
              <a:avLst/>
            </a:prstGeom>
            <a:ln cap="rnd" w="63500">
              <a:solidFill>
                <a:srgbClr val="000000"/>
              </a:solidFill>
              <a:prstDash val="solid"/>
              <a:headEnd type="none" len="sm" w="sm"/>
              <a:tailEnd type="none" len="sm" w="sm"/>
            </a:ln>
          </p:spPr>
        </p:sp>
        <p:sp>
          <p:nvSpPr>
            <p:cNvPr name="AutoShape 10" id="10"/>
            <p:cNvSpPr/>
            <p:nvPr/>
          </p:nvSpPr>
          <p:spPr>
            <a:xfrm rot="5414596">
              <a:off x="-4165259" y="4183253"/>
              <a:ext cx="8429812" cy="0"/>
            </a:xfrm>
            <a:prstGeom prst="line">
              <a:avLst/>
            </a:prstGeom>
            <a:ln cap="rnd" w="63500">
              <a:solidFill>
                <a:srgbClr val="000000"/>
              </a:solidFill>
              <a:prstDash val="solid"/>
              <a:headEnd type="none" len="sm" w="sm"/>
              <a:tailEnd type="none" len="sm" w="sm"/>
            </a:ln>
          </p:spPr>
        </p:sp>
        <p:sp>
          <p:nvSpPr>
            <p:cNvPr name="TextBox 11" id="11"/>
            <p:cNvSpPr txBox="true"/>
            <p:nvPr/>
          </p:nvSpPr>
          <p:spPr>
            <a:xfrm rot="0">
              <a:off x="275868" y="391727"/>
              <a:ext cx="6075100" cy="736822"/>
            </a:xfrm>
            <a:prstGeom prst="rect">
              <a:avLst/>
            </a:prstGeom>
          </p:spPr>
          <p:txBody>
            <a:bodyPr anchor="t" rtlCol="false" tIns="0" lIns="0" bIns="0" rIns="0">
              <a:spAutoFit/>
            </a:bodyPr>
            <a:lstStyle/>
            <a:p>
              <a:pPr>
                <a:lnSpc>
                  <a:spcPts val="4453"/>
                </a:lnSpc>
              </a:pPr>
              <a:r>
                <a:rPr lang="en-US" sz="3180">
                  <a:solidFill>
                    <a:srgbClr val="000000"/>
                  </a:solidFill>
                  <a:latin typeface="Telegraf Bold"/>
                </a:rPr>
                <a:t>Area yang Terdampak</a:t>
              </a:r>
            </a:p>
          </p:txBody>
        </p:sp>
        <p:sp>
          <p:nvSpPr>
            <p:cNvPr name="TextBox 12" id="12"/>
            <p:cNvSpPr txBox="true"/>
            <p:nvPr/>
          </p:nvSpPr>
          <p:spPr>
            <a:xfrm rot="0">
              <a:off x="10629384" y="391727"/>
              <a:ext cx="6880222" cy="736822"/>
            </a:xfrm>
            <a:prstGeom prst="rect">
              <a:avLst/>
            </a:prstGeom>
          </p:spPr>
          <p:txBody>
            <a:bodyPr anchor="t" rtlCol="false" tIns="0" lIns="0" bIns="0" rIns="0">
              <a:spAutoFit/>
            </a:bodyPr>
            <a:lstStyle/>
            <a:p>
              <a:pPr algn="just">
                <a:lnSpc>
                  <a:spcPts val="4453"/>
                </a:lnSpc>
              </a:pPr>
              <a:r>
                <a:rPr lang="en-US" sz="3180">
                  <a:solidFill>
                    <a:srgbClr val="000000"/>
                  </a:solidFill>
                  <a:latin typeface="Telegraf Bold"/>
                </a:rPr>
                <a:t>Proyek akan Berhasil Jika </a:t>
              </a:r>
            </a:p>
          </p:txBody>
        </p:sp>
        <p:sp>
          <p:nvSpPr>
            <p:cNvPr name="TextBox 13" id="13"/>
            <p:cNvSpPr txBox="true"/>
            <p:nvPr/>
          </p:nvSpPr>
          <p:spPr>
            <a:xfrm rot="0">
              <a:off x="384827" y="1865748"/>
              <a:ext cx="5597470" cy="741584"/>
            </a:xfrm>
            <a:prstGeom prst="rect">
              <a:avLst/>
            </a:prstGeom>
          </p:spPr>
          <p:txBody>
            <a:bodyPr anchor="t" rtlCol="false" tIns="0" lIns="0" bIns="0" rIns="0">
              <a:spAutoFit/>
            </a:bodyPr>
            <a:lstStyle/>
            <a:p>
              <a:pPr algn="just">
                <a:lnSpc>
                  <a:spcPts val="4453"/>
                </a:lnSpc>
              </a:pPr>
              <a:r>
                <a:rPr lang="en-US" sz="3180">
                  <a:solidFill>
                    <a:srgbClr val="000000"/>
                  </a:solidFill>
                  <a:latin typeface="Telegraf"/>
                </a:rPr>
                <a:t>Pelanggan</a:t>
              </a:r>
            </a:p>
          </p:txBody>
        </p:sp>
        <p:sp>
          <p:nvSpPr>
            <p:cNvPr name="TextBox 14" id="14"/>
            <p:cNvSpPr txBox="true"/>
            <p:nvPr/>
          </p:nvSpPr>
          <p:spPr>
            <a:xfrm rot="0">
              <a:off x="384827" y="7136739"/>
              <a:ext cx="5597470" cy="741584"/>
            </a:xfrm>
            <a:prstGeom prst="rect">
              <a:avLst/>
            </a:prstGeom>
          </p:spPr>
          <p:txBody>
            <a:bodyPr anchor="t" rtlCol="false" tIns="0" lIns="0" bIns="0" rIns="0">
              <a:spAutoFit/>
            </a:bodyPr>
            <a:lstStyle/>
            <a:p>
              <a:pPr algn="just">
                <a:lnSpc>
                  <a:spcPts val="4453"/>
                </a:lnSpc>
              </a:pPr>
              <a:r>
                <a:rPr lang="en-US" sz="3180">
                  <a:solidFill>
                    <a:srgbClr val="000000"/>
                  </a:solidFill>
                  <a:latin typeface="Telegraf"/>
                </a:rPr>
                <a:t>Operasional</a:t>
              </a:r>
            </a:p>
          </p:txBody>
        </p:sp>
        <p:sp>
          <p:nvSpPr>
            <p:cNvPr name="TextBox 15" id="15"/>
            <p:cNvSpPr txBox="true"/>
            <p:nvPr/>
          </p:nvSpPr>
          <p:spPr>
            <a:xfrm rot="0">
              <a:off x="384884" y="5385874"/>
              <a:ext cx="5597470" cy="736822"/>
            </a:xfrm>
            <a:prstGeom prst="rect">
              <a:avLst/>
            </a:prstGeom>
          </p:spPr>
          <p:txBody>
            <a:bodyPr anchor="t" rtlCol="false" tIns="0" lIns="0" bIns="0" rIns="0">
              <a:spAutoFit/>
            </a:bodyPr>
            <a:lstStyle/>
            <a:p>
              <a:pPr algn="just">
                <a:lnSpc>
                  <a:spcPts val="4453"/>
                </a:lnSpc>
              </a:pPr>
              <a:r>
                <a:rPr lang="en-US" sz="3180">
                  <a:solidFill>
                    <a:srgbClr val="000000"/>
                  </a:solidFill>
                  <a:latin typeface="Telegraf"/>
                </a:rPr>
                <a:t>Finansial</a:t>
              </a:r>
            </a:p>
          </p:txBody>
        </p:sp>
        <p:sp>
          <p:nvSpPr>
            <p:cNvPr name="TextBox 16" id="16"/>
            <p:cNvSpPr txBox="true"/>
            <p:nvPr/>
          </p:nvSpPr>
          <p:spPr>
            <a:xfrm rot="0">
              <a:off x="384884" y="3426047"/>
              <a:ext cx="5597470" cy="741584"/>
            </a:xfrm>
            <a:prstGeom prst="rect">
              <a:avLst/>
            </a:prstGeom>
          </p:spPr>
          <p:txBody>
            <a:bodyPr anchor="t" rtlCol="false" tIns="0" lIns="0" bIns="0" rIns="0">
              <a:spAutoFit/>
            </a:bodyPr>
            <a:lstStyle/>
            <a:p>
              <a:pPr algn="just">
                <a:lnSpc>
                  <a:spcPts val="4453"/>
                </a:lnSpc>
              </a:pPr>
              <a:r>
                <a:rPr lang="en-US" sz="3180">
                  <a:solidFill>
                    <a:srgbClr val="000000"/>
                  </a:solidFill>
                  <a:latin typeface="Telegraf"/>
                </a:rPr>
                <a:t>Strategis</a:t>
              </a:r>
            </a:p>
          </p:txBody>
        </p:sp>
        <p:sp>
          <p:nvSpPr>
            <p:cNvPr name="TextBox 17" id="17"/>
            <p:cNvSpPr txBox="true"/>
            <p:nvPr/>
          </p:nvSpPr>
          <p:spPr>
            <a:xfrm rot="0">
              <a:off x="6808189" y="1517186"/>
              <a:ext cx="14522612" cy="1438709"/>
            </a:xfrm>
            <a:prstGeom prst="rect">
              <a:avLst/>
            </a:prstGeom>
          </p:spPr>
          <p:txBody>
            <a:bodyPr anchor="t" rtlCol="false" tIns="0" lIns="0" bIns="0" rIns="0">
              <a:spAutoFit/>
            </a:bodyPr>
            <a:lstStyle/>
            <a:p>
              <a:pPr algn="just">
                <a:lnSpc>
                  <a:spcPts val="4313"/>
                </a:lnSpc>
              </a:pPr>
              <a:r>
                <a:rPr lang="en-US" sz="3080">
                  <a:solidFill>
                    <a:srgbClr val="000000"/>
                  </a:solidFill>
                  <a:latin typeface="Telegraf"/>
                </a:rPr>
                <a:t>Dalam 3 bulan, 70% pelanggan berhasil melakukan pembelian melalui sistem</a:t>
              </a:r>
            </a:p>
          </p:txBody>
        </p:sp>
        <p:sp>
          <p:nvSpPr>
            <p:cNvPr name="TextBox 18" id="18"/>
            <p:cNvSpPr txBox="true"/>
            <p:nvPr/>
          </p:nvSpPr>
          <p:spPr>
            <a:xfrm rot="0">
              <a:off x="6808189" y="3071135"/>
              <a:ext cx="14522612" cy="1438709"/>
            </a:xfrm>
            <a:prstGeom prst="rect">
              <a:avLst/>
            </a:prstGeom>
          </p:spPr>
          <p:txBody>
            <a:bodyPr anchor="t" rtlCol="false" tIns="0" lIns="0" bIns="0" rIns="0">
              <a:spAutoFit/>
            </a:bodyPr>
            <a:lstStyle/>
            <a:p>
              <a:pPr algn="just">
                <a:lnSpc>
                  <a:spcPts val="4313"/>
                </a:lnSpc>
              </a:pPr>
              <a:r>
                <a:rPr lang="en-US" sz="3080">
                  <a:solidFill>
                    <a:srgbClr val="000000"/>
                  </a:solidFill>
                  <a:latin typeface="Telegraf"/>
                </a:rPr>
                <a:t>Kami akan memberikan penawaran khusus untuk pelanggan yang membeli dengan jumlah banyak</a:t>
              </a:r>
            </a:p>
          </p:txBody>
        </p:sp>
        <p:sp>
          <p:nvSpPr>
            <p:cNvPr name="TextBox 19" id="19"/>
            <p:cNvSpPr txBox="true"/>
            <p:nvPr/>
          </p:nvSpPr>
          <p:spPr>
            <a:xfrm rot="0">
              <a:off x="6808189" y="5034931"/>
              <a:ext cx="14522612" cy="1438709"/>
            </a:xfrm>
            <a:prstGeom prst="rect">
              <a:avLst/>
            </a:prstGeom>
          </p:spPr>
          <p:txBody>
            <a:bodyPr anchor="t" rtlCol="false" tIns="0" lIns="0" bIns="0" rIns="0">
              <a:spAutoFit/>
            </a:bodyPr>
            <a:lstStyle/>
            <a:p>
              <a:pPr algn="just">
                <a:lnSpc>
                  <a:spcPts val="4313"/>
                </a:lnSpc>
              </a:pPr>
              <a:r>
                <a:rPr lang="en-US" sz="3080">
                  <a:solidFill>
                    <a:srgbClr val="000000"/>
                  </a:solidFill>
                  <a:latin typeface="Telegraf"/>
                </a:rPr>
                <a:t>Pertumbuhan penjualan naik setidaknya 3-5% pada kuartal berikutnya</a:t>
              </a:r>
            </a:p>
          </p:txBody>
        </p:sp>
        <p:sp>
          <p:nvSpPr>
            <p:cNvPr name="TextBox 20" id="20"/>
            <p:cNvSpPr txBox="true"/>
            <p:nvPr/>
          </p:nvSpPr>
          <p:spPr>
            <a:xfrm rot="0">
              <a:off x="6808189" y="7136739"/>
              <a:ext cx="14522612" cy="714809"/>
            </a:xfrm>
            <a:prstGeom prst="rect">
              <a:avLst/>
            </a:prstGeom>
          </p:spPr>
          <p:txBody>
            <a:bodyPr anchor="t" rtlCol="false" tIns="0" lIns="0" bIns="0" rIns="0">
              <a:spAutoFit/>
            </a:bodyPr>
            <a:lstStyle/>
            <a:p>
              <a:pPr algn="just">
                <a:lnSpc>
                  <a:spcPts val="4313"/>
                </a:lnSpc>
              </a:pPr>
              <a:r>
                <a:rPr lang="en-US" sz="3080">
                  <a:solidFill>
                    <a:srgbClr val="000000"/>
                  </a:solidFill>
                  <a:latin typeface="Telegraf"/>
                </a:rPr>
                <a:t>Ketersediaan produk yang meningkat 10% per tahunnya</a:t>
              </a:r>
            </a:p>
          </p:txBody>
        </p:sp>
        <p:sp>
          <p:nvSpPr>
            <p:cNvPr name="AutoShape 21" id="21"/>
            <p:cNvSpPr/>
            <p:nvPr/>
          </p:nvSpPr>
          <p:spPr>
            <a:xfrm rot="4952">
              <a:off x="67646" y="15766"/>
              <a:ext cx="21649280" cy="0"/>
            </a:xfrm>
            <a:prstGeom prst="line">
              <a:avLst/>
            </a:prstGeom>
            <a:ln cap="rnd" w="63500">
              <a:solidFill>
                <a:srgbClr val="000000"/>
              </a:solidFill>
              <a:prstDash val="solid"/>
              <a:headEnd type="none" len="sm" w="sm"/>
              <a:tailEnd type="none" len="sm" w="sm"/>
            </a:ln>
          </p:spPr>
        </p:sp>
      </p:grpSp>
      <p:sp>
        <p:nvSpPr>
          <p:cNvPr name="TextBox 22" id="22"/>
          <p:cNvSpPr txBox="true"/>
          <p:nvPr/>
        </p:nvSpPr>
        <p:spPr>
          <a:xfrm rot="0">
            <a:off x="1662706" y="598891"/>
            <a:ext cx="14962588" cy="1695450"/>
          </a:xfrm>
          <a:prstGeom prst="rect">
            <a:avLst/>
          </a:prstGeom>
        </p:spPr>
        <p:txBody>
          <a:bodyPr anchor="t" rtlCol="false" tIns="0" lIns="0" bIns="0" rIns="0">
            <a:spAutoFit/>
          </a:bodyPr>
          <a:lstStyle/>
          <a:p>
            <a:pPr algn="ctr">
              <a:lnSpc>
                <a:spcPts val="6480"/>
              </a:lnSpc>
            </a:pPr>
            <a:r>
              <a:rPr lang="en-US" sz="5400">
                <a:solidFill>
                  <a:srgbClr val="011C50"/>
                </a:solidFill>
                <a:latin typeface="Telegraf Bold"/>
              </a:rPr>
              <a:t>Measurable Organizational Value (Statement)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4A98"/>
        </a:solidFill>
      </p:bgPr>
    </p:bg>
    <p:spTree>
      <p:nvGrpSpPr>
        <p:cNvPr id="1" name=""/>
        <p:cNvGrpSpPr/>
        <p:nvPr/>
      </p:nvGrpSpPr>
      <p:grpSpPr>
        <a:xfrm>
          <a:off x="0" y="0"/>
          <a:ext cx="0" cy="0"/>
          <a:chOff x="0" y="0"/>
          <a:chExt cx="0" cy="0"/>
        </a:xfrm>
      </p:grpSpPr>
      <p:grpSp>
        <p:nvGrpSpPr>
          <p:cNvPr name="Group 2" id="2"/>
          <p:cNvGrpSpPr/>
          <p:nvPr/>
        </p:nvGrpSpPr>
        <p:grpSpPr>
          <a:xfrm rot="0">
            <a:off x="-1348238" y="7911360"/>
            <a:ext cx="21890488" cy="3103762"/>
            <a:chOff x="0" y="0"/>
            <a:chExt cx="2795400" cy="396348"/>
          </a:xfrm>
        </p:grpSpPr>
        <p:sp>
          <p:nvSpPr>
            <p:cNvPr name="Freeform 3" id="3"/>
            <p:cNvSpPr/>
            <p:nvPr/>
          </p:nvSpPr>
          <p:spPr>
            <a:xfrm>
              <a:off x="0" y="0"/>
              <a:ext cx="2795400" cy="396348"/>
            </a:xfrm>
            <a:custGeom>
              <a:avLst/>
              <a:gdLst/>
              <a:ahLst/>
              <a:cxnLst/>
              <a:rect r="r" b="b" t="t" l="l"/>
              <a:pathLst>
                <a:path h="396348" w="2795400">
                  <a:moveTo>
                    <a:pt x="0" y="0"/>
                  </a:moveTo>
                  <a:lnTo>
                    <a:pt x="2795400" y="0"/>
                  </a:lnTo>
                  <a:lnTo>
                    <a:pt x="2795400" y="396348"/>
                  </a:lnTo>
                  <a:lnTo>
                    <a:pt x="0" y="396348"/>
                  </a:lnTo>
                  <a:close/>
                </a:path>
              </a:pathLst>
            </a:custGeom>
            <a:solidFill>
              <a:srgbClr val="011C50"/>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355363">
            <a:off x="12666149" y="1158304"/>
            <a:ext cx="6009772" cy="7056250"/>
          </a:xfrm>
          <a:prstGeom prst="rect">
            <a:avLst/>
          </a:prstGeom>
        </p:spPr>
      </p:pic>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false" rot="0">
            <a:off x="-2900313" y="8229478"/>
            <a:ext cx="5800626" cy="1790943"/>
          </a:xfrm>
          <a:prstGeom prst="rect">
            <a:avLst/>
          </a:prstGeom>
        </p:spPr>
      </p:pic>
      <p:sp>
        <p:nvSpPr>
          <p:cNvPr name="TextBox 6" id="6"/>
          <p:cNvSpPr txBox="true"/>
          <p:nvPr/>
        </p:nvSpPr>
        <p:spPr>
          <a:xfrm rot="0">
            <a:off x="2205722" y="2451195"/>
            <a:ext cx="7391284" cy="3952875"/>
          </a:xfrm>
          <a:prstGeom prst="rect">
            <a:avLst/>
          </a:prstGeom>
        </p:spPr>
        <p:txBody>
          <a:bodyPr anchor="t" rtlCol="false" tIns="0" lIns="0" bIns="0" rIns="0">
            <a:spAutoFit/>
          </a:bodyPr>
          <a:lstStyle/>
          <a:p>
            <a:pPr>
              <a:lnSpc>
                <a:spcPts val="10199"/>
              </a:lnSpc>
            </a:pPr>
            <a:r>
              <a:rPr lang="en-US" sz="8499">
                <a:solidFill>
                  <a:srgbClr val="FFFFFF"/>
                </a:solidFill>
                <a:latin typeface="Telegraf Bold"/>
              </a:rPr>
              <a:t>Software Development Model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DAExeQzyw64</dc:identifier>
  <dcterms:modified xsi:type="dcterms:W3CDTF">2011-08-01T06:04:30Z</dcterms:modified>
  <cp:revision>1</cp:revision>
  <dc:title>Blue and Yellow Simple Human Illustrative Investing Finance Tips Finance Presentation</dc:title>
</cp:coreProperties>
</file>