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  <p:sldMasterId id="2147483846" r:id="rId2"/>
    <p:sldMasterId id="2147483858" r:id="rId3"/>
    <p:sldMasterId id="2147483870" r:id="rId4"/>
    <p:sldMasterId id="2147483894" r:id="rId5"/>
    <p:sldMasterId id="2147483918" r:id="rId6"/>
  </p:sldMasterIdLst>
  <p:notesMasterIdLst>
    <p:notesMasterId r:id="rId22"/>
  </p:notesMasterIdLst>
  <p:sldIdLst>
    <p:sldId id="370" r:id="rId7"/>
    <p:sldId id="366" r:id="rId8"/>
    <p:sldId id="378" r:id="rId9"/>
    <p:sldId id="384" r:id="rId10"/>
    <p:sldId id="385" r:id="rId11"/>
    <p:sldId id="386" r:id="rId12"/>
    <p:sldId id="387" r:id="rId13"/>
    <p:sldId id="371" r:id="rId14"/>
    <p:sldId id="380" r:id="rId15"/>
    <p:sldId id="381" r:id="rId16"/>
    <p:sldId id="388" r:id="rId17"/>
    <p:sldId id="389" r:id="rId18"/>
    <p:sldId id="390" r:id="rId19"/>
    <p:sldId id="391" r:id="rId20"/>
    <p:sldId id="382" r:id="rId2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66" autoAdjust="0"/>
    <p:restoredTop sz="94872"/>
  </p:normalViewPr>
  <p:slideViewPr>
    <p:cSldViewPr snapToGrid="0" snapToObjects="1">
      <p:cViewPr>
        <p:scale>
          <a:sx n="70" d="100"/>
          <a:sy n="70" d="100"/>
        </p:scale>
        <p:origin x="-907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A0FBE1-C454-784D-A80A-79CD6FF0545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814894-0E15-BA4B-B38A-CC359820B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4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LOGO LOGO\kampus merdek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5416" y="228885"/>
            <a:ext cx="1050184" cy="559961"/>
          </a:xfrm>
          <a:prstGeom prst="rect">
            <a:avLst/>
          </a:prstGeom>
          <a:noFill/>
        </p:spPr>
      </p:pic>
      <p:pic>
        <p:nvPicPr>
          <p:cNvPr id="9" name="Picture 8" descr="D:\LOGO LOGO\LOGO KEMENDIKBUD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533" y="143697"/>
            <a:ext cx="751113" cy="7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68887" y="1"/>
            <a:ext cx="1905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PONGGOK\FOTO FOTO PONGGOK\FUN SCHOOL\c5d5698e-d43a-495c-b808-7eef683226d8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7059387" y="0"/>
            <a:ext cx="5167084" cy="29064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6" descr="D:\PONGGOK\FOTO FOTO PONGGOK\FUN SCHOOL\42f82ee3-2bd8-4d59-816e-02d147eefc99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4402" t="11575" r="9926"/>
          <a:stretch>
            <a:fillRect/>
          </a:stretch>
        </p:blipFill>
        <p:spPr bwMode="auto">
          <a:xfrm>
            <a:off x="7072086" y="4283725"/>
            <a:ext cx="5132613" cy="2574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054296" y="4097797"/>
            <a:ext cx="5172175" cy="71438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V Boli" pitchFamily="2" charset="0"/>
              <a:cs typeface="MV Boli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PENYUSUNAN PAKET WISATA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" pitchFamily="34" charset="0"/>
                <a:cs typeface="MV Boli" pitchFamily="2" charset="0"/>
              </a:rPr>
              <a:t>BERDASARKAN TEMATIK / NARASI KAWASAN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" pitchFamily="34" charset="0"/>
                <a:cs typeface="MV Boli" pitchFamily="2" charset="0"/>
              </a:rPr>
              <a:t> </a:t>
            </a:r>
            <a:endParaRPr kumimoji="0" lang="id-ID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ahnschrift" pitchFamily="34" charset="0"/>
              <a:cs typeface="MV Boli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533" y="3716791"/>
            <a:ext cx="6553067" cy="71438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V Boli" pitchFamily="2" charset="0"/>
              <a:cs typeface="MV Boli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MATERI MATA KULIAH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" pitchFamily="34" charset="0"/>
                <a:cs typeface="MV Boli" pitchFamily="2" charset="0"/>
              </a:rPr>
              <a:t>EKONOMI PARIWISATA DAN EKONOMI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" pitchFamily="34" charset="0"/>
                <a:cs typeface="MV Boli" pitchFamily="2" charset="0"/>
              </a:rPr>
              <a:t>KREATIF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&amp;</a:t>
            </a: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 </a:t>
            </a:r>
            <a:endParaRPr kumimoji="0" lang="en-US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ahnschrift" pitchFamily="34" charset="0"/>
              <a:cs typeface="MV Boli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PENDAMPINGAN KEGIATAN PEMBERDAYAAN</a:t>
            </a:r>
            <a:endParaRPr kumimoji="0" lang="id-ID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ahnschrift" pitchFamily="34" charset="0"/>
              <a:cs typeface="MV Boli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757" y="6575012"/>
            <a:ext cx="5172175" cy="71438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V Boli" pitchFamily="2" charset="0"/>
              <a:cs typeface="MV Boli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PRODI EKONOMI PEMBANGUNAN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ahnschrift" pitchFamily="34" charset="0"/>
                <a:cs typeface="MV Boli" pitchFamily="2" charset="0"/>
              </a:rPr>
              <a:t>FAKULTAS EKONOMI DAN BISNIS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" pitchFamily="34" charset="0"/>
                <a:cs typeface="MV Boli" pitchFamily="2" charset="0"/>
              </a:rPr>
              <a:t>UNIVERSITAS JANABADRA </a:t>
            </a:r>
            <a:endParaRPr kumimoji="0" lang="id-ID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ahnschrift" pitchFamily="34" charset="0"/>
              <a:cs typeface="MV Boli" pitchFamily="2" charset="0"/>
            </a:endParaRPr>
          </a:p>
        </p:txBody>
      </p:sp>
      <p:pic>
        <p:nvPicPr>
          <p:cNvPr id="13" name="Picture 3" descr="D:\LOGO LOGO\feb_ujb.png"/>
          <p:cNvPicPr>
            <a:picLocks noChangeAspect="1" noChangeArrowheads="1"/>
          </p:cNvPicPr>
          <p:nvPr/>
        </p:nvPicPr>
        <p:blipFill>
          <a:blip r:embed="rId6" cstate="screen"/>
          <a:srcRect l="5482" r="64270"/>
          <a:stretch>
            <a:fillRect/>
          </a:stretch>
        </p:blipFill>
        <p:spPr bwMode="auto">
          <a:xfrm>
            <a:off x="2950036" y="4349041"/>
            <a:ext cx="1230085" cy="1390327"/>
          </a:xfrm>
          <a:prstGeom prst="rect">
            <a:avLst/>
          </a:prstGeom>
          <a:noFill/>
        </p:spPr>
      </p:pic>
      <p:pic>
        <p:nvPicPr>
          <p:cNvPr id="14" name="Picture 3" descr="D:\LOGO LOGO\feb_ujb.png"/>
          <p:cNvPicPr>
            <a:picLocks noChangeAspect="1" noChangeArrowheads="1"/>
          </p:cNvPicPr>
          <p:nvPr/>
        </p:nvPicPr>
        <p:blipFill>
          <a:blip r:embed="rId6" cstate="screen"/>
          <a:srcRect l="5482" r="67616" b="27988"/>
          <a:stretch>
            <a:fillRect/>
          </a:stretch>
        </p:blipFill>
        <p:spPr bwMode="auto">
          <a:xfrm>
            <a:off x="2830290" y="-54429"/>
            <a:ext cx="1094008" cy="100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PONGGOK\FOTO FOTO PONGGOK\Foto Study Desa Ponggok2\23f7020c-846d-4adf-af33-13ee61cc1406.jpg"/>
          <p:cNvPicPr>
            <a:picLocks noChangeAspect="1" noChangeArrowheads="1"/>
          </p:cNvPicPr>
          <p:nvPr/>
        </p:nvPicPr>
        <p:blipFill>
          <a:blip r:embed="rId2"/>
          <a:srcRect b="16972"/>
          <a:stretch>
            <a:fillRect/>
          </a:stretch>
        </p:blipFill>
        <p:spPr bwMode="auto">
          <a:xfrm>
            <a:off x="0" y="2518361"/>
            <a:ext cx="4420764" cy="2064526"/>
          </a:xfrm>
          <a:prstGeom prst="rect">
            <a:avLst/>
          </a:prstGeom>
          <a:noFill/>
        </p:spPr>
      </p:pic>
      <p:pic>
        <p:nvPicPr>
          <p:cNvPr id="14" name="Picture 2" descr="D:\PONGGOK\FOTO FOTO PONGGOK\FUN SCHOOL\59db84d8-0e32-4021-ae69-cb75f804b0ec.jpg"/>
          <p:cNvPicPr>
            <a:picLocks noChangeAspect="1" noChangeArrowheads="1"/>
          </p:cNvPicPr>
          <p:nvPr/>
        </p:nvPicPr>
        <p:blipFill>
          <a:blip r:embed="rId3"/>
          <a:srcRect t="2465" b="49140"/>
          <a:stretch>
            <a:fillRect/>
          </a:stretch>
        </p:blipFill>
        <p:spPr bwMode="auto">
          <a:xfrm>
            <a:off x="0" y="-12621"/>
            <a:ext cx="4420764" cy="2530982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 bwMode="auto">
          <a:xfrm flipH="1">
            <a:off x="4420765" y="160338"/>
            <a:ext cx="1544606" cy="6697662"/>
          </a:xfrm>
          <a:custGeom>
            <a:avLst/>
            <a:gdLst>
              <a:gd name="connsiteX0" fmla="*/ 6667017 w 7743463"/>
              <a:gd name="connsiteY0" fmla="*/ 11575 h 6875362"/>
              <a:gd name="connsiteX1" fmla="*/ 6794339 w 7743463"/>
              <a:gd name="connsiteY1" fmla="*/ 254643 h 6875362"/>
              <a:gd name="connsiteX2" fmla="*/ 6875362 w 7743463"/>
              <a:gd name="connsiteY2" fmla="*/ 544010 h 6875362"/>
              <a:gd name="connsiteX3" fmla="*/ 6910086 w 7743463"/>
              <a:gd name="connsiteY3" fmla="*/ 821803 h 6875362"/>
              <a:gd name="connsiteX4" fmla="*/ 6910086 w 7743463"/>
              <a:gd name="connsiteY4" fmla="*/ 1250066 h 6875362"/>
              <a:gd name="connsiteX5" fmla="*/ 6863787 w 7743463"/>
              <a:gd name="connsiteY5" fmla="*/ 1516284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67017 w 7743463"/>
              <a:gd name="connsiteY19" fmla="*/ 11575 h 6875362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863787 w 7743463"/>
              <a:gd name="connsiteY5" fmla="*/ 1539433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551270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551270 w 7743463"/>
              <a:gd name="connsiteY19" fmla="*/ 0 h 689851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620718 w 7743463"/>
              <a:gd name="connsiteY0" fmla="*/ 46298 h 6875362"/>
              <a:gd name="connsiteX1" fmla="*/ 6678592 w 7743463"/>
              <a:gd name="connsiteY1" fmla="*/ 185195 h 6875362"/>
              <a:gd name="connsiteX2" fmla="*/ 6771190 w 7743463"/>
              <a:gd name="connsiteY2" fmla="*/ 405114 h 6875362"/>
              <a:gd name="connsiteX3" fmla="*/ 6782764 w 7743463"/>
              <a:gd name="connsiteY3" fmla="*/ 671332 h 6875362"/>
              <a:gd name="connsiteX4" fmla="*/ 6759615 w 7743463"/>
              <a:gd name="connsiteY4" fmla="*/ 1088020 h 6875362"/>
              <a:gd name="connsiteX5" fmla="*/ 6748040 w 7743463"/>
              <a:gd name="connsiteY5" fmla="*/ 1458410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20718 w 7743463"/>
              <a:gd name="connsiteY19" fmla="*/ 46298 h 6875362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539696 w 7743463"/>
              <a:gd name="connsiteY7" fmla="*/ 2604305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532825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625423 w 7743463"/>
              <a:gd name="connsiteY2" fmla="*/ 391861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527787 w 7743463"/>
              <a:gd name="connsiteY12" fmla="*/ 6545339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1014964 w 7743463"/>
              <a:gd name="connsiteY13" fmla="*/ 6765270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3463" h="6880662">
                <a:moveTo>
                  <a:pt x="6395444" y="6977"/>
                </a:moveTo>
                <a:cubicBezTo>
                  <a:pt x="6468751" y="130441"/>
                  <a:pt x="6454488" y="126582"/>
                  <a:pt x="6493071" y="203747"/>
                </a:cubicBezTo>
                <a:lnTo>
                  <a:pt x="6559165" y="383908"/>
                </a:lnTo>
                <a:cubicBezTo>
                  <a:pt x="6567441" y="516823"/>
                  <a:pt x="6562464" y="623233"/>
                  <a:pt x="6597243" y="809160"/>
                </a:cubicBezTo>
                <a:cubicBezTo>
                  <a:pt x="6532103" y="939221"/>
                  <a:pt x="6559724" y="923500"/>
                  <a:pt x="6587345" y="1066814"/>
                </a:cubicBezTo>
                <a:lnTo>
                  <a:pt x="6522764" y="1370940"/>
                </a:lnTo>
                <a:lnTo>
                  <a:pt x="6476466" y="1593698"/>
                </a:lnTo>
                <a:lnTo>
                  <a:pt x="6340924" y="2452247"/>
                </a:lnTo>
                <a:lnTo>
                  <a:pt x="6643868" y="3084166"/>
                </a:lnTo>
                <a:lnTo>
                  <a:pt x="5428526" y="3732348"/>
                </a:lnTo>
                <a:lnTo>
                  <a:pt x="4085863" y="4808794"/>
                </a:lnTo>
                <a:lnTo>
                  <a:pt x="2453833" y="6047285"/>
                </a:lnTo>
                <a:lnTo>
                  <a:pt x="1709341" y="6500893"/>
                </a:lnTo>
                <a:cubicBezTo>
                  <a:pt x="1477810" y="6628863"/>
                  <a:pt x="1246434" y="6692078"/>
                  <a:pt x="1014964" y="6765270"/>
                </a:cubicBezTo>
                <a:lnTo>
                  <a:pt x="462987" y="6845938"/>
                </a:lnTo>
                <a:lnTo>
                  <a:pt x="266217" y="6857513"/>
                </a:lnTo>
                <a:lnTo>
                  <a:pt x="0" y="6880662"/>
                </a:lnTo>
                <a:lnTo>
                  <a:pt x="7743463" y="6880662"/>
                </a:lnTo>
                <a:lnTo>
                  <a:pt x="7708739" y="5300"/>
                </a:lnTo>
                <a:lnTo>
                  <a:pt x="7672780" y="0"/>
                </a:lnTo>
                <a:lnTo>
                  <a:pt x="6395444" y="6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82343" y="6411237"/>
            <a:ext cx="5584371" cy="91438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PENGEMBANGAN PAKET WISATA STUDY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51166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FUN SCHOOL STUDY DESA PONGGOK</a:t>
            </a:r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4330338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STUDY DESA PONGGOK</a:t>
            </a:r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0764" y="128897"/>
            <a:ext cx="777123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PAKET STUDY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Susun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narasi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detail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Persiapkan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SOP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panduan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TOR/KAK study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Susun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jadwal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secara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terintegrasi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mengacu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kebutuhan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peserta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atau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hasil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konsultasi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Lakukan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proses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analisa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detail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daerah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asal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peserta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penyesuaian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kebutuhan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akomodasi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misal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pantangan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makanan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Persiapkan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kelas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memadai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baik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indoor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outdoor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serta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praktikum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laboratorium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Persiapkan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pendukung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study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Susun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tim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narasumber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sesuai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ditawarkan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atau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sesuai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kebutuhan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peserta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Perhatikan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penyajian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kuliner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terkait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stamina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peserta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perlu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dijaga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Bangun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jejaring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terkait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kebutuhan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baik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teori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maupun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praktek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observasi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lapangan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Sediakan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venue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relaksasi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kegiatan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lain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Bangun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jejaring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pelayanan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perjalanan,rental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mobil,resto,café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jaringan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lain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pendukung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program   </a:t>
            </a:r>
          </a:p>
        </p:txBody>
      </p:sp>
      <p:sp>
        <p:nvSpPr>
          <p:cNvPr id="19" name="Oval 18"/>
          <p:cNvSpPr/>
          <p:nvPr/>
        </p:nvSpPr>
        <p:spPr>
          <a:xfrm>
            <a:off x="11157854" y="5972221"/>
            <a:ext cx="914713" cy="79094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8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pic>
        <p:nvPicPr>
          <p:cNvPr id="23" name="Picture 22" descr="D:\FOTO DOKUMENTASI\MAPPING\ffa6c6e8-81ef-4713-baca-69f3386a325d.jpg"/>
          <p:cNvPicPr/>
          <p:nvPr/>
        </p:nvPicPr>
        <p:blipFill>
          <a:blip r:embed="rId4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1" y="4582887"/>
            <a:ext cx="4420764" cy="22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1772" y="6840141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STUDY AGRONOMI PT KPI KLATEN </a:t>
            </a:r>
            <a:endParaRPr kumimoji="0" lang="en-US" sz="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081188" y="5663838"/>
            <a:ext cx="914713" cy="7909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9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0230" y="360514"/>
            <a:ext cx="75438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ADVENTURE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/MINAT KHUSUS: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1.Nuansa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jenis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adventure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jelas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2.Petakan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kawasan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lokasi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adventure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3.Lakukan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analisa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resiko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kawasan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4.Lengkapi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penanda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rambu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peringatan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5.Buat pos-pos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keamanan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pelayanan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6.Sistem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komunikasi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handal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7.Bentuk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tim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kerja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terlatih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juga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paham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keselamatan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8.Sediakan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kawasan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detail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skalatis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9.Jalur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evakuasi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jalur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10.Peralatan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pendukung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safety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memadai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11.Pastikan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briefing/safety instruction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tamu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12.Libatkan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warga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sekitar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komunikasi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13.Ada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buku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panduan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/manual book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14.Koordinasi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instansi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terkait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15.Tersedia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jaringan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mitra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medis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klinik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dokter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16.Monev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kawasan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rutin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50230" y="6454781"/>
            <a:ext cx="6955971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Strategi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Pengembangan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Paket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Adventure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/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Minat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Khusus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-2" y="160338"/>
            <a:ext cx="2862944" cy="6697662"/>
          </a:xfrm>
          <a:custGeom>
            <a:avLst/>
            <a:gdLst>
              <a:gd name="connsiteX0" fmla="*/ 6667017 w 7743463"/>
              <a:gd name="connsiteY0" fmla="*/ 11575 h 6875362"/>
              <a:gd name="connsiteX1" fmla="*/ 6794339 w 7743463"/>
              <a:gd name="connsiteY1" fmla="*/ 254643 h 6875362"/>
              <a:gd name="connsiteX2" fmla="*/ 6875362 w 7743463"/>
              <a:gd name="connsiteY2" fmla="*/ 544010 h 6875362"/>
              <a:gd name="connsiteX3" fmla="*/ 6910086 w 7743463"/>
              <a:gd name="connsiteY3" fmla="*/ 821803 h 6875362"/>
              <a:gd name="connsiteX4" fmla="*/ 6910086 w 7743463"/>
              <a:gd name="connsiteY4" fmla="*/ 1250066 h 6875362"/>
              <a:gd name="connsiteX5" fmla="*/ 6863787 w 7743463"/>
              <a:gd name="connsiteY5" fmla="*/ 1516284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67017 w 7743463"/>
              <a:gd name="connsiteY19" fmla="*/ 11575 h 6875362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863787 w 7743463"/>
              <a:gd name="connsiteY5" fmla="*/ 1539433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551270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551270 w 7743463"/>
              <a:gd name="connsiteY19" fmla="*/ 0 h 689851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620718 w 7743463"/>
              <a:gd name="connsiteY0" fmla="*/ 46298 h 6875362"/>
              <a:gd name="connsiteX1" fmla="*/ 6678592 w 7743463"/>
              <a:gd name="connsiteY1" fmla="*/ 185195 h 6875362"/>
              <a:gd name="connsiteX2" fmla="*/ 6771190 w 7743463"/>
              <a:gd name="connsiteY2" fmla="*/ 405114 h 6875362"/>
              <a:gd name="connsiteX3" fmla="*/ 6782764 w 7743463"/>
              <a:gd name="connsiteY3" fmla="*/ 671332 h 6875362"/>
              <a:gd name="connsiteX4" fmla="*/ 6759615 w 7743463"/>
              <a:gd name="connsiteY4" fmla="*/ 1088020 h 6875362"/>
              <a:gd name="connsiteX5" fmla="*/ 6748040 w 7743463"/>
              <a:gd name="connsiteY5" fmla="*/ 1458410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20718 w 7743463"/>
              <a:gd name="connsiteY19" fmla="*/ 46298 h 6875362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539696 w 7743463"/>
              <a:gd name="connsiteY7" fmla="*/ 2604305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532825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625423 w 7743463"/>
              <a:gd name="connsiteY2" fmla="*/ 391861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527787 w 7743463"/>
              <a:gd name="connsiteY12" fmla="*/ 6545339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1014964 w 7743463"/>
              <a:gd name="connsiteY13" fmla="*/ 6765270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3463" h="6880662">
                <a:moveTo>
                  <a:pt x="6395444" y="6977"/>
                </a:moveTo>
                <a:cubicBezTo>
                  <a:pt x="6468751" y="130441"/>
                  <a:pt x="6454488" y="126582"/>
                  <a:pt x="6493071" y="203747"/>
                </a:cubicBezTo>
                <a:lnTo>
                  <a:pt x="6559165" y="383908"/>
                </a:lnTo>
                <a:cubicBezTo>
                  <a:pt x="6567441" y="516823"/>
                  <a:pt x="6562464" y="623233"/>
                  <a:pt x="6597243" y="809160"/>
                </a:cubicBezTo>
                <a:cubicBezTo>
                  <a:pt x="6532103" y="939221"/>
                  <a:pt x="6559724" y="923500"/>
                  <a:pt x="6587345" y="1066814"/>
                </a:cubicBezTo>
                <a:lnTo>
                  <a:pt x="6522764" y="1370940"/>
                </a:lnTo>
                <a:lnTo>
                  <a:pt x="6476466" y="1593698"/>
                </a:lnTo>
                <a:lnTo>
                  <a:pt x="6340924" y="2452247"/>
                </a:lnTo>
                <a:lnTo>
                  <a:pt x="6643868" y="3084166"/>
                </a:lnTo>
                <a:lnTo>
                  <a:pt x="5428526" y="3732348"/>
                </a:lnTo>
                <a:lnTo>
                  <a:pt x="4085863" y="4808794"/>
                </a:lnTo>
                <a:lnTo>
                  <a:pt x="2453833" y="6047285"/>
                </a:lnTo>
                <a:lnTo>
                  <a:pt x="1709341" y="6500893"/>
                </a:lnTo>
                <a:cubicBezTo>
                  <a:pt x="1477810" y="6628863"/>
                  <a:pt x="1246434" y="6692078"/>
                  <a:pt x="1014964" y="6765270"/>
                </a:cubicBezTo>
                <a:lnTo>
                  <a:pt x="462987" y="6845938"/>
                </a:lnTo>
                <a:lnTo>
                  <a:pt x="266217" y="6857513"/>
                </a:lnTo>
                <a:lnTo>
                  <a:pt x="0" y="6880662"/>
                </a:lnTo>
                <a:lnTo>
                  <a:pt x="7743463" y="6880662"/>
                </a:lnTo>
                <a:lnTo>
                  <a:pt x="7708739" y="5300"/>
                </a:lnTo>
                <a:lnTo>
                  <a:pt x="7672780" y="0"/>
                </a:lnTo>
                <a:lnTo>
                  <a:pt x="6395444" y="6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8" name="Picture 2" descr="D:\FOTO DESA WISATA\red-rubicon-jeep-driving-in-stream-16bd8-0x667.jpg"/>
          <p:cNvPicPr>
            <a:picLocks noChangeAspect="1" noChangeArrowheads="1"/>
          </p:cNvPicPr>
          <p:nvPr/>
        </p:nvPicPr>
        <p:blipFill>
          <a:blip r:embed="rId2"/>
          <a:srcRect l="7883" t="13774" r="13141" b="24549"/>
          <a:stretch>
            <a:fillRect/>
          </a:stretch>
        </p:blipFill>
        <p:spPr bwMode="auto">
          <a:xfrm>
            <a:off x="-2" y="0"/>
            <a:ext cx="4419600" cy="2302155"/>
          </a:xfrm>
          <a:prstGeom prst="rect">
            <a:avLst/>
          </a:prstGeom>
          <a:noFill/>
        </p:spPr>
      </p:pic>
      <p:pic>
        <p:nvPicPr>
          <p:cNvPr id="4099" name="Picture 3" descr="D:\FOTO DESA WISATA\tour tanjung puting wild life 2.jpg"/>
          <p:cNvPicPr>
            <a:picLocks noChangeAspect="1" noChangeArrowheads="1"/>
          </p:cNvPicPr>
          <p:nvPr/>
        </p:nvPicPr>
        <p:blipFill>
          <a:blip r:embed="rId3"/>
          <a:srcRect t="20651" b="24751"/>
          <a:stretch>
            <a:fillRect/>
          </a:stretch>
        </p:blipFill>
        <p:spPr bwMode="auto">
          <a:xfrm>
            <a:off x="-4" y="2302155"/>
            <a:ext cx="4419602" cy="2417531"/>
          </a:xfrm>
          <a:prstGeom prst="rect">
            <a:avLst/>
          </a:prstGeom>
          <a:noFill/>
        </p:spPr>
      </p:pic>
      <p:pic>
        <p:nvPicPr>
          <p:cNvPr id="4101" name="Picture 5" descr="D:\FOTO DESA WISATA\menyisir-hutan-tanjung-pu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1"/>
            <a:ext cx="4419598" cy="2209799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10717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Jeep adventure</a:t>
            </a:r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638110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Konservasi</a:t>
            </a:r>
            <a:r>
              <a:rPr kumimoji="0" lang="en-U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Susur</a:t>
            </a:r>
            <a:r>
              <a:rPr kumimoji="0" lang="en-U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Sungai </a:t>
            </a: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Tanjung</a:t>
            </a:r>
            <a:r>
              <a:rPr kumimoji="0" lang="en-U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Puting</a:t>
            </a: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01085" y="5966913"/>
            <a:ext cx="914713" cy="790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10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0230" y="1135846"/>
            <a:ext cx="75438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RELAKSASI: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1.Nuansa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jenis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relaksasi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jelas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2.Sediakan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pilihan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paket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all in 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3.Sediakan trainer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kebidangan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4.Sediakan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buku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panduan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5.Sediakan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penunjang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kenyamanan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kesehatan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6.Sediakan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sesuai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7.Sediakan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istirahat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8.Sediakan menu-menu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sehat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/vegetarian/diet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9.Sediakan menu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jamu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tradisional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10.Siapkan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tim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kerja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menguasai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customer satisfaction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50230" y="6725198"/>
            <a:ext cx="6955971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Strategi</a:t>
            </a:r>
            <a:r>
              <a:rPr kumimoji="0" lang="en-US" sz="1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Pengembangan</a:t>
            </a:r>
            <a:r>
              <a:rPr kumimoji="0" lang="en-US" sz="1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RELAKSASI</a:t>
            </a:r>
            <a:endParaRPr lang="en-US" sz="1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-2" y="160338"/>
            <a:ext cx="2862944" cy="6697662"/>
          </a:xfrm>
          <a:custGeom>
            <a:avLst/>
            <a:gdLst>
              <a:gd name="connsiteX0" fmla="*/ 6667017 w 7743463"/>
              <a:gd name="connsiteY0" fmla="*/ 11575 h 6875362"/>
              <a:gd name="connsiteX1" fmla="*/ 6794339 w 7743463"/>
              <a:gd name="connsiteY1" fmla="*/ 254643 h 6875362"/>
              <a:gd name="connsiteX2" fmla="*/ 6875362 w 7743463"/>
              <a:gd name="connsiteY2" fmla="*/ 544010 h 6875362"/>
              <a:gd name="connsiteX3" fmla="*/ 6910086 w 7743463"/>
              <a:gd name="connsiteY3" fmla="*/ 821803 h 6875362"/>
              <a:gd name="connsiteX4" fmla="*/ 6910086 w 7743463"/>
              <a:gd name="connsiteY4" fmla="*/ 1250066 h 6875362"/>
              <a:gd name="connsiteX5" fmla="*/ 6863787 w 7743463"/>
              <a:gd name="connsiteY5" fmla="*/ 1516284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67017 w 7743463"/>
              <a:gd name="connsiteY19" fmla="*/ 11575 h 6875362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863787 w 7743463"/>
              <a:gd name="connsiteY5" fmla="*/ 1539433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551270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551270 w 7743463"/>
              <a:gd name="connsiteY19" fmla="*/ 0 h 689851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620718 w 7743463"/>
              <a:gd name="connsiteY0" fmla="*/ 46298 h 6875362"/>
              <a:gd name="connsiteX1" fmla="*/ 6678592 w 7743463"/>
              <a:gd name="connsiteY1" fmla="*/ 185195 h 6875362"/>
              <a:gd name="connsiteX2" fmla="*/ 6771190 w 7743463"/>
              <a:gd name="connsiteY2" fmla="*/ 405114 h 6875362"/>
              <a:gd name="connsiteX3" fmla="*/ 6782764 w 7743463"/>
              <a:gd name="connsiteY3" fmla="*/ 671332 h 6875362"/>
              <a:gd name="connsiteX4" fmla="*/ 6759615 w 7743463"/>
              <a:gd name="connsiteY4" fmla="*/ 1088020 h 6875362"/>
              <a:gd name="connsiteX5" fmla="*/ 6748040 w 7743463"/>
              <a:gd name="connsiteY5" fmla="*/ 1458410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20718 w 7743463"/>
              <a:gd name="connsiteY19" fmla="*/ 46298 h 6875362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539696 w 7743463"/>
              <a:gd name="connsiteY7" fmla="*/ 2604305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532825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625423 w 7743463"/>
              <a:gd name="connsiteY2" fmla="*/ 391861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527787 w 7743463"/>
              <a:gd name="connsiteY12" fmla="*/ 6545339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1014964 w 7743463"/>
              <a:gd name="connsiteY13" fmla="*/ 6765270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3463" h="6880662">
                <a:moveTo>
                  <a:pt x="6395444" y="6977"/>
                </a:moveTo>
                <a:cubicBezTo>
                  <a:pt x="6468751" y="130441"/>
                  <a:pt x="6454488" y="126582"/>
                  <a:pt x="6493071" y="203747"/>
                </a:cubicBezTo>
                <a:lnTo>
                  <a:pt x="6559165" y="383908"/>
                </a:lnTo>
                <a:cubicBezTo>
                  <a:pt x="6567441" y="516823"/>
                  <a:pt x="6562464" y="623233"/>
                  <a:pt x="6597243" y="809160"/>
                </a:cubicBezTo>
                <a:cubicBezTo>
                  <a:pt x="6532103" y="939221"/>
                  <a:pt x="6559724" y="923500"/>
                  <a:pt x="6587345" y="1066814"/>
                </a:cubicBezTo>
                <a:lnTo>
                  <a:pt x="6522764" y="1370940"/>
                </a:lnTo>
                <a:lnTo>
                  <a:pt x="6476466" y="1593698"/>
                </a:lnTo>
                <a:lnTo>
                  <a:pt x="6340924" y="2452247"/>
                </a:lnTo>
                <a:lnTo>
                  <a:pt x="6643868" y="3084166"/>
                </a:lnTo>
                <a:lnTo>
                  <a:pt x="5428526" y="3732348"/>
                </a:lnTo>
                <a:lnTo>
                  <a:pt x="4085863" y="4808794"/>
                </a:lnTo>
                <a:lnTo>
                  <a:pt x="2453833" y="6047285"/>
                </a:lnTo>
                <a:lnTo>
                  <a:pt x="1709341" y="6500893"/>
                </a:lnTo>
                <a:cubicBezTo>
                  <a:pt x="1477810" y="6628863"/>
                  <a:pt x="1246434" y="6692078"/>
                  <a:pt x="1014964" y="6765270"/>
                </a:cubicBezTo>
                <a:lnTo>
                  <a:pt x="462987" y="6845938"/>
                </a:lnTo>
                <a:lnTo>
                  <a:pt x="266217" y="6857513"/>
                </a:lnTo>
                <a:lnTo>
                  <a:pt x="0" y="6880662"/>
                </a:lnTo>
                <a:lnTo>
                  <a:pt x="7743463" y="6880662"/>
                </a:lnTo>
                <a:lnTo>
                  <a:pt x="7708739" y="5300"/>
                </a:lnTo>
                <a:lnTo>
                  <a:pt x="7672780" y="0"/>
                </a:lnTo>
                <a:lnTo>
                  <a:pt x="6395444" y="6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2" descr="D:\FOTO DESA WISATA\yoga retreats bali.jpg"/>
          <p:cNvPicPr>
            <a:picLocks noChangeAspect="1" noChangeArrowheads="1"/>
          </p:cNvPicPr>
          <p:nvPr/>
        </p:nvPicPr>
        <p:blipFill>
          <a:blip r:embed="rId2" cstate="email"/>
          <a:srcRect t="17684" b="4139"/>
          <a:stretch>
            <a:fillRect/>
          </a:stretch>
        </p:blipFill>
        <p:spPr bwMode="auto">
          <a:xfrm>
            <a:off x="0" y="-5127"/>
            <a:ext cx="4420766" cy="2302562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2" y="2123259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Yoga retreat </a:t>
            </a:r>
            <a:r>
              <a:rPr kumimoji="0" lang="en-US" sz="1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bali</a:t>
            </a:r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FOTO DESA WISATA\breksi 1.jpg"/>
          <p:cNvPicPr>
            <a:picLocks noChangeAspect="1" noChangeArrowheads="1"/>
          </p:cNvPicPr>
          <p:nvPr/>
        </p:nvPicPr>
        <p:blipFill>
          <a:blip r:embed="rId3"/>
          <a:srcRect t="12050"/>
          <a:stretch>
            <a:fillRect/>
          </a:stretch>
        </p:blipFill>
        <p:spPr bwMode="auto">
          <a:xfrm>
            <a:off x="-3627" y="2301785"/>
            <a:ext cx="4424389" cy="2188826"/>
          </a:xfrm>
          <a:prstGeom prst="rect">
            <a:avLst/>
          </a:prstGeom>
          <a:noFill/>
        </p:spPr>
      </p:pic>
      <p:pic>
        <p:nvPicPr>
          <p:cNvPr id="1028" name="Picture 4" descr="D:\FOTO DESA WISATA\alila-spa-ubud-natural-products-1.jpg"/>
          <p:cNvPicPr>
            <a:picLocks noChangeAspect="1" noChangeArrowheads="1"/>
          </p:cNvPicPr>
          <p:nvPr/>
        </p:nvPicPr>
        <p:blipFill>
          <a:blip r:embed="rId4" cstate="email"/>
          <a:srcRect t="6211" b="13462"/>
          <a:stretch>
            <a:fillRect/>
          </a:stretch>
        </p:blipFill>
        <p:spPr bwMode="auto">
          <a:xfrm>
            <a:off x="-3627" y="4490611"/>
            <a:ext cx="4420762" cy="2367389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1166" y="6727373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Alila</a:t>
            </a:r>
            <a:r>
              <a:rPr kumimoji="0" lang="en-U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spa </a:t>
            </a:r>
            <a:r>
              <a:rPr kumimoji="0" lang="en-US" sz="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bali</a:t>
            </a: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 DESA WISATA\exindo-pratama370910stand-pameran-outdoorSTAND TENDA OUTDOR SRAGEN YESS EXINDO.jpg"/>
          <p:cNvPicPr>
            <a:picLocks noChangeAspect="1" noChangeArrowheads="1"/>
          </p:cNvPicPr>
          <p:nvPr/>
        </p:nvPicPr>
        <p:blipFill>
          <a:blip r:embed="rId2"/>
          <a:srcRect b="7839"/>
          <a:stretch>
            <a:fillRect/>
          </a:stretch>
        </p:blipFill>
        <p:spPr bwMode="auto">
          <a:xfrm>
            <a:off x="460374" y="398306"/>
            <a:ext cx="3881211" cy="2201204"/>
          </a:xfrm>
          <a:prstGeom prst="rect">
            <a:avLst/>
          </a:prstGeom>
          <a:noFill/>
        </p:spPr>
      </p:pic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01085" y="5966913"/>
            <a:ext cx="914713" cy="790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11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0230" y="1135846"/>
            <a:ext cx="75438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MICE tourism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: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meeting,incentive,convention&amp;exhibition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1.Nuansa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detail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2.Sediakan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pilihan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paket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all in 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3.Sediakan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meeting indoor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outdoor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4.Sediakan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terbuka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hijau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cukup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5.Sediakan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penunjang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kenyamanan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kesehatan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6.Sediakan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sesuai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7.Sediakan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istirahat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8.Sediakan menu-menu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sehat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/vegetarian/diet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9.Sediakan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peralatan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perkantoran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memadai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10.Siapkan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tim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kerja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menguasai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customer satisfaction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91744" y="6225539"/>
            <a:ext cx="6955971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Strategi</a:t>
            </a:r>
            <a:r>
              <a:rPr kumimoji="0" lang="en-US" sz="1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Pengembangan</a:t>
            </a:r>
            <a:r>
              <a:rPr kumimoji="0" lang="en-US" sz="1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MICE TOURISM</a:t>
            </a:r>
            <a:endParaRPr lang="en-US" sz="11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0375" y="2508072"/>
            <a:ext cx="3881211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Event </a:t>
            </a:r>
            <a:r>
              <a:rPr kumimoji="0" lang="en-US" sz="1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pameran</a:t>
            </a:r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D:\FOTO DESA WISATA\paket-meeting-di-banyuwangi-fasilitas-ruang-rapat-paket-meeting-full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4" y="2599510"/>
            <a:ext cx="3881211" cy="1940606"/>
          </a:xfrm>
          <a:prstGeom prst="rect">
            <a:avLst/>
          </a:prstGeom>
          <a:noFill/>
        </p:spPr>
      </p:pic>
      <p:pic>
        <p:nvPicPr>
          <p:cNvPr id="3" name="Picture 4" descr="D:\FOTO DESA WISATA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4540116"/>
            <a:ext cx="3881210" cy="146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GAMBAR DOWNLOAD\KULINER\52aaefba-0c47-4d56-80e9-5f6b9ed0c3a8.jpg"/>
          <p:cNvPicPr>
            <a:picLocks noChangeAspect="1" noChangeArrowheads="1"/>
          </p:cNvPicPr>
          <p:nvPr/>
        </p:nvPicPr>
        <p:blipFill>
          <a:blip r:embed="rId2" cstate="screen">
            <a:lum bright="-40000"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48344" y="770710"/>
            <a:ext cx="2503713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KULINER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971663" y="6720843"/>
            <a:ext cx="2140635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PICTURE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: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FOOD</a:t>
            </a:r>
            <a:endParaRPr kumimoji="0" lang="en-US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97585" y="315686"/>
            <a:ext cx="914713" cy="790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12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699657"/>
            <a:ext cx="9064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KULINER: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1.Nuansa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tematik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sesuai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menu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2.Tersedia menu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unggulan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/flagship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3.Tersedia menu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/non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kolesterol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/vegan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dll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4.Tersedia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menu&amp;alat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ramah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anak,lansia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disabilitas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5.Buku menu yang detail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atraktif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6.Susun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paket-paket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(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paket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5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orang,paket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takjil,dll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)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7.Integrasikan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promo meeting pack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8.Tersedia display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produk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9.Ada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atraksi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kegiatan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masak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bareng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pengunjung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event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10.Beverages pack/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aneka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minuman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desert/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hidangan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penutup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11.Food plating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menarik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5902" y="2793811"/>
            <a:ext cx="3661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SEKIAN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TERIMA KASIH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7" name="Picture 3" descr="D:\LOGO LOGO\kampus merdek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3176" y="581287"/>
            <a:ext cx="1050184" cy="559961"/>
          </a:xfrm>
          <a:prstGeom prst="rect">
            <a:avLst/>
          </a:prstGeom>
          <a:noFill/>
        </p:spPr>
      </p:pic>
      <p:pic>
        <p:nvPicPr>
          <p:cNvPr id="8" name="Picture 7" descr="D:\LOGO LOGO\LOGO KEMENDIKBUD.png"/>
          <p:cNvPicPr/>
          <p:nvPr/>
        </p:nvPicPr>
        <p:blipFill>
          <a:blip r:embed="rId3"/>
          <a:srcRect l="18883" r="10638"/>
          <a:stretch>
            <a:fillRect/>
          </a:stretch>
        </p:blipFill>
        <p:spPr bwMode="auto">
          <a:xfrm>
            <a:off x="608216" y="476781"/>
            <a:ext cx="751113" cy="7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LOGO LOGO\feb_ujb.png"/>
          <p:cNvPicPr>
            <a:picLocks noChangeAspect="1" noChangeArrowheads="1"/>
          </p:cNvPicPr>
          <p:nvPr/>
        </p:nvPicPr>
        <p:blipFill>
          <a:blip r:embed="rId4"/>
          <a:srcRect l="6351" r="3074"/>
          <a:stretch>
            <a:fillRect/>
          </a:stretch>
        </p:blipFill>
        <p:spPr bwMode="auto">
          <a:xfrm>
            <a:off x="1609700" y="4872220"/>
            <a:ext cx="3799116" cy="1434026"/>
          </a:xfrm>
          <a:prstGeom prst="rect">
            <a:avLst/>
          </a:prstGeom>
          <a:noFill/>
        </p:spPr>
      </p:pic>
      <p:pic>
        <p:nvPicPr>
          <p:cNvPr id="3074" name="Picture 2" descr="D:\FOTO DESA WISATA\e7edaab8-8f55-4cfb-9fed-a3cac8aeac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1433" y="0"/>
            <a:ext cx="5663207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4619419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67090" y="3791895"/>
            <a:ext cx="7591865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PROFIL SINGKAT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ISWIDHIYANTO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ALUMNI FAKULTAS EKONOMI UNIVERSITAS JANABADRA YOGYAKARTA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RIWAYAT PEKERJAAN/PENGALAMAN PENDAMPINGAN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1.COMMUNITY DEVELOPMENT REKOMPAK JAVA RECONSTRUCTION FUND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2.SENIOR FASILITATOR PNPM-MP/NEIGHBOURHOOD DEVELOPMENT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3.SENIOR FASILITATOR PROGRAM KOTAKU KEMENPUPERA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4.KONSULTAN DESA WISATA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5.KONSULTAN PERENCANAAN DESA&amp;KAWASAN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6.PROJECT MANAGER WIJAYA MULYA CONSULTANT KLATEN JATENG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CONTACT </a:t>
            </a:r>
            <a:endParaRPr kumimoji="0" lang="id-ID" sz="7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6" name="Picture 5" descr="D:\LOGO LOGO\whatsapp-png-image-result-for-whatsapp-png-1400.png"/>
          <p:cNvPicPr/>
          <p:nvPr/>
        </p:nvPicPr>
        <p:blipFill>
          <a:blip r:embed="rId2" cstate="print"/>
          <a:srcRect l="17391" r="19437" b="27671"/>
          <a:stretch>
            <a:fillRect/>
          </a:stretch>
        </p:blipFill>
        <p:spPr bwMode="auto">
          <a:xfrm>
            <a:off x="4416834" y="3881158"/>
            <a:ext cx="1180851" cy="107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8260" y="4799284"/>
            <a:ext cx="3429024" cy="1428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WHATS APP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0815 7922 802</a:t>
            </a:r>
            <a:endParaRPr kumimoji="0" lang="id-ID" sz="1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55669" y="4812254"/>
            <a:ext cx="3357587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08122 6084 802</a:t>
            </a:r>
            <a:endParaRPr kumimoji="0" lang="id-ID" sz="1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10" name="Picture 9" descr="D:\LOGO LOGO\facebook_logos_PNG19759.png"/>
          <p:cNvPicPr/>
          <p:nvPr/>
        </p:nvPicPr>
        <p:blipFill>
          <a:blip r:embed="rId3" cstate="email"/>
          <a:srcRect l="10460" t="7089" r="11818" b="5544"/>
          <a:stretch>
            <a:fillRect/>
          </a:stretch>
        </p:blipFill>
        <p:spPr bwMode="auto">
          <a:xfrm>
            <a:off x="5981201" y="5464983"/>
            <a:ext cx="10715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70817" y="6398606"/>
            <a:ext cx="3429024" cy="1428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facebook</a:t>
            </a:r>
            <a:endParaRPr kumimoji="0" lang="en-US" sz="14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Iswidhi</a:t>
            </a:r>
            <a:r>
              <a:rPr lang="en-US" sz="1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1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Yanto</a:t>
            </a:r>
            <a:r>
              <a:rPr lang="en-US" sz="1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endParaRPr kumimoji="0" lang="id-ID" sz="1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12" name="Picture 2" descr="D:\FOTO DESA WISATA\9271a80d-13f6-4e70-9401-cce128d8ae01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t="30580" r="19524" b="11707"/>
          <a:stretch>
            <a:fillRect/>
          </a:stretch>
        </p:blipFill>
        <p:spPr bwMode="auto">
          <a:xfrm>
            <a:off x="167973" y="1083215"/>
            <a:ext cx="3679371" cy="4690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MBAR ANIMASI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76133">
            <a:off x="8830429" y="171224"/>
            <a:ext cx="3917056" cy="4097529"/>
          </a:xfrm>
          <a:prstGeom prst="rect">
            <a:avLst/>
          </a:prstGeom>
          <a:noFill/>
        </p:spPr>
      </p:pic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2408" y="6670779"/>
            <a:ext cx="11756987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LANGKAH AWAL</a:t>
            </a: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PROSES YANG DILAKUKAN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1.PEMETAAN KESIAPAN (SDM,VENUE/SPOT,NARASI,MATERI,TEMATIK,DLL)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2.PENYUSUNAN DATA-DATA PENDUKUNG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3.PENYIAPAN LEMBAGA TEKNIS OPERASIONAL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4.PENYIAPAN JARINGAN/MITRA DAN SISTEM KOLABORASI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5.PENYUSUNAN HPP UNTUK MENENTUKAN HARGA / BIAYA PAKET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6.PENYUSUNAN STRATEGI PROMOSI DAN PEMASARAN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72025" y="5984477"/>
            <a:ext cx="914713" cy="79094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1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574" y="290970"/>
            <a:ext cx="88577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Bahnschrift" pitchFamily="34" charset="0"/>
              </a:rPr>
              <a:t>Paket</a:t>
            </a:r>
            <a:r>
              <a:rPr lang="en-US" sz="3600" b="1" dirty="0" smtClean="0">
                <a:latin typeface="Bahnschrift" pitchFamily="34" charset="0"/>
              </a:rPr>
              <a:t> </a:t>
            </a:r>
            <a:r>
              <a:rPr lang="en-US" sz="3600" b="1" dirty="0" err="1" smtClean="0">
                <a:latin typeface="Bahnschrift" pitchFamily="34" charset="0"/>
              </a:rPr>
              <a:t>Wisata</a:t>
            </a:r>
            <a:r>
              <a:rPr lang="en-US" dirty="0" smtClean="0">
                <a:latin typeface="Bahnschrift" pitchFamily="34" charset="0"/>
              </a:rPr>
              <a:t> </a:t>
            </a:r>
            <a:r>
              <a:rPr lang="en-US" sz="2400" dirty="0" err="1" smtClean="0">
                <a:latin typeface="Bahnschrift" pitchFamily="34" charset="0"/>
              </a:rPr>
              <a:t>adalah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kombinasi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atau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gabungan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dari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komponen</a:t>
            </a:r>
            <a:r>
              <a:rPr lang="en-US" sz="2400" dirty="0" smtClean="0">
                <a:latin typeface="Bahnschrift" pitchFamily="34" charset="0"/>
              </a:rPr>
              <a:t>- </a:t>
            </a:r>
            <a:r>
              <a:rPr lang="en-US" sz="2400" dirty="0" err="1" smtClean="0">
                <a:latin typeface="Bahnschrift" pitchFamily="34" charset="0"/>
              </a:rPr>
              <a:t>komponen</a:t>
            </a:r>
            <a:r>
              <a:rPr lang="en-US" sz="2400" dirty="0" smtClean="0">
                <a:latin typeface="Bahnschrift" pitchFamily="34" charset="0"/>
              </a:rPr>
              <a:t> </a:t>
            </a:r>
            <a:r>
              <a:rPr lang="en-US" sz="2400" b="1" dirty="0" err="1" smtClean="0">
                <a:latin typeface="Bahnschrift" pitchFamily="34" charset="0"/>
              </a:rPr>
              <a:t>pariwisata</a:t>
            </a:r>
            <a:r>
              <a:rPr lang="en-US" sz="2400" dirty="0" smtClean="0">
                <a:latin typeface="Bahnschrift" pitchFamily="34" charset="0"/>
              </a:rPr>
              <a:t> yang </a:t>
            </a:r>
            <a:r>
              <a:rPr lang="en-US" sz="2400" dirty="0" err="1" smtClean="0">
                <a:latin typeface="Bahnschrift" pitchFamily="34" charset="0"/>
              </a:rPr>
              <a:t>terdiri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dari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transportasi</a:t>
            </a:r>
            <a:r>
              <a:rPr lang="en-US" sz="2400" dirty="0" smtClean="0">
                <a:latin typeface="Bahnschrift" pitchFamily="34" charset="0"/>
              </a:rPr>
              <a:t>, </a:t>
            </a:r>
            <a:r>
              <a:rPr lang="en-US" sz="2400" dirty="0" err="1" smtClean="0">
                <a:latin typeface="Bahnschrift" pitchFamily="34" charset="0"/>
              </a:rPr>
              <a:t>akomodasi</a:t>
            </a:r>
            <a:r>
              <a:rPr lang="en-US" sz="2400" dirty="0" smtClean="0">
                <a:latin typeface="Bahnschrift" pitchFamily="34" charset="0"/>
              </a:rPr>
              <a:t>, </a:t>
            </a:r>
            <a:r>
              <a:rPr lang="en-US" sz="2400" dirty="0" err="1" smtClean="0">
                <a:latin typeface="Bahnschrift" pitchFamily="34" charset="0"/>
              </a:rPr>
              <a:t>atraksi</a:t>
            </a:r>
            <a:r>
              <a:rPr lang="en-US" sz="2400" dirty="0" smtClean="0">
                <a:latin typeface="Bahnschrift" pitchFamily="34" charset="0"/>
              </a:rPr>
              <a:t> </a:t>
            </a:r>
            <a:r>
              <a:rPr lang="en-US" sz="2400" b="1" dirty="0" err="1" smtClean="0">
                <a:latin typeface="Bahnschrift" pitchFamily="34" charset="0"/>
              </a:rPr>
              <a:t>wisata</a:t>
            </a:r>
            <a:r>
              <a:rPr lang="en-US" sz="2400" dirty="0" smtClean="0">
                <a:latin typeface="Bahnschrift" pitchFamily="34" charset="0"/>
              </a:rPr>
              <a:t>, </a:t>
            </a:r>
            <a:r>
              <a:rPr lang="en-US" sz="2400" dirty="0" err="1" smtClean="0">
                <a:latin typeface="Bahnschrift" pitchFamily="34" charset="0"/>
              </a:rPr>
              <a:t>dan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makanan</a:t>
            </a:r>
            <a:r>
              <a:rPr lang="en-US" sz="2400" dirty="0" smtClean="0">
                <a:latin typeface="Bahnschrift" pitchFamily="34" charset="0"/>
              </a:rPr>
              <a:t>, </a:t>
            </a:r>
            <a:r>
              <a:rPr lang="en-US" sz="2400" dirty="0" err="1" smtClean="0">
                <a:latin typeface="Bahnschrift" pitchFamily="34" charset="0"/>
              </a:rPr>
              <a:t>serta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jasa</a:t>
            </a:r>
            <a:r>
              <a:rPr lang="en-US" sz="2400" dirty="0" smtClean="0">
                <a:latin typeface="Bahnschrift" pitchFamily="34" charset="0"/>
              </a:rPr>
              <a:t> Tour Leader </a:t>
            </a:r>
            <a:r>
              <a:rPr lang="en-US" sz="2400" dirty="0" err="1" smtClean="0">
                <a:latin typeface="Bahnschrift" pitchFamily="34" charset="0"/>
              </a:rPr>
              <a:t>itu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sendiri</a:t>
            </a:r>
            <a:r>
              <a:rPr lang="en-US" sz="2400" dirty="0" smtClean="0">
                <a:latin typeface="Bahnschrift" pitchFamily="34" charset="0"/>
              </a:rPr>
              <a:t> yang </a:t>
            </a:r>
            <a:r>
              <a:rPr lang="en-US" sz="2400" dirty="0" err="1" smtClean="0">
                <a:latin typeface="Bahnschrift" pitchFamily="34" charset="0"/>
              </a:rPr>
              <a:t>dijual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kepada</a:t>
            </a:r>
            <a:r>
              <a:rPr lang="en-US" sz="2400" dirty="0" smtClean="0">
                <a:latin typeface="Bahnschrift" pitchFamily="34" charset="0"/>
              </a:rPr>
              <a:t> </a:t>
            </a:r>
            <a:r>
              <a:rPr lang="en-US" sz="2400" b="1" dirty="0" err="1" smtClean="0">
                <a:latin typeface="Bahnschrift" pitchFamily="34" charset="0"/>
              </a:rPr>
              <a:t>wisatawan</a:t>
            </a:r>
            <a:r>
              <a:rPr lang="en-US" sz="2400" dirty="0" smtClean="0">
                <a:latin typeface="Bahnschrift" pitchFamily="34" charset="0"/>
              </a:rPr>
              <a:t> </a:t>
            </a:r>
            <a:r>
              <a:rPr lang="en-US" sz="2400" dirty="0" err="1" smtClean="0">
                <a:latin typeface="Bahnschrift" pitchFamily="34" charset="0"/>
              </a:rPr>
              <a:t>dalam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satu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harga</a:t>
            </a:r>
            <a:r>
              <a:rPr lang="en-US" sz="2400" dirty="0" smtClean="0">
                <a:latin typeface="Bahnschrift" pitchFamily="34" charset="0"/>
              </a:rPr>
              <a:t>. </a:t>
            </a:r>
          </a:p>
          <a:p>
            <a:pPr algn="just"/>
            <a:r>
              <a:rPr lang="en-US" sz="2400" dirty="0" smtClean="0">
                <a:latin typeface="Bahnschrift" pitchFamily="34" charset="0"/>
              </a:rPr>
              <a:t>(Holloway &amp; Humphreys, 2016).</a:t>
            </a:r>
            <a:endParaRPr lang="en-US" sz="2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9906" y="606842"/>
          <a:ext cx="3493188" cy="6018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36"/>
                <a:gridCol w="3095352"/>
              </a:tblGrid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NO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VENUE/SPOT/AREA</a:t>
                      </a:r>
                      <a:endParaRPr lang="en-US" sz="1700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Destinasi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Spot </a:t>
                      </a:r>
                      <a:r>
                        <a:rPr lang="en-US" sz="2000" b="1" dirty="0" err="1" smtClean="0"/>
                        <a:t>Kuliner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Meeting Room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Home Stay/</a:t>
                      </a:r>
                      <a:r>
                        <a:rPr lang="en-US" sz="2000" b="1" dirty="0" err="1" smtClean="0"/>
                        <a:t>Pondok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Wisata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Camping Ground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Ruang</a:t>
                      </a:r>
                      <a:r>
                        <a:rPr lang="en-US" sz="2000" b="1" dirty="0" smtClean="0"/>
                        <a:t> Terbuka </a:t>
                      </a:r>
                      <a:r>
                        <a:rPr lang="en-US" sz="2000" b="1" dirty="0" err="1" smtClean="0"/>
                        <a:t>Hijau</a:t>
                      </a:r>
                      <a:r>
                        <a:rPr lang="en-US" sz="2000" b="1" dirty="0" smtClean="0"/>
                        <a:t>/Out Door Area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Area </a:t>
                      </a:r>
                      <a:r>
                        <a:rPr lang="en-US" sz="2000" b="1" dirty="0" err="1" smtClean="0"/>
                        <a:t>parkir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terpadu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sekaligus</a:t>
                      </a:r>
                      <a:r>
                        <a:rPr lang="en-US" sz="2000" b="1" dirty="0" smtClean="0"/>
                        <a:t> transit area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9906" y="185797"/>
            <a:ext cx="11366934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PEMETAAN KESIAPAN SDM,VENUE/SPOT,FASILITAS DAN DESTINASI</a:t>
            </a:r>
            <a:endParaRPr kumimoji="0" lang="en-US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34465" y="585907"/>
          <a:ext cx="3327853" cy="572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853"/>
              </a:tblGrid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SDM</a:t>
                      </a:r>
                      <a:endParaRPr lang="en-US" sz="1700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Personel</a:t>
                      </a:r>
                      <a:r>
                        <a:rPr lang="en-US" sz="2000" b="1" dirty="0" smtClean="0"/>
                        <a:t> Service Team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Guide </a:t>
                      </a:r>
                      <a:r>
                        <a:rPr lang="en-US" sz="2000" b="1" dirty="0" err="1" smtClean="0"/>
                        <a:t>umum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khusus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Ranger/Porter </a:t>
                      </a:r>
                      <a:r>
                        <a:rPr lang="en-US" sz="2000" b="1" dirty="0" err="1" smtClean="0"/>
                        <a:t>untuk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kategori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wisata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khusus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ekstrIm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Customer Service</a:t>
                      </a:r>
                      <a:endParaRPr lang="en-US" sz="2000" b="1" i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Nara </a:t>
                      </a:r>
                      <a:r>
                        <a:rPr lang="en-US" sz="2000" b="1" dirty="0" err="1" smtClean="0"/>
                        <a:t>Sumber</a:t>
                      </a:r>
                      <a:r>
                        <a:rPr lang="en-US" sz="2000" b="1" dirty="0" smtClean="0"/>
                        <a:t> / </a:t>
                      </a:r>
                      <a:r>
                        <a:rPr lang="en-US" sz="2000" b="1" dirty="0" err="1" smtClean="0"/>
                        <a:t>paket</a:t>
                      </a:r>
                      <a:r>
                        <a:rPr lang="en-US" sz="2000" b="1" dirty="0" smtClean="0"/>
                        <a:t> study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MC/Trainer/</a:t>
                      </a:r>
                      <a:r>
                        <a:rPr lang="en-US" sz="2000" b="1" dirty="0" err="1" smtClean="0"/>
                        <a:t>dll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Hospitality Team</a:t>
                      </a:r>
                      <a:endParaRPr lang="en-US" sz="20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48987" y="618565"/>
          <a:ext cx="3327853" cy="572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853"/>
              </a:tblGrid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PERALATAN</a:t>
                      </a:r>
                      <a:endParaRPr lang="en-US" sz="1700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Sound system(</a:t>
                      </a:r>
                      <a:r>
                        <a:rPr lang="en-US" sz="2000" b="1" dirty="0" err="1" smtClean="0"/>
                        <a:t>fixed&amp;portable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HT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Peralatan</a:t>
                      </a:r>
                      <a:r>
                        <a:rPr lang="en-US" sz="2000" b="1" dirty="0" smtClean="0"/>
                        <a:t> safety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Papan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tulis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dan</a:t>
                      </a:r>
                      <a:r>
                        <a:rPr lang="en-US" sz="2000" b="1" dirty="0" smtClean="0"/>
                        <a:t> ATK </a:t>
                      </a:r>
                      <a:r>
                        <a:rPr lang="en-US" sz="2000" b="1" dirty="0" err="1" smtClean="0"/>
                        <a:t>penunjang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Alas / </a:t>
                      </a:r>
                      <a:r>
                        <a:rPr lang="en-US" sz="2000" b="1" dirty="0" err="1" smtClean="0"/>
                        <a:t>tempat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duduk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Armada </a:t>
                      </a:r>
                      <a:r>
                        <a:rPr lang="en-US" sz="2000" b="1" dirty="0" err="1" smtClean="0"/>
                        <a:t>transportasi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lokal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P3K </a:t>
                      </a:r>
                      <a:r>
                        <a:rPr lang="en-US" sz="2000" b="1" dirty="0" err="1" smtClean="0"/>
                        <a:t>dan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peralatan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pendukung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kenyamanan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1172025" y="5834117"/>
            <a:ext cx="914713" cy="79094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2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9906" y="606842"/>
          <a:ext cx="3493188" cy="572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836"/>
                <a:gridCol w="3095352"/>
              </a:tblGrid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NO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DATA PENGUNJUNG</a:t>
                      </a:r>
                      <a:endParaRPr lang="en-US" sz="1700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Jumlah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tamu</a:t>
                      </a:r>
                      <a:r>
                        <a:rPr lang="en-US" sz="2000" b="1" dirty="0" smtClean="0"/>
                        <a:t>/detail </a:t>
                      </a:r>
                      <a:r>
                        <a:rPr lang="en-US" sz="2000" b="1" dirty="0" err="1" smtClean="0"/>
                        <a:t>dengan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jenis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kelamin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usia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Asal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wilayah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tamu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sampai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dengan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Desa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atau</a:t>
                      </a:r>
                      <a:r>
                        <a:rPr lang="en-US" sz="2000" b="1" dirty="0" smtClean="0"/>
                        <a:t> RT/RW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Penanggung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jawab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kegiatan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pendana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kegiatan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Pimpinan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rombongan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Data Biro Tour/EO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Data </a:t>
                      </a:r>
                      <a:r>
                        <a:rPr lang="en-US" sz="2000" b="1" dirty="0" err="1" smtClean="0"/>
                        <a:t>tamu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dengan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kondisi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khusus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disabilitas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dll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Data </a:t>
                      </a:r>
                      <a:r>
                        <a:rPr lang="en-US" sz="2000" b="1" dirty="0" err="1" smtClean="0"/>
                        <a:t>keagamaan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tamu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untuk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layanan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ibadah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9906" y="185797"/>
            <a:ext cx="11366934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PEMETAAN KESIAPAN SDM,VENUE/SPOT,FASILITAS DAN DESTINASI</a:t>
            </a:r>
            <a:endParaRPr kumimoji="0" lang="en-US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34465" y="585907"/>
          <a:ext cx="3327853" cy="572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853"/>
              </a:tblGrid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DATA MITRA/JARINGAN</a:t>
                      </a:r>
                      <a:endParaRPr lang="en-US" sz="1700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Hotel/home stay/</a:t>
                      </a:r>
                      <a:r>
                        <a:rPr lang="en-US" sz="2000" b="1" dirty="0" err="1" smtClean="0"/>
                        <a:t>pondok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wisata,dll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Rental </a:t>
                      </a:r>
                      <a:r>
                        <a:rPr lang="en-US" sz="2000" b="1" dirty="0" err="1" smtClean="0"/>
                        <a:t>mobil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profesional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Rental motor/</a:t>
                      </a:r>
                      <a:r>
                        <a:rPr lang="en-US" sz="2000" b="1" dirty="0" err="1" smtClean="0"/>
                        <a:t>mobil</a:t>
                      </a:r>
                      <a:r>
                        <a:rPr lang="en-US" sz="2000" b="1" dirty="0" smtClean="0"/>
                        <a:t> internal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Desa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wisata</a:t>
                      </a:r>
                      <a:r>
                        <a:rPr lang="en-US" sz="2000" b="1" dirty="0" smtClean="0"/>
                        <a:t>/ Spot / venue lain  </a:t>
                      </a:r>
                      <a:r>
                        <a:rPr lang="en-US" sz="2000" b="1" dirty="0" err="1" smtClean="0"/>
                        <a:t>beda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tematik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Fasilitas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kesehatan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klinik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dokter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Resto</a:t>
                      </a:r>
                      <a:r>
                        <a:rPr lang="en-US" sz="2000" b="1" dirty="0" smtClean="0"/>
                        <a:t>/café/</a:t>
                      </a:r>
                      <a:r>
                        <a:rPr lang="en-US" sz="2000" b="1" dirty="0" err="1" smtClean="0"/>
                        <a:t>katering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Agensi</a:t>
                      </a:r>
                      <a:r>
                        <a:rPr lang="en-US" sz="2000" b="1" dirty="0" smtClean="0"/>
                        <a:t> ticketing/biro tour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48987" y="618565"/>
          <a:ext cx="3327853" cy="572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853"/>
              </a:tblGrid>
              <a:tr h="7160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LAIN-LAIN</a:t>
                      </a:r>
                      <a:endParaRPr lang="en-US" sz="1700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Tempat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peribadatan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Personal </a:t>
                      </a:r>
                      <a:r>
                        <a:rPr lang="en-US" sz="2000" b="1" dirty="0" err="1" smtClean="0"/>
                        <a:t>dengan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keahlian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tertentu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Jasa</a:t>
                      </a:r>
                      <a:r>
                        <a:rPr lang="en-US" sz="2000" b="1" dirty="0" smtClean="0"/>
                        <a:t> laundry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Keamanan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Lembaga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tertentu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Dinas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instansi</a:t>
                      </a:r>
                      <a:endParaRPr lang="en-US" sz="2000" b="1" dirty="0"/>
                    </a:p>
                  </a:txBody>
                  <a:tcPr/>
                </a:tc>
              </a:tr>
              <a:tr h="71605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Asosiasi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profesi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1172025" y="5834117"/>
            <a:ext cx="914713" cy="790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3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2013-04-18-ti-indonesia-rupiah-notes-and-coins-ss-116974216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02168" y="0"/>
            <a:ext cx="378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5057" y="703106"/>
            <a:ext cx="8044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/>
              <a:t>Harga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Pokok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Penjualan</a:t>
            </a:r>
            <a:r>
              <a:rPr lang="en-US" sz="3200" b="1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3600" b="1" dirty="0" smtClean="0"/>
              <a:t>HPP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adalah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jumlah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3600" b="1" dirty="0" err="1" smtClean="0">
                <a:latin typeface="Bahnschrift SemiBold SemiConden" pitchFamily="34" charset="0"/>
              </a:rPr>
              <a:t>pengeluaran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dan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3600" dirty="0" err="1" smtClean="0">
                <a:latin typeface="Bahnschrift SemiBold SemiConden" pitchFamily="34" charset="0"/>
              </a:rPr>
              <a:t>beban</a:t>
            </a:r>
            <a:r>
              <a:rPr lang="en-US" sz="2800" dirty="0" smtClean="0">
                <a:latin typeface="Bahnschrift SemiBold SemiConden" pitchFamily="34" charset="0"/>
              </a:rPr>
              <a:t> yang </a:t>
            </a:r>
            <a:r>
              <a:rPr lang="en-US" sz="2800" dirty="0" err="1" smtClean="0">
                <a:latin typeface="Bahnschrift SemiBold SemiConden" pitchFamily="34" charset="0"/>
              </a:rPr>
              <a:t>dikeluarkan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secara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langsung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maupun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tidak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langsung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untuk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menghasilkan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produk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atau</a:t>
            </a:r>
            <a:r>
              <a:rPr lang="en-US" sz="2800" dirty="0" smtClean="0">
                <a:latin typeface="Bahnschrift SemiBold SemiConden" pitchFamily="34" charset="0"/>
              </a:rPr>
              <a:t> </a:t>
            </a:r>
            <a:r>
              <a:rPr lang="en-US" sz="2800" dirty="0" err="1" smtClean="0">
                <a:latin typeface="Bahnschrift SemiBold SemiConden" pitchFamily="34" charset="0"/>
              </a:rPr>
              <a:t>jasa</a:t>
            </a:r>
            <a:r>
              <a:rPr lang="en-US" sz="2800" dirty="0" smtClean="0">
                <a:latin typeface="Bahnschrift SemiBold SemiConden" pitchFamily="34" charset="0"/>
              </a:rPr>
              <a:t>.</a:t>
            </a:r>
          </a:p>
          <a:p>
            <a:pPr algn="just"/>
            <a:r>
              <a:rPr lang="en-US" sz="1600" b="1" i="1" u="sng" dirty="0" err="1" smtClean="0"/>
              <a:t>Sumber:Jurnal.id</a:t>
            </a:r>
            <a:endParaRPr lang="en-US" sz="1600" b="1" i="1" u="sng" dirty="0" smtClean="0"/>
          </a:p>
          <a:p>
            <a:pPr algn="just"/>
            <a:endParaRPr lang="en-US" sz="2800" b="1" dirty="0" smtClean="0"/>
          </a:p>
          <a:p>
            <a:pPr algn="just"/>
            <a:r>
              <a:rPr lang="en-US" sz="2800" b="1" dirty="0" err="1" smtClean="0"/>
              <a:t>Tujuan</a:t>
            </a:r>
            <a:endParaRPr lang="en-US" sz="2800" b="1" dirty="0" smtClean="0"/>
          </a:p>
          <a:p>
            <a:pPr algn="just"/>
            <a:r>
              <a:rPr lang="en-US" sz="2400" dirty="0" smtClean="0"/>
              <a:t>1.Mengetahui </a:t>
            </a:r>
            <a:r>
              <a:rPr lang="en-US" sz="2400" dirty="0" err="1" smtClean="0"/>
              <a:t>perkiraan</a:t>
            </a:r>
            <a:r>
              <a:rPr lang="en-US" sz="2400" dirty="0" smtClean="0"/>
              <a:t> </a:t>
            </a:r>
            <a:r>
              <a:rPr lang="en-US" sz="2400" dirty="0" err="1" smtClean="0"/>
              <a:t>laba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endParaRPr lang="en-US" sz="2400" dirty="0" smtClean="0"/>
          </a:p>
          <a:p>
            <a:pPr algn="just"/>
            <a:r>
              <a:rPr lang="en-US" sz="2400" dirty="0" smtClean="0"/>
              <a:t>2.Bagian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segmen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algn="just"/>
            <a:r>
              <a:rPr lang="en-US" sz="2400" dirty="0" smtClean="0"/>
              <a:t>3.Realisasi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/</a:t>
            </a:r>
            <a:r>
              <a:rPr lang="en-US" sz="2400" dirty="0" err="1" smtClean="0"/>
              <a:t>operasional</a:t>
            </a:r>
            <a:endParaRPr lang="en-US" sz="2400" dirty="0" smtClean="0"/>
          </a:p>
          <a:p>
            <a:pPr algn="just"/>
            <a:r>
              <a:rPr lang="en-US" sz="2400" dirty="0" smtClean="0"/>
              <a:t>4.Mengetahui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nominal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endParaRPr lang="en-US" sz="2400" dirty="0" smtClean="0"/>
          </a:p>
          <a:p>
            <a:pPr algn="just"/>
            <a:r>
              <a:rPr lang="en-US" sz="2400" dirty="0" smtClean="0"/>
              <a:t>5.Mengetahu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modal/</a:t>
            </a:r>
            <a:r>
              <a:rPr lang="en-US" sz="2400" dirty="0" err="1" smtClean="0"/>
              <a:t>relatif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685" y="272885"/>
            <a:ext cx="2667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MENGHITUNG HPP</a:t>
            </a:r>
            <a:endParaRPr kumimoji="0" lang="en-US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5889168" y="487933"/>
            <a:ext cx="4419600" cy="304800"/>
          </a:xfrm>
          <a:prstGeom prst="rect">
            <a:avLst/>
          </a:prstGeom>
          <a:solidFill>
            <a:schemeClr val="accent1">
              <a:lumMod val="75000"/>
              <a:alpha val="87842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/>
          <a:lstStyle/>
          <a:p>
            <a:pPr algn="ctr"/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HPP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5685" y="5935381"/>
            <a:ext cx="778328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MEMBUTUHKAN PENGHITUNGAN DETAIL DAN KETELITIAN</a:t>
            </a:r>
            <a:endParaRPr kumimoji="0" lang="en-US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15569" y="5997407"/>
            <a:ext cx="914713" cy="790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4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ONGGOK\FOTO FOTO PONGGOK\FUN SCHOOL\c5d5698e-d43a-495c-b808-7eef683226d8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0119" r="46401"/>
          <a:stretch>
            <a:fillRect/>
          </a:stretch>
        </p:blipFill>
        <p:spPr bwMode="auto">
          <a:xfrm>
            <a:off x="8087191" y="0"/>
            <a:ext cx="4093923" cy="68783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85057" y="703106"/>
            <a:ext cx="790213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Jenis</a:t>
            </a:r>
            <a:r>
              <a:rPr lang="en-US" sz="2000" b="1" dirty="0" smtClean="0"/>
              <a:t>/Model </a:t>
            </a:r>
            <a:r>
              <a:rPr lang="en-US" sz="2000" b="1" dirty="0" err="1" smtClean="0"/>
              <a:t>paket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wisata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contoh-contoh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sudah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Wisata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maupun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Destinasi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Wisata</a:t>
            </a:r>
            <a:r>
              <a:rPr lang="en-US" sz="2000" b="1" dirty="0" smtClean="0"/>
              <a:t> </a:t>
            </a:r>
            <a:endParaRPr lang="en-US" sz="2400" dirty="0" smtClean="0"/>
          </a:p>
          <a:p>
            <a:pPr algn="just"/>
            <a:r>
              <a:rPr lang="en-US" sz="2400" dirty="0" smtClean="0"/>
              <a:t>1</a:t>
            </a:r>
            <a:r>
              <a:rPr lang="en-US" sz="2400" i="1" dirty="0" smtClean="0"/>
              <a:t>.Live In full pack</a:t>
            </a:r>
          </a:p>
          <a:p>
            <a:pPr algn="just"/>
            <a:r>
              <a:rPr lang="en-US" sz="2400" dirty="0" smtClean="0"/>
              <a:t>2.</a:t>
            </a:r>
            <a:r>
              <a:rPr lang="en-US" sz="2400" i="1" dirty="0" smtClean="0"/>
              <a:t>Glamour</a:t>
            </a:r>
            <a:r>
              <a:rPr lang="en-US" sz="2400" dirty="0" smtClean="0"/>
              <a:t> </a:t>
            </a:r>
            <a:r>
              <a:rPr lang="en-US" sz="2400" i="1" dirty="0" err="1" smtClean="0"/>
              <a:t>Camp</a:t>
            </a:r>
            <a:r>
              <a:rPr lang="en-US" sz="2400" dirty="0" err="1" smtClean="0"/>
              <a:t>&amp;sejenisnya</a:t>
            </a:r>
            <a:r>
              <a:rPr lang="en-US" sz="2400" dirty="0" smtClean="0"/>
              <a:t> plus </a:t>
            </a:r>
            <a:r>
              <a:rPr lang="en-US" sz="2400" dirty="0" err="1" smtClean="0"/>
              <a:t>kegiatan-kegiatannya</a:t>
            </a:r>
            <a:endParaRPr lang="en-US" sz="2400" dirty="0" smtClean="0"/>
          </a:p>
          <a:p>
            <a:pPr algn="just"/>
            <a:r>
              <a:rPr lang="en-US" sz="2400" dirty="0" smtClean="0"/>
              <a:t>3.Paket study</a:t>
            </a:r>
          </a:p>
          <a:p>
            <a:pPr algn="just"/>
            <a:r>
              <a:rPr lang="en-US" sz="2400" dirty="0" smtClean="0"/>
              <a:t>4.</a:t>
            </a:r>
            <a:r>
              <a:rPr lang="en-US" sz="2400" i="1" dirty="0" smtClean="0"/>
              <a:t>Full adventure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minat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(</a:t>
            </a:r>
            <a:r>
              <a:rPr lang="en-US" sz="2400" dirty="0" err="1" smtClean="0"/>
              <a:t>sains,ekstrem&amp;hobi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5.Relaksasi</a:t>
            </a:r>
          </a:p>
          <a:p>
            <a:pPr algn="just"/>
            <a:r>
              <a:rPr lang="en-US" sz="2400" dirty="0" smtClean="0"/>
              <a:t>6.MICE (</a:t>
            </a:r>
            <a:r>
              <a:rPr lang="en-US" b="1" i="1" u="sng" dirty="0" err="1" smtClean="0"/>
              <a:t>Meeting,Incentive,Convention&amp;Exhibition</a:t>
            </a:r>
            <a:r>
              <a:rPr lang="en-US" dirty="0" smtClean="0"/>
              <a:t>) </a:t>
            </a:r>
            <a:r>
              <a:rPr lang="en-US" sz="2400" i="1" dirty="0" smtClean="0"/>
              <a:t>tourism pack</a:t>
            </a:r>
          </a:p>
          <a:p>
            <a:pPr algn="just"/>
            <a:r>
              <a:rPr lang="en-US" sz="2400" dirty="0" smtClean="0"/>
              <a:t>7.Kuliner </a:t>
            </a:r>
          </a:p>
          <a:p>
            <a:pPr algn="just"/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/ model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varian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narasi</a:t>
            </a:r>
            <a:r>
              <a:rPr lang="en-US" sz="2400" dirty="0" smtClean="0"/>
              <a:t> / </a:t>
            </a:r>
            <a:r>
              <a:rPr lang="en-US" sz="2400" dirty="0" err="1" smtClean="0"/>
              <a:t>tematik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diangkat</a:t>
            </a:r>
            <a:r>
              <a:rPr lang="en-US" sz="2400" dirty="0" smtClean="0"/>
              <a:t>, </a:t>
            </a:r>
            <a:r>
              <a:rPr lang="en-US" sz="2400" dirty="0" err="1" smtClean="0"/>
              <a:t>penekanan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800" b="1" i="1" u="sng" dirty="0" err="1" smtClean="0"/>
              <a:t>konten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kegiatan</a:t>
            </a:r>
            <a:r>
              <a:rPr lang="en-US" sz="2800" b="1" i="1" u="sng" dirty="0" smtClean="0"/>
              <a:t> </a:t>
            </a:r>
            <a:r>
              <a:rPr lang="en-US" sz="2400" dirty="0" err="1" smtClean="0"/>
              <a:t>didukung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</a:t>
            </a:r>
            <a:r>
              <a:rPr lang="en-US" sz="2400" b="1" i="1" u="sng" dirty="0" err="1" smtClean="0"/>
              <a:t>pelayanan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pendukung</a:t>
            </a:r>
            <a:r>
              <a:rPr lang="en-US" sz="2400" b="1" i="1" u="sng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menginap,kuliner,atraksi,aktifitas,pengalaman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tambah</a:t>
            </a:r>
            <a:r>
              <a:rPr lang="en-US" sz="2400" dirty="0" smtClean="0"/>
              <a:t>/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684" y="272885"/>
            <a:ext cx="557348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JENIS / MODEL PAKET WISATA </a:t>
            </a:r>
            <a:endParaRPr kumimoji="0" lang="en-US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3913" y="6379035"/>
            <a:ext cx="778328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MASING-MASING MEMPUNYAI KEUNGGULAN</a:t>
            </a:r>
            <a:endParaRPr kumimoji="0" lang="en-US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15569" y="6051837"/>
            <a:ext cx="914713" cy="790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5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TO DESA WISATA\unnamed.jpg"/>
          <p:cNvPicPr>
            <a:picLocks noChangeAspect="1" noChangeArrowheads="1"/>
          </p:cNvPicPr>
          <p:nvPr/>
        </p:nvPicPr>
        <p:blipFill>
          <a:blip r:embed="rId2"/>
          <a:srcRect t="17252" r="5434" b="4659"/>
          <a:stretch>
            <a:fillRect/>
          </a:stretch>
        </p:blipFill>
        <p:spPr bwMode="auto">
          <a:xfrm>
            <a:off x="-2" y="2547265"/>
            <a:ext cx="4694591" cy="2581917"/>
          </a:xfrm>
          <a:prstGeom prst="rect">
            <a:avLst/>
          </a:prstGeom>
          <a:noFill/>
        </p:spPr>
      </p:pic>
      <p:pic>
        <p:nvPicPr>
          <p:cNvPr id="2" name="Picture 2" descr="D:\FOTO DESA WISATA\14.-Desa-Wisata-Candran-Kampung-Tani-Internasional-yang-Dikunjungi-Para-Turis-800x400.jpg"/>
          <p:cNvPicPr>
            <a:picLocks noChangeAspect="1" noChangeArrowheads="1"/>
          </p:cNvPicPr>
          <p:nvPr/>
        </p:nvPicPr>
        <p:blipFill>
          <a:blip r:embed="rId3"/>
          <a:srcRect l="21857" t="13714"/>
          <a:stretch>
            <a:fillRect/>
          </a:stretch>
        </p:blipFill>
        <p:spPr bwMode="auto">
          <a:xfrm>
            <a:off x="-2" y="-1"/>
            <a:ext cx="4694591" cy="2591895"/>
          </a:xfrm>
          <a:prstGeom prst="rect">
            <a:avLst/>
          </a:prstGeom>
          <a:noFill/>
        </p:spPr>
      </p:pic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081188" y="5663838"/>
            <a:ext cx="914713" cy="7909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6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3340" y="360514"/>
            <a:ext cx="73206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LIVE IN FULL PACK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: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1.Susun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narasi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tentang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wisata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destinasi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2.Susun program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kegiatan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secara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detail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3.Content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berkualitas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sesuai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market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4.Kolaborasi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pengelolaan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program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kegiatan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5.Jumlah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kualitas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home stay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memadai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6.Venue/spot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tempat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berkumpul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outdoor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indoor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7.Susun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acara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atraksi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kegiatan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bersama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warga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desa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8.Penyajian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kuliner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khas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9.Tampilkan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ciri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lokal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terintegrasi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10.Perhatikan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aspek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safety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11.Perkuat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jaringan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pendukung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program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12.Susun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kawasan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jalur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evakuasi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13.Dapat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dikolaborasi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model MICE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tourism,study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,</a:t>
            </a:r>
          </a:p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 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minat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khusus,budaya,dll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2031" y="6228350"/>
            <a:ext cx="10707893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Strategi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Pengembangan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Paket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Live In</a:t>
            </a:r>
            <a:endParaRPr lang="en-US" sz="4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" y="2546175"/>
            <a:ext cx="4611779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PIC: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Desa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Wisata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Candran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Jogja</a:t>
            </a: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3825" y="5105400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PIC: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Desa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Wisata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Nglanggeran</a:t>
            </a: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FOTO DESA WISATA\24d7bf8c-4eec-4eac-b1da-5917aa7f6fc9.jpg"/>
          <p:cNvPicPr>
            <a:picLocks noChangeAspect="1" noChangeArrowheads="1"/>
          </p:cNvPicPr>
          <p:nvPr/>
        </p:nvPicPr>
        <p:blipFill>
          <a:blip r:embed="rId2"/>
          <a:srcRect t="3346"/>
          <a:stretch>
            <a:fillRect/>
          </a:stretch>
        </p:blipFill>
        <p:spPr bwMode="auto">
          <a:xfrm>
            <a:off x="0" y="2537052"/>
            <a:ext cx="4510314" cy="2905141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 bwMode="auto">
          <a:xfrm flipH="1">
            <a:off x="0" y="160338"/>
            <a:ext cx="1544606" cy="6697662"/>
          </a:xfrm>
          <a:custGeom>
            <a:avLst/>
            <a:gdLst>
              <a:gd name="connsiteX0" fmla="*/ 6667017 w 7743463"/>
              <a:gd name="connsiteY0" fmla="*/ 11575 h 6875362"/>
              <a:gd name="connsiteX1" fmla="*/ 6794339 w 7743463"/>
              <a:gd name="connsiteY1" fmla="*/ 254643 h 6875362"/>
              <a:gd name="connsiteX2" fmla="*/ 6875362 w 7743463"/>
              <a:gd name="connsiteY2" fmla="*/ 544010 h 6875362"/>
              <a:gd name="connsiteX3" fmla="*/ 6910086 w 7743463"/>
              <a:gd name="connsiteY3" fmla="*/ 821803 h 6875362"/>
              <a:gd name="connsiteX4" fmla="*/ 6910086 w 7743463"/>
              <a:gd name="connsiteY4" fmla="*/ 1250066 h 6875362"/>
              <a:gd name="connsiteX5" fmla="*/ 6863787 w 7743463"/>
              <a:gd name="connsiteY5" fmla="*/ 1516284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67017 w 7743463"/>
              <a:gd name="connsiteY19" fmla="*/ 11575 h 6875362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863787 w 7743463"/>
              <a:gd name="connsiteY5" fmla="*/ 1539433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910086 w 7743463"/>
              <a:gd name="connsiteY4" fmla="*/ 1273215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910086 w 7743463"/>
              <a:gd name="connsiteY3" fmla="*/ 844952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875362 w 7743463"/>
              <a:gd name="connsiteY2" fmla="*/ 567159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794339 w 7743463"/>
              <a:gd name="connsiteY1" fmla="*/ 277792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655442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655442 w 7743463"/>
              <a:gd name="connsiteY19" fmla="*/ 0 h 6898511"/>
              <a:gd name="connsiteX0" fmla="*/ 6551270 w 7743463"/>
              <a:gd name="connsiteY0" fmla="*/ 0 h 6898511"/>
              <a:gd name="connsiteX1" fmla="*/ 6678592 w 7743463"/>
              <a:gd name="connsiteY1" fmla="*/ 208344 h 6898511"/>
              <a:gd name="connsiteX2" fmla="*/ 6771190 w 7743463"/>
              <a:gd name="connsiteY2" fmla="*/ 428263 h 6898511"/>
              <a:gd name="connsiteX3" fmla="*/ 6782764 w 7743463"/>
              <a:gd name="connsiteY3" fmla="*/ 694481 h 6898511"/>
              <a:gd name="connsiteX4" fmla="*/ 6759615 w 7743463"/>
              <a:gd name="connsiteY4" fmla="*/ 1111169 h 6898511"/>
              <a:gd name="connsiteX5" fmla="*/ 6748040 w 7743463"/>
              <a:gd name="connsiteY5" fmla="*/ 1481559 h 6898511"/>
              <a:gd name="connsiteX6" fmla="*/ 6701742 w 7743463"/>
              <a:gd name="connsiteY6" fmla="*/ 1956121 h 6898511"/>
              <a:gd name="connsiteX7" fmla="*/ 6539696 w 7743463"/>
              <a:gd name="connsiteY7" fmla="*/ 2615878 h 6898511"/>
              <a:gd name="connsiteX8" fmla="*/ 6643868 w 7743463"/>
              <a:gd name="connsiteY8" fmla="*/ 3102015 h 6898511"/>
              <a:gd name="connsiteX9" fmla="*/ 5428526 w 7743463"/>
              <a:gd name="connsiteY9" fmla="*/ 3750197 h 6898511"/>
              <a:gd name="connsiteX10" fmla="*/ 4085863 w 7743463"/>
              <a:gd name="connsiteY10" fmla="*/ 4826643 h 6898511"/>
              <a:gd name="connsiteX11" fmla="*/ 2453833 w 7743463"/>
              <a:gd name="connsiteY11" fmla="*/ 6065134 h 6898511"/>
              <a:gd name="connsiteX12" fmla="*/ 1527858 w 7743463"/>
              <a:gd name="connsiteY12" fmla="*/ 6562845 h 6898511"/>
              <a:gd name="connsiteX13" fmla="*/ 833377 w 7743463"/>
              <a:gd name="connsiteY13" fmla="*/ 6782764 h 6898511"/>
              <a:gd name="connsiteX14" fmla="*/ 462987 w 7743463"/>
              <a:gd name="connsiteY14" fmla="*/ 6863787 h 6898511"/>
              <a:gd name="connsiteX15" fmla="*/ 266217 w 7743463"/>
              <a:gd name="connsiteY15" fmla="*/ 6875362 h 6898511"/>
              <a:gd name="connsiteX16" fmla="*/ 0 w 7743463"/>
              <a:gd name="connsiteY16" fmla="*/ 6898511 h 6898511"/>
              <a:gd name="connsiteX17" fmla="*/ 7743463 w 7743463"/>
              <a:gd name="connsiteY17" fmla="*/ 6898511 h 6898511"/>
              <a:gd name="connsiteX18" fmla="*/ 7708739 w 7743463"/>
              <a:gd name="connsiteY18" fmla="*/ 23149 h 6898511"/>
              <a:gd name="connsiteX19" fmla="*/ 6551270 w 7743463"/>
              <a:gd name="connsiteY19" fmla="*/ 0 h 689851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562844 w 7743463"/>
              <a:gd name="connsiteY0" fmla="*/ 0 h 6921661"/>
              <a:gd name="connsiteX1" fmla="*/ 6678592 w 7743463"/>
              <a:gd name="connsiteY1" fmla="*/ 231494 h 6921661"/>
              <a:gd name="connsiteX2" fmla="*/ 6771190 w 7743463"/>
              <a:gd name="connsiteY2" fmla="*/ 451413 h 6921661"/>
              <a:gd name="connsiteX3" fmla="*/ 6782764 w 7743463"/>
              <a:gd name="connsiteY3" fmla="*/ 717631 h 6921661"/>
              <a:gd name="connsiteX4" fmla="*/ 6759615 w 7743463"/>
              <a:gd name="connsiteY4" fmla="*/ 1134319 h 6921661"/>
              <a:gd name="connsiteX5" fmla="*/ 6748040 w 7743463"/>
              <a:gd name="connsiteY5" fmla="*/ 1504709 h 6921661"/>
              <a:gd name="connsiteX6" fmla="*/ 6701742 w 7743463"/>
              <a:gd name="connsiteY6" fmla="*/ 1979271 h 6921661"/>
              <a:gd name="connsiteX7" fmla="*/ 6539696 w 7743463"/>
              <a:gd name="connsiteY7" fmla="*/ 2639028 h 6921661"/>
              <a:gd name="connsiteX8" fmla="*/ 6643868 w 7743463"/>
              <a:gd name="connsiteY8" fmla="*/ 3125165 h 6921661"/>
              <a:gd name="connsiteX9" fmla="*/ 5428526 w 7743463"/>
              <a:gd name="connsiteY9" fmla="*/ 3773347 h 6921661"/>
              <a:gd name="connsiteX10" fmla="*/ 4085863 w 7743463"/>
              <a:gd name="connsiteY10" fmla="*/ 4849793 h 6921661"/>
              <a:gd name="connsiteX11" fmla="*/ 2453833 w 7743463"/>
              <a:gd name="connsiteY11" fmla="*/ 6088284 h 6921661"/>
              <a:gd name="connsiteX12" fmla="*/ 1527858 w 7743463"/>
              <a:gd name="connsiteY12" fmla="*/ 6585995 h 6921661"/>
              <a:gd name="connsiteX13" fmla="*/ 833377 w 7743463"/>
              <a:gd name="connsiteY13" fmla="*/ 6805914 h 6921661"/>
              <a:gd name="connsiteX14" fmla="*/ 462987 w 7743463"/>
              <a:gd name="connsiteY14" fmla="*/ 6886937 h 6921661"/>
              <a:gd name="connsiteX15" fmla="*/ 266217 w 7743463"/>
              <a:gd name="connsiteY15" fmla="*/ 6898512 h 6921661"/>
              <a:gd name="connsiteX16" fmla="*/ 0 w 7743463"/>
              <a:gd name="connsiteY16" fmla="*/ 6921661 h 6921661"/>
              <a:gd name="connsiteX17" fmla="*/ 7743463 w 7743463"/>
              <a:gd name="connsiteY17" fmla="*/ 6921661 h 6921661"/>
              <a:gd name="connsiteX18" fmla="*/ 7708739 w 7743463"/>
              <a:gd name="connsiteY18" fmla="*/ 46299 h 6921661"/>
              <a:gd name="connsiteX19" fmla="*/ 6562844 w 7743463"/>
              <a:gd name="connsiteY19" fmla="*/ 0 h 6921661"/>
              <a:gd name="connsiteX0" fmla="*/ 6620718 w 7743463"/>
              <a:gd name="connsiteY0" fmla="*/ 46298 h 6875362"/>
              <a:gd name="connsiteX1" fmla="*/ 6678592 w 7743463"/>
              <a:gd name="connsiteY1" fmla="*/ 185195 h 6875362"/>
              <a:gd name="connsiteX2" fmla="*/ 6771190 w 7743463"/>
              <a:gd name="connsiteY2" fmla="*/ 405114 h 6875362"/>
              <a:gd name="connsiteX3" fmla="*/ 6782764 w 7743463"/>
              <a:gd name="connsiteY3" fmla="*/ 671332 h 6875362"/>
              <a:gd name="connsiteX4" fmla="*/ 6759615 w 7743463"/>
              <a:gd name="connsiteY4" fmla="*/ 1088020 h 6875362"/>
              <a:gd name="connsiteX5" fmla="*/ 6748040 w 7743463"/>
              <a:gd name="connsiteY5" fmla="*/ 1458410 h 6875362"/>
              <a:gd name="connsiteX6" fmla="*/ 6701742 w 7743463"/>
              <a:gd name="connsiteY6" fmla="*/ 1932972 h 6875362"/>
              <a:gd name="connsiteX7" fmla="*/ 6539696 w 7743463"/>
              <a:gd name="connsiteY7" fmla="*/ 2592729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620718 w 7743463"/>
              <a:gd name="connsiteY19" fmla="*/ 46298 h 6875362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539696 w 7743463"/>
              <a:gd name="connsiteY7" fmla="*/ 2604305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701742 w 7743463"/>
              <a:gd name="connsiteY6" fmla="*/ 1944548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748040 w 7743463"/>
              <a:gd name="connsiteY5" fmla="*/ 146998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759615 w 7743463"/>
              <a:gd name="connsiteY4" fmla="*/ 1099596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782764 w 7743463"/>
              <a:gd name="connsiteY3" fmla="*/ 682908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771190 w 7743463"/>
              <a:gd name="connsiteY2" fmla="*/ 416690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678592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620718 w 7743463"/>
              <a:gd name="connsiteY0" fmla="*/ 0 h 6886938"/>
              <a:gd name="connsiteX1" fmla="*/ 6532825 w 7743463"/>
              <a:gd name="connsiteY1" fmla="*/ 196771 h 6886938"/>
              <a:gd name="connsiteX2" fmla="*/ 6625423 w 7743463"/>
              <a:gd name="connsiteY2" fmla="*/ 403437 h 6886938"/>
              <a:gd name="connsiteX3" fmla="*/ 6597243 w 7743463"/>
              <a:gd name="connsiteY3" fmla="*/ 815436 h 6886938"/>
              <a:gd name="connsiteX4" fmla="*/ 6587345 w 7743463"/>
              <a:gd name="connsiteY4" fmla="*/ 1073090 h 6886938"/>
              <a:gd name="connsiteX5" fmla="*/ 6522764 w 7743463"/>
              <a:gd name="connsiteY5" fmla="*/ 1377216 h 6886938"/>
              <a:gd name="connsiteX6" fmla="*/ 6476466 w 7743463"/>
              <a:gd name="connsiteY6" fmla="*/ 1599974 h 6886938"/>
              <a:gd name="connsiteX7" fmla="*/ 6340924 w 7743463"/>
              <a:gd name="connsiteY7" fmla="*/ 2458523 h 6886938"/>
              <a:gd name="connsiteX8" fmla="*/ 6643868 w 7743463"/>
              <a:gd name="connsiteY8" fmla="*/ 3090442 h 6886938"/>
              <a:gd name="connsiteX9" fmla="*/ 5428526 w 7743463"/>
              <a:gd name="connsiteY9" fmla="*/ 3738624 h 6886938"/>
              <a:gd name="connsiteX10" fmla="*/ 4085863 w 7743463"/>
              <a:gd name="connsiteY10" fmla="*/ 4815070 h 6886938"/>
              <a:gd name="connsiteX11" fmla="*/ 2453833 w 7743463"/>
              <a:gd name="connsiteY11" fmla="*/ 6053561 h 6886938"/>
              <a:gd name="connsiteX12" fmla="*/ 1527858 w 7743463"/>
              <a:gd name="connsiteY12" fmla="*/ 6551272 h 6886938"/>
              <a:gd name="connsiteX13" fmla="*/ 833377 w 7743463"/>
              <a:gd name="connsiteY13" fmla="*/ 6771191 h 6886938"/>
              <a:gd name="connsiteX14" fmla="*/ 462987 w 7743463"/>
              <a:gd name="connsiteY14" fmla="*/ 6852214 h 6886938"/>
              <a:gd name="connsiteX15" fmla="*/ 266217 w 7743463"/>
              <a:gd name="connsiteY15" fmla="*/ 6863789 h 6886938"/>
              <a:gd name="connsiteX16" fmla="*/ 0 w 7743463"/>
              <a:gd name="connsiteY16" fmla="*/ 6886938 h 6886938"/>
              <a:gd name="connsiteX17" fmla="*/ 7743463 w 7743463"/>
              <a:gd name="connsiteY17" fmla="*/ 6886938 h 6886938"/>
              <a:gd name="connsiteX18" fmla="*/ 7708739 w 7743463"/>
              <a:gd name="connsiteY18" fmla="*/ 11576 h 6886938"/>
              <a:gd name="connsiteX19" fmla="*/ 6620718 w 7743463"/>
              <a:gd name="connsiteY19" fmla="*/ 0 h 6886938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625423 w 7743463"/>
              <a:gd name="connsiteY2" fmla="*/ 391861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532825 w 7743463"/>
              <a:gd name="connsiteY1" fmla="*/ 185195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82191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82191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858 w 7743463"/>
              <a:gd name="connsiteY12" fmla="*/ 6539696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1677 h 6875362"/>
              <a:gd name="connsiteX1" fmla="*/ 6493071 w 7743463"/>
              <a:gd name="connsiteY1" fmla="*/ 198447 h 6875362"/>
              <a:gd name="connsiteX2" fmla="*/ 6559165 w 7743463"/>
              <a:gd name="connsiteY2" fmla="*/ 378608 h 6875362"/>
              <a:gd name="connsiteX3" fmla="*/ 6597243 w 7743463"/>
              <a:gd name="connsiteY3" fmla="*/ 803860 h 6875362"/>
              <a:gd name="connsiteX4" fmla="*/ 6587345 w 7743463"/>
              <a:gd name="connsiteY4" fmla="*/ 1061514 h 6875362"/>
              <a:gd name="connsiteX5" fmla="*/ 6522764 w 7743463"/>
              <a:gd name="connsiteY5" fmla="*/ 1365640 h 6875362"/>
              <a:gd name="connsiteX6" fmla="*/ 6476466 w 7743463"/>
              <a:gd name="connsiteY6" fmla="*/ 1588398 h 6875362"/>
              <a:gd name="connsiteX7" fmla="*/ 6340924 w 7743463"/>
              <a:gd name="connsiteY7" fmla="*/ 2446947 h 6875362"/>
              <a:gd name="connsiteX8" fmla="*/ 6643868 w 7743463"/>
              <a:gd name="connsiteY8" fmla="*/ 3078866 h 6875362"/>
              <a:gd name="connsiteX9" fmla="*/ 5428526 w 7743463"/>
              <a:gd name="connsiteY9" fmla="*/ 3727048 h 6875362"/>
              <a:gd name="connsiteX10" fmla="*/ 4085863 w 7743463"/>
              <a:gd name="connsiteY10" fmla="*/ 4803494 h 6875362"/>
              <a:gd name="connsiteX11" fmla="*/ 2453833 w 7743463"/>
              <a:gd name="connsiteY11" fmla="*/ 6041985 h 6875362"/>
              <a:gd name="connsiteX12" fmla="*/ 1527787 w 7743463"/>
              <a:gd name="connsiteY12" fmla="*/ 6540039 h 6875362"/>
              <a:gd name="connsiteX13" fmla="*/ 833377 w 7743463"/>
              <a:gd name="connsiteY13" fmla="*/ 6759615 h 6875362"/>
              <a:gd name="connsiteX14" fmla="*/ 462987 w 7743463"/>
              <a:gd name="connsiteY14" fmla="*/ 6840638 h 6875362"/>
              <a:gd name="connsiteX15" fmla="*/ 266217 w 7743463"/>
              <a:gd name="connsiteY15" fmla="*/ 6852213 h 6875362"/>
              <a:gd name="connsiteX16" fmla="*/ 0 w 7743463"/>
              <a:gd name="connsiteY16" fmla="*/ 6875362 h 6875362"/>
              <a:gd name="connsiteX17" fmla="*/ 7743463 w 7743463"/>
              <a:gd name="connsiteY17" fmla="*/ 6875362 h 6875362"/>
              <a:gd name="connsiteX18" fmla="*/ 7708739 w 7743463"/>
              <a:gd name="connsiteY18" fmla="*/ 0 h 6875362"/>
              <a:gd name="connsiteX19" fmla="*/ 6395444 w 7743463"/>
              <a:gd name="connsiteY19" fmla="*/ 1677 h 68753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527787 w 7743463"/>
              <a:gd name="connsiteY12" fmla="*/ 6545339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833377 w 7743463"/>
              <a:gd name="connsiteY13" fmla="*/ 6764915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  <a:gd name="connsiteX0" fmla="*/ 6395444 w 7743463"/>
              <a:gd name="connsiteY0" fmla="*/ 6977 h 6880662"/>
              <a:gd name="connsiteX1" fmla="*/ 6493071 w 7743463"/>
              <a:gd name="connsiteY1" fmla="*/ 203747 h 6880662"/>
              <a:gd name="connsiteX2" fmla="*/ 6559165 w 7743463"/>
              <a:gd name="connsiteY2" fmla="*/ 383908 h 6880662"/>
              <a:gd name="connsiteX3" fmla="*/ 6597243 w 7743463"/>
              <a:gd name="connsiteY3" fmla="*/ 809160 h 6880662"/>
              <a:gd name="connsiteX4" fmla="*/ 6587345 w 7743463"/>
              <a:gd name="connsiteY4" fmla="*/ 1066814 h 6880662"/>
              <a:gd name="connsiteX5" fmla="*/ 6522764 w 7743463"/>
              <a:gd name="connsiteY5" fmla="*/ 1370940 h 6880662"/>
              <a:gd name="connsiteX6" fmla="*/ 6476466 w 7743463"/>
              <a:gd name="connsiteY6" fmla="*/ 1593698 h 6880662"/>
              <a:gd name="connsiteX7" fmla="*/ 6340924 w 7743463"/>
              <a:gd name="connsiteY7" fmla="*/ 2452247 h 6880662"/>
              <a:gd name="connsiteX8" fmla="*/ 6643868 w 7743463"/>
              <a:gd name="connsiteY8" fmla="*/ 3084166 h 6880662"/>
              <a:gd name="connsiteX9" fmla="*/ 5428526 w 7743463"/>
              <a:gd name="connsiteY9" fmla="*/ 3732348 h 6880662"/>
              <a:gd name="connsiteX10" fmla="*/ 4085863 w 7743463"/>
              <a:gd name="connsiteY10" fmla="*/ 4808794 h 6880662"/>
              <a:gd name="connsiteX11" fmla="*/ 2453833 w 7743463"/>
              <a:gd name="connsiteY11" fmla="*/ 6047285 h 6880662"/>
              <a:gd name="connsiteX12" fmla="*/ 1709341 w 7743463"/>
              <a:gd name="connsiteY12" fmla="*/ 6500893 h 6880662"/>
              <a:gd name="connsiteX13" fmla="*/ 1014964 w 7743463"/>
              <a:gd name="connsiteY13" fmla="*/ 6765270 h 6880662"/>
              <a:gd name="connsiteX14" fmla="*/ 462987 w 7743463"/>
              <a:gd name="connsiteY14" fmla="*/ 6845938 h 6880662"/>
              <a:gd name="connsiteX15" fmla="*/ 266217 w 7743463"/>
              <a:gd name="connsiteY15" fmla="*/ 6857513 h 6880662"/>
              <a:gd name="connsiteX16" fmla="*/ 0 w 7743463"/>
              <a:gd name="connsiteY16" fmla="*/ 6880662 h 6880662"/>
              <a:gd name="connsiteX17" fmla="*/ 7743463 w 7743463"/>
              <a:gd name="connsiteY17" fmla="*/ 6880662 h 6880662"/>
              <a:gd name="connsiteX18" fmla="*/ 7708739 w 7743463"/>
              <a:gd name="connsiteY18" fmla="*/ 5300 h 6880662"/>
              <a:gd name="connsiteX19" fmla="*/ 7672780 w 7743463"/>
              <a:gd name="connsiteY19" fmla="*/ 0 h 6880662"/>
              <a:gd name="connsiteX20" fmla="*/ 6395444 w 7743463"/>
              <a:gd name="connsiteY20" fmla="*/ 6977 h 688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3463" h="6880662">
                <a:moveTo>
                  <a:pt x="6395444" y="6977"/>
                </a:moveTo>
                <a:cubicBezTo>
                  <a:pt x="6468751" y="130441"/>
                  <a:pt x="6454488" y="126582"/>
                  <a:pt x="6493071" y="203747"/>
                </a:cubicBezTo>
                <a:lnTo>
                  <a:pt x="6559165" y="383908"/>
                </a:lnTo>
                <a:cubicBezTo>
                  <a:pt x="6567441" y="516823"/>
                  <a:pt x="6562464" y="623233"/>
                  <a:pt x="6597243" y="809160"/>
                </a:cubicBezTo>
                <a:cubicBezTo>
                  <a:pt x="6532103" y="939221"/>
                  <a:pt x="6559724" y="923500"/>
                  <a:pt x="6587345" y="1066814"/>
                </a:cubicBezTo>
                <a:lnTo>
                  <a:pt x="6522764" y="1370940"/>
                </a:lnTo>
                <a:lnTo>
                  <a:pt x="6476466" y="1593698"/>
                </a:lnTo>
                <a:lnTo>
                  <a:pt x="6340924" y="2452247"/>
                </a:lnTo>
                <a:lnTo>
                  <a:pt x="6643868" y="3084166"/>
                </a:lnTo>
                <a:lnTo>
                  <a:pt x="5428526" y="3732348"/>
                </a:lnTo>
                <a:lnTo>
                  <a:pt x="4085863" y="4808794"/>
                </a:lnTo>
                <a:lnTo>
                  <a:pt x="2453833" y="6047285"/>
                </a:lnTo>
                <a:lnTo>
                  <a:pt x="1709341" y="6500893"/>
                </a:lnTo>
                <a:cubicBezTo>
                  <a:pt x="1477810" y="6628863"/>
                  <a:pt x="1246434" y="6692078"/>
                  <a:pt x="1014964" y="6765270"/>
                </a:cubicBezTo>
                <a:lnTo>
                  <a:pt x="462987" y="6845938"/>
                </a:lnTo>
                <a:lnTo>
                  <a:pt x="266217" y="6857513"/>
                </a:lnTo>
                <a:lnTo>
                  <a:pt x="0" y="6880662"/>
                </a:lnTo>
                <a:lnTo>
                  <a:pt x="7743463" y="6880662"/>
                </a:lnTo>
                <a:lnTo>
                  <a:pt x="7708739" y="5300"/>
                </a:lnTo>
                <a:lnTo>
                  <a:pt x="7672780" y="0"/>
                </a:lnTo>
                <a:lnTo>
                  <a:pt x="6395444" y="6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2" descr="D:\FOTO DESA WISATA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10314" cy="2537052"/>
          </a:xfrm>
          <a:prstGeom prst="rect">
            <a:avLst/>
          </a:prstGeom>
          <a:noFill/>
        </p:spPr>
      </p:pic>
      <p:sp>
        <p:nvSpPr>
          <p:cNvPr id="15362" name="AutoShape 2" descr="blob:https://web.whatsapp.com/2970ca7d-b22a-49d4-8cdf-1c11e3162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90206" y="5939563"/>
            <a:ext cx="914713" cy="7909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hnschrift SemiCondensed" pitchFamily="34" charset="0"/>
                <a:cs typeface="MV Boli" pitchFamily="2" charset="0"/>
              </a:rPr>
              <a:t>7</a:t>
            </a:r>
            <a:endParaRPr lang="en-US" sz="3600" b="1" dirty="0">
              <a:latin typeface="Bahnschrift SemiCondensed" pitchFamily="34" charset="0"/>
              <a:cs typeface="MV Boli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0375" y="6257110"/>
            <a:ext cx="10292431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Strategi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Pengembangan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Glamour Camp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1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sejenisnya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0856" y="606286"/>
            <a:ext cx="73260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GLAMOUR CAMP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 SEJENISNYA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Tersedia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space/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memadai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aman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sanitasi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air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bersih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cukup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layak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Tersedia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ruang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perlindungan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saat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hujan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angin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kencang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atau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kondisi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cuaca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buruk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lainnya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Peralatan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P3K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obat-obat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ringan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memadai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Tersedia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jaringan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mitra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medis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atau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dekat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klinik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/RS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dll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Perhatikan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akses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komunikasi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Tersedia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kawasan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jalur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evakuasi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Tersedia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perincian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paket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harga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fasilitas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Tersedia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venue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atraksi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unggun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Papan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larangan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kondisi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tertentu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Bisa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dikolaborasi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wisata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study,budaya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minat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 / extreme sport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</a:rPr>
              <a:t>dll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  <a:p>
            <a:pPr marL="342900" indent="-342900" algn="just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91893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PIC: glamour camp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Tebing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Breksi</a:t>
            </a: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396474"/>
            <a:ext cx="4420764" cy="45719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ahnschrift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PIC:  Camper Van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Tebing</a:t>
            </a:r>
            <a:r>
              <a:rPr kumimoji="0" lang="en-US" sz="1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 </a:t>
            </a:r>
            <a:r>
              <a:rPr kumimoji="0" lang="en-US" sz="11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Bahnschrift Light" pitchFamily="34" charset="0"/>
                <a:cs typeface="Arial" pitchFamily="34" charset="0"/>
              </a:rPr>
              <a:t>Breksi</a:t>
            </a: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Bahnschrift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33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4465</TotalTime>
  <Words>1055</Words>
  <Application>Microsoft Macintosh PowerPoint</Application>
  <PresentationFormat>Custom</PresentationFormat>
  <Paragraphs>668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Metro</vt:lpstr>
      <vt:lpstr>Aspect</vt:lpstr>
      <vt:lpstr>Module</vt:lpstr>
      <vt:lpstr>Median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Prospek Pengembangan Destinasi Wisata Danau</dc:title>
  <dc:creator>Microsoft Office User</dc:creator>
  <cp:lastModifiedBy>asus</cp:lastModifiedBy>
  <cp:revision>396</cp:revision>
  <dcterms:created xsi:type="dcterms:W3CDTF">2016-11-06T11:47:55Z</dcterms:created>
  <dcterms:modified xsi:type="dcterms:W3CDTF">2022-11-21T11:06:24Z</dcterms:modified>
</cp:coreProperties>
</file>