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9" r:id="rId3"/>
    <p:sldId id="257" r:id="rId4"/>
    <p:sldId id="258" r:id="rId5"/>
    <p:sldId id="259" r:id="rId6"/>
    <p:sldId id="260" r:id="rId7"/>
    <p:sldId id="273" r:id="rId8"/>
    <p:sldId id="266" r:id="rId9"/>
    <p:sldId id="274" r:id="rId10"/>
    <p:sldId id="275" r:id="rId11"/>
    <p:sldId id="267" r:id="rId12"/>
    <p:sldId id="26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0" r:id="rId21"/>
    <p:sldId id="271" r:id="rId22"/>
    <p:sldId id="272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84DDB-51F3-4E4F-9F9B-0E8873C994FB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B536-609D-4531-A87E-A35948F2B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05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B536-609D-4531-A87E-A35948F2BC44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22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048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570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56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02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46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32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57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09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15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50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0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6DA7-FBF1-4FE9-9B76-B36D37EE784E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3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5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001000" cy="1470025"/>
          </a:xfrm>
        </p:spPr>
        <p:txBody>
          <a:bodyPr>
            <a:normAutofit/>
          </a:bodyPr>
          <a:lstStyle/>
          <a:p>
            <a:pPr algn="l"/>
            <a:b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  <a:t>PERANCANGAN KOTA</a:t>
            </a:r>
            <a:endParaRPr lang="id-ID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DOSEN :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DIAN PUTERI NURBAITY, S.T., M.T</a:t>
            </a:r>
            <a:endParaRPr lang="id-ID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39010" y="145613"/>
            <a:ext cx="615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CARA PERKEMBANGAN KOTA</a:t>
            </a:r>
            <a:endParaRPr lang="id-ID" sz="3600" b="1" dirty="0">
              <a:latin typeface="Tw Cen MT" panose="020B0602020104020603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13285" y="1257429"/>
            <a:ext cx="7980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600" y="1072763"/>
            <a:ext cx="251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SKALA MIKRO </a:t>
            </a:r>
            <a:endParaRPr lang="id-ID" b="1" dirty="0"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849BB-0CBD-4857-B10C-A83D6647584A}"/>
              </a:ext>
            </a:extLst>
          </p:cNvPr>
          <p:cNvSpPr txBox="1"/>
          <p:nvPr/>
        </p:nvSpPr>
        <p:spPr>
          <a:xfrm>
            <a:off x="-161828" y="1072763"/>
            <a:ext cx="251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PERKEMBANGAN</a:t>
            </a:r>
            <a:endParaRPr lang="id-ID" b="1" dirty="0">
              <a:latin typeface="Tw Cen MT" panose="020B06020201040206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26BF7-D6E4-4B4D-9EB7-AB131E3415D2}"/>
              </a:ext>
            </a:extLst>
          </p:cNvPr>
          <p:cNvSpPr/>
          <p:nvPr/>
        </p:nvSpPr>
        <p:spPr>
          <a:xfrm>
            <a:off x="4711285" y="1039915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b="1" dirty="0" err="1">
                <a:solidFill>
                  <a:srgbClr val="000000"/>
                </a:solidFill>
              </a:rPr>
              <a:t>wujud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objek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sangat</a:t>
            </a:r>
            <a:endParaRPr lang="en-ID" sz="1600" b="1" dirty="0">
              <a:solidFill>
                <a:srgbClr val="000000"/>
              </a:solidFill>
            </a:endParaRPr>
          </a:p>
          <a:p>
            <a:r>
              <a:rPr lang="en-ID" sz="1600" b="1" dirty="0" err="1">
                <a:solidFill>
                  <a:srgbClr val="000000"/>
                </a:solidFill>
              </a:rPr>
              <a:t>Berbeda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satu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dengan</a:t>
            </a:r>
            <a:r>
              <a:rPr lang="en-ID" sz="1600" dirty="0">
                <a:solidFill>
                  <a:srgbClr val="000000"/>
                </a:solidFill>
              </a:rPr>
              <a:t> yang </a:t>
            </a:r>
            <a:r>
              <a:rPr lang="en-ID" sz="1600" dirty="0" err="1">
                <a:solidFill>
                  <a:srgbClr val="000000"/>
                </a:solidFill>
              </a:rPr>
              <a:t>lainnya</a:t>
            </a:r>
            <a:r>
              <a:rPr lang="en-ID" sz="1600" dirty="0">
                <a:solidFill>
                  <a:srgbClr val="000000"/>
                </a:solidFill>
              </a:rPr>
              <a:t>, dan </a:t>
            </a:r>
            <a:r>
              <a:rPr lang="en-ID" sz="1600" dirty="0" err="1">
                <a:solidFill>
                  <a:srgbClr val="000000"/>
                </a:solidFill>
              </a:rPr>
              <a:t>kualitas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elemen-elemen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arsitektural</a:t>
            </a:r>
            <a:r>
              <a:rPr lang="en-ID" sz="1600" dirty="0">
                <a:solidFill>
                  <a:srgbClr val="000000"/>
                </a:solidFill>
              </a:rPr>
              <a:t> yang </a:t>
            </a:r>
          </a:p>
          <a:p>
            <a:r>
              <a:rPr lang="en-ID" sz="1600" dirty="0" err="1">
                <a:solidFill>
                  <a:srgbClr val="000000"/>
                </a:solidFill>
              </a:rPr>
              <a:t>dipakai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didalam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skala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mikro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kurang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baik</a:t>
            </a:r>
            <a:r>
              <a:rPr lang="en-ID" sz="1600" dirty="0">
                <a:solidFill>
                  <a:srgbClr val="000000"/>
                </a:solidFill>
              </a:rPr>
              <a:t>. </a:t>
            </a:r>
            <a:r>
              <a:rPr lang="en-ID" sz="1600" dirty="0" err="1">
                <a:solidFill>
                  <a:srgbClr val="000000"/>
                </a:solidFill>
              </a:rPr>
              <a:t>Namun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keadaan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mikro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tersebut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dapat</a:t>
            </a:r>
            <a:endParaRPr lang="en-ID" sz="1600" dirty="0">
              <a:solidFill>
                <a:srgbClr val="000000"/>
              </a:solidFill>
            </a:endParaRPr>
          </a:p>
          <a:p>
            <a:r>
              <a:rPr lang="en-ID" sz="1600" dirty="0" err="1">
                <a:solidFill>
                  <a:srgbClr val="000000"/>
                </a:solidFill>
              </a:rPr>
              <a:t>diimbangi</a:t>
            </a:r>
            <a:r>
              <a:rPr lang="en-ID" sz="1600" dirty="0">
                <a:solidFill>
                  <a:srgbClr val="000000"/>
                </a:solidFill>
              </a:rPr>
              <a:t> oleh </a:t>
            </a:r>
            <a:r>
              <a:rPr lang="en-ID" sz="1600" dirty="0" err="1">
                <a:solidFill>
                  <a:srgbClr val="000000"/>
                </a:solidFill>
              </a:rPr>
              <a:t>keadaan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tingkat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makro</a:t>
            </a:r>
            <a:r>
              <a:rPr lang="en-ID" sz="1600" dirty="0">
                <a:solidFill>
                  <a:srgbClr val="000000"/>
                </a:solidFill>
              </a:rPr>
              <a:t> yang </a:t>
            </a:r>
            <a:r>
              <a:rPr lang="en-ID" sz="1600" dirty="0" err="1">
                <a:solidFill>
                  <a:srgbClr val="000000"/>
                </a:solidFill>
              </a:rPr>
              <a:t>agak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jelas</a:t>
            </a:r>
            <a:r>
              <a:rPr lang="en-ID" sz="1600" dirty="0">
                <a:solidFill>
                  <a:srgbClr val="000000"/>
                </a:solidFill>
              </a:rPr>
              <a:t>, </a:t>
            </a:r>
            <a:r>
              <a:rPr lang="en-ID" sz="1600" dirty="0" err="1">
                <a:solidFill>
                  <a:srgbClr val="000000"/>
                </a:solidFill>
              </a:rPr>
              <a:t>sehingga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perkembangan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objek</a:t>
            </a:r>
            <a:endParaRPr lang="en-ID" sz="1600" dirty="0">
              <a:solidFill>
                <a:srgbClr val="000000"/>
              </a:solidFill>
            </a:endParaRPr>
          </a:p>
          <a:p>
            <a:r>
              <a:rPr lang="en-ID" sz="1600" dirty="0" err="1">
                <a:solidFill>
                  <a:srgbClr val="000000"/>
                </a:solidFill>
              </a:rPr>
              <a:t>tetap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dapat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dimengerti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sebagai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slah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satu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bagian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dari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keseluruhan</a:t>
            </a:r>
            <a:r>
              <a:rPr lang="en-ID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0D4E8-E497-4E02-9E45-F9DD0B41ED9D}"/>
              </a:ext>
            </a:extLst>
          </p:cNvPr>
          <p:cNvSpPr/>
          <p:nvPr/>
        </p:nvSpPr>
        <p:spPr>
          <a:xfrm>
            <a:off x="460374" y="4297408"/>
            <a:ext cx="7083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solidFill>
                  <a:srgbClr val="000000"/>
                </a:solidFill>
              </a:rPr>
              <a:t>a. </a:t>
            </a:r>
            <a:r>
              <a:rPr lang="en-ID" sz="1600" dirty="0" err="1">
                <a:solidFill>
                  <a:srgbClr val="000000"/>
                </a:solidFill>
              </a:rPr>
              <a:t>Sirkulasi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utama</a:t>
            </a:r>
            <a:r>
              <a:rPr lang="en-ID" sz="1600" dirty="0">
                <a:solidFill>
                  <a:srgbClr val="000000"/>
                </a:solidFill>
              </a:rPr>
              <a:t> (</a:t>
            </a:r>
            <a:r>
              <a:rPr lang="en-ID" sz="1600" dirty="0" err="1">
                <a:solidFill>
                  <a:srgbClr val="000000"/>
                </a:solidFill>
              </a:rPr>
              <a:t>biasanya</a:t>
            </a:r>
            <a:r>
              <a:rPr lang="en-ID" sz="1600" dirty="0">
                <a:solidFill>
                  <a:srgbClr val="000000"/>
                </a:solidFill>
              </a:rPr>
              <a:t> di </a:t>
            </a:r>
            <a:r>
              <a:rPr lang="en-ID" sz="1600" dirty="0" err="1">
                <a:solidFill>
                  <a:srgbClr val="000000"/>
                </a:solidFill>
              </a:rPr>
              <a:t>tengah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bangunan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dengan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cahaya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alamiah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dari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atas</a:t>
            </a:r>
            <a:r>
              <a:rPr lang="en-ID" sz="1600" dirty="0">
                <a:solidFill>
                  <a:srgbClr val="000000"/>
                </a:solidFill>
              </a:rPr>
              <a:t>);</a:t>
            </a:r>
          </a:p>
          <a:p>
            <a:r>
              <a:rPr lang="es-ES" sz="1600" dirty="0">
                <a:solidFill>
                  <a:srgbClr val="000000"/>
                </a:solidFill>
              </a:rPr>
              <a:t>b. Toko-</a:t>
            </a:r>
            <a:r>
              <a:rPr lang="es-ES" sz="1600" dirty="0" err="1">
                <a:solidFill>
                  <a:srgbClr val="000000"/>
                </a:solidFill>
              </a:rPr>
              <a:t>toko</a:t>
            </a:r>
            <a:r>
              <a:rPr lang="es-ES" sz="1600" dirty="0">
                <a:solidFill>
                  <a:srgbClr val="000000"/>
                </a:solidFill>
              </a:rPr>
              <a:t> besar (pasar </a:t>
            </a:r>
            <a:r>
              <a:rPr lang="es-ES" sz="1600" dirty="0" err="1">
                <a:solidFill>
                  <a:srgbClr val="000000"/>
                </a:solidFill>
              </a:rPr>
              <a:t>swalayan</a:t>
            </a:r>
            <a:r>
              <a:rPr lang="es-ES" sz="1600" dirty="0">
                <a:solidFill>
                  <a:srgbClr val="000000"/>
                </a:solidFill>
              </a:rPr>
              <a:t>);</a:t>
            </a:r>
          </a:p>
          <a:p>
            <a:r>
              <a:rPr lang="en-ID" sz="1600" dirty="0">
                <a:solidFill>
                  <a:srgbClr val="000000"/>
                </a:solidFill>
              </a:rPr>
              <a:t>c. </a:t>
            </a:r>
            <a:r>
              <a:rPr lang="en-ID" sz="1600" dirty="0" err="1">
                <a:solidFill>
                  <a:srgbClr val="000000"/>
                </a:solidFill>
              </a:rPr>
              <a:t>Toko-toko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kecil</a:t>
            </a:r>
            <a:r>
              <a:rPr lang="en-ID" sz="1600" dirty="0">
                <a:solidFill>
                  <a:srgbClr val="000000"/>
                </a:solidFill>
              </a:rPr>
              <a:t> (</a:t>
            </a:r>
            <a:r>
              <a:rPr lang="en-ID" sz="1600" dirty="0" err="1">
                <a:solidFill>
                  <a:srgbClr val="000000"/>
                </a:solidFill>
              </a:rPr>
              <a:t>butik</a:t>
            </a:r>
            <a:r>
              <a:rPr lang="en-ID" sz="1600" dirty="0">
                <a:solidFill>
                  <a:srgbClr val="000000"/>
                </a:solidFill>
              </a:rPr>
              <a:t>), </a:t>
            </a:r>
            <a:r>
              <a:rPr lang="en-ID" sz="1600" dirty="0" err="1">
                <a:solidFill>
                  <a:srgbClr val="000000"/>
                </a:solidFill>
              </a:rPr>
              <a:t>termasuk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rumah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makan</a:t>
            </a:r>
            <a:r>
              <a:rPr lang="en-ID" sz="1600" dirty="0">
                <a:solidFill>
                  <a:srgbClr val="000000"/>
                </a:solidFill>
              </a:rPr>
              <a:t> dan </a:t>
            </a:r>
            <a:r>
              <a:rPr lang="en-ID" sz="1600" dirty="0" err="1">
                <a:solidFill>
                  <a:srgbClr val="000000"/>
                </a:solidFill>
              </a:rPr>
              <a:t>kios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sajian</a:t>
            </a:r>
            <a:r>
              <a:rPr lang="en-ID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8F5531-B1A8-4AF2-B495-A92F3F8ECCBE}"/>
              </a:ext>
            </a:extLst>
          </p:cNvPr>
          <p:cNvSpPr/>
          <p:nvPr/>
        </p:nvSpPr>
        <p:spPr>
          <a:xfrm>
            <a:off x="460374" y="3193572"/>
            <a:ext cx="5026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rgbClr val="000000"/>
                </a:solidFill>
              </a:rPr>
              <a:t>Dinamika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sebuah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1" dirty="0">
                <a:solidFill>
                  <a:srgbClr val="000000"/>
                </a:solidFill>
              </a:rPr>
              <a:t>mal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berbeda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sekali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dengan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1" dirty="0">
                <a:solidFill>
                  <a:srgbClr val="000000"/>
                </a:solidFill>
              </a:rPr>
              <a:t>pasar </a:t>
            </a:r>
            <a:r>
              <a:rPr lang="en-ID" sz="1600" b="1" dirty="0" err="1">
                <a:solidFill>
                  <a:srgbClr val="000000"/>
                </a:solidFill>
              </a:rPr>
              <a:t>tradisional</a:t>
            </a:r>
            <a:r>
              <a:rPr lang="en-ID" sz="1600" b="1" dirty="0">
                <a:solidFill>
                  <a:srgbClr val="000000"/>
                </a:solidFill>
              </a:rPr>
              <a:t>.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Pandangan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tersebut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kurang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benar</a:t>
            </a:r>
            <a:r>
              <a:rPr lang="en-ID" sz="1600" dirty="0">
                <a:solidFill>
                  <a:srgbClr val="000000"/>
                </a:solidFill>
              </a:rPr>
              <a:t>, </a:t>
            </a:r>
            <a:r>
              <a:rPr lang="en-ID" sz="1600" dirty="0" err="1">
                <a:solidFill>
                  <a:srgbClr val="000000"/>
                </a:solidFill>
              </a:rPr>
              <a:t>karena</a:t>
            </a:r>
            <a:r>
              <a:rPr lang="en-ID" sz="1600" dirty="0">
                <a:solidFill>
                  <a:srgbClr val="000000"/>
                </a:solidFill>
              </a:rPr>
              <a:t> di </a:t>
            </a:r>
            <a:r>
              <a:rPr lang="en-ID" sz="1600" b="1" dirty="0" err="1">
                <a:solidFill>
                  <a:srgbClr val="000000"/>
                </a:solidFill>
              </a:rPr>
              <a:t>dalam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bangunan</a:t>
            </a:r>
            <a:r>
              <a:rPr lang="en-ID" sz="1600" b="1" dirty="0">
                <a:solidFill>
                  <a:srgbClr val="000000"/>
                </a:solidFill>
              </a:rPr>
              <a:t> mal </a:t>
            </a:r>
            <a:r>
              <a:rPr lang="en-ID" sz="1600" dirty="0">
                <a:solidFill>
                  <a:srgbClr val="000000"/>
                </a:solidFill>
              </a:rPr>
              <a:t>paling </a:t>
            </a:r>
            <a:r>
              <a:rPr lang="en-ID" sz="1600" dirty="0" err="1">
                <a:solidFill>
                  <a:srgbClr val="000000"/>
                </a:solidFill>
              </a:rPr>
              <a:t>sedikit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terdapat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tiga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</a:p>
          <a:p>
            <a:r>
              <a:rPr lang="en-ID" sz="1600" b="1" dirty="0">
                <a:solidFill>
                  <a:srgbClr val="000000"/>
                </a:solidFill>
              </a:rPr>
              <a:t>zona,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yaitu</a:t>
            </a:r>
            <a:r>
              <a:rPr lang="en-ID" sz="1600" dirty="0">
                <a:solidFill>
                  <a:srgbClr val="000000"/>
                </a:solidFill>
              </a:rPr>
              <a:t>;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59043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98079" y="369333"/>
            <a:ext cx="615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CARA PERKEMBANGAN KOTA</a:t>
            </a:r>
            <a:endParaRPr lang="id-ID" sz="3600" b="1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975" y="1905000"/>
            <a:ext cx="2511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ROGER TRANCIK, 3 HAL YANG MENJADI MASALAH DASAR DALAM PERKEMBANGAN KAWASAN PERKOTAAN </a:t>
            </a:r>
            <a:endParaRPr lang="id-ID" b="1" dirty="0">
              <a:latin typeface="Tw Cen MT" panose="020B0602020104020603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19400" y="2370683"/>
            <a:ext cx="1143000" cy="838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4063401" y="1927123"/>
            <a:ext cx="4163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w Cen MT" panose="020B0602020104020603" pitchFamily="34" charset="0"/>
              </a:rPr>
              <a:t>Bangunan-bangunan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perkotaan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lebih</a:t>
            </a:r>
            <a:r>
              <a:rPr lang="en-US" dirty="0"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>
                <a:latin typeface="Tw Cen MT" panose="020B0602020104020603" pitchFamily="34" charset="0"/>
              </a:rPr>
              <a:t>diperlakukan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sebagai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objek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terpisah</a:t>
            </a:r>
            <a:r>
              <a:rPr lang="en-US" dirty="0">
                <a:latin typeface="Tw Cen MT" panose="020B0602020104020603" pitchFamily="34" charset="0"/>
              </a:rPr>
              <a:t> </a:t>
            </a:r>
          </a:p>
          <a:p>
            <a:r>
              <a:rPr lang="en-US" b="1" dirty="0" err="1">
                <a:latin typeface="Tw Cen MT" panose="020B0602020104020603" pitchFamily="34" charset="0"/>
              </a:rPr>
              <a:t>daripada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sebagai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bagian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dari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pola</a:t>
            </a:r>
            <a:r>
              <a:rPr lang="en-US" dirty="0">
                <a:latin typeface="Tw Cen MT" panose="020B0602020104020603" pitchFamily="34" charset="0"/>
              </a:rPr>
              <a:t> </a:t>
            </a:r>
          </a:p>
          <a:p>
            <a:r>
              <a:rPr lang="en-US" dirty="0">
                <a:latin typeface="Tw Cen MT" panose="020B0602020104020603" pitchFamily="34" charset="0"/>
              </a:rPr>
              <a:t>yang </a:t>
            </a:r>
            <a:r>
              <a:rPr lang="en-US" dirty="0" err="1">
                <a:latin typeface="Tw Cen MT" panose="020B0602020104020603" pitchFamily="34" charset="0"/>
              </a:rPr>
              <a:t>lebih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besar</a:t>
            </a:r>
            <a:endParaRPr lang="id-ID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3401" y="3261360"/>
            <a:ext cx="5111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Keputusan2 </a:t>
            </a:r>
            <a:r>
              <a:rPr lang="en-US" dirty="0" err="1">
                <a:latin typeface="Tw Cen MT" panose="020B0602020104020603" pitchFamily="34" charset="0"/>
              </a:rPr>
              <a:t>terhadap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perkembangan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kawasan</a:t>
            </a: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err="1">
                <a:latin typeface="Tw Cen MT" panose="020B0602020104020603" pitchFamily="34" charset="0"/>
              </a:rPr>
              <a:t>perkotaan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sering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diambil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berdasarkan</a:t>
            </a:r>
            <a:r>
              <a:rPr lang="en-US" dirty="0">
                <a:latin typeface="Tw Cen MT" panose="020B0602020104020603" pitchFamily="34" charset="0"/>
              </a:rPr>
              <a:t> rencana2 </a:t>
            </a:r>
          </a:p>
          <a:p>
            <a:r>
              <a:rPr lang="en-US" dirty="0">
                <a:latin typeface="Tw Cen MT" panose="020B0602020104020603" pitchFamily="34" charset="0"/>
              </a:rPr>
              <a:t>yang </a:t>
            </a:r>
            <a:r>
              <a:rPr lang="en-US" dirty="0" err="1">
                <a:latin typeface="Tw Cen MT" panose="020B0602020104020603" pitchFamily="34" charset="0"/>
              </a:rPr>
              <a:t>bersifat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dua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dimensi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saja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tanpa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memperhatikan</a:t>
            </a: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err="1">
                <a:latin typeface="Tw Cen MT" panose="020B0602020104020603" pitchFamily="34" charset="0"/>
              </a:rPr>
              <a:t>hubungan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antara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bangunan</a:t>
            </a:r>
            <a:r>
              <a:rPr lang="en-US" dirty="0">
                <a:latin typeface="Tw Cen MT" panose="020B0602020104020603" pitchFamily="34" charset="0"/>
              </a:rPr>
              <a:t> dan </a:t>
            </a:r>
            <a:r>
              <a:rPr lang="en-US" dirty="0" err="1">
                <a:latin typeface="Tw Cen MT" panose="020B0602020104020603" pitchFamily="34" charset="0"/>
              </a:rPr>
              <a:t>ruang</a:t>
            </a:r>
            <a:endParaRPr lang="id-ID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3401" y="4648200"/>
            <a:ext cx="350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w Cen MT" panose="020B0602020104020603" pitchFamily="34" charset="0"/>
              </a:rPr>
              <a:t>Kurang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memahami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perilaku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manusia</a:t>
            </a:r>
            <a:endParaRPr lang="id-ID" dirty="0">
              <a:latin typeface="Tw Cen MT" panose="020B06020201040206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B1E1B-12FA-4540-BD75-974FEF3C2DD2}"/>
              </a:ext>
            </a:extLst>
          </p:cNvPr>
          <p:cNvSpPr txBox="1"/>
          <p:nvPr/>
        </p:nvSpPr>
        <p:spPr>
          <a:xfrm>
            <a:off x="3848100" y="1929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11FDE-AB06-4F5F-911C-C97F5CF715C1}"/>
              </a:ext>
            </a:extLst>
          </p:cNvPr>
          <p:cNvSpPr txBox="1"/>
          <p:nvPr/>
        </p:nvSpPr>
        <p:spPr>
          <a:xfrm>
            <a:off x="3848100" y="327506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3F3FF-78A3-4FF2-8AF8-631E1A57104F}"/>
              </a:ext>
            </a:extLst>
          </p:cNvPr>
          <p:cNvSpPr txBox="1"/>
          <p:nvPr/>
        </p:nvSpPr>
        <p:spPr>
          <a:xfrm>
            <a:off x="3848100" y="4648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193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5575" y="50287"/>
            <a:ext cx="8610600" cy="10667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CARA PERKEMBANGAN KOTA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071"/>
            <a:ext cx="5887332" cy="479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886739"/>
            <a:ext cx="2044470" cy="36933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KOTA TRADISIONAL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02081" y="1524000"/>
            <a:ext cx="324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KEAMANAN DAN PERSATUAN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KETERBATASAN BAHAN DAN 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KETERBATASAN MOBILITAS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STRUKTUR SOSIAL KAKU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PERKEMBANGAN AGAK LAMBAT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947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5575" y="50287"/>
            <a:ext cx="8610600" cy="10667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CARA PERKEMBANGAN KOTA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886739"/>
            <a:ext cx="2044470" cy="36933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KOTA TRADISIONAL</a:t>
            </a:r>
            <a:endParaRPr lang="id-ID" b="1" dirty="0"/>
          </a:p>
        </p:txBody>
      </p:sp>
      <p:sp>
        <p:nvSpPr>
          <p:cNvPr id="8" name="Pentagon 7"/>
          <p:cNvSpPr/>
          <p:nvPr/>
        </p:nvSpPr>
        <p:spPr>
          <a:xfrm>
            <a:off x="460375" y="1828800"/>
            <a:ext cx="3425825" cy="9906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PENDEKATAN TEKNOLOGI DALAM KOTA</a:t>
            </a:r>
            <a:endParaRPr lang="id-ID" dirty="0">
              <a:solidFill>
                <a:schemeClr val="tx1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91000" y="1828800"/>
            <a:ext cx="990600" cy="9906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876800" y="1828800"/>
            <a:ext cx="990600" cy="9906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752600"/>
            <a:ext cx="3059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POPULASI YANG BERTAMBAH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ORGANISASI MASYARAKAT YANG </a:t>
            </a:r>
          </a:p>
          <a:p>
            <a:r>
              <a:rPr lang="en-US" sz="1400" dirty="0">
                <a:latin typeface="Tw Cen MT" panose="020B0602020104020603" pitchFamily="34" charset="0"/>
              </a:rPr>
              <a:t>MAKIN KOMPLEKS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 LINGKUNGAN SEBAGAI SUMBER </a:t>
            </a:r>
          </a:p>
          <a:p>
            <a:r>
              <a:rPr lang="en-US" sz="1400" dirty="0">
                <a:latin typeface="Tw Cen MT" panose="020B0602020104020603" pitchFamily="34" charset="0"/>
              </a:rPr>
              <a:t>PRODUKSI PERTANIAN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TEKNOLOGI YANG MELUAS</a:t>
            </a:r>
            <a:endParaRPr lang="id-ID" sz="1400" dirty="0">
              <a:latin typeface="Tw Cen MT" panose="020B0602020104020603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60374" y="3162995"/>
            <a:ext cx="3425825" cy="9906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PENDEKATAN EKONOMI DALAM KOTA</a:t>
            </a:r>
            <a:endParaRPr lang="id-ID" dirty="0">
              <a:solidFill>
                <a:schemeClr val="tx1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114800" y="3162995"/>
            <a:ext cx="990600" cy="9906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800600" y="3162995"/>
            <a:ext cx="990600" cy="9906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7099" y="3340100"/>
            <a:ext cx="3317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FAKTOR PERDAGANGAN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LOKASI SERTA HUBUNGAN </a:t>
            </a:r>
          </a:p>
          <a:p>
            <a:r>
              <a:rPr lang="en-US" sz="1400" dirty="0">
                <a:latin typeface="Tw Cen MT" panose="020B0602020104020603" pitchFamily="34" charset="0"/>
              </a:rPr>
              <a:t>LINGKUNGAN MENJADI FAKTOR </a:t>
            </a:r>
          </a:p>
          <a:p>
            <a:r>
              <a:rPr lang="en-US" sz="1400" dirty="0">
                <a:latin typeface="Tw Cen MT" panose="020B0602020104020603" pitchFamily="34" charset="0"/>
              </a:rPr>
              <a:t>STRATEGIS DALAM PERKEMBANGAN KOTA</a:t>
            </a:r>
            <a:endParaRPr lang="id-ID" sz="1400" dirty="0">
              <a:latin typeface="Tw Cen MT" panose="020B0602020104020603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60374" y="4495800"/>
            <a:ext cx="3425825" cy="9906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PENDEKATAN IDEOLOGI DALAM KOTA</a:t>
            </a:r>
            <a:endParaRPr lang="id-ID" dirty="0">
              <a:solidFill>
                <a:schemeClr val="tx1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089400" y="4495800"/>
            <a:ext cx="990600" cy="9906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775200" y="4495800"/>
            <a:ext cx="990600" cy="9906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4559300"/>
            <a:ext cx="2854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w Cen MT" panose="020B0602020104020603" pitchFamily="34" charset="0"/>
              </a:rPr>
              <a:t>BUDAYA, YANG DIEKSPRESIKAN </a:t>
            </a:r>
          </a:p>
          <a:p>
            <a:r>
              <a:rPr lang="en-US" sz="1400" dirty="0">
                <a:latin typeface="Tw Cen MT" panose="020B0602020104020603" pitchFamily="34" charset="0"/>
              </a:rPr>
              <a:t>SECARA RELIGIUS-SIMBOLIK</a:t>
            </a:r>
            <a:endParaRPr lang="id-ID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4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7086830" y="617538"/>
            <a:ext cx="1828570" cy="36933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KOTA BEIJING</a:t>
            </a:r>
            <a:endParaRPr lang="id-ID" b="1" dirty="0"/>
          </a:p>
        </p:txBody>
      </p:sp>
      <p:sp>
        <p:nvSpPr>
          <p:cNvPr id="5" name="AutoShape 2" descr="blob:https://web.whatsapp.com/3a8283f5-54dd-41e7-9461-b5e594213f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901"/>
          <a:stretch/>
        </p:blipFill>
        <p:spPr bwMode="auto">
          <a:xfrm>
            <a:off x="32774" y="274489"/>
            <a:ext cx="3838963" cy="3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blob:https://web.whatsapp.com/3a04d8e4-4f1c-4a30-8baa-38f09defd4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60" y="160338"/>
            <a:ext cx="3047999" cy="440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1430" y="1242142"/>
            <a:ext cx="2057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SIMBOL-SIMBOL </a:t>
            </a:r>
          </a:p>
          <a:p>
            <a:r>
              <a:rPr lang="en-US" sz="1400" dirty="0"/>
              <a:t>UNTUK MENGKOMUNIKASIKAN</a:t>
            </a:r>
          </a:p>
          <a:p>
            <a:r>
              <a:rPr lang="en-US" sz="1400" dirty="0"/>
              <a:t> MAKNA SUSUNAN TERTENTU</a:t>
            </a:r>
          </a:p>
          <a:p>
            <a:endParaRPr lang="en-US" sz="1400" dirty="0"/>
          </a:p>
          <a:p>
            <a:r>
              <a:rPr lang="en-US" sz="1400" dirty="0"/>
              <a:t>SEL YANG DIKELILINGI JALAN2 KECIL YANG SEMPIT DAN DIBANGUN DALAM BENTUK LURUS.</a:t>
            </a:r>
          </a:p>
          <a:p>
            <a:endParaRPr lang="en-US" sz="1400" dirty="0"/>
          </a:p>
          <a:p>
            <a:endParaRPr lang="id-ID" sz="14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" y="3643534"/>
            <a:ext cx="3905358" cy="32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4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34200" y="219357"/>
            <a:ext cx="2019527" cy="36933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KOTA YOGYAKARTA</a:t>
            </a:r>
            <a:endParaRPr lang="id-ID" b="1" dirty="0"/>
          </a:p>
        </p:txBody>
      </p:sp>
      <p:sp>
        <p:nvSpPr>
          <p:cNvPr id="5" name="AutoShape 2" descr="blob:https://web.whatsapp.com/3a8283f5-54dd-41e7-9461-b5e594213f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5" descr="blob:https://web.whatsapp.com/3a04d8e4-4f1c-4a30-8baa-38f09defd4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2" descr="blob:https://web.whatsapp.com/d69660fe-8939-4a8a-8d03-1520a746b4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7374" y="0"/>
            <a:ext cx="4432191" cy="6858000"/>
            <a:chOff x="7374" y="0"/>
            <a:chExt cx="4432191" cy="68580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" y="22814"/>
              <a:ext cx="4432191" cy="683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374" y="0"/>
              <a:ext cx="2507226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5687" y="1307068"/>
            <a:ext cx="4681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DALAM TRADISI DAN BUDAYA, KOTA DIANGGAP </a:t>
            </a:r>
          </a:p>
          <a:p>
            <a:r>
              <a:rPr lang="en-US" dirty="0"/>
              <a:t>SEBAGAI SUATU YANG HIDUP, SEHINGGA </a:t>
            </a:r>
          </a:p>
          <a:p>
            <a:r>
              <a:rPr lang="en-US" dirty="0"/>
              <a:t>DISUSUN SESUAI TUBUH MANUSIA</a:t>
            </a:r>
          </a:p>
          <a:p>
            <a:endParaRPr lang="en-US" dirty="0"/>
          </a:p>
          <a:p>
            <a:endParaRPr lang="id-ID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9000" y="2784396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3283" y="2593629"/>
            <a:ext cx="97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KRATON</a:t>
            </a:r>
          </a:p>
          <a:p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4580942" y="2942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GABUNGAN KEHIDUPAN MIKROKOSMOS </a:t>
            </a:r>
          </a:p>
          <a:p>
            <a:r>
              <a:rPr lang="en-US" dirty="0"/>
              <a:t> (YANG TAMPAK), </a:t>
            </a:r>
          </a:p>
          <a:p>
            <a:r>
              <a:rPr lang="en-US" dirty="0"/>
              <a:t>DENGAN KEHIDUPAN MAKROKOSMOS (YANG TIDAK TAMPAK)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717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34200" y="219357"/>
            <a:ext cx="163730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KOTA MODERN</a:t>
            </a:r>
            <a:endParaRPr lang="id-ID" b="1" dirty="0"/>
          </a:p>
        </p:txBody>
      </p:sp>
      <p:sp>
        <p:nvSpPr>
          <p:cNvPr id="5" name="AutoShape 2" descr="blob:https://web.whatsapp.com/3a8283f5-54dd-41e7-9461-b5e594213f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5" descr="blob:https://web.whatsapp.com/3a04d8e4-4f1c-4a30-8baa-38f09defd4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2" descr="blob:https://web.whatsapp.com/d69660fe-8939-4a8a-8d03-1520a746b4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2" descr="blob:https://web.whatsapp.com/29ca0889-b401-4552-ac1a-4a7d02992c7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6"/>
          <a:stretch/>
        </p:blipFill>
        <p:spPr bwMode="auto">
          <a:xfrm>
            <a:off x="155575" y="769937"/>
            <a:ext cx="3404112" cy="21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5" b="20561"/>
          <a:stretch/>
        </p:blipFill>
        <p:spPr bwMode="auto">
          <a:xfrm>
            <a:off x="179223" y="3733800"/>
            <a:ext cx="3404112" cy="21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223" y="32593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MODERN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179223" y="332779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TRADISIONAL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614866" y="980145"/>
            <a:ext cx="57983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KETIDAKTERBATASAN KOMUNIKASI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</a:rPr>
              <a:t> DAN PENGARUH PADA MASYARAKAT SECARA INDIVIDU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</a:rPr>
              <a:t>MENGENAI IDE-IDE BARU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KETIDAKTERBATASAN TEKNOLOGI DAN PENGGUNAAN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</a:rPr>
              <a:t>BAHAN YANG MENYEBABKAN PERBEDAAN BENTUK2 KOTA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</a:rPr>
              <a:t>DAN CITRA KOTA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KETIDAKTERBATASAN MOBILITAS YANG MENGARAH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</a:rPr>
              <a:t>PADA PERLUASAN DAN KEPADATAN KAWASAN KOTA</a:t>
            </a:r>
            <a:endParaRPr lang="id-ID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1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2" descr="blob:https://web.whatsapp.com/3a8283f5-54dd-41e7-9461-b5e594213f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5" descr="blob:https://web.whatsapp.com/3a04d8e4-4f1c-4a30-8baa-38f09defd4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2" descr="blob:https://web.whatsapp.com/d69660fe-8939-4a8a-8d03-1520a746b4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2" descr="blob:https://web.whatsapp.com/29ca0889-b401-4552-ac1a-4a7d02992c7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179223" y="325930"/>
            <a:ext cx="6563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KECENDERUNGAN KOTA MODERN PADA MASA KINI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AutoShape 2" descr="blob:https://web.whatsapp.com/c35e68ed-2035-4833-9ee3-b0b1ef9dfa8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15400" cy="357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6348248" y="1219200"/>
            <a:ext cx="0" cy="159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46591" y="922337"/>
            <a:ext cx="499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MENEKANKAN MINIMALISM DAN FUNGSIONALISM</a:t>
            </a:r>
            <a:endParaRPr lang="id-ID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3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2" descr="blob:https://web.whatsapp.com/3a8283f5-54dd-41e7-9461-b5e594213f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5" descr="blob:https://web.whatsapp.com/3a04d8e4-4f1c-4a30-8baa-38f09defd4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2" descr="blob:https://web.whatsapp.com/d69660fe-8939-4a8a-8d03-1520a746b4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2" descr="blob:https://web.whatsapp.com/29ca0889-b401-4552-ac1a-4a7d02992c7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179223" y="325930"/>
            <a:ext cx="6563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KECENDERUNGAN KOTA MODERN PADA MASA KINI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AutoShape 2" descr="blob:https://web.whatsapp.com/c35e68ed-2035-4833-9ee3-b0b1ef9dfa8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r="6423" b="2268"/>
          <a:stretch/>
        </p:blipFill>
        <p:spPr bwMode="auto">
          <a:xfrm>
            <a:off x="62792" y="927593"/>
            <a:ext cx="4442211" cy="58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9937"/>
            <a:ext cx="3757883" cy="60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3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601c786-4481-4e57-adfb-4a2df9bd2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ce03262d-ba2b-4180-92ba-e4a1e93f2e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2" descr="blob:https://web.whatsapp.com/3a8283f5-54dd-41e7-9461-b5e594213f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5" descr="blob:https://web.whatsapp.com/3a04d8e4-4f1c-4a30-8baa-38f09defd4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2" descr="blob:https://web.whatsapp.com/d69660fe-8939-4a8a-8d03-1520a746b4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2" descr="blob:https://web.whatsapp.com/29ca0889-b401-4552-ac1a-4a7d02992c7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2" descr="blob:https://web.whatsapp.com/c35e68ed-2035-4833-9ee3-b0b1ef9dfa8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6" name="Group 25"/>
          <p:cNvGrpSpPr/>
          <p:nvPr/>
        </p:nvGrpSpPr>
        <p:grpSpPr>
          <a:xfrm>
            <a:off x="740287" y="203417"/>
            <a:ext cx="7845425" cy="3352800"/>
            <a:chOff x="740287" y="203417"/>
            <a:chExt cx="7845425" cy="3352800"/>
          </a:xfrm>
        </p:grpSpPr>
        <p:sp>
          <p:nvSpPr>
            <p:cNvPr id="6" name="Oval 5"/>
            <p:cNvSpPr/>
            <p:nvPr/>
          </p:nvSpPr>
          <p:spPr>
            <a:xfrm>
              <a:off x="740287" y="586006"/>
              <a:ext cx="2587625" cy="25876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w Cen MT" panose="020B0602020104020603" pitchFamily="34" charset="0"/>
                </a:rPr>
                <a:t>ARSITEKTUR KOTA</a:t>
              </a:r>
              <a:endParaRPr lang="id-ID" sz="2400" dirty="0">
                <a:latin typeface="Tw Cen MT" panose="020B0602020104020603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480312" y="649803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32912" y="465137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BENTUK</a:t>
              </a:r>
              <a:endParaRPr lang="id-ID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498705" y="1879818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51305" y="1695152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WAKTU</a:t>
              </a:r>
              <a:endParaRPr lang="id-ID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483999" y="2990005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36599" y="2805339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SUSUNANNYA</a:t>
              </a:r>
              <a:endParaRPr lang="id-ID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049916" y="203417"/>
              <a:ext cx="0" cy="3352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49916" y="310157"/>
              <a:ext cx="153579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MELIBATKAN ASPEK DAN PRINSIP ARSITEKTURAL YANG BERSIFAT UNIVERSAL, TETAPI PERLU DITERAPKAN SECARA KONTEKSTUAL</a:t>
              </a:r>
              <a:endParaRPr lang="id-ID" dirty="0"/>
            </a:p>
          </p:txBody>
        </p:sp>
      </p:grpSp>
      <p:sp>
        <p:nvSpPr>
          <p:cNvPr id="25" name="Pentagon 24"/>
          <p:cNvSpPr/>
          <p:nvPr/>
        </p:nvSpPr>
        <p:spPr>
          <a:xfrm>
            <a:off x="612772" y="3738742"/>
            <a:ext cx="8226425" cy="680857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RUANG PERKOTAAN ADALAH RUANG YANG BERSIFAT FISIK DENGAN DIMENSINYA YANG SOSIAL DAN MENTAL (PSIKIS). BENTUK KOTA ADALAH SEBUAH GEOMETRI DARI RUANG TERSEBUT</a:t>
            </a:r>
            <a:endParaRPr lang="id-ID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12771" y="4648200"/>
            <a:ext cx="8226425" cy="902732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PEMAHAMAN RUANG KOTA DARI DUA TINGKAT, “DARI ATAS” MEMAHAMI PERSPEKTIF EKONOMI POLITIK, DIMANA SISTEM2 DAN KEKUATAN DILANGSUNGKAN UNTUK MENCIPTAKAN LINGKUNGAN2 PEMBANGUNAN. “DARI BAWAH” MEMAHAMI PERSPEKTIF KEHIDUPAN SEHARI2</a:t>
            </a:r>
            <a:endParaRPr lang="id-ID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12775" y="5720834"/>
            <a:ext cx="8226425" cy="67996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PEMAHAMAN RUANG PERKOTAAN DALAM SEGALA DIMENSINYA, PALING DIMUNGKINKAN MELALUI PERHATIAN PADA PROSES PERKEMBANGANNYA. MELALUI PROSES PERKEMBANGAN TERSEBUT KITA BISA MENGHUNBUNGKAN DUNIA ‘ARTEFAK’ DENGAN DUNIA ‘ORANG’</a:t>
            </a:r>
            <a:endParaRPr lang="id-ID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7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001000" cy="1470025"/>
          </a:xfrm>
        </p:spPr>
        <p:txBody>
          <a:bodyPr>
            <a:normAutofit/>
          </a:bodyPr>
          <a:lstStyle/>
          <a:p>
            <a:pPr algn="l"/>
            <a: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  <a:t>DIMENSI </a:t>
            </a:r>
            <a:b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  <a:t>KOTA</a:t>
            </a:r>
            <a:endParaRPr lang="id-ID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BA6193-D7F5-43D4-95A7-01B0E21D76F8}"/>
              </a:ext>
            </a:extLst>
          </p:cNvPr>
          <p:cNvCxnSpPr/>
          <p:nvPr/>
        </p:nvCxnSpPr>
        <p:spPr>
          <a:xfrm>
            <a:off x="2286000" y="3657600"/>
            <a:ext cx="91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5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248400"/>
            <a:ext cx="91366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SUSUNAN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1173900"/>
            <a:ext cx="2133600" cy="2133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8400" y="1324016"/>
            <a:ext cx="1600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4191000" y="1371600"/>
            <a:ext cx="4937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600" dirty="0">
                <a:latin typeface="Aharoni" panose="02010803020104030203" pitchFamily="2" charset="-79"/>
                <a:cs typeface="Aharoni" panose="02010803020104030203" pitchFamily="2" charset="-79"/>
              </a:rPr>
              <a:t>RUANG DAN WAKTU</a:t>
            </a:r>
          </a:p>
          <a:p>
            <a:r>
              <a:rPr lang="en-US" sz="2800" spc="600" dirty="0">
                <a:latin typeface="Aharoni" panose="02010803020104030203" pitchFamily="2" charset="-79"/>
                <a:cs typeface="Aharoni" panose="02010803020104030203" pitchFamily="2" charset="-79"/>
              </a:rPr>
              <a:t>(SPACE AND TIME)</a:t>
            </a:r>
            <a:endParaRPr lang="id-ID" sz="28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865" y="1383010"/>
            <a:ext cx="1955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ARSITEKTUR KOTA BERSIFAT 3 DIMENSI YANG TERBENTUK OLEH SUSUNAN YANG SIFATNYA SPASIAL</a:t>
            </a:r>
            <a:endParaRPr lang="id-ID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6105414" y="2214751"/>
            <a:ext cx="685800" cy="838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8789" y="3212995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  <a:cs typeface="Aharoni" panose="02010803020104030203" pitchFamily="2" charset="-79"/>
              </a:rPr>
              <a:t>ARSITEKTUR </a:t>
            </a:r>
            <a:endParaRPr lang="id-ID" dirty="0"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>
            <a:off x="4483647" y="3397661"/>
            <a:ext cx="8019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274" y="3198247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  <a:cs typeface="Aharoni" panose="02010803020104030203" pitchFamily="2" charset="-79"/>
              </a:rPr>
              <a:t>ARSITEKTUR PERKOTAAN </a:t>
            </a:r>
            <a:endParaRPr lang="id-ID" dirty="0"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12851" y="3397661"/>
            <a:ext cx="5935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85987" y="339766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41484" y="4065639"/>
            <a:ext cx="217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  <a:cs typeface="Aharoni" panose="02010803020104030203" pitchFamily="2" charset="-79"/>
              </a:rPr>
              <a:t>STATIS DAN DINAMIS</a:t>
            </a:r>
            <a:endParaRPr lang="id-ID" dirty="0"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5224" y="4884045"/>
            <a:ext cx="280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  <a:cs typeface="Aharoni" panose="02010803020104030203" pitchFamily="2" charset="-79"/>
              </a:rPr>
              <a:t>TIDAK SELALU TAMPAK BAIK</a:t>
            </a:r>
            <a:endParaRPr lang="id-ID" dirty="0"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9973" y="5400238"/>
            <a:ext cx="20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  <a:cs typeface="Aharoni" panose="02010803020104030203" pitchFamily="2" charset="-79"/>
              </a:rPr>
              <a:t>TIDAK SELALU JELAS</a:t>
            </a:r>
            <a:endParaRPr lang="id-ID" dirty="0"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613494" y="4928107"/>
            <a:ext cx="0" cy="9344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209620" y="4928107"/>
            <a:ext cx="403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668602"/>
            <a:ext cx="467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SUSUNAN KAWASAN BERSIFAT TIDAK JELAS DENGAN</a:t>
            </a:r>
          </a:p>
          <a:p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KECENDERUNGAN </a:t>
            </a:r>
            <a:r>
              <a:rPr lang="en-US" sz="1600" i="1" dirty="0">
                <a:latin typeface="Tw Cen MT" panose="020B0602020104020603" pitchFamily="34" charset="0"/>
                <a:cs typeface="Aharoni" panose="02010803020104030203" pitchFamily="2" charset="-79"/>
              </a:rPr>
              <a:t>CHAOS</a:t>
            </a:r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 (KACAU)</a:t>
            </a:r>
            <a:endParaRPr lang="id-ID" sz="1600" dirty="0"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209620" y="5361099"/>
            <a:ext cx="403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" y="5277769"/>
            <a:ext cx="453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SUSUNAN KAWASAN YANG BERSIFAT HETEROGEN</a:t>
            </a:r>
          </a:p>
          <a:p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DIMANA 2 ATAU LEBIH POLA SALING BERBENTURAN</a:t>
            </a:r>
          </a:p>
        </p:txBody>
      </p:sp>
      <p:cxnSp>
        <p:nvCxnSpPr>
          <p:cNvPr id="45" name="Straight Arrow Connector 44"/>
          <p:cNvCxnSpPr>
            <a:stCxn id="22" idx="2"/>
          </p:cNvCxnSpPr>
          <p:nvPr/>
        </p:nvCxnSpPr>
        <p:spPr>
          <a:xfrm>
            <a:off x="6849934" y="3567579"/>
            <a:ext cx="17480" cy="1080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209620" y="5862544"/>
            <a:ext cx="403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4800" y="5845642"/>
            <a:ext cx="446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SUSUNAN KAWASAN BERSIFAT HOMOGEN TETAPI </a:t>
            </a:r>
          </a:p>
          <a:p>
            <a:r>
              <a:rPr lang="en-US" sz="1600" dirty="0">
                <a:latin typeface="Tw Cen MT" panose="020B0602020104020603" pitchFamily="34" charset="0"/>
                <a:cs typeface="Aharoni" panose="02010803020104030203" pitchFamily="2" charset="-79"/>
              </a:rPr>
              <a:t>TIDAK DIMENGERTI SEBAGAI SATU KESATUAN</a:t>
            </a:r>
          </a:p>
        </p:txBody>
      </p:sp>
    </p:spTree>
    <p:extLst>
      <p:ext uri="{BB962C8B-B14F-4D97-AF65-F5344CB8AC3E}">
        <p14:creationId xmlns:p14="http://schemas.microsoft.com/office/powerpoint/2010/main" val="124149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SUSUNAN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1173900"/>
            <a:ext cx="2133600" cy="2133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464" y="1425092"/>
            <a:ext cx="2875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D</a:t>
            </a:r>
            <a:r>
              <a:rPr lang="id-ID" sz="1600" b="1" dirty="0">
                <a:latin typeface="Tw Cen MT" panose="020B0602020104020603" pitchFamily="34" charset="0"/>
              </a:rPr>
              <a:t>inamika kota </a:t>
            </a:r>
            <a:r>
              <a:rPr lang="id-ID" sz="1600" dirty="0">
                <a:latin typeface="Tw Cen MT" panose="020B0602020104020603" pitchFamily="34" charset="0"/>
              </a:rPr>
              <a:t>dipengaruhi oleh</a:t>
            </a:r>
          </a:p>
          <a:p>
            <a:r>
              <a:rPr lang="id-ID" sz="1600" b="1" dirty="0">
                <a:latin typeface="Tw Cen MT" panose="020B0602020104020603" pitchFamily="34" charset="0"/>
              </a:rPr>
              <a:t>perkembangan masyarakatnya </a:t>
            </a:r>
            <a:r>
              <a:rPr lang="id-ID" sz="1600" dirty="0">
                <a:latin typeface="Tw Cen MT" panose="020B0602020104020603" pitchFamily="34" charset="0"/>
              </a:rPr>
              <a:t>dan demikian pula sebaliknya sehingga perkembangan</a:t>
            </a:r>
          </a:p>
          <a:p>
            <a:r>
              <a:rPr lang="sv-SE" sz="1600" dirty="0">
                <a:latin typeface="Tw Cen MT" panose="020B0602020104020603" pitchFamily="34" charset="0"/>
              </a:rPr>
              <a:t>masyarakat terungkap dalam </a:t>
            </a:r>
            <a:r>
              <a:rPr lang="sv-SE" sz="1600" b="1" dirty="0">
                <a:latin typeface="Tw Cen MT" panose="020B0602020104020603" pitchFamily="34" charset="0"/>
              </a:rPr>
              <a:t>perkembangan kota</a:t>
            </a:r>
            <a:endParaRPr lang="id-ID" sz="1600" b="1" dirty="0">
              <a:latin typeface="Tw Cen MT" panose="020B06020201040206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1173900"/>
            <a:ext cx="2133600" cy="2133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3810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latin typeface="Tw Cen MT" panose="020B0602020104020603" pitchFamily="34" charset="0"/>
              </a:rPr>
              <a:t>karena </a:t>
            </a:r>
            <a:r>
              <a:rPr lang="id-ID" b="1" dirty="0">
                <a:latin typeface="Tw Cen MT" panose="020B0602020104020603" pitchFamily="34" charset="0"/>
              </a:rPr>
              <a:t>masyarakat </a:t>
            </a:r>
            <a:r>
              <a:rPr lang="id-ID" dirty="0">
                <a:latin typeface="Tw Cen MT" panose="020B0602020104020603" pitchFamily="34" charset="0"/>
              </a:rPr>
              <a:t>yang hidup selalu mempunyai ke</a:t>
            </a:r>
            <a:r>
              <a:rPr lang="id-ID" b="1" dirty="0">
                <a:latin typeface="Tw Cen MT" panose="020B0602020104020603" pitchFamily="34" charset="0"/>
              </a:rPr>
              <a:t>cenderung</a:t>
            </a:r>
            <a:r>
              <a:rPr lang="id-ID" dirty="0">
                <a:latin typeface="Tw Cen MT" panose="020B0602020104020603" pitchFamily="34" charset="0"/>
              </a:rPr>
              <a:t>an untuk</a:t>
            </a:r>
          </a:p>
          <a:p>
            <a:r>
              <a:rPr lang="id-ID" b="1" dirty="0">
                <a:latin typeface="Tw Cen MT" panose="020B0602020104020603" pitchFamily="34" charset="0"/>
              </a:rPr>
              <a:t>mengekspresikan kehidupan melalui perkembangannya</a:t>
            </a:r>
            <a:r>
              <a:rPr lang="id-ID" dirty="0">
                <a:latin typeface="Tw Cen MT" panose="020B0602020104020603" pitchFamily="34" charset="0"/>
              </a:rPr>
              <a:t>. 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3200399" y="2240700"/>
            <a:ext cx="22098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44725" y="2056034"/>
            <a:ext cx="23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Tw Cen MT" panose="020B0602020104020603" pitchFamily="34" charset="0"/>
              </a:rPr>
              <a:t>terjadi secara </a:t>
            </a:r>
            <a:r>
              <a:rPr lang="sv-SE" b="1" dirty="0">
                <a:latin typeface="Tw Cen MT" panose="020B0602020104020603" pitchFamily="34" charset="0"/>
              </a:rPr>
              <a:t>alamiah</a:t>
            </a:r>
          </a:p>
        </p:txBody>
      </p:sp>
      <p:cxnSp>
        <p:nvCxnSpPr>
          <p:cNvPr id="13" name="Straight Arrow Connector 12"/>
          <p:cNvCxnSpPr>
            <a:stCxn id="8" idx="4"/>
            <a:endCxn id="2" idx="0"/>
          </p:cNvCxnSpPr>
          <p:nvPr/>
        </p:nvCxnSpPr>
        <p:spPr>
          <a:xfrm>
            <a:off x="6781800" y="3307500"/>
            <a:ext cx="0" cy="50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03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019800"/>
            <a:ext cx="9136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SUSUNAN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974" y="1332637"/>
            <a:ext cx="2285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Bentuk kota secara keseluruhan mencerminkan posisinya secara geografis dan karakteristik tempatnya. </a:t>
            </a:r>
          </a:p>
          <a:p>
            <a:r>
              <a:rPr lang="sv-SE" dirty="0"/>
              <a:t>Pola-pola </a:t>
            </a:r>
            <a:r>
              <a:rPr lang="nn-NO" dirty="0"/>
              <a:t>susunan/perkembangan kota secara f isik diilustrasikan sebagai berikut: 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811161" y="4648200"/>
            <a:ext cx="10668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583790" y="4858434"/>
            <a:ext cx="152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Tw Cen MT" panose="020B0602020104020603" pitchFamily="34" charset="0"/>
              </a:rPr>
              <a:t>skala yang lebih luas</a:t>
            </a:r>
            <a:endParaRPr lang="id-ID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D:\Documents\UNIVERSITAS MUHAMMADIYAH KENDARI\MATERI BAHAN KULIAH\PERKOTAAN\02-01 Pola Umum Perkembangan Perkotaan (Branch, 199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 bwMode="auto">
          <a:xfrm>
            <a:off x="2545677" y="1143001"/>
            <a:ext cx="65983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2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019800"/>
            <a:ext cx="9136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SUSUNAN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1D277-4813-4CAC-A9DF-59F8A87BAB62}"/>
              </a:ext>
            </a:extLst>
          </p:cNvPr>
          <p:cNvSpPr/>
          <p:nvPr/>
        </p:nvSpPr>
        <p:spPr>
          <a:xfrm>
            <a:off x="265043" y="1186935"/>
            <a:ext cx="3030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b="1" dirty="0" err="1">
                <a:solidFill>
                  <a:srgbClr val="000000"/>
                </a:solidFill>
              </a:rPr>
              <a:t>Susunan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kota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secara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sosial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terdiri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atas</a:t>
            </a:r>
            <a:r>
              <a:rPr lang="en-ID" sz="14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53FC5-4FAB-4602-B8A0-C9D8C0913AC0}"/>
              </a:ext>
            </a:extLst>
          </p:cNvPr>
          <p:cNvSpPr/>
          <p:nvPr/>
        </p:nvSpPr>
        <p:spPr>
          <a:xfrm>
            <a:off x="626572" y="3008160"/>
            <a:ext cx="5698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Penduduk lanjut usia </a:t>
            </a:r>
            <a:r>
              <a:rPr lang="sv-SE" sz="1400" dirty="0">
                <a:solidFill>
                  <a:srgbClr val="000000"/>
                </a:solidFill>
              </a:rPr>
              <a:t>berupa kemajuan di bidang kedokteran telah mampu </a:t>
            </a:r>
            <a:r>
              <a:rPr lang="en-ID" sz="1400" dirty="0" err="1">
                <a:solidFill>
                  <a:srgbClr val="000000"/>
                </a:solidFill>
              </a:rPr>
              <a:t>menambah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tingkat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harapan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hidup</a:t>
            </a:r>
            <a:endParaRPr lang="en-ID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80115-2F29-43B6-9237-9233E86CB350}"/>
              </a:ext>
            </a:extLst>
          </p:cNvPr>
          <p:cNvSpPr/>
          <p:nvPr/>
        </p:nvSpPr>
        <p:spPr>
          <a:xfrm>
            <a:off x="626572" y="1592387"/>
            <a:ext cx="5926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 err="1">
                <a:solidFill>
                  <a:srgbClr val="000000"/>
                </a:solidFill>
              </a:rPr>
              <a:t>Besaran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jumlah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penduduk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berhubungan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dengan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jenis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utilitas</a:t>
            </a:r>
            <a:r>
              <a:rPr lang="en-ID" sz="1400" dirty="0">
                <a:solidFill>
                  <a:srgbClr val="000000"/>
                </a:solidFill>
              </a:rPr>
              <a:t> dan </a:t>
            </a:r>
            <a:r>
              <a:rPr lang="en-ID" sz="1400" dirty="0" err="1">
                <a:solidFill>
                  <a:srgbClr val="000000"/>
                </a:solidFill>
              </a:rPr>
              <a:t>hampir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semua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</a:p>
          <a:p>
            <a:r>
              <a:rPr lang="en-ID" sz="1400" dirty="0" err="1">
                <a:solidFill>
                  <a:srgbClr val="000000"/>
                </a:solidFill>
              </a:rPr>
              <a:t>bentuk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pelayanan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umum</a:t>
            </a:r>
            <a:r>
              <a:rPr lang="en-ID" sz="1400" dirty="0">
                <a:solidFill>
                  <a:srgbClr val="000000"/>
                </a:solidFill>
              </a:rPr>
              <a:t> di </a:t>
            </a:r>
            <a:r>
              <a:rPr lang="en-ID" sz="1400" dirty="0" err="1">
                <a:solidFill>
                  <a:srgbClr val="000000"/>
                </a:solidFill>
              </a:rPr>
              <a:t>kota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dihadapkan</a:t>
            </a:r>
            <a:r>
              <a:rPr lang="en-ID" sz="1400" dirty="0">
                <a:solidFill>
                  <a:srgbClr val="000000"/>
                </a:solidFill>
              </a:rPr>
              <a:t> pada “</a:t>
            </a:r>
            <a:r>
              <a:rPr lang="en-ID" sz="1400" dirty="0" err="1">
                <a:solidFill>
                  <a:srgbClr val="000000"/>
                </a:solidFill>
              </a:rPr>
              <a:t>masalah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beban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puncak</a:t>
            </a:r>
            <a:r>
              <a:rPr lang="en-ID" sz="1400" dirty="0">
                <a:solidFill>
                  <a:srgbClr val="000000"/>
                </a:solidFill>
              </a:rPr>
              <a:t>”.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F84B0-9361-44D0-B6D3-116BCC7BC09D}"/>
              </a:ext>
            </a:extLst>
          </p:cNvPr>
          <p:cNvSpPr/>
          <p:nvPr/>
        </p:nvSpPr>
        <p:spPr>
          <a:xfrm>
            <a:off x="626572" y="2418733"/>
            <a:ext cx="5698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 err="1">
                <a:solidFill>
                  <a:srgbClr val="000000"/>
                </a:solidFill>
              </a:rPr>
              <a:t>Komposisi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penduduk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diwujudkan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dengan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menajamkan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perhitungan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kebutuhan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fi-FI" sz="1400" dirty="0">
                <a:solidFill>
                  <a:srgbClr val="000000"/>
                </a:solidFill>
              </a:rPr>
              <a:t>akan kegiatan dan pelayanan kota tertentu.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901A13-36A2-4EA7-85E8-6A670B3A08BA}"/>
              </a:ext>
            </a:extLst>
          </p:cNvPr>
          <p:cNvSpPr/>
          <p:nvPr/>
        </p:nvSpPr>
        <p:spPr>
          <a:xfrm>
            <a:off x="274982" y="3706133"/>
            <a:ext cx="6278217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</a:rPr>
              <a:t>Sedangkan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susunan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kota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secara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ekonomi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terdiri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atas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tiga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bagian</a:t>
            </a:r>
            <a:r>
              <a:rPr lang="en-ID" sz="1400" dirty="0">
                <a:solidFill>
                  <a:srgbClr val="000000"/>
                </a:solidFill>
              </a:rPr>
              <a:t>, </a:t>
            </a:r>
            <a:r>
              <a:rPr lang="en-ID" sz="1400" dirty="0" err="1">
                <a:solidFill>
                  <a:srgbClr val="000000"/>
                </a:solidFill>
              </a:rPr>
              <a:t>yaitu</a:t>
            </a:r>
            <a:r>
              <a:rPr lang="en-ID" sz="1400" dirty="0">
                <a:solidFill>
                  <a:srgbClr val="000000"/>
                </a:solidFill>
              </a:rPr>
              <a:t>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b="1" dirty="0" err="1">
                <a:solidFill>
                  <a:srgbClr val="000000"/>
                </a:solidFill>
              </a:rPr>
              <a:t>anggaran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pemerintah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kota</a:t>
            </a:r>
            <a:endParaRPr lang="en-ID" sz="14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b="1" dirty="0" err="1">
                <a:solidFill>
                  <a:srgbClr val="000000"/>
                </a:solidFill>
              </a:rPr>
              <a:t>distrik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khusus</a:t>
            </a:r>
            <a:r>
              <a:rPr lang="en-ID" sz="1400" b="1" dirty="0">
                <a:solidFill>
                  <a:srgbClr val="000000"/>
                </a:solidFill>
              </a:rPr>
              <a:t>, dan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b="1" dirty="0" err="1">
                <a:solidFill>
                  <a:srgbClr val="000000"/>
                </a:solidFill>
              </a:rPr>
              <a:t>sistem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pendidikan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setempat</a:t>
            </a:r>
            <a:r>
              <a:rPr lang="en-ID" sz="1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989FF67-B566-4BE8-B96A-96C9A0B56BC3}"/>
              </a:ext>
            </a:extLst>
          </p:cNvPr>
          <p:cNvSpPr/>
          <p:nvPr/>
        </p:nvSpPr>
        <p:spPr>
          <a:xfrm>
            <a:off x="381000" y="1803179"/>
            <a:ext cx="178021" cy="17802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CDF608F-25D0-4F72-B209-F74C328DC7BC}"/>
              </a:ext>
            </a:extLst>
          </p:cNvPr>
          <p:cNvSpPr/>
          <p:nvPr/>
        </p:nvSpPr>
        <p:spPr>
          <a:xfrm>
            <a:off x="381000" y="2587209"/>
            <a:ext cx="178021" cy="17802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A51F8F94-BAED-41E5-97E2-7257B9BF58E5}"/>
              </a:ext>
            </a:extLst>
          </p:cNvPr>
          <p:cNvSpPr/>
          <p:nvPr/>
        </p:nvSpPr>
        <p:spPr>
          <a:xfrm>
            <a:off x="381000" y="3162739"/>
            <a:ext cx="178021" cy="17802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4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019800"/>
            <a:ext cx="9136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SUSUNAN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1468-8691-445C-9137-F759C240326C}"/>
              </a:ext>
            </a:extLst>
          </p:cNvPr>
          <p:cNvSpPr/>
          <p:nvPr/>
        </p:nvSpPr>
        <p:spPr>
          <a:xfrm>
            <a:off x="321365" y="990600"/>
            <a:ext cx="31076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Zaman renaissance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kabanyakan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barat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dirancang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tradisi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menyusun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secara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teknis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131BC1-E1AB-41AD-A840-0CDE77CD731C}"/>
              </a:ext>
            </a:extLst>
          </p:cNvPr>
          <p:cNvSpPr/>
          <p:nvPr/>
        </p:nvSpPr>
        <p:spPr>
          <a:xfrm>
            <a:off x="337930" y="2104073"/>
            <a:ext cx="3091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modern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kebanyakan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luar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dunia </a:t>
            </a:r>
            <a:r>
              <a:rPr lang="en-ID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barat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dibentuk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oleh</a:t>
            </a:r>
          </a:p>
          <a:p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tradisi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disusun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secara</a:t>
            </a:r>
            <a:r>
              <a:rPr lang="en-ID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organis</a:t>
            </a:r>
            <a:r>
              <a:rPr lang="en-ID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fi-FI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DFB1C-1085-4A3A-B0B1-231915F57561}"/>
              </a:ext>
            </a:extLst>
          </p:cNvPr>
          <p:cNvSpPr/>
          <p:nvPr/>
        </p:nvSpPr>
        <p:spPr>
          <a:xfrm>
            <a:off x="4267200" y="1174309"/>
            <a:ext cx="487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perbedaan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bahwa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terencana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mempunyai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struktur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teknis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sedangkan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tumbuh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mempunyai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struktur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organis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 Ada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pandangan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luas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bahwa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perencanaan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secara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teknis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lebih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baik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karena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dianggap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lebih</a:t>
            </a:r>
            <a:endParaRPr lang="en-ID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modern dan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lebih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cocok</a:t>
            </a:r>
            <a:r>
              <a:rPr lang="en-ID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pada masa </a:t>
            </a:r>
            <a:r>
              <a:rPr lang="en-ID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kini</a:t>
            </a:r>
            <a:r>
              <a:rPr lang="en-ID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ID" sz="1600" dirty="0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BC664F9-5E73-4FB2-A3C4-1771C158279C}"/>
              </a:ext>
            </a:extLst>
          </p:cNvPr>
          <p:cNvSpPr/>
          <p:nvPr/>
        </p:nvSpPr>
        <p:spPr>
          <a:xfrm>
            <a:off x="3747052" y="1705208"/>
            <a:ext cx="304800" cy="512802"/>
          </a:xfrm>
          <a:prstGeom prst="chevr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7D53F-9826-4E4D-A19E-F231E4510B6F}"/>
              </a:ext>
            </a:extLst>
          </p:cNvPr>
          <p:cNvSpPr/>
          <p:nvPr/>
        </p:nvSpPr>
        <p:spPr>
          <a:xfrm>
            <a:off x="337930" y="3195651"/>
            <a:ext cx="8425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00"/>
                </a:solidFill>
              </a:rPr>
              <a:t>Sistem perencanan kota </a:t>
            </a:r>
            <a:r>
              <a:rPr lang="sv-SE" dirty="0">
                <a:solidFill>
                  <a:srgbClr val="000000"/>
                </a:solidFill>
              </a:rPr>
              <a:t>yang bersifat </a:t>
            </a:r>
            <a:r>
              <a:rPr lang="sv-SE" b="1" dirty="0">
                <a:solidFill>
                  <a:srgbClr val="000000"/>
                </a:solidFill>
              </a:rPr>
              <a:t>organis perlu diutamakan</a:t>
            </a:r>
            <a:r>
              <a:rPr lang="sv-SE" dirty="0">
                <a:solidFill>
                  <a:srgbClr val="000000"/>
                </a:solidFill>
              </a:rPr>
              <a:t>, karena sistem</a:t>
            </a:r>
          </a:p>
          <a:p>
            <a:r>
              <a:rPr lang="en-ID" dirty="0" err="1">
                <a:solidFill>
                  <a:srgbClr val="000000"/>
                </a:solidFill>
              </a:rPr>
              <a:t>perencanaan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secara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organis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memang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memiliki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banyak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potensi</a:t>
            </a:r>
            <a:r>
              <a:rPr lang="en-ID" b="1" dirty="0">
                <a:solidFill>
                  <a:srgbClr val="000000"/>
                </a:solidFill>
              </a:rPr>
              <a:t> yang </a:t>
            </a:r>
            <a:r>
              <a:rPr lang="en-ID" b="1" dirty="0" err="1">
                <a:solidFill>
                  <a:srgbClr val="000000"/>
                </a:solidFill>
              </a:rPr>
              <a:t>sering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kurang</a:t>
            </a:r>
            <a:endParaRPr lang="en-ID" b="1" dirty="0">
              <a:solidFill>
                <a:srgbClr val="000000"/>
              </a:solidFill>
            </a:endParaRPr>
          </a:p>
          <a:p>
            <a:r>
              <a:rPr lang="en-ID" b="1" dirty="0" err="1">
                <a:solidFill>
                  <a:srgbClr val="000000"/>
                </a:solidFill>
              </a:rPr>
              <a:t>diperhatikan</a:t>
            </a:r>
            <a:r>
              <a:rPr lang="en-ID" dirty="0">
                <a:solidFill>
                  <a:srgbClr val="000000"/>
                </a:solidFill>
              </a:rPr>
              <a:t>, </a:t>
            </a:r>
            <a:r>
              <a:rPr lang="en-ID" dirty="0" err="1">
                <a:solidFill>
                  <a:srgbClr val="000000"/>
                </a:solidFill>
              </a:rPr>
              <a:t>terutama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segi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aspek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ekologinya</a:t>
            </a:r>
            <a:r>
              <a:rPr lang="en-ID" dirty="0">
                <a:solidFill>
                  <a:srgbClr val="000000"/>
                </a:solidFill>
              </a:rPr>
              <a:t>. </a:t>
            </a:r>
          </a:p>
          <a:p>
            <a:endParaRPr lang="en-ID" dirty="0">
              <a:solidFill>
                <a:srgbClr val="000000"/>
              </a:solidFill>
            </a:endParaRPr>
          </a:p>
          <a:p>
            <a:r>
              <a:rPr lang="en-ID" dirty="0">
                <a:solidFill>
                  <a:srgbClr val="000000"/>
                </a:solidFill>
              </a:rPr>
              <a:t>Spiro </a:t>
            </a:r>
            <a:r>
              <a:rPr lang="en-ID" dirty="0" err="1">
                <a:solidFill>
                  <a:srgbClr val="000000"/>
                </a:solidFill>
              </a:rPr>
              <a:t>Kostof</a:t>
            </a:r>
            <a:r>
              <a:rPr lang="en-ID" dirty="0">
                <a:solidFill>
                  <a:srgbClr val="000000"/>
                </a:solidFill>
              </a:rPr>
              <a:t> (1992)</a:t>
            </a:r>
          </a:p>
          <a:p>
            <a:r>
              <a:rPr lang="en-ID" dirty="0" err="1">
                <a:solidFill>
                  <a:srgbClr val="000000"/>
                </a:solidFill>
              </a:rPr>
              <a:t>menyimpulkan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bahwa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misalnya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pemakaian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sistem</a:t>
            </a:r>
            <a:r>
              <a:rPr lang="en-ID" b="1" dirty="0">
                <a:solidFill>
                  <a:srgbClr val="000000"/>
                </a:solidFill>
              </a:rPr>
              <a:t> grid yang </a:t>
            </a:r>
            <a:r>
              <a:rPr lang="en-ID" b="1" dirty="0" err="1">
                <a:solidFill>
                  <a:srgbClr val="000000"/>
                </a:solidFill>
              </a:rPr>
              <a:t>bersifat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sangat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teknis</a:t>
            </a:r>
            <a:endParaRPr lang="en-ID" b="1" dirty="0">
              <a:solidFill>
                <a:srgbClr val="000000"/>
              </a:solidFill>
            </a:endParaRPr>
          </a:p>
          <a:p>
            <a:r>
              <a:rPr lang="en-ID" b="1" dirty="0" err="1">
                <a:solidFill>
                  <a:srgbClr val="000000"/>
                </a:solidFill>
              </a:rPr>
              <a:t>boleh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dianggap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netral</a:t>
            </a:r>
            <a:r>
              <a:rPr lang="en-ID" b="1" dirty="0">
                <a:solidFill>
                  <a:srgbClr val="000000"/>
                </a:solidFill>
              </a:rPr>
              <a:t>, </a:t>
            </a:r>
            <a:r>
              <a:rPr lang="en-ID" b="1" dirty="0" err="1">
                <a:solidFill>
                  <a:srgbClr val="000000"/>
                </a:solidFill>
              </a:rPr>
              <a:t>sehingga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hanya</a:t>
            </a:r>
            <a:r>
              <a:rPr lang="en-ID" b="1" dirty="0">
                <a:solidFill>
                  <a:srgbClr val="000000"/>
                </a:solidFill>
              </a:rPr>
              <a:t> “</a:t>
            </a:r>
            <a:r>
              <a:rPr lang="en-ID" b="1" dirty="0" err="1">
                <a:solidFill>
                  <a:srgbClr val="000000"/>
                </a:solidFill>
              </a:rPr>
              <a:t>isinya</a:t>
            </a:r>
            <a:r>
              <a:rPr lang="en-ID" b="1" dirty="0">
                <a:solidFill>
                  <a:srgbClr val="000000"/>
                </a:solidFill>
              </a:rPr>
              <a:t>” </a:t>
            </a:r>
            <a:r>
              <a:rPr lang="en-ID" b="1" dirty="0" err="1">
                <a:solidFill>
                  <a:srgbClr val="000000"/>
                </a:solidFill>
              </a:rPr>
              <a:t>sendiri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akan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membuktikan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kesuksesan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</a:p>
          <a:p>
            <a:r>
              <a:rPr lang="en-ID" b="1" dirty="0" err="1">
                <a:solidFill>
                  <a:srgbClr val="000000"/>
                </a:solidFill>
              </a:rPr>
              <a:t>atau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kesalahan</a:t>
            </a:r>
            <a:r>
              <a:rPr lang="en-ID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27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MODA TRANSPORTASI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EB1F7-857E-4358-91E6-B6532D89D7FD}"/>
              </a:ext>
            </a:extLst>
          </p:cNvPr>
          <p:cNvSpPr/>
          <p:nvPr/>
        </p:nvSpPr>
        <p:spPr>
          <a:xfrm>
            <a:off x="3044501" y="126587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600" dirty="0">
                <a:solidFill>
                  <a:srgbClr val="000000"/>
                </a:solidFill>
              </a:rPr>
              <a:t>Salah </a:t>
            </a:r>
            <a:r>
              <a:rPr lang="en-ID" sz="1600" dirty="0" err="1">
                <a:solidFill>
                  <a:srgbClr val="000000"/>
                </a:solidFill>
              </a:rPr>
              <a:t>satu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unsur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penting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dirty="0">
                <a:solidFill>
                  <a:srgbClr val="000000"/>
                </a:solidFill>
              </a:rPr>
              <a:t>yang </a:t>
            </a:r>
            <a:r>
              <a:rPr lang="en-ID" sz="1600" b="1" dirty="0" err="1">
                <a:solidFill>
                  <a:srgbClr val="000000"/>
                </a:solidFill>
              </a:rPr>
              <a:t>menentukan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lokasi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sebuah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kota</a:t>
            </a:r>
            <a:r>
              <a:rPr lang="en-ID" sz="1600" b="1" dirty="0">
                <a:solidFill>
                  <a:srgbClr val="000000"/>
                </a:solidFill>
              </a:rPr>
              <a:t> dan </a:t>
            </a:r>
          </a:p>
          <a:p>
            <a:r>
              <a:rPr lang="en-ID" sz="1600" b="1" dirty="0" err="1">
                <a:solidFill>
                  <a:srgbClr val="000000"/>
                </a:solidFill>
              </a:rPr>
              <a:t>perkembangan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dirty="0">
                <a:solidFill>
                  <a:srgbClr val="000000"/>
                </a:solidFill>
              </a:rPr>
              <a:t>yang </a:t>
            </a:r>
            <a:r>
              <a:rPr lang="en-ID" sz="1600" dirty="0" err="1">
                <a:solidFill>
                  <a:srgbClr val="000000"/>
                </a:solidFill>
              </a:rPr>
              <a:t>terjadi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didalamnya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ialah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transportasi</a:t>
            </a:r>
            <a:r>
              <a:rPr lang="en-ID" sz="1600" b="1" dirty="0">
                <a:solidFill>
                  <a:srgbClr val="000000"/>
                </a:solidFill>
              </a:rPr>
              <a:t>. </a:t>
            </a:r>
            <a:endParaRPr lang="en-ID" sz="16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C3D2-0020-42EA-AF0F-48686FAE37BC}"/>
              </a:ext>
            </a:extLst>
          </p:cNvPr>
          <p:cNvSpPr/>
          <p:nvPr/>
        </p:nvSpPr>
        <p:spPr>
          <a:xfrm>
            <a:off x="3230094" y="4730740"/>
            <a:ext cx="5004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Pertumbuhan kawasan per</a:t>
            </a:r>
            <a:r>
              <a:rPr lang="fi-FI" sz="1400" b="1" dirty="0">
                <a:solidFill>
                  <a:srgbClr val="000000"/>
                </a:solidFill>
              </a:rPr>
              <a:t>kota</a:t>
            </a:r>
            <a:r>
              <a:rPr lang="fi-FI" sz="1400" dirty="0">
                <a:solidFill>
                  <a:srgbClr val="000000"/>
                </a:solidFill>
              </a:rPr>
              <a:t>an pasti mem</a:t>
            </a:r>
            <a:r>
              <a:rPr lang="fi-FI" sz="1400" b="1" dirty="0">
                <a:solidFill>
                  <a:srgbClr val="000000"/>
                </a:solidFill>
              </a:rPr>
              <a:t>butuh</a:t>
            </a:r>
            <a:r>
              <a:rPr lang="fi-FI" sz="1400" dirty="0">
                <a:solidFill>
                  <a:srgbClr val="000000"/>
                </a:solidFill>
              </a:rPr>
              <a:t>kan</a:t>
            </a:r>
            <a:r>
              <a:rPr lang="fi-FI" sz="1400" b="1" dirty="0">
                <a:solidFill>
                  <a:srgbClr val="000000"/>
                </a:solidFill>
              </a:rPr>
              <a:t> sistem transportasi </a:t>
            </a:r>
            <a:r>
              <a:rPr lang="fi-FI" sz="1400" dirty="0">
                <a:solidFill>
                  <a:srgbClr val="000000"/>
                </a:solidFill>
              </a:rPr>
              <a:t>yang </a:t>
            </a:r>
            <a:r>
              <a:rPr lang="en-ID" sz="1400" b="1" dirty="0" err="1">
                <a:solidFill>
                  <a:srgbClr val="000000"/>
                </a:solidFill>
              </a:rPr>
              <a:t>menghubungkan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pusat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kota</a:t>
            </a:r>
            <a:r>
              <a:rPr lang="en-ID" sz="1400" b="1" dirty="0">
                <a:solidFill>
                  <a:srgbClr val="000000"/>
                </a:solidFill>
              </a:rPr>
              <a:t> dan </a:t>
            </a:r>
            <a:r>
              <a:rPr lang="en-ID" sz="1400" b="1" dirty="0" err="1">
                <a:solidFill>
                  <a:srgbClr val="000000"/>
                </a:solidFill>
              </a:rPr>
              <a:t>kawasan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pinggiran</a:t>
            </a:r>
            <a:r>
              <a:rPr lang="en-ID" sz="1400" b="1" dirty="0">
                <a:solidFill>
                  <a:srgbClr val="000000"/>
                </a:solidFill>
              </a:rPr>
              <a:t>. </a:t>
            </a:r>
            <a:endParaRPr lang="en-ID" sz="1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4CB4AD-3760-4454-B05F-724B3E3E1D9D}"/>
              </a:ext>
            </a:extLst>
          </p:cNvPr>
          <p:cNvSpPr/>
          <p:nvPr/>
        </p:nvSpPr>
        <p:spPr>
          <a:xfrm>
            <a:off x="1527175" y="3602768"/>
            <a:ext cx="7061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b="1" dirty="0" err="1"/>
              <a:t>Moda</a:t>
            </a:r>
            <a:r>
              <a:rPr lang="en-ID" sz="1600" b="1" dirty="0"/>
              <a:t> </a:t>
            </a:r>
            <a:r>
              <a:rPr lang="en-ID" sz="1600" b="1" dirty="0" err="1"/>
              <a:t>transportasi</a:t>
            </a:r>
            <a:r>
              <a:rPr lang="en-ID" sz="1600" b="1" dirty="0"/>
              <a:t> air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600" b="1" dirty="0" err="1"/>
              <a:t>satu-satunya</a:t>
            </a:r>
            <a:r>
              <a:rPr lang="en-ID" sz="1600" b="1" dirty="0"/>
              <a:t> </a:t>
            </a:r>
            <a:r>
              <a:rPr lang="en-ID" sz="1600" b="1" dirty="0" err="1"/>
              <a:t>moda</a:t>
            </a:r>
            <a:r>
              <a:rPr lang="en-ID" sz="1600" b="1" dirty="0"/>
              <a:t> yang </a:t>
            </a:r>
            <a:r>
              <a:rPr lang="en-ID" sz="1600" b="1" dirty="0" err="1"/>
              <a:t>menyediakan</a:t>
            </a:r>
            <a:r>
              <a:rPr lang="en-ID" sz="1600" b="1" dirty="0"/>
              <a:t> </a:t>
            </a:r>
            <a:r>
              <a:rPr lang="en-ID" sz="1600" b="1" dirty="0" err="1"/>
              <a:t>akses</a:t>
            </a:r>
            <a:r>
              <a:rPr lang="en-ID" sz="1600" b="1" dirty="0"/>
              <a:t> </a:t>
            </a:r>
            <a:r>
              <a:rPr lang="en-ID" sz="1600" b="1" dirty="0" err="1"/>
              <a:t>dari</a:t>
            </a:r>
            <a:r>
              <a:rPr lang="en-ID" sz="1600" b="1" dirty="0"/>
              <a:t> </a:t>
            </a:r>
            <a:r>
              <a:rPr lang="en-ID" sz="1600" b="1" dirty="0" err="1"/>
              <a:t>luar</a:t>
            </a:r>
            <a:r>
              <a:rPr lang="en-ID" sz="1600" b="1" dirty="0"/>
              <a:t> </a:t>
            </a:r>
            <a:r>
              <a:rPr lang="en-ID" sz="1600" b="1" dirty="0" err="1"/>
              <a:t>wilayah</a:t>
            </a:r>
            <a:r>
              <a:rPr lang="en-ID" sz="1600" b="1" dirty="0"/>
              <a:t> </a:t>
            </a:r>
            <a:r>
              <a:rPr lang="en-ID" sz="1600" b="1" dirty="0" err="1"/>
              <a:t>hingga</a:t>
            </a:r>
            <a:r>
              <a:rPr lang="en-ID" sz="1600" b="1" dirty="0"/>
              <a:t> </a:t>
            </a:r>
            <a:r>
              <a:rPr lang="en-ID" sz="1600" b="1" dirty="0" err="1"/>
              <a:t>masuk</a:t>
            </a:r>
            <a:r>
              <a:rPr lang="en-ID" sz="1600" b="1" dirty="0"/>
              <a:t> </a:t>
            </a:r>
            <a:r>
              <a:rPr lang="en-ID" sz="1600" b="1" dirty="0" err="1"/>
              <a:t>jauh</a:t>
            </a:r>
            <a:r>
              <a:rPr lang="en-ID" sz="1600" b="1" dirty="0"/>
              <a:t> </a:t>
            </a:r>
            <a:r>
              <a:rPr lang="en-ID" sz="1600" b="1" dirty="0" err="1"/>
              <a:t>ke</a:t>
            </a:r>
            <a:r>
              <a:rPr lang="en-ID" sz="1600" b="1" dirty="0"/>
              <a:t> </a:t>
            </a:r>
            <a:r>
              <a:rPr lang="en-ID" sz="1600" b="1" dirty="0" err="1"/>
              <a:t>pedalaman</a:t>
            </a:r>
            <a:r>
              <a:rPr lang="en-ID" sz="1400" dirty="0"/>
              <a:t> yang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wilayah</a:t>
            </a:r>
            <a:r>
              <a:rPr lang="en-ID" sz="1400" dirty="0"/>
              <a:t> </a:t>
            </a:r>
            <a:r>
              <a:rPr lang="en-ID" sz="1400" dirty="0" err="1"/>
              <a:t>pendukung</a:t>
            </a:r>
            <a:r>
              <a:rPr lang="en-ID" sz="1400" dirty="0"/>
              <a:t> (</a:t>
            </a:r>
            <a:r>
              <a:rPr lang="en-ID" sz="1400" b="1" i="1" dirty="0"/>
              <a:t>hinterland</a:t>
            </a:r>
            <a:r>
              <a:rPr lang="en-ID" sz="1400" i="1" dirty="0"/>
              <a:t>). </a:t>
            </a:r>
            <a:r>
              <a:rPr lang="en-ID" sz="1400" dirty="0"/>
              <a:t>Hal </a:t>
            </a:r>
            <a:r>
              <a:rPr lang="en-ID" sz="1400" dirty="0" err="1"/>
              <a:t>ini</a:t>
            </a:r>
            <a:r>
              <a:rPr lang="en-ID" sz="1400" dirty="0"/>
              <a:t> yang </a:t>
            </a:r>
            <a:r>
              <a:rPr lang="en-ID" sz="1400" dirty="0" err="1"/>
              <a:t>terbentuknya</a:t>
            </a:r>
            <a:r>
              <a:rPr lang="en-ID" sz="1400" dirty="0"/>
              <a:t> </a:t>
            </a:r>
            <a:r>
              <a:rPr lang="en-ID" sz="1400" dirty="0" err="1"/>
              <a:t>kota</a:t>
            </a:r>
            <a:r>
              <a:rPr lang="en-ID" sz="1400" dirty="0"/>
              <a:t> </a:t>
            </a:r>
            <a:r>
              <a:rPr lang="en-ID" sz="1400" dirty="0" err="1"/>
              <a:t>pelabuhan</a:t>
            </a:r>
            <a:r>
              <a:rPr lang="en-ID" sz="1400" dirty="0"/>
              <a:t>, di mana </a:t>
            </a:r>
            <a:r>
              <a:rPr lang="en-ID" sz="1400" dirty="0" err="1"/>
              <a:t>banyak</a:t>
            </a:r>
            <a:r>
              <a:rPr lang="en-ID" sz="1400" dirty="0"/>
              <a:t> </a:t>
            </a:r>
            <a:r>
              <a:rPr lang="en-ID" sz="1400" dirty="0" err="1"/>
              <a:t>kota</a:t>
            </a:r>
            <a:r>
              <a:rPr lang="en-ID" sz="1400" dirty="0"/>
              <a:t> </a:t>
            </a:r>
            <a:r>
              <a:rPr lang="en-ID" sz="1400" dirty="0" err="1"/>
              <a:t>pelabuhan</a:t>
            </a:r>
            <a:r>
              <a:rPr lang="en-ID" sz="1400" dirty="0"/>
              <a:t> di dunia </a:t>
            </a:r>
            <a:r>
              <a:rPr lang="en-ID" sz="1400" dirty="0" err="1"/>
              <a:t>tetap</a:t>
            </a:r>
            <a:r>
              <a:rPr lang="en-ID" sz="1400" dirty="0"/>
              <a:t> </a:t>
            </a:r>
            <a:r>
              <a:rPr lang="en-ID" sz="1400" dirty="0" err="1"/>
              <a:t>bertahan</a:t>
            </a:r>
            <a:r>
              <a:rPr lang="en-ID" sz="1400" dirty="0"/>
              <a:t> </a:t>
            </a:r>
            <a:r>
              <a:rPr lang="en-ID" sz="1400" dirty="0" err="1"/>
              <a:t>hingga</a:t>
            </a:r>
            <a:r>
              <a:rPr lang="en-ID" sz="1400" dirty="0"/>
              <a:t> </a:t>
            </a:r>
            <a:r>
              <a:rPr lang="en-ID" sz="1400" dirty="0" err="1"/>
              <a:t>saat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. </a:t>
            </a:r>
            <a:endParaRPr lang="en-ID" sz="1100" dirty="0">
              <a:solidFill>
                <a:srgbClr val="000000"/>
              </a:solidFill>
            </a:endParaRPr>
          </a:p>
        </p:txBody>
      </p:sp>
      <p:pic>
        <p:nvPicPr>
          <p:cNvPr id="3" name="Graphic 2" descr="Train">
            <a:extLst>
              <a:ext uri="{FF2B5EF4-FFF2-40B4-BE49-F238E27FC236}">
                <a16:creationId xmlns:a16="http://schemas.microsoft.com/office/drawing/2014/main" id="{8F3B4E45-AFAC-48E5-A226-9AFA2D31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300" y="2574404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2BF1F0-56B7-4430-A3EF-363CDCA28BB8}"/>
              </a:ext>
            </a:extLst>
          </p:cNvPr>
          <p:cNvSpPr/>
          <p:nvPr/>
        </p:nvSpPr>
        <p:spPr>
          <a:xfrm>
            <a:off x="2406258" y="2565127"/>
            <a:ext cx="5848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rgbClr val="000000"/>
                </a:solidFill>
              </a:rPr>
              <a:t>Sebelum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munculnya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kereta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api</a:t>
            </a:r>
            <a:r>
              <a:rPr lang="en-ID" sz="1400" dirty="0">
                <a:solidFill>
                  <a:srgbClr val="000000"/>
                </a:solidFill>
              </a:rPr>
              <a:t>, </a:t>
            </a:r>
            <a:r>
              <a:rPr lang="en-ID" sz="1600" b="1" dirty="0" err="1">
                <a:solidFill>
                  <a:srgbClr val="000000"/>
                </a:solidFill>
              </a:rPr>
              <a:t>hampir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semua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kota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besar</a:t>
            </a:r>
            <a:r>
              <a:rPr lang="en-ID" sz="1600" b="1" dirty="0">
                <a:solidFill>
                  <a:srgbClr val="000000"/>
                </a:solidFill>
              </a:rPr>
              <a:t> dunia </a:t>
            </a:r>
            <a:r>
              <a:rPr lang="en-ID" sz="1600" b="1" dirty="0" err="1">
                <a:solidFill>
                  <a:srgbClr val="000000"/>
                </a:solidFill>
              </a:rPr>
              <a:t>terletak</a:t>
            </a:r>
            <a:r>
              <a:rPr lang="en-ID" sz="1600" b="1" dirty="0">
                <a:solidFill>
                  <a:srgbClr val="000000"/>
                </a:solidFill>
              </a:rPr>
              <a:t> di </a:t>
            </a:r>
            <a:r>
              <a:rPr lang="en-ID" sz="1600" b="1" dirty="0" err="1">
                <a:solidFill>
                  <a:srgbClr val="000000"/>
                </a:solidFill>
              </a:rPr>
              <a:t>tepi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kawasan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perairan</a:t>
            </a:r>
            <a:r>
              <a:rPr lang="en-ID" sz="1400" dirty="0">
                <a:solidFill>
                  <a:srgbClr val="000000"/>
                </a:solidFill>
              </a:rPr>
              <a:t>, </a:t>
            </a:r>
            <a:r>
              <a:rPr lang="en-ID" sz="1400" dirty="0" err="1">
                <a:solidFill>
                  <a:srgbClr val="000000"/>
                </a:solidFill>
              </a:rPr>
              <a:t>baik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sungai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maupun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laut</a:t>
            </a:r>
            <a:r>
              <a:rPr lang="en-ID" sz="1400" dirty="0">
                <a:solidFill>
                  <a:srgbClr val="000000"/>
                </a:solidFill>
              </a:rPr>
              <a:t>. </a:t>
            </a:r>
            <a:endParaRPr lang="en-ID" sz="1400" dirty="0"/>
          </a:p>
        </p:txBody>
      </p:sp>
      <p:pic>
        <p:nvPicPr>
          <p:cNvPr id="9" name="Graphic 8" descr="Tugboat">
            <a:extLst>
              <a:ext uri="{FF2B5EF4-FFF2-40B4-BE49-F238E27FC236}">
                <a16:creationId xmlns:a16="http://schemas.microsoft.com/office/drawing/2014/main" id="{51E355D4-FF52-45BC-8E48-851AAD2E1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775" y="3611818"/>
            <a:ext cx="914400" cy="914400"/>
          </a:xfrm>
          <a:prstGeom prst="rect">
            <a:avLst/>
          </a:prstGeom>
        </p:spPr>
      </p:pic>
      <p:pic>
        <p:nvPicPr>
          <p:cNvPr id="12" name="Graphic 11" descr="City">
            <a:extLst>
              <a:ext uri="{FF2B5EF4-FFF2-40B4-BE49-F238E27FC236}">
                <a16:creationId xmlns:a16="http://schemas.microsoft.com/office/drawing/2014/main" id="{2D2969C1-24F6-4A42-B476-45611721E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5694" y="45911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27630" y="196530"/>
            <a:ext cx="4648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MODA TRANSPORTASI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AA7A97-3C21-48B9-BC89-1557812B08C0}"/>
              </a:ext>
            </a:extLst>
          </p:cNvPr>
          <p:cNvSpPr/>
          <p:nvPr/>
        </p:nvSpPr>
        <p:spPr>
          <a:xfrm>
            <a:off x="3496455" y="4486240"/>
            <a:ext cx="5409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rgbClr val="000000"/>
                </a:solidFill>
              </a:rPr>
              <a:t>Jika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keempat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hal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tersebut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dipertimbangkan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dengan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baik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maka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sistem</a:t>
            </a:r>
            <a:endParaRPr lang="en-ID" sz="1400" dirty="0">
              <a:solidFill>
                <a:srgbClr val="000000"/>
              </a:solidFill>
            </a:endParaRPr>
          </a:p>
          <a:p>
            <a:r>
              <a:rPr lang="fi-FI" sz="1400" dirty="0">
                <a:solidFill>
                  <a:srgbClr val="000000"/>
                </a:solidFill>
              </a:rPr>
              <a:t>transportasi perkotaan akan mendukung pertumbuhan kota. </a:t>
            </a:r>
            <a:endParaRPr lang="en-ID" sz="1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0F18B1-7EE9-45F0-968C-34500BCEF440}"/>
              </a:ext>
            </a:extLst>
          </p:cNvPr>
          <p:cNvGrpSpPr/>
          <p:nvPr/>
        </p:nvGrpSpPr>
        <p:grpSpPr>
          <a:xfrm>
            <a:off x="39971" y="-17429"/>
            <a:ext cx="877604" cy="1261189"/>
            <a:chOff x="144556" y="1052148"/>
            <a:chExt cx="1121396" cy="1584216"/>
          </a:xfrm>
        </p:grpSpPr>
        <p:pic>
          <p:nvPicPr>
            <p:cNvPr id="18" name="Graphic 17" descr="Train">
              <a:extLst>
                <a:ext uri="{FF2B5EF4-FFF2-40B4-BE49-F238E27FC236}">
                  <a16:creationId xmlns:a16="http://schemas.microsoft.com/office/drawing/2014/main" id="{A18DA337-D9CF-45B1-896D-0FEF166D8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556" y="1629685"/>
              <a:ext cx="587897" cy="587897"/>
            </a:xfrm>
            <a:prstGeom prst="rect">
              <a:avLst/>
            </a:prstGeom>
          </p:spPr>
        </p:pic>
        <p:pic>
          <p:nvPicPr>
            <p:cNvPr id="19" name="Graphic 18" descr="Bus">
              <a:extLst>
                <a:ext uri="{FF2B5EF4-FFF2-40B4-BE49-F238E27FC236}">
                  <a16:creationId xmlns:a16="http://schemas.microsoft.com/office/drawing/2014/main" id="{866A81BD-A1FD-43BC-844D-6823CB3A5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490" y="1676338"/>
              <a:ext cx="533462" cy="533462"/>
            </a:xfrm>
            <a:prstGeom prst="rect">
              <a:avLst/>
            </a:prstGeom>
          </p:spPr>
        </p:pic>
        <p:pic>
          <p:nvPicPr>
            <p:cNvPr id="29" name="Graphic 28" descr="Taxi">
              <a:extLst>
                <a:ext uri="{FF2B5EF4-FFF2-40B4-BE49-F238E27FC236}">
                  <a16:creationId xmlns:a16="http://schemas.microsoft.com/office/drawing/2014/main" id="{DDFBA39D-AC15-4D5E-AD45-497A30F71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3335" y="1052148"/>
              <a:ext cx="912617" cy="912617"/>
            </a:xfrm>
            <a:prstGeom prst="rect">
              <a:avLst/>
            </a:prstGeom>
          </p:spPr>
        </p:pic>
        <p:pic>
          <p:nvPicPr>
            <p:cNvPr id="30" name="Graphic 29" descr="Cruise ship">
              <a:extLst>
                <a:ext uri="{FF2B5EF4-FFF2-40B4-BE49-F238E27FC236}">
                  <a16:creationId xmlns:a16="http://schemas.microsoft.com/office/drawing/2014/main" id="{C22BD340-5D62-44AD-A97F-1E237128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5938" y="1903287"/>
              <a:ext cx="733077" cy="73307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E0DA1A-C7A3-46E6-88F3-23EC66A34C6B}"/>
              </a:ext>
            </a:extLst>
          </p:cNvPr>
          <p:cNvSpPr/>
          <p:nvPr/>
        </p:nvSpPr>
        <p:spPr>
          <a:xfrm>
            <a:off x="765174" y="1602452"/>
            <a:ext cx="571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Setiap perubahan yang terjadi pada sistem transportasi kota akan </a:t>
            </a:r>
            <a:r>
              <a:rPr lang="es-ES" dirty="0" err="1">
                <a:solidFill>
                  <a:srgbClr val="000000"/>
                </a:solidFill>
              </a:rPr>
              <a:t>mengubah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pola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pemanfaatan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lahan</a:t>
            </a:r>
            <a:r>
              <a:rPr lang="es-ES" dirty="0">
                <a:solidFill>
                  <a:srgbClr val="000000"/>
                </a:solidFill>
              </a:rPr>
              <a:t>. </a:t>
            </a:r>
            <a:endParaRPr lang="en-ID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C599CC-62D4-4710-8D3D-FEAC1960C9E6}"/>
              </a:ext>
            </a:extLst>
          </p:cNvPr>
          <p:cNvSpPr/>
          <p:nvPr/>
        </p:nvSpPr>
        <p:spPr>
          <a:xfrm>
            <a:off x="924201" y="2613246"/>
            <a:ext cx="1597025" cy="1597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E4DCD-D85A-44FA-9EF0-28B980476BBE}"/>
              </a:ext>
            </a:extLst>
          </p:cNvPr>
          <p:cNvSpPr/>
          <p:nvPr/>
        </p:nvSpPr>
        <p:spPr>
          <a:xfrm>
            <a:off x="622714" y="3127269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trip generation model </a:t>
            </a:r>
            <a:endParaRPr lang="en-ID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67404-CDCC-4585-BE45-A8DCDE81AB6F}"/>
              </a:ext>
            </a:extLst>
          </p:cNvPr>
          <p:cNvSpPr txBox="1"/>
          <p:nvPr/>
        </p:nvSpPr>
        <p:spPr>
          <a:xfrm>
            <a:off x="3054626" y="24135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01</a:t>
            </a:r>
            <a:endParaRPr lang="en-ID" dirty="0"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E7BF01-DCDD-4EA3-B07A-B23B9B741937}"/>
              </a:ext>
            </a:extLst>
          </p:cNvPr>
          <p:cNvSpPr/>
          <p:nvPr/>
        </p:nvSpPr>
        <p:spPr>
          <a:xfrm>
            <a:off x="3458356" y="2444376"/>
            <a:ext cx="5349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rgbClr val="000000"/>
                </a:solidFill>
              </a:rPr>
              <a:t>Mengidentifikasi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berapa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jumlah</a:t>
            </a:r>
            <a:r>
              <a:rPr lang="en-ID" sz="1400" dirty="0">
                <a:solidFill>
                  <a:srgbClr val="000000"/>
                </a:solidFill>
              </a:rPr>
              <a:t> orang yang </a:t>
            </a:r>
            <a:r>
              <a:rPr lang="en-ID" sz="1400" dirty="0" err="1">
                <a:solidFill>
                  <a:srgbClr val="000000"/>
                </a:solidFill>
              </a:rPr>
              <a:t>akan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melakukan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perjalanan</a:t>
            </a:r>
            <a:endParaRPr lang="en-ID" sz="1400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20E96C-7B44-40BF-AA7C-3190EC8DBDD0}"/>
              </a:ext>
            </a:extLst>
          </p:cNvPr>
          <p:cNvSpPr txBox="1"/>
          <p:nvPr/>
        </p:nvSpPr>
        <p:spPr>
          <a:xfrm>
            <a:off x="3054626" y="288035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02</a:t>
            </a:r>
            <a:endParaRPr lang="en-ID" dirty="0">
              <a:cs typeface="Aharoni" panose="02010803020104030203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7BA19-ED78-4E93-8FC3-B048AF3256BA}"/>
              </a:ext>
            </a:extLst>
          </p:cNvPr>
          <p:cNvSpPr/>
          <p:nvPr/>
        </p:nvSpPr>
        <p:spPr>
          <a:xfrm>
            <a:off x="3496456" y="2885454"/>
            <a:ext cx="5311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rgbClr val="000000"/>
                </a:solidFill>
              </a:rPr>
              <a:t>Mengidentifikasi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dari</a:t>
            </a:r>
            <a:r>
              <a:rPr lang="en-ID" sz="1400" dirty="0">
                <a:solidFill>
                  <a:srgbClr val="000000"/>
                </a:solidFill>
              </a:rPr>
              <a:t> mana dan </a:t>
            </a:r>
            <a:r>
              <a:rPr lang="en-ID" sz="1400" dirty="0" err="1">
                <a:solidFill>
                  <a:srgbClr val="000000"/>
                </a:solidFill>
              </a:rPr>
              <a:t>akan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kemana</a:t>
            </a:r>
            <a:r>
              <a:rPr lang="en-ID" sz="1400" dirty="0">
                <a:solidFill>
                  <a:srgbClr val="000000"/>
                </a:solidFill>
              </a:rPr>
              <a:t> orang yang </a:t>
            </a:r>
            <a:r>
              <a:rPr lang="en-ID" sz="1400" dirty="0" err="1">
                <a:solidFill>
                  <a:srgbClr val="000000"/>
                </a:solidFill>
              </a:rPr>
              <a:t>melakukan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</a:p>
          <a:p>
            <a:r>
              <a:rPr lang="en-ID" sz="1400" dirty="0" err="1">
                <a:solidFill>
                  <a:srgbClr val="000000"/>
                </a:solidFill>
              </a:rPr>
              <a:t>perjalanan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tersebut</a:t>
            </a:r>
            <a:endParaRPr lang="en-ID" sz="1400" dirty="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7DDD1A-8427-44BA-87F4-D4B58EFB5B05}"/>
              </a:ext>
            </a:extLst>
          </p:cNvPr>
          <p:cNvSpPr txBox="1"/>
          <p:nvPr/>
        </p:nvSpPr>
        <p:spPr>
          <a:xfrm>
            <a:off x="3054626" y="34306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03</a:t>
            </a:r>
            <a:endParaRPr lang="en-ID" dirty="0">
              <a:cs typeface="Aharoni" panose="02010803020104030203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09E746-F01D-4E47-A039-9905954B32C4}"/>
              </a:ext>
            </a:extLst>
          </p:cNvPr>
          <p:cNvSpPr txBox="1"/>
          <p:nvPr/>
        </p:nvSpPr>
        <p:spPr>
          <a:xfrm>
            <a:off x="3054626" y="38811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04</a:t>
            </a:r>
            <a:endParaRPr lang="en-ID" dirty="0">
              <a:cs typeface="Aharoni" panose="02010803020104030203" pitchFamily="2" charset="-79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58CC32-E7A8-412B-B843-DB64573D6FBC}"/>
              </a:ext>
            </a:extLst>
          </p:cNvPr>
          <p:cNvSpPr txBox="1"/>
          <p:nvPr/>
        </p:nvSpPr>
        <p:spPr>
          <a:xfrm>
            <a:off x="3054626" y="44743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05</a:t>
            </a:r>
            <a:endParaRPr lang="en-ID" dirty="0"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7E847-D70F-4238-997A-A2EAA7284512}"/>
              </a:ext>
            </a:extLst>
          </p:cNvPr>
          <p:cNvSpPr/>
          <p:nvPr/>
        </p:nvSpPr>
        <p:spPr>
          <a:xfrm>
            <a:off x="3501617" y="3462269"/>
            <a:ext cx="3173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rgbClr val="000000"/>
                </a:solidFill>
              </a:rPr>
              <a:t>Lewat jalur mana orang akan berpergian;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946EC8-1755-422F-ACEB-84DF3E0E9B03}"/>
              </a:ext>
            </a:extLst>
          </p:cNvPr>
          <p:cNvSpPr/>
          <p:nvPr/>
        </p:nvSpPr>
        <p:spPr>
          <a:xfrm>
            <a:off x="3503220" y="3886685"/>
            <a:ext cx="5409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rgbClr val="000000"/>
                </a:solidFill>
              </a:rPr>
              <a:t>Mempertimbangkan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dengan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moda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transportasi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apa</a:t>
            </a:r>
            <a:r>
              <a:rPr lang="en-ID" sz="1400" dirty="0">
                <a:solidFill>
                  <a:srgbClr val="000000"/>
                </a:solidFill>
              </a:rPr>
              <a:t> orang </a:t>
            </a:r>
            <a:r>
              <a:rPr lang="en-ID" sz="1400" dirty="0" err="1">
                <a:solidFill>
                  <a:srgbClr val="000000"/>
                </a:solidFill>
              </a:rPr>
              <a:t>akan</a:t>
            </a:r>
            <a:r>
              <a:rPr lang="en-ID" sz="1400" dirty="0">
                <a:solidFill>
                  <a:srgbClr val="000000"/>
                </a:solidFill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bepergian</a:t>
            </a:r>
            <a:r>
              <a:rPr lang="en-ID" sz="1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8C5F13-E6FE-497B-868A-E3E3E7A549F1}"/>
              </a:ext>
            </a:extLst>
          </p:cNvPr>
          <p:cNvSpPr/>
          <p:nvPr/>
        </p:nvSpPr>
        <p:spPr>
          <a:xfrm>
            <a:off x="857365" y="5021637"/>
            <a:ext cx="6229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rgbClr val="000000"/>
                </a:solidFill>
              </a:rPr>
              <a:t>Jika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keempat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hal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tersebut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dipertimbangkan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dengan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baik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maka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dirty="0" err="1">
                <a:solidFill>
                  <a:srgbClr val="000000"/>
                </a:solidFill>
              </a:rPr>
              <a:t>sistem</a:t>
            </a:r>
            <a:endParaRPr lang="en-ID" sz="1600" dirty="0">
              <a:solidFill>
                <a:srgbClr val="000000"/>
              </a:solidFill>
            </a:endParaRPr>
          </a:p>
          <a:p>
            <a:r>
              <a:rPr lang="fi-FI" sz="1600" dirty="0">
                <a:solidFill>
                  <a:srgbClr val="000000"/>
                </a:solidFill>
              </a:rPr>
              <a:t>transportasi perkotaan akan mendukung pertumbuhan kota. 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268159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371300"/>
            <a:ext cx="9136626" cy="4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UKURAN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1173900"/>
            <a:ext cx="1905000" cy="1905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UKURAN ATAU LUAS KOTA </a:t>
            </a:r>
            <a:endParaRPr lang="id-ID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8400" y="1324016"/>
            <a:ext cx="1600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4187618" y="1389253"/>
            <a:ext cx="463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RATA-RATA DIBEDAKAN BERDASARKAN SKALANYA SAJA</a:t>
            </a:r>
            <a:endParaRPr lang="id-ID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64536" y="1973410"/>
            <a:ext cx="0" cy="538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507" y="478197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SKALA 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6" name="Straight Arrow Connector 15"/>
          <p:cNvCxnSpPr>
            <a:cxnSpLocks/>
            <a:stCxn id="15" idx="3"/>
          </p:cNvCxnSpPr>
          <p:nvPr/>
        </p:nvCxnSpPr>
        <p:spPr>
          <a:xfrm>
            <a:off x="1210660" y="4966640"/>
            <a:ext cx="4416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2288" y="4791185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MAKRO (KOTA)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903" y="2845864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MIKRO (RUMAH)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0864FB-C8B8-47C6-B160-4C1A725F12F1}"/>
              </a:ext>
            </a:extLst>
          </p:cNvPr>
          <p:cNvSpPr/>
          <p:nvPr/>
        </p:nvSpPr>
        <p:spPr>
          <a:xfrm>
            <a:off x="1930186" y="3337757"/>
            <a:ext cx="714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prinsip-prinsip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arsitekturalnya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949E9-ADC4-42E0-9073-67292BA49E1C}"/>
              </a:ext>
            </a:extLst>
          </p:cNvPr>
          <p:cNvSpPr/>
          <p:nvPr/>
        </p:nvSpPr>
        <p:spPr>
          <a:xfrm>
            <a:off x="228600" y="3885257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sangat penting dilakukan dalam </a:t>
            </a:r>
            <a:r>
              <a:rPr lang="en-ID" dirty="0" err="1">
                <a:solidFill>
                  <a:srgbClr val="000000"/>
                </a:solidFill>
              </a:rPr>
              <a:t>perancangan</a:t>
            </a:r>
            <a:r>
              <a:rPr lang="en-ID" dirty="0">
                <a:solidFill>
                  <a:srgbClr val="000000"/>
                </a:solidFill>
              </a:rPr>
              <a:t>, </a:t>
            </a:r>
            <a:r>
              <a:rPr lang="en-ID" dirty="0" err="1">
                <a:solidFill>
                  <a:srgbClr val="000000"/>
                </a:solidFill>
              </a:rPr>
              <a:t>karena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banyak</a:t>
            </a:r>
            <a:r>
              <a:rPr lang="en-ID" dirty="0">
                <a:solidFill>
                  <a:srgbClr val="000000"/>
                </a:solidFill>
              </a:rPr>
              <a:t> yang </a:t>
            </a:r>
            <a:r>
              <a:rPr lang="en-ID" dirty="0" err="1">
                <a:solidFill>
                  <a:srgbClr val="000000"/>
                </a:solidFill>
              </a:rPr>
              <a:t>menganggap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prinsip-prinsip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arsitektur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hanya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berlaku</a:t>
            </a:r>
            <a:r>
              <a:rPr lang="en-ID" dirty="0">
                <a:solidFill>
                  <a:srgbClr val="000000"/>
                </a:solidFill>
              </a:rPr>
              <a:t> pada </a:t>
            </a:r>
            <a:r>
              <a:rPr lang="en-ID" dirty="0" err="1">
                <a:solidFill>
                  <a:srgbClr val="000000"/>
                </a:solidFill>
              </a:rPr>
              <a:t>skala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mikro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saja</a:t>
            </a:r>
            <a:r>
              <a:rPr lang="en-ID" dirty="0">
                <a:solidFill>
                  <a:srgbClr val="000000"/>
                </a:solidFill>
              </a:rPr>
              <a:t> dan </a:t>
            </a:r>
            <a:r>
              <a:rPr lang="en-ID" dirty="0" err="1">
                <a:solidFill>
                  <a:srgbClr val="000000"/>
                </a:solidFill>
              </a:rPr>
              <a:t>kurang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memperhatikan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skala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makro</a:t>
            </a:r>
            <a:r>
              <a:rPr lang="en-ID" dirty="0">
                <a:solidFill>
                  <a:srgbClr val="000000"/>
                </a:solidFill>
              </a:rPr>
              <a:t>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1BCA40-0346-4C73-87DE-6C8C6EDEBC45}"/>
              </a:ext>
            </a:extLst>
          </p:cNvPr>
          <p:cNvCxnSpPr>
            <a:cxnSpLocks/>
          </p:cNvCxnSpPr>
          <p:nvPr/>
        </p:nvCxnSpPr>
        <p:spPr>
          <a:xfrm>
            <a:off x="1257300" y="3156160"/>
            <a:ext cx="0" cy="729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61673-7F5A-4F79-ADB7-309B9E35D151}"/>
              </a:ext>
            </a:extLst>
          </p:cNvPr>
          <p:cNvSpPr/>
          <p:nvPr/>
        </p:nvSpPr>
        <p:spPr>
          <a:xfrm>
            <a:off x="3505205" y="4781974"/>
            <a:ext cx="5943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050" b="1" dirty="0" err="1">
                <a:solidFill>
                  <a:srgbClr val="000000"/>
                </a:solidFill>
              </a:rPr>
              <a:t>bukan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050" dirty="0" err="1">
                <a:solidFill>
                  <a:srgbClr val="000000"/>
                </a:solidFill>
              </a:rPr>
              <a:t>sesuatu</a:t>
            </a:r>
            <a:r>
              <a:rPr lang="en-ID" sz="1050" dirty="0">
                <a:solidFill>
                  <a:srgbClr val="000000"/>
                </a:solidFill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</a:rPr>
              <a:t>abstrak</a:t>
            </a:r>
            <a:r>
              <a:rPr lang="en-ID" sz="1050" dirty="0">
                <a:solidFill>
                  <a:srgbClr val="000000"/>
                </a:solidFill>
              </a:rPr>
              <a:t> di </a:t>
            </a:r>
            <a:r>
              <a:rPr lang="en-ID" sz="1050" dirty="0" err="1">
                <a:solidFill>
                  <a:srgbClr val="000000"/>
                </a:solidFill>
              </a:rPr>
              <a:t>luar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050" dirty="0" err="1">
                <a:solidFill>
                  <a:srgbClr val="000000"/>
                </a:solidFill>
              </a:rPr>
              <a:t>jangkauan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050" dirty="0" err="1">
                <a:solidFill>
                  <a:srgbClr val="000000"/>
                </a:solidFill>
              </a:rPr>
              <a:t>pemikiran</a:t>
            </a:r>
            <a:r>
              <a:rPr lang="en-ID" sz="1050" dirty="0">
                <a:solidFill>
                  <a:srgbClr val="000000"/>
                </a:solidFill>
              </a:rPr>
              <a:t> orang, </a:t>
            </a:r>
            <a:r>
              <a:rPr lang="en-ID" sz="1050" dirty="0" err="1">
                <a:solidFill>
                  <a:srgbClr val="000000"/>
                </a:solidFill>
              </a:rPr>
              <a:t>melainkan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600" b="1" dirty="0" err="1">
                <a:solidFill>
                  <a:srgbClr val="000000"/>
                </a:solidFill>
              </a:rPr>
              <a:t>bersifat</a:t>
            </a:r>
            <a:endParaRPr lang="en-ID" sz="1600" b="1" dirty="0">
              <a:solidFill>
                <a:srgbClr val="000000"/>
              </a:solidFill>
            </a:endParaRPr>
          </a:p>
          <a:p>
            <a:r>
              <a:rPr lang="fi-FI" sz="1600" b="1" dirty="0">
                <a:solidFill>
                  <a:srgbClr val="000000"/>
                </a:solidFill>
              </a:rPr>
              <a:t>nyata sebagai tanda kehidupan perkotaan</a:t>
            </a:r>
            <a:r>
              <a:rPr lang="fi-FI" sz="1050" dirty="0">
                <a:solidFill>
                  <a:srgbClr val="000000"/>
                </a:solidFill>
              </a:rPr>
              <a:t>. </a:t>
            </a:r>
            <a:endParaRPr lang="en-ID" sz="10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C91BC7-AEA2-420F-95B7-7CDC8862404A}"/>
              </a:ext>
            </a:extLst>
          </p:cNvPr>
          <p:cNvSpPr/>
          <p:nvPr/>
        </p:nvSpPr>
        <p:spPr>
          <a:xfrm>
            <a:off x="198783" y="5463554"/>
            <a:ext cx="8763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Jika kawasan-kawasan perkotaan </a:t>
            </a:r>
            <a:r>
              <a:rPr lang="fi-FI" sz="1400" b="1" dirty="0">
                <a:solidFill>
                  <a:srgbClr val="000000"/>
                </a:solidFill>
              </a:rPr>
              <a:t>tidak </a:t>
            </a:r>
            <a:r>
              <a:rPr lang="en-ID" sz="1400" b="1" dirty="0" err="1">
                <a:solidFill>
                  <a:srgbClr val="000000"/>
                </a:solidFill>
              </a:rPr>
              <a:t>memiliki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beberapa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prinsip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arsitektural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dalam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skala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makro</a:t>
            </a:r>
            <a:r>
              <a:rPr lang="en-ID" sz="1050" dirty="0">
                <a:solidFill>
                  <a:srgbClr val="000000"/>
                </a:solidFill>
              </a:rPr>
              <a:t>, </a:t>
            </a:r>
            <a:r>
              <a:rPr lang="en-ID" sz="1050" dirty="0" err="1">
                <a:solidFill>
                  <a:srgbClr val="000000"/>
                </a:solidFill>
              </a:rPr>
              <a:t>maka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akan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050" dirty="0" err="1">
                <a:solidFill>
                  <a:srgbClr val="000000"/>
                </a:solidFill>
              </a:rPr>
              <a:t>menimbulkan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</a:p>
          <a:p>
            <a:r>
              <a:rPr lang="en-ID" sz="1050" dirty="0" err="1">
                <a:solidFill>
                  <a:srgbClr val="000000"/>
                </a:solidFill>
              </a:rPr>
              <a:t>masalah</a:t>
            </a:r>
            <a:r>
              <a:rPr lang="en-ID" sz="1050" dirty="0">
                <a:solidFill>
                  <a:srgbClr val="000000"/>
                </a:solidFill>
              </a:rPr>
              <a:t> yang </a:t>
            </a:r>
            <a:r>
              <a:rPr lang="en-ID" sz="1050" dirty="0" err="1">
                <a:solidFill>
                  <a:srgbClr val="000000"/>
                </a:solidFill>
              </a:rPr>
              <a:t>cenderung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400" b="1" dirty="0">
                <a:solidFill>
                  <a:srgbClr val="000000"/>
                </a:solidFill>
              </a:rPr>
              <a:t>fatal </a:t>
            </a:r>
            <a:r>
              <a:rPr lang="en-ID" sz="1400" b="1" dirty="0" err="1">
                <a:solidFill>
                  <a:srgbClr val="000000"/>
                </a:solidFill>
              </a:rPr>
              <a:t>dalam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kehidupan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masyarakat</a:t>
            </a:r>
            <a:r>
              <a:rPr lang="en-ID" sz="1050" dirty="0">
                <a:solidFill>
                  <a:srgbClr val="000000"/>
                </a:solidFill>
              </a:rPr>
              <a:t>. </a:t>
            </a:r>
            <a:r>
              <a:rPr lang="en-ID" sz="1050" dirty="0" err="1">
                <a:solidFill>
                  <a:srgbClr val="000000"/>
                </a:solidFill>
              </a:rPr>
              <a:t>Jika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ukuan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sebuah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kota</a:t>
            </a:r>
            <a:r>
              <a:rPr lang="en-ID" sz="1400" b="1" dirty="0">
                <a:solidFill>
                  <a:srgbClr val="000000"/>
                </a:solidFill>
              </a:rPr>
              <a:t> dan </a:t>
            </a:r>
            <a:r>
              <a:rPr lang="en-ID" sz="1400" b="1" dirty="0" err="1">
                <a:solidFill>
                  <a:srgbClr val="000000"/>
                </a:solidFill>
              </a:rPr>
              <a:t>wilayahnya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tidak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disusun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dengan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menciptakan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ruang-ruang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efektif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melalui</a:t>
            </a:r>
            <a:r>
              <a:rPr lang="en-ID" sz="1400" b="1" dirty="0">
                <a:solidFill>
                  <a:srgbClr val="000000"/>
                </a:solidFill>
              </a:rPr>
              <a:t> organ </a:t>
            </a:r>
            <a:r>
              <a:rPr lang="en-ID" sz="1400" b="1" dirty="0" err="1">
                <a:solidFill>
                  <a:srgbClr val="000000"/>
                </a:solidFill>
              </a:rPr>
              <a:t>isasi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ruang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kota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berdasarkan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hierarki-hierarki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tertentur</a:t>
            </a:r>
            <a:r>
              <a:rPr lang="en-ID" sz="1050" dirty="0">
                <a:solidFill>
                  <a:srgbClr val="000000"/>
                </a:solidFill>
              </a:rPr>
              <a:t>, </a:t>
            </a:r>
            <a:r>
              <a:rPr lang="en-ID" sz="1050" dirty="0" err="1">
                <a:solidFill>
                  <a:srgbClr val="000000"/>
                </a:solidFill>
              </a:rPr>
              <a:t>maka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kualitas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identitas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masyarakat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perkotaan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050" dirty="0" err="1">
                <a:solidFill>
                  <a:srgbClr val="000000"/>
                </a:solidFill>
              </a:rPr>
              <a:t>terhadap</a:t>
            </a:r>
            <a:r>
              <a:rPr lang="en-ID" sz="1050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tempat</a:t>
            </a:r>
            <a:r>
              <a:rPr lang="en-ID" sz="1400" b="1" dirty="0">
                <a:solidFill>
                  <a:srgbClr val="000000"/>
                </a:solidFill>
              </a:rPr>
              <a:t> dan </a:t>
            </a:r>
            <a:r>
              <a:rPr lang="en-ID" sz="1400" b="1" dirty="0" err="1">
                <a:solidFill>
                  <a:srgbClr val="000000"/>
                </a:solidFill>
              </a:rPr>
              <a:t>lingkungannya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akan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menurun</a:t>
            </a:r>
            <a:r>
              <a:rPr lang="en-ID" sz="1400" b="1" dirty="0">
                <a:solidFill>
                  <a:srgbClr val="000000"/>
                </a:solidFill>
              </a:rPr>
              <a:t>. </a:t>
            </a:r>
            <a:endParaRPr lang="en-ID" sz="105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EC64F6-7AE4-4D9D-8016-305C6A0C9B10}"/>
              </a:ext>
            </a:extLst>
          </p:cNvPr>
          <p:cNvSpPr txBox="1"/>
          <p:nvPr/>
        </p:nvSpPr>
        <p:spPr>
          <a:xfrm>
            <a:off x="4610100" y="251172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SKALA 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228872-736D-4777-9DFC-28E9218B2FAA}"/>
              </a:ext>
            </a:extLst>
          </p:cNvPr>
          <p:cNvCxnSpPr>
            <a:cxnSpLocks/>
          </p:cNvCxnSpPr>
          <p:nvPr/>
        </p:nvCxnSpPr>
        <p:spPr>
          <a:xfrm>
            <a:off x="5502275" y="3005937"/>
            <a:ext cx="4416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91F6FDF-8721-4DF4-A63E-A7467247287F}"/>
              </a:ext>
            </a:extLst>
          </p:cNvPr>
          <p:cNvSpPr txBox="1"/>
          <p:nvPr/>
        </p:nvSpPr>
        <p:spPr>
          <a:xfrm>
            <a:off x="5961207" y="249251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MAKRO (KOTA)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0A4BD9-FD1D-4127-B9FE-577323E1AA8F}"/>
              </a:ext>
            </a:extLst>
          </p:cNvPr>
          <p:cNvCxnSpPr>
            <a:cxnSpLocks/>
          </p:cNvCxnSpPr>
          <p:nvPr/>
        </p:nvCxnSpPr>
        <p:spPr>
          <a:xfrm>
            <a:off x="5502275" y="2640705"/>
            <a:ext cx="4416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5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8158" y="251375"/>
            <a:ext cx="52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600" dirty="0" err="1">
                <a:latin typeface="Aharoni" panose="02010803020104030203" pitchFamily="2" charset="-79"/>
                <a:cs typeface="Aharoni" panose="02010803020104030203" pitchFamily="2" charset="-79"/>
              </a:rPr>
              <a:t>Aspek</a:t>
            </a:r>
            <a:r>
              <a:rPr lang="en-US" sz="2400" spc="600" dirty="0">
                <a:latin typeface="Aharoni" panose="02010803020104030203" pitchFamily="2" charset="-79"/>
                <a:cs typeface="Aharoni" panose="02010803020104030203" pitchFamily="2" charset="-79"/>
              </a:rPr>
              <a:t> Skala </a:t>
            </a:r>
            <a:r>
              <a:rPr lang="en-US" sz="2400" spc="600" dirty="0" err="1">
                <a:latin typeface="Aharoni" panose="02010803020104030203" pitchFamily="2" charset="-79"/>
                <a:cs typeface="Aharoni" panose="02010803020104030203" pitchFamily="2" charset="-79"/>
              </a:rPr>
              <a:t>Perkotaan</a:t>
            </a:r>
            <a:endParaRPr lang="id-ID" sz="24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3" name="Picture 9" descr="C:\Users\Super\Downloads\WhatsApp Image 2019-04-29 at 9.02.19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24199" r="10806" b="52250"/>
          <a:stretch/>
        </p:blipFill>
        <p:spPr bwMode="auto">
          <a:xfrm>
            <a:off x="6104156" y="1905000"/>
            <a:ext cx="3060911" cy="39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Super\Downloads\WhatsApp Image 2019-04-29 at 9.02.19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2399" r="10806" b="74900"/>
          <a:stretch/>
        </p:blipFill>
        <p:spPr bwMode="auto">
          <a:xfrm>
            <a:off x="12290" y="1290605"/>
            <a:ext cx="3235838" cy="39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971800" y="1404674"/>
            <a:ext cx="295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KOTA SECARA KESELURUHAN</a:t>
            </a:r>
            <a:endParaRPr lang="id-ID" dirty="0">
              <a:latin typeface="Tw Cen MT" panose="020B0602020104020603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62200" y="158934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8899" y="3657600"/>
            <a:ext cx="5891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52771" y="3472934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SKALA MAKRO BESAR</a:t>
            </a:r>
          </a:p>
          <a:p>
            <a:r>
              <a:rPr lang="en-US" dirty="0">
                <a:latin typeface="Tw Cen MT" panose="020B0602020104020603" pitchFamily="34" charset="0"/>
              </a:rPr>
              <a:t>(WILAYAH KOTA)</a:t>
            </a:r>
            <a:endParaRPr lang="id-ID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9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6" name="Picture 9" descr="C:\Users\Super\Downloads\WhatsApp Image 2019-04-29 at 9.02.19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48325" r="10806" b="29033"/>
          <a:stretch/>
        </p:blipFill>
        <p:spPr bwMode="auto">
          <a:xfrm>
            <a:off x="320265" y="1281700"/>
            <a:ext cx="2954142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Super\Downloads\WhatsApp Image 2019-04-29 at 9.02.19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72075" r="10806" b="6391"/>
          <a:stretch/>
        </p:blipFill>
        <p:spPr bwMode="auto">
          <a:xfrm>
            <a:off x="6185749" y="2100023"/>
            <a:ext cx="28627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4407" y="1490422"/>
            <a:ext cx="5886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7602" y="1305756"/>
            <a:ext cx="396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SKALA MAKRO KECIL (KAWASAN KOTA)</a:t>
            </a:r>
            <a:endParaRPr lang="id-ID" dirty="0">
              <a:latin typeface="Tw Cen MT" panose="020B06020201040206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48112" y="3469893"/>
            <a:ext cx="3230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68721" y="3285645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SKALA MIKRO (RUMAH)</a:t>
            </a:r>
            <a:endParaRPr lang="id-ID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575" y="2680"/>
            <a:ext cx="4648200" cy="990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UKURAN KOTA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07975" y="1099436"/>
            <a:ext cx="2353025" cy="22144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3 SYARAT UNTUK MENGEMBANGKAN BENTUK KOTA</a:t>
            </a:r>
            <a:endParaRPr lang="id-ID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A571B6-2C1A-4009-AFDC-07C85AF1DF65}"/>
              </a:ext>
            </a:extLst>
          </p:cNvPr>
          <p:cNvGrpSpPr/>
          <p:nvPr/>
        </p:nvGrpSpPr>
        <p:grpSpPr>
          <a:xfrm>
            <a:off x="4983153" y="3038626"/>
            <a:ext cx="1676400" cy="1066800"/>
            <a:chOff x="4495800" y="1524000"/>
            <a:chExt cx="1676400" cy="1066800"/>
          </a:xfrm>
        </p:grpSpPr>
        <p:sp>
          <p:nvSpPr>
            <p:cNvPr id="8" name="Oval 7"/>
            <p:cNvSpPr/>
            <p:nvPr/>
          </p:nvSpPr>
          <p:spPr>
            <a:xfrm>
              <a:off x="4724400" y="1524000"/>
              <a:ext cx="1066800" cy="1066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1850611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FLEKSIBILITAS</a:t>
              </a:r>
              <a:endParaRPr lang="id-ID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764143-C640-465B-AD62-B05102953580}"/>
              </a:ext>
            </a:extLst>
          </p:cNvPr>
          <p:cNvGrpSpPr/>
          <p:nvPr/>
        </p:nvGrpSpPr>
        <p:grpSpPr>
          <a:xfrm>
            <a:off x="4144953" y="1895626"/>
            <a:ext cx="1676400" cy="1440109"/>
            <a:chOff x="5882148" y="2819400"/>
            <a:chExt cx="1676400" cy="1524000"/>
          </a:xfrm>
        </p:grpSpPr>
        <p:sp>
          <p:nvSpPr>
            <p:cNvPr id="24" name="Oval 23"/>
            <p:cNvSpPr/>
            <p:nvPr/>
          </p:nvSpPr>
          <p:spPr>
            <a:xfrm>
              <a:off x="5943600" y="2819400"/>
              <a:ext cx="1524000" cy="15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82148" y="3387213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KOMPLEKSITAS</a:t>
              </a:r>
              <a:endParaRPr lang="id-ID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0FDF5C-3EE0-4F42-AAFF-640C8C109771}"/>
              </a:ext>
            </a:extLst>
          </p:cNvPr>
          <p:cNvGrpSpPr/>
          <p:nvPr/>
        </p:nvGrpSpPr>
        <p:grpSpPr>
          <a:xfrm>
            <a:off x="3464284" y="828823"/>
            <a:ext cx="1767348" cy="1428761"/>
            <a:chOff x="4139381" y="4114798"/>
            <a:chExt cx="1767348" cy="1428761"/>
          </a:xfrm>
        </p:grpSpPr>
        <p:sp>
          <p:nvSpPr>
            <p:cNvPr id="25" name="Oval 24"/>
            <p:cNvSpPr/>
            <p:nvPr/>
          </p:nvSpPr>
          <p:spPr>
            <a:xfrm>
              <a:off x="4139381" y="4114798"/>
              <a:ext cx="1445312" cy="142876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0329" y="4615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IDENTITAS</a:t>
              </a:r>
              <a:endParaRPr lang="id-ID" dirty="0"/>
            </a:p>
          </p:txBody>
        </p:sp>
      </p:grp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58DB58B7-3F23-4458-A457-9753697C20A9}"/>
              </a:ext>
            </a:extLst>
          </p:cNvPr>
          <p:cNvSpPr/>
          <p:nvPr/>
        </p:nvSpPr>
        <p:spPr>
          <a:xfrm>
            <a:off x="3044489" y="1895626"/>
            <a:ext cx="304800" cy="57150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598B8-B8C0-4708-AE48-E46CAC43D9B0}"/>
              </a:ext>
            </a:extLst>
          </p:cNvPr>
          <p:cNvSpPr/>
          <p:nvPr/>
        </p:nvSpPr>
        <p:spPr>
          <a:xfrm>
            <a:off x="6278552" y="1613727"/>
            <a:ext cx="31246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Ketiga syarat dapat dikatakan berkualitas bagi sebuah kehidupan kota kalau </a:t>
            </a:r>
            <a:r>
              <a:rPr lang="en-ID" dirty="0" err="1">
                <a:solidFill>
                  <a:srgbClr val="000000"/>
                </a:solidFill>
              </a:rPr>
              <a:t>diperhatikan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secara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terpadu</a:t>
            </a:r>
            <a:r>
              <a:rPr lang="en-ID" dirty="0">
                <a:solidFill>
                  <a:srgbClr val="000000"/>
                </a:solidFill>
              </a:rPr>
              <a:t> (integral). 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D593A-E1C0-4031-8586-E6E76F686E80}"/>
              </a:ext>
            </a:extLst>
          </p:cNvPr>
          <p:cNvSpPr/>
          <p:nvPr/>
        </p:nvSpPr>
        <p:spPr>
          <a:xfrm>
            <a:off x="163858" y="4401139"/>
            <a:ext cx="887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</a:rPr>
              <a:t>Ukuran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suatu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kota</a:t>
            </a:r>
            <a:r>
              <a:rPr lang="en-ID" dirty="0">
                <a:solidFill>
                  <a:srgbClr val="000000"/>
                </a:solidFill>
              </a:rPr>
              <a:t> juga </a:t>
            </a:r>
            <a:r>
              <a:rPr lang="en-ID" dirty="0" err="1">
                <a:solidFill>
                  <a:srgbClr val="000000"/>
                </a:solidFill>
              </a:rPr>
              <a:t>dapat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ditinjau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ketersediaan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>
                <a:solidFill>
                  <a:srgbClr val="000000"/>
                </a:solidFill>
              </a:rPr>
              <a:t>Kawasan </a:t>
            </a:r>
            <a:r>
              <a:rPr lang="en-ID" b="1" dirty="0" err="1">
                <a:solidFill>
                  <a:srgbClr val="000000"/>
                </a:solidFill>
              </a:rPr>
              <a:t>komersial</a:t>
            </a:r>
            <a:r>
              <a:rPr lang="en-ID" dirty="0" err="1">
                <a:solidFill>
                  <a:srgbClr val="000000"/>
                </a:solidFill>
              </a:rPr>
              <a:t>nya</a:t>
            </a:r>
            <a:r>
              <a:rPr lang="en-ID" dirty="0">
                <a:solidFill>
                  <a:srgbClr val="000000"/>
                </a:solidFill>
              </a:rPr>
              <a:t>,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D9BE98-72BC-42BC-9D9E-14300FDD662F}"/>
              </a:ext>
            </a:extLst>
          </p:cNvPr>
          <p:cNvCxnSpPr/>
          <p:nvPr/>
        </p:nvCxnSpPr>
        <p:spPr>
          <a:xfrm>
            <a:off x="6477000" y="4760634"/>
            <a:ext cx="0" cy="40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DF14E-AE98-40AD-95CD-A560775C74A6}"/>
              </a:ext>
            </a:extLst>
          </p:cNvPr>
          <p:cNvSpPr/>
          <p:nvPr/>
        </p:nvSpPr>
        <p:spPr>
          <a:xfrm>
            <a:off x="1905000" y="5127569"/>
            <a:ext cx="6811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 err="1">
                <a:solidFill>
                  <a:srgbClr val="000000"/>
                </a:solidFill>
              </a:rPr>
              <a:t>dilihat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dari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kelengkapan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fungsi-fungsi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bangunan</a:t>
            </a:r>
            <a:r>
              <a:rPr lang="en-ID" sz="1400" b="1" dirty="0">
                <a:solidFill>
                  <a:srgbClr val="000000"/>
                </a:solidFill>
              </a:rPr>
              <a:t> yang </a:t>
            </a:r>
            <a:r>
              <a:rPr lang="en-ID" sz="1400" b="1" dirty="0" err="1">
                <a:solidFill>
                  <a:srgbClr val="000000"/>
                </a:solidFill>
              </a:rPr>
              <a:t>bonafit</a:t>
            </a:r>
            <a:r>
              <a:rPr lang="en-ID" sz="1400" b="1" dirty="0">
                <a:solidFill>
                  <a:srgbClr val="000000"/>
                </a:solidFill>
              </a:rPr>
              <a:t>, </a:t>
            </a:r>
            <a:r>
              <a:rPr lang="en-ID" sz="1400" b="1" dirty="0" err="1">
                <a:solidFill>
                  <a:srgbClr val="000000"/>
                </a:solidFill>
              </a:rPr>
              <a:t>maupun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skala</a:t>
            </a:r>
            <a:r>
              <a:rPr lang="en-ID" sz="1400" b="1" dirty="0">
                <a:solidFill>
                  <a:srgbClr val="000000"/>
                </a:solidFill>
              </a:rPr>
              <a:t> dan </a:t>
            </a:r>
            <a:r>
              <a:rPr lang="en-ID" sz="1400" b="1" dirty="0" err="1">
                <a:solidFill>
                  <a:srgbClr val="000000"/>
                </a:solidFill>
              </a:rPr>
              <a:t>tipe</a:t>
            </a:r>
            <a:endParaRPr lang="en-ID" sz="1400" b="1" dirty="0">
              <a:solidFill>
                <a:srgbClr val="000000"/>
              </a:solidFill>
            </a:endParaRPr>
          </a:p>
          <a:p>
            <a:r>
              <a:rPr lang="en-ID" sz="1400" b="1" dirty="0" err="1">
                <a:solidFill>
                  <a:srgbClr val="000000"/>
                </a:solidFill>
              </a:rPr>
              <a:t>bangunan-bangunan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komersial</a:t>
            </a:r>
            <a:r>
              <a:rPr lang="en-ID" sz="1400" b="1" dirty="0">
                <a:solidFill>
                  <a:srgbClr val="000000"/>
                </a:solidFill>
              </a:rPr>
              <a:t> </a:t>
            </a:r>
            <a:r>
              <a:rPr lang="en-ID" sz="1400" b="1" dirty="0" err="1">
                <a:solidFill>
                  <a:srgbClr val="000000"/>
                </a:solidFill>
              </a:rPr>
              <a:t>tersebut</a:t>
            </a:r>
            <a:r>
              <a:rPr lang="en-ID" sz="1400" b="1" dirty="0">
                <a:solidFill>
                  <a:srgbClr val="000000"/>
                </a:solidFill>
              </a:rPr>
              <a:t>. </a:t>
            </a:r>
            <a:endParaRPr lang="en-ID" sz="1400" b="1" dirty="0"/>
          </a:p>
        </p:txBody>
      </p:sp>
    </p:spTree>
    <p:extLst>
      <p:ext uri="{BB962C8B-B14F-4D97-AF65-F5344CB8AC3E}">
        <p14:creationId xmlns:p14="http://schemas.microsoft.com/office/powerpoint/2010/main" val="40166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574" y="2680"/>
            <a:ext cx="7312025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DIMENSI WAKTU DALAM KOTA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5B1442-A901-4238-B293-E077DE2EE7F6}"/>
              </a:ext>
            </a:extLst>
          </p:cNvPr>
          <p:cNvSpPr/>
          <p:nvPr/>
        </p:nvSpPr>
        <p:spPr>
          <a:xfrm>
            <a:off x="4413114" y="1828800"/>
            <a:ext cx="3664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</a:rPr>
              <a:t>Berdasarkan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sejarah</a:t>
            </a:r>
            <a:r>
              <a:rPr lang="en-ID" dirty="0">
                <a:solidFill>
                  <a:srgbClr val="000000"/>
                </a:solidFill>
              </a:rPr>
              <a:t>, </a:t>
            </a:r>
            <a:r>
              <a:rPr lang="en-ID" dirty="0" err="1">
                <a:solidFill>
                  <a:srgbClr val="000000"/>
                </a:solidFill>
              </a:rPr>
              <a:t>dapat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diamati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bagaimana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dinamika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kota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dipengaruhi</a:t>
            </a:r>
            <a:r>
              <a:rPr lang="en-ID" b="1" dirty="0">
                <a:solidFill>
                  <a:srgbClr val="000000"/>
                </a:solidFill>
              </a:rPr>
              <a:t> oleh</a:t>
            </a:r>
          </a:p>
          <a:p>
            <a:r>
              <a:rPr lang="en-ID" b="1" dirty="0" err="1">
                <a:solidFill>
                  <a:srgbClr val="000000"/>
                </a:solidFill>
              </a:rPr>
              <a:t>perkembangan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masyarakatnya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dirty="0">
                <a:solidFill>
                  <a:srgbClr val="000000"/>
                </a:solidFill>
              </a:rPr>
              <a:t>dan </a:t>
            </a:r>
            <a:r>
              <a:rPr lang="en-ID" dirty="0" err="1">
                <a:solidFill>
                  <a:srgbClr val="000000"/>
                </a:solidFill>
              </a:rPr>
              <a:t>demikian</a:t>
            </a:r>
            <a:r>
              <a:rPr lang="en-ID" dirty="0">
                <a:solidFill>
                  <a:srgbClr val="000000"/>
                </a:solidFill>
              </a:rPr>
              <a:t> pula </a:t>
            </a:r>
            <a:r>
              <a:rPr lang="en-ID" dirty="0" err="1">
                <a:solidFill>
                  <a:srgbClr val="000000"/>
                </a:solidFill>
              </a:rPr>
              <a:t>sebaliknya</a:t>
            </a:r>
            <a:r>
              <a:rPr lang="en-ID" dirty="0">
                <a:solidFill>
                  <a:srgbClr val="000000"/>
                </a:solidFill>
              </a:rPr>
              <a:t>.</a:t>
            </a:r>
          </a:p>
          <a:p>
            <a:r>
              <a:rPr lang="en-ID" dirty="0" err="1">
                <a:solidFill>
                  <a:srgbClr val="000000"/>
                </a:solidFill>
              </a:rPr>
              <a:t>Dinamika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ini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terjadi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secara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alamiah</a:t>
            </a:r>
            <a:endParaRPr lang="en-ID" dirty="0">
              <a:solidFill>
                <a:srgbClr val="000000"/>
              </a:solidFill>
            </a:endParaRPr>
          </a:p>
          <a:p>
            <a:r>
              <a:rPr lang="en-ID" dirty="0" err="1">
                <a:solidFill>
                  <a:srgbClr val="000000"/>
                </a:solidFill>
              </a:rPr>
              <a:t>karena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masyarakat</a:t>
            </a:r>
            <a:r>
              <a:rPr lang="en-ID" b="1" dirty="0">
                <a:solidFill>
                  <a:srgbClr val="000000"/>
                </a:solidFill>
              </a:rPr>
              <a:t> yang </a:t>
            </a:r>
            <a:r>
              <a:rPr lang="en-ID" b="1" dirty="0" err="1">
                <a:solidFill>
                  <a:srgbClr val="000000"/>
                </a:solidFill>
              </a:rPr>
              <a:t>hidup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selalu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mempunyai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kecenderungan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untuk</a:t>
            </a:r>
            <a:endParaRPr lang="en-ID" b="1" dirty="0">
              <a:solidFill>
                <a:srgbClr val="000000"/>
              </a:solidFill>
            </a:endParaRPr>
          </a:p>
          <a:p>
            <a:r>
              <a:rPr lang="en-ID" b="1" dirty="0" err="1">
                <a:solidFill>
                  <a:srgbClr val="000000"/>
                </a:solidFill>
              </a:rPr>
              <a:t>mengekspresikan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kehidupan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melalui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perkembangannya</a:t>
            </a:r>
            <a:r>
              <a:rPr lang="en-ID" b="1" dirty="0">
                <a:solidFill>
                  <a:srgbClr val="000000"/>
                </a:solidFill>
              </a:rPr>
              <a:t>.</a:t>
            </a:r>
            <a:endParaRPr lang="en-ID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B66B3-B755-4A3C-A575-0D68D3CFA670}"/>
              </a:ext>
            </a:extLst>
          </p:cNvPr>
          <p:cNvSpPr/>
          <p:nvPr/>
        </p:nvSpPr>
        <p:spPr>
          <a:xfrm>
            <a:off x="158886" y="1164897"/>
            <a:ext cx="2508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00"/>
                </a:solidFill>
              </a:rPr>
              <a:t>Dinamika kota </a:t>
            </a:r>
            <a:r>
              <a:rPr lang="sv-SE" dirty="0">
                <a:solidFill>
                  <a:srgbClr val="000000"/>
                </a:solidFill>
              </a:rPr>
              <a:t>perlu diperhatikan karena </a:t>
            </a:r>
            <a:r>
              <a:rPr lang="sv-SE" b="1" dirty="0">
                <a:solidFill>
                  <a:srgbClr val="000000"/>
                </a:solidFill>
              </a:rPr>
              <a:t>wujud kota tidak</a:t>
            </a:r>
            <a:r>
              <a:rPr lang="sv-SE" dirty="0">
                <a:solidFill>
                  <a:srgbClr val="000000"/>
                </a:solidFill>
              </a:rPr>
              <a:t> boleh dipandang</a:t>
            </a:r>
          </a:p>
          <a:p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tiga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dimensinya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saja</a:t>
            </a:r>
            <a:r>
              <a:rPr lang="en-ID" dirty="0">
                <a:solidFill>
                  <a:srgbClr val="000000"/>
                </a:solidFill>
              </a:rPr>
              <a:t>, </a:t>
            </a:r>
            <a:r>
              <a:rPr lang="en-ID" dirty="0" err="1">
                <a:solidFill>
                  <a:srgbClr val="000000"/>
                </a:solidFill>
              </a:rPr>
              <a:t>tetapi</a:t>
            </a:r>
            <a:r>
              <a:rPr lang="en-ID" dirty="0">
                <a:solidFill>
                  <a:srgbClr val="000000"/>
                </a:solidFill>
              </a:rPr>
              <a:t> </a:t>
            </a:r>
          </a:p>
          <a:p>
            <a:r>
              <a:rPr lang="en-ID" b="1" dirty="0" err="1">
                <a:solidFill>
                  <a:srgbClr val="000000"/>
                </a:solidFill>
              </a:rPr>
              <a:t>dimensi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waktu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dirty="0">
                <a:solidFill>
                  <a:srgbClr val="000000"/>
                </a:solidFill>
              </a:rPr>
              <a:t>juga </a:t>
            </a:r>
            <a:r>
              <a:rPr lang="en-ID" dirty="0" err="1">
                <a:solidFill>
                  <a:srgbClr val="000000"/>
                </a:solidFill>
              </a:rPr>
              <a:t>menjadi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unsur</a:t>
            </a:r>
            <a:r>
              <a:rPr lang="en-ID" dirty="0">
                <a:solidFill>
                  <a:srgbClr val="000000"/>
                </a:solidFill>
              </a:rPr>
              <a:t> yang </a:t>
            </a:r>
            <a:r>
              <a:rPr lang="en-ID" dirty="0" err="1">
                <a:solidFill>
                  <a:srgbClr val="000000"/>
                </a:solidFill>
              </a:rPr>
              <a:t>sangat</a:t>
            </a:r>
            <a:endParaRPr lang="en-ID" dirty="0">
              <a:solidFill>
                <a:srgbClr val="000000"/>
              </a:solidFill>
            </a:endParaRPr>
          </a:p>
          <a:p>
            <a:r>
              <a:rPr lang="en-ID" b="1" dirty="0" err="1">
                <a:solidFill>
                  <a:srgbClr val="000000"/>
                </a:solidFill>
              </a:rPr>
              <a:t>mempengaruhi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kehidupan</a:t>
            </a:r>
            <a:r>
              <a:rPr lang="en-ID" b="1" dirty="0">
                <a:solidFill>
                  <a:srgbClr val="000000"/>
                </a:solidFill>
              </a:rPr>
              <a:t> di </a:t>
            </a:r>
            <a:r>
              <a:rPr lang="en-ID" b="1" dirty="0" err="1">
                <a:solidFill>
                  <a:srgbClr val="000000"/>
                </a:solidFill>
              </a:rPr>
              <a:t>kota</a:t>
            </a:r>
            <a:r>
              <a:rPr lang="en-ID" b="1" dirty="0">
                <a:solidFill>
                  <a:srgbClr val="000000"/>
                </a:solidFill>
              </a:rPr>
              <a:t>, </a:t>
            </a:r>
            <a:r>
              <a:rPr lang="en-ID" b="1" dirty="0" err="1">
                <a:solidFill>
                  <a:srgbClr val="000000"/>
                </a:solidFill>
              </a:rPr>
              <a:t>khusunya</a:t>
            </a:r>
            <a:r>
              <a:rPr lang="en-ID" b="1" dirty="0">
                <a:solidFill>
                  <a:srgbClr val="000000"/>
                </a:solidFill>
              </a:rPr>
              <a:t> pada masa </a:t>
            </a:r>
            <a:r>
              <a:rPr lang="en-ID" b="1" dirty="0" err="1">
                <a:solidFill>
                  <a:srgbClr val="000000"/>
                </a:solidFill>
              </a:rPr>
              <a:t>kini</a:t>
            </a:r>
            <a:r>
              <a:rPr lang="en-ID" b="1" dirty="0">
                <a:solidFill>
                  <a:srgbClr val="000000"/>
                </a:solidFill>
              </a:rPr>
              <a:t>.</a:t>
            </a:r>
            <a:r>
              <a:rPr lang="en-ID" dirty="0">
                <a:solidFill>
                  <a:srgbClr val="000000"/>
                </a:solidFill>
              </a:rPr>
              <a:t> 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74B500-C520-426C-90D9-67E241A0F2FC}"/>
              </a:ext>
            </a:extLst>
          </p:cNvPr>
          <p:cNvCxnSpPr>
            <a:cxnSpLocks/>
          </p:cNvCxnSpPr>
          <p:nvPr/>
        </p:nvCxnSpPr>
        <p:spPr>
          <a:xfrm>
            <a:off x="4495800" y="4691122"/>
            <a:ext cx="411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6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98079" y="369333"/>
            <a:ext cx="615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CARA PERKEMBANGAN KOTA</a:t>
            </a:r>
            <a:endParaRPr lang="id-ID" sz="3600" b="1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1905000"/>
            <a:ext cx="2511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KOTA  </a:t>
            </a:r>
            <a:r>
              <a:rPr lang="en-US" b="1" dirty="0">
                <a:latin typeface="Tw Cen MT" panose="020B0602020104020603" pitchFamily="34" charset="0"/>
              </a:rPr>
              <a:t>BUKAN</a:t>
            </a:r>
            <a:r>
              <a:rPr lang="en-US" dirty="0">
                <a:latin typeface="Tw Cen MT" panose="020B0602020104020603" pitchFamily="34" charset="0"/>
              </a:rPr>
              <a:t> SESUATU YANG BERSIFAT STATIS KARENA MEMILIKI HUBUNGAN ERAT DENGAN KEHIDUPAN PELAKUNYA YANG DILAKSANAKAN DALAM DIMENSI KEEMPAT , YAITU </a:t>
            </a:r>
            <a:r>
              <a:rPr lang="en-US" b="1" dirty="0">
                <a:latin typeface="Tw Cen MT" panose="020B0602020104020603" pitchFamily="34" charset="0"/>
              </a:rPr>
              <a:t>WAKTU</a:t>
            </a:r>
            <a:endParaRPr lang="id-ID" b="1" dirty="0">
              <a:latin typeface="Tw Cen MT" panose="020B0602020104020603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31399" y="3314700"/>
            <a:ext cx="7980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75587" y="2514600"/>
            <a:ext cx="1600200" cy="1600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319974" y="2853035"/>
            <a:ext cx="251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DINAMIKA PERKEMBANGAN KOTA PADA PRINSIPNYA </a:t>
            </a:r>
            <a:endParaRPr lang="id-ID" b="1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3055" y="2901909"/>
            <a:ext cx="251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EKSPRESI PERKEMBANGAN MASYARAKAT DI DALAM KOTA TERSEBUT</a:t>
            </a:r>
            <a:endParaRPr lang="id-ID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7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AutoShape 4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AutoShape 6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AutoShape 8" descr="blob:https://web.whatsapp.com/ba59cd77-33c4-4dfb-8ee2-408182fd73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39010" y="145613"/>
            <a:ext cx="615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CARA PERKEMBANGAN KOTA</a:t>
            </a:r>
            <a:endParaRPr lang="id-ID" sz="3600" b="1" dirty="0">
              <a:latin typeface="Tw Cen MT" panose="020B0602020104020603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13285" y="1257429"/>
            <a:ext cx="7980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600" y="1072763"/>
            <a:ext cx="251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SKALA MAKRO </a:t>
            </a:r>
            <a:endParaRPr lang="id-ID" b="1" dirty="0"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849BB-0CBD-4857-B10C-A83D6647584A}"/>
              </a:ext>
            </a:extLst>
          </p:cNvPr>
          <p:cNvSpPr txBox="1"/>
          <p:nvPr/>
        </p:nvSpPr>
        <p:spPr>
          <a:xfrm>
            <a:off x="-161828" y="1072763"/>
            <a:ext cx="251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PERKEMBANGAN</a:t>
            </a:r>
            <a:endParaRPr lang="id-ID" b="1" dirty="0">
              <a:latin typeface="Tw Cen MT" panose="020B06020201040206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3C269A-28B7-4F33-B1B5-B57F91B278B9}"/>
              </a:ext>
            </a:extLst>
          </p:cNvPr>
          <p:cNvSpPr/>
          <p:nvPr/>
        </p:nvSpPr>
        <p:spPr>
          <a:xfrm>
            <a:off x="4879976" y="1044454"/>
            <a:ext cx="4264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000000"/>
                </a:solidFill>
              </a:rPr>
              <a:t>RUMIT</a:t>
            </a:r>
            <a:r>
              <a:rPr lang="en-ID" dirty="0">
                <a:solidFill>
                  <a:srgbClr val="000000"/>
                </a:solidFill>
              </a:rPr>
              <a:t>,  </a:t>
            </a:r>
            <a:r>
              <a:rPr lang="en-ID" dirty="0" err="1">
                <a:solidFill>
                  <a:srgbClr val="000000"/>
                </a:solidFill>
              </a:rPr>
              <a:t>karena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perasaan</a:t>
            </a:r>
            <a:endParaRPr lang="en-ID" b="1" dirty="0">
              <a:solidFill>
                <a:srgbClr val="000000"/>
              </a:solidFill>
            </a:endParaRPr>
          </a:p>
          <a:p>
            <a:r>
              <a:rPr lang="en-ID" b="1" dirty="0" err="1">
                <a:solidFill>
                  <a:srgbClr val="000000"/>
                </a:solidFill>
              </a:rPr>
              <a:t>akan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identitas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terhadap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suatu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kawasan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perkotaan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dipengaruhi</a:t>
            </a:r>
            <a:r>
              <a:rPr lang="en-ID" b="1" dirty="0">
                <a:solidFill>
                  <a:srgbClr val="000000"/>
                </a:solidFill>
              </a:rPr>
              <a:t> oleh </a:t>
            </a:r>
            <a:r>
              <a:rPr lang="en-ID" b="1" dirty="0" err="1">
                <a:solidFill>
                  <a:srgbClr val="000000"/>
                </a:solidFill>
              </a:rPr>
              <a:t>berbagai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faktor</a:t>
            </a:r>
            <a:r>
              <a:rPr lang="en-ID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E93CD-6E02-41B6-827D-81F7FFA84374}"/>
              </a:ext>
            </a:extLst>
          </p:cNvPr>
          <p:cNvSpPr/>
          <p:nvPr/>
        </p:nvSpPr>
        <p:spPr>
          <a:xfrm>
            <a:off x="4879976" y="2113292"/>
            <a:ext cx="44033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</a:rPr>
              <a:t>Meskipun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dapat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dikatakan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bahwa</a:t>
            </a:r>
            <a:r>
              <a:rPr lang="en-ID" dirty="0">
                <a:solidFill>
                  <a:srgbClr val="000000"/>
                </a:solidFill>
              </a:rPr>
              <a:t> rasa </a:t>
            </a:r>
          </a:p>
          <a:p>
            <a:r>
              <a:rPr lang="en-ID" dirty="0">
                <a:solidFill>
                  <a:srgbClr val="000000"/>
                </a:solidFill>
              </a:rPr>
              <a:t>” </a:t>
            </a:r>
            <a:r>
              <a:rPr lang="en-ID" dirty="0" err="1">
                <a:solidFill>
                  <a:srgbClr val="000000"/>
                </a:solidFill>
              </a:rPr>
              <a:t>memiliki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bersama</a:t>
            </a:r>
            <a:r>
              <a:rPr lang="en-ID" dirty="0">
                <a:solidFill>
                  <a:srgbClr val="000000"/>
                </a:solidFill>
              </a:rPr>
              <a:t>” </a:t>
            </a:r>
          </a:p>
          <a:p>
            <a:r>
              <a:rPr lang="en-ID" dirty="0" err="1">
                <a:solidFill>
                  <a:srgbClr val="000000"/>
                </a:solidFill>
              </a:rPr>
              <a:t>tidak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selalu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dipengaruhi</a:t>
            </a:r>
            <a:endParaRPr lang="en-ID" dirty="0">
              <a:solidFill>
                <a:srgbClr val="000000"/>
              </a:solidFill>
            </a:endParaRPr>
          </a:p>
          <a:p>
            <a:r>
              <a:rPr lang="sv-SE" dirty="0">
                <a:solidFill>
                  <a:srgbClr val="000000"/>
                </a:solidFill>
              </a:rPr>
              <a:t>hanya oleh faktor-faktor status kepemilikan tanah dan rumah di kawasan perkotaan</a:t>
            </a:r>
          </a:p>
          <a:p>
            <a:r>
              <a:rPr lang="en-ID" dirty="0" err="1">
                <a:solidFill>
                  <a:srgbClr val="000000"/>
                </a:solidFill>
              </a:rPr>
              <a:t>tersebut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melainkan</a:t>
            </a:r>
            <a:r>
              <a:rPr lang="en-ID" dirty="0">
                <a:solidFill>
                  <a:srgbClr val="000000"/>
                </a:solidFill>
              </a:rPr>
              <a:t> oleh </a:t>
            </a:r>
            <a:r>
              <a:rPr lang="en-ID" dirty="0" err="1">
                <a:solidFill>
                  <a:srgbClr val="000000"/>
                </a:solidFill>
              </a:rPr>
              <a:t>faktor-faktor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seperti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pandangan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terhadap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tempat</a:t>
            </a:r>
            <a:r>
              <a:rPr lang="en-ID" b="1" dirty="0">
                <a:solidFill>
                  <a:srgbClr val="000000"/>
                </a:solidFill>
              </a:rPr>
              <a:t> </a:t>
            </a:r>
            <a:r>
              <a:rPr lang="en-ID" b="1" dirty="0" err="1">
                <a:solidFill>
                  <a:srgbClr val="000000"/>
                </a:solidFill>
              </a:rPr>
              <a:t>atau</a:t>
            </a:r>
            <a:r>
              <a:rPr lang="en-ID" b="1" dirty="0">
                <a:solidFill>
                  <a:srgbClr val="000000"/>
                </a:solidFill>
              </a:rPr>
              <a:t> rasa </a:t>
            </a:r>
            <a:r>
              <a:rPr lang="en-ID" b="1" dirty="0" err="1"/>
              <a:t>kebersamaan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mengembangkan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452F2-86D2-4722-88B2-2E1490779F76}"/>
              </a:ext>
            </a:extLst>
          </p:cNvPr>
          <p:cNvSpPr/>
          <p:nvPr/>
        </p:nvSpPr>
        <p:spPr>
          <a:xfrm>
            <a:off x="223630" y="4731242"/>
            <a:ext cx="897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Elemen-elemen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arsitektur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bersifat perkotaan perlu diperhatikan dan diterapkan di dalam skala makro sesuai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cirri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khas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perkembangan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kawasan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kota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baik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benar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759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10975</TotalTime>
  <Words>1427</Words>
  <Application>Microsoft Office PowerPoint</Application>
  <PresentationFormat>On-screen Show (4:3)</PresentationFormat>
  <Paragraphs>221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Arial</vt:lpstr>
      <vt:lpstr>Calibri</vt:lpstr>
      <vt:lpstr>Times New Roman</vt:lpstr>
      <vt:lpstr>Tw Cen MT</vt:lpstr>
      <vt:lpstr>Wingdings</vt:lpstr>
      <vt:lpstr>Office Theme</vt:lpstr>
      <vt:lpstr> PERANCANGAN KOTA</vt:lpstr>
      <vt:lpstr>DIMENSI  KOTA</vt:lpstr>
      <vt:lpstr>UKURAN KOTA</vt:lpstr>
      <vt:lpstr>PowerPoint Presentation</vt:lpstr>
      <vt:lpstr>PowerPoint Presentation</vt:lpstr>
      <vt:lpstr>UKURAN KOTA</vt:lpstr>
      <vt:lpstr>DIMENSI WAKTU DALAM KOTA</vt:lpstr>
      <vt:lpstr>PowerPoint Presentation</vt:lpstr>
      <vt:lpstr>PowerPoint Presentation</vt:lpstr>
      <vt:lpstr>PowerPoint Presentation</vt:lpstr>
      <vt:lpstr>PowerPoint Presentation</vt:lpstr>
      <vt:lpstr>CARA PERKEMBANGAN KOTA</vt:lpstr>
      <vt:lpstr>CARA PERKEMBANGAN KOTA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SUSUNAN KOTA</vt:lpstr>
      <vt:lpstr>SUSUNAN KOTA</vt:lpstr>
      <vt:lpstr>SUSUNAN KOTA</vt:lpstr>
      <vt:lpstr>SUSUNAN KOTA</vt:lpstr>
      <vt:lpstr>SUSUNAN KOTA</vt:lpstr>
      <vt:lpstr>MODA TRANSPORTASI</vt:lpstr>
      <vt:lpstr>MODA TRANSPORTASI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DAN  PERANCANGAN KOTA</dc:title>
  <dc:creator>Super</dc:creator>
  <cp:lastModifiedBy>USER</cp:lastModifiedBy>
  <cp:revision>60</cp:revision>
  <dcterms:created xsi:type="dcterms:W3CDTF">2019-04-22T22:00:41Z</dcterms:created>
  <dcterms:modified xsi:type="dcterms:W3CDTF">2020-11-10T14:03:07Z</dcterms:modified>
</cp:coreProperties>
</file>