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72" r:id="rId4"/>
    <p:sldId id="273" r:id="rId5"/>
    <p:sldId id="274" r:id="rId6"/>
    <p:sldId id="271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D5BEB-92B0-4A8D-BC67-1EBE8CE3370E}" type="datetimeFigureOut">
              <a:rPr lang="en-ID" smtClean="0"/>
              <a:t>04/12/2023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F3669-6A9F-4716-8E5E-62E2D29375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575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A8DDC-899E-4001-A1C0-4ACC72715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7BB566-ED29-426C-830C-96A0C7FBB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CBC68-272B-4EC6-9E63-89C8565DE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04/12/2023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B81B5-2778-41FE-9B3B-B3FEF33A3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71C7D-F707-4E16-A84F-0F8C1EB12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956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22365-3A0A-4745-8E43-5E8A6997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EA5361-39B6-4105-B282-56126D627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2EDDB-CF00-4D60-9686-A343D42EB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04/12/2023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8DE53-FC06-4430-BD5A-C6FB8F40F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084F1-DE62-4657-9BD1-BDE816223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395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0C3773-C8DB-4ADA-B0FD-AD6B0D5508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D2E28B-E2DB-46C3-BC75-28CD9C3B3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A3177-8896-41C7-B4E1-0AFC1B4C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04/12/2023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AED42-2F8E-487E-BFB8-0BF40B3A4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93574-5BC9-4F08-AA9C-E1428660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254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DC268-4310-4503-84B1-BC0C99F5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EB7CD-9E89-4A13-A4FE-4D9E9671C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74F7E-2AD7-4251-90AB-DF97B065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04/12/2023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10589-0C6E-4BE6-A431-CB35F5E7A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A9D02-D980-498D-AAE7-83B3EAB1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263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495DC-2EA8-49E6-87BE-BA6308D1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11D20-0161-459F-9865-BA270D29A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148A1-FA77-4081-BFD7-7B6A017A0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04/12/2023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6C7DB-2053-4A54-A45F-5271CE602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B64C3-1546-464B-B11C-DD033DC0B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3211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9C953-3D1B-4A22-A551-41797AD13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2107C-4122-469D-8522-ADA399EF1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13F3B-26D3-4DA2-8C55-570228072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2B0DE-C592-4F86-82B3-ADF5C1804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04/12/2023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F76B9-7E19-4313-88EE-B2949EFDB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52CF2-31E6-4D54-9248-ACFDEC46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252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6583-1469-44AB-AB06-7756C96C0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060BB-86FC-4210-9DE0-5067264E7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36C78-59DE-4B17-B9CD-198325991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B42B89-962B-48C4-8CC4-71B49780A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A53C24-6973-4AD1-841B-316DEB9E1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1FA06A-5E32-4204-8114-7A23F5CD0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04/12/2023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197ED8-B852-45D1-ABA3-8AF530F93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995F4D-8270-432B-BC31-7DF53C2B2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475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6DAF-11E6-4835-994F-155893AC9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D30AE0-338E-47F5-A811-3E36E563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04/12/2023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A29BD-08BE-48AC-A4C3-331231D0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C49BC-1B63-468E-9DCC-7C671053B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7389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B8612A-62E3-4EDB-A837-68BFE790D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04/12/2023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8A3A3F-FFE8-4768-8A1B-562089A25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983A4-8CB5-42B0-8E8A-67AE6CC2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08446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B2D5C-033E-4B6A-88C9-5C6510D3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8E0FD-61B3-474D-8C15-EA3D09F17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3DCA1-7311-4F7A-8442-28553BCFB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541C6-B4CB-48BD-9DE7-3387018AC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04/12/2023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C45BF-5ECD-4AEE-902E-92990208B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5B1B9-9A69-4BE7-B1C7-46037376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215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F321-327F-422C-8514-89F6891E3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FA9B99-FD5D-4C73-B523-5469274465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A7665-B900-4D04-B7C3-80DC30D6E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CA2FB-A05F-4FBD-A57B-3A54C0CC2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04/12/2023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88F2B-DF01-4514-AED2-D7793C6F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99F23-AD3A-4BAE-BA7D-A12986AC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0151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E2C68D-39EB-40AA-A989-DDA32B035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2C474-63D9-425E-9B2E-2CF6EBEDB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002DF-1E7C-409A-B1B6-4CFD0DCC98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3FA33-EE6D-47CE-9D64-80F662333FC5}" type="datetimeFigureOut">
              <a:rPr lang="en-ID" smtClean="0"/>
              <a:t>04/12/2023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E67E0-9B6B-41A2-B108-714107ACA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39602-C22E-4D4C-9E42-1E3F56312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859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6312B-B7C0-462A-85ED-A09FDD1DF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389" y="1745673"/>
            <a:ext cx="9144000" cy="3366654"/>
          </a:xfrm>
        </p:spPr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QUERY DATABASE DAN TABLE</a:t>
            </a:r>
            <a:endParaRPr lang="en-ID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D213A-3151-44AB-993C-483F41A4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B2E942-30AF-41C3-8031-695E0A8D356D}"/>
              </a:ext>
            </a:extLst>
          </p:cNvPr>
          <p:cNvGrpSpPr/>
          <p:nvPr/>
        </p:nvGrpSpPr>
        <p:grpSpPr>
          <a:xfrm>
            <a:off x="2419854" y="1195223"/>
            <a:ext cx="7352293" cy="1582537"/>
            <a:chOff x="2590329" y="811193"/>
            <a:chExt cx="6809765" cy="146576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78800C7-61B3-41DA-B303-CF7859116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947" y="897749"/>
              <a:ext cx="1291315" cy="1192554"/>
            </a:xfrm>
            <a:prstGeom prst="rect">
              <a:avLst/>
            </a:prstGeom>
          </p:spPr>
        </p:pic>
        <p:pic>
          <p:nvPicPr>
            <p:cNvPr id="8" name="Picture 2" descr="UBY Universitas Boyolali : Unggul, Cerdas, Berilmu dan ...">
              <a:extLst>
                <a:ext uri="{FF2B5EF4-FFF2-40B4-BE49-F238E27FC236}">
                  <a16:creationId xmlns:a16="http://schemas.microsoft.com/office/drawing/2014/main" id="{DDFF0316-758C-40FA-8786-F20EF88186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047" y="947796"/>
              <a:ext cx="1205804" cy="119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42B9B3-16E9-4155-98F8-82CB250D1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636" y="1110098"/>
              <a:ext cx="1839458" cy="980205"/>
            </a:xfrm>
            <a:prstGeom prst="rect">
              <a:avLst/>
            </a:prstGeom>
          </p:spPr>
        </p:pic>
        <p:pic>
          <p:nvPicPr>
            <p:cNvPr id="10" name="Picture 2" descr="https://spada.kemdikbud.go.id/images/spadahitambg.png">
              <a:extLst>
                <a:ext uri="{FF2B5EF4-FFF2-40B4-BE49-F238E27FC236}">
                  <a16:creationId xmlns:a16="http://schemas.microsoft.com/office/drawing/2014/main" id="{8D6AD91A-67EC-40B4-885D-970899BC70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329" y="811193"/>
              <a:ext cx="1465761" cy="1465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452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E2CFEC-FAAF-412C-88CD-77E816CE68B3}"/>
              </a:ext>
            </a:extLst>
          </p:cNvPr>
          <p:cNvSpPr/>
          <p:nvPr/>
        </p:nvSpPr>
        <p:spPr>
          <a:xfrm>
            <a:off x="698109" y="1828800"/>
            <a:ext cx="10795782" cy="41077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MASUK KE DALAM DB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DFCF-F483-443E-A0BE-9674A5A9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107" y="2405575"/>
            <a:ext cx="7638757" cy="29145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D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</a:t>
            </a:r>
            <a:r>
              <a:rPr lang="en-ID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nama_database</a:t>
            </a:r>
            <a:r>
              <a:rPr lang="en-ID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0" indent="0">
              <a:buNone/>
            </a:pPr>
            <a:r>
              <a:rPr lang="en-ID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marL="0" indent="0">
              <a:buNone/>
            </a:pPr>
            <a:r>
              <a:rPr lang="en-ID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ID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marL="0" indent="0">
              <a:buNone/>
            </a:pPr>
            <a:r>
              <a:rPr lang="en-ID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mysql</a:t>
            </a:r>
            <a:r>
              <a:rPr lang="en-ID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 use </a:t>
            </a:r>
            <a:r>
              <a:rPr lang="en-ID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pendaftaran</a:t>
            </a:r>
            <a:r>
              <a:rPr lang="en-ID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0" indent="0">
              <a:buNone/>
            </a:pPr>
            <a:r>
              <a:rPr lang="en-ID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Database changed</a:t>
            </a:r>
            <a:endParaRPr lang="en-ID" sz="4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</p:spTree>
    <p:extLst>
      <p:ext uri="{BB962C8B-B14F-4D97-AF65-F5344CB8AC3E}">
        <p14:creationId xmlns:p14="http://schemas.microsoft.com/office/powerpoint/2010/main" val="644169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E2CFEC-FAAF-412C-88CD-77E816CE68B3}"/>
              </a:ext>
            </a:extLst>
          </p:cNvPr>
          <p:cNvSpPr/>
          <p:nvPr/>
        </p:nvSpPr>
        <p:spPr>
          <a:xfrm>
            <a:off x="698109" y="1828800"/>
            <a:ext cx="10795782" cy="41077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MEMBUAT TABLE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DFCF-F483-443E-A0BE-9674A5A9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550" y="2250830"/>
            <a:ext cx="9678573" cy="3263705"/>
          </a:xfrm>
        </p:spPr>
        <p:txBody>
          <a:bodyPr numCol="1">
            <a:normAutofit fontScale="92500" lnSpcReduction="10000"/>
          </a:bodyPr>
          <a:lstStyle/>
          <a:p>
            <a:pPr marL="0" indent="0" defTabSz="771525">
              <a:lnSpc>
                <a:spcPct val="110000"/>
              </a:lnSpc>
              <a:buNone/>
            </a:pP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CREATE TABLE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nama_tabel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 field-1 type(length), field-2 type(length), field-3 type(length), …… ….(….));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mysql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 create table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data_diri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(no int(3),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nama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varchar(35),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alamat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varchar(60), email varchar(40),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no_telepon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varchar(15), sex char(1));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Query OK, 0 rows affected (0.08 sec)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</p:spTree>
    <p:extLst>
      <p:ext uri="{BB962C8B-B14F-4D97-AF65-F5344CB8AC3E}">
        <p14:creationId xmlns:p14="http://schemas.microsoft.com/office/powerpoint/2010/main" val="3978152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E2CFEC-FAAF-412C-88CD-77E816CE68B3}"/>
              </a:ext>
            </a:extLst>
          </p:cNvPr>
          <p:cNvSpPr/>
          <p:nvPr/>
        </p:nvSpPr>
        <p:spPr>
          <a:xfrm>
            <a:off x="698109" y="1828800"/>
            <a:ext cx="10795782" cy="41077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MEMBUAT TABLE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DFCF-F483-443E-A0BE-9674A5A9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550" y="2250830"/>
            <a:ext cx="9678573" cy="3263705"/>
          </a:xfrm>
        </p:spPr>
        <p:txBody>
          <a:bodyPr numCol="1">
            <a:normAutofit fontScale="92500" lnSpcReduction="10000"/>
          </a:bodyPr>
          <a:lstStyle/>
          <a:p>
            <a:pPr marL="0" indent="0" defTabSz="771525">
              <a:lnSpc>
                <a:spcPct val="110000"/>
              </a:lnSpc>
              <a:buNone/>
            </a:pP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CREATE TABLE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nama_tabel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 field-1 type(length), field-2 type(length), field-3 type(length), …… ….(….));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mysql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 create table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data_diri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(no int(3),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nama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varchar(35),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alamat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varchar(60), email varchar(40),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no_telepon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varchar(15), sex char(1));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Query OK, 0 rows affected (0.08 sec)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</p:spTree>
    <p:extLst>
      <p:ext uri="{BB962C8B-B14F-4D97-AF65-F5344CB8AC3E}">
        <p14:creationId xmlns:p14="http://schemas.microsoft.com/office/powerpoint/2010/main" val="1111479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E2CFEC-FAAF-412C-88CD-77E816CE68B3}"/>
              </a:ext>
            </a:extLst>
          </p:cNvPr>
          <p:cNvSpPr/>
          <p:nvPr/>
        </p:nvSpPr>
        <p:spPr>
          <a:xfrm>
            <a:off x="698109" y="1828800"/>
            <a:ext cx="10795782" cy="41077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TAMPIL TABLE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DFCF-F483-443E-A0BE-9674A5A9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550" y="2250830"/>
            <a:ext cx="9678573" cy="3263705"/>
          </a:xfrm>
        </p:spPr>
        <p:txBody>
          <a:bodyPr numCol="1">
            <a:normAutofit/>
          </a:bodyPr>
          <a:lstStyle/>
          <a:p>
            <a:pPr marL="0" indent="0" defTabSz="771525">
              <a:lnSpc>
                <a:spcPct val="110000"/>
              </a:lnSpc>
              <a:buNone/>
            </a:pPr>
            <a:r>
              <a:rPr lang="en-ID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SHOW TABLES;</a:t>
            </a:r>
          </a:p>
          <a:p>
            <a:pPr marL="0" indent="0" defTabSz="771525">
              <a:lnSpc>
                <a:spcPct val="110000"/>
              </a:lnSpc>
              <a:buNone/>
            </a:pPr>
            <a:endParaRPr lang="en-ID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079E56-7A55-40E4-A329-7DDF5F5E4FD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545" y="3204722"/>
            <a:ext cx="5706110" cy="2447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928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E2CFEC-FAAF-412C-88CD-77E816CE68B3}"/>
              </a:ext>
            </a:extLst>
          </p:cNvPr>
          <p:cNvSpPr/>
          <p:nvPr/>
        </p:nvSpPr>
        <p:spPr>
          <a:xfrm>
            <a:off x="698109" y="1828800"/>
            <a:ext cx="10795782" cy="41077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LIHAT STRUKTUR TABLE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DFCF-F483-443E-A0BE-9674A5A9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550" y="2250830"/>
            <a:ext cx="9678573" cy="3263705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DESC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nama_tabel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/ ASC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nama_tabel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endParaRPr lang="en-ID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76BC76-6B71-479E-B0F7-29A3FFC50D8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50" y="2896599"/>
            <a:ext cx="8163951" cy="28278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169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E2CFEC-FAAF-412C-88CD-77E816CE68B3}"/>
              </a:ext>
            </a:extLst>
          </p:cNvPr>
          <p:cNvSpPr/>
          <p:nvPr/>
        </p:nvSpPr>
        <p:spPr>
          <a:xfrm>
            <a:off x="698109" y="1828800"/>
            <a:ext cx="10795782" cy="41077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HAPUS TABLE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DFCF-F483-443E-A0BE-9674A5A9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550" y="2250830"/>
            <a:ext cx="9678573" cy="3263705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ID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DROP TABLE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nama_tabel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0" indent="0">
              <a:buNone/>
            </a:pPr>
            <a:endParaRPr lang="en-ID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mysql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 drop table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data_diri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0" indent="0">
              <a:buNone/>
            </a:pP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Query OK, 0 rows affected (0.03 sec)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</p:spTree>
    <p:extLst>
      <p:ext uri="{BB962C8B-B14F-4D97-AF65-F5344CB8AC3E}">
        <p14:creationId xmlns:p14="http://schemas.microsoft.com/office/powerpoint/2010/main" val="1837926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E2CFEC-FAAF-412C-88CD-77E816CE68B3}"/>
              </a:ext>
            </a:extLst>
          </p:cNvPr>
          <p:cNvSpPr/>
          <p:nvPr/>
        </p:nvSpPr>
        <p:spPr>
          <a:xfrm>
            <a:off x="698109" y="1828800"/>
            <a:ext cx="10795782" cy="41077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PRIMARY KEY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DFCF-F483-443E-A0BE-9674A5A9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551" y="2250830"/>
            <a:ext cx="4201552" cy="3263705"/>
          </a:xfrm>
        </p:spPr>
        <p:txBody>
          <a:bodyPr numCol="1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CREATE TABLE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nama_tabel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 field-1 type(length)PRIMARY KEY, field-2 type(length), …… ….(….));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A391E3-DA51-4222-9EB3-F97B4B2C8BD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644" y="2250830"/>
            <a:ext cx="5709431" cy="3295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1897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E2CFEC-FAAF-412C-88CD-77E816CE68B3}"/>
              </a:ext>
            </a:extLst>
          </p:cNvPr>
          <p:cNvSpPr/>
          <p:nvPr/>
        </p:nvSpPr>
        <p:spPr>
          <a:xfrm>
            <a:off x="698109" y="1828800"/>
            <a:ext cx="10795782" cy="41077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PRIMARY KEY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DFCF-F483-443E-A0BE-9674A5A9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551" y="2250830"/>
            <a:ext cx="4201552" cy="3263705"/>
          </a:xfrm>
        </p:spPr>
        <p:txBody>
          <a:bodyPr numCol="1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CREATE TABLE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nama_tabel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 field-1 type(length)PRIMARY KEY, field-2 type(length), …… ….(….));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A391E3-DA51-4222-9EB3-F97B4B2C8BD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644" y="2250830"/>
            <a:ext cx="5709431" cy="3295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5543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LATIHAN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F29126B-1009-4916-AF8C-245E617A4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E59C0FB7-5EE9-4D03-AF9E-40FA4055F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ID"/>
              <a:t>Andi Prayudi, S.Pd., M.Kom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63E76003-E917-4FA9-8F07-8108C8796B7B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/>
              <a:t>Andi Prayudi, S.Pd., M.Kom</a:t>
            </a:r>
          </a:p>
        </p:txBody>
      </p:sp>
      <p:graphicFrame>
        <p:nvGraphicFramePr>
          <p:cNvPr id="21" name="Table 10">
            <a:extLst>
              <a:ext uri="{FF2B5EF4-FFF2-40B4-BE49-F238E27FC236}">
                <a16:creationId xmlns:a16="http://schemas.microsoft.com/office/drawing/2014/main" id="{A993B72D-8F8B-4B3E-BA67-EB78E0FD7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676414"/>
              </p:ext>
            </p:extLst>
          </p:nvPr>
        </p:nvGraphicFramePr>
        <p:xfrm>
          <a:off x="838200" y="1521316"/>
          <a:ext cx="514056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523">
                  <a:extLst>
                    <a:ext uri="{9D8B030D-6E8A-4147-A177-3AD203B41FA5}">
                      <a16:colId xmlns:a16="http://schemas.microsoft.com/office/drawing/2014/main" val="3670718915"/>
                    </a:ext>
                  </a:extLst>
                </a:gridCol>
                <a:gridCol w="1713523">
                  <a:extLst>
                    <a:ext uri="{9D8B030D-6E8A-4147-A177-3AD203B41FA5}">
                      <a16:colId xmlns:a16="http://schemas.microsoft.com/office/drawing/2014/main" val="3186603915"/>
                    </a:ext>
                  </a:extLst>
                </a:gridCol>
                <a:gridCol w="1713523">
                  <a:extLst>
                    <a:ext uri="{9D8B030D-6E8A-4147-A177-3AD203B41FA5}">
                      <a16:colId xmlns:a16="http://schemas.microsoft.com/office/drawing/2014/main" val="3567740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nim</a:t>
                      </a:r>
                      <a:r>
                        <a:rPr lang="id-ID"/>
                        <a:t>Mhs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namaMhs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prodi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097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C789202301029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JAINUDDIN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PTI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45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C743202301028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HAYATI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PGSD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38627"/>
                  </a:ext>
                </a:extLst>
              </a:tr>
            </a:tbl>
          </a:graphicData>
        </a:graphic>
      </p:graphicFrame>
      <p:graphicFrame>
        <p:nvGraphicFramePr>
          <p:cNvPr id="22" name="Table 10">
            <a:extLst>
              <a:ext uri="{FF2B5EF4-FFF2-40B4-BE49-F238E27FC236}">
                <a16:creationId xmlns:a16="http://schemas.microsoft.com/office/drawing/2014/main" id="{2743599C-80EB-431A-88EC-62703363F3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942705"/>
              </p:ext>
            </p:extLst>
          </p:nvPr>
        </p:nvGraphicFramePr>
        <p:xfrm>
          <a:off x="6424833" y="2098007"/>
          <a:ext cx="514056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523">
                  <a:extLst>
                    <a:ext uri="{9D8B030D-6E8A-4147-A177-3AD203B41FA5}">
                      <a16:colId xmlns:a16="http://schemas.microsoft.com/office/drawing/2014/main" val="3670718915"/>
                    </a:ext>
                  </a:extLst>
                </a:gridCol>
                <a:gridCol w="1713523">
                  <a:extLst>
                    <a:ext uri="{9D8B030D-6E8A-4147-A177-3AD203B41FA5}">
                      <a16:colId xmlns:a16="http://schemas.microsoft.com/office/drawing/2014/main" val="3186603915"/>
                    </a:ext>
                  </a:extLst>
                </a:gridCol>
                <a:gridCol w="1713523">
                  <a:extLst>
                    <a:ext uri="{9D8B030D-6E8A-4147-A177-3AD203B41FA5}">
                      <a16:colId xmlns:a16="http://schemas.microsoft.com/office/drawing/2014/main" val="3567740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Nidn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namaDosen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prodi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097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0827059402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ANDI PRAYUDI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PTI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45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0828028902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HIDAYAT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PGSD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38627"/>
                  </a:ext>
                </a:extLst>
              </a:tr>
            </a:tbl>
          </a:graphicData>
        </a:graphic>
      </p:graphicFrame>
      <p:graphicFrame>
        <p:nvGraphicFramePr>
          <p:cNvPr id="23" name="Table 10">
            <a:extLst>
              <a:ext uri="{FF2B5EF4-FFF2-40B4-BE49-F238E27FC236}">
                <a16:creationId xmlns:a16="http://schemas.microsoft.com/office/drawing/2014/main" id="{6D51E6C9-F7CE-4E2E-A692-20C73DA16A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516474"/>
              </p:ext>
            </p:extLst>
          </p:nvPr>
        </p:nvGraphicFramePr>
        <p:xfrm>
          <a:off x="2025748" y="4122471"/>
          <a:ext cx="7567245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742">
                  <a:extLst>
                    <a:ext uri="{9D8B030D-6E8A-4147-A177-3AD203B41FA5}">
                      <a16:colId xmlns:a16="http://schemas.microsoft.com/office/drawing/2014/main" val="3670718915"/>
                    </a:ext>
                  </a:extLst>
                </a:gridCol>
                <a:gridCol w="2574956">
                  <a:extLst>
                    <a:ext uri="{9D8B030D-6E8A-4147-A177-3AD203B41FA5}">
                      <a16:colId xmlns:a16="http://schemas.microsoft.com/office/drawing/2014/main" val="3186603915"/>
                    </a:ext>
                  </a:extLst>
                </a:gridCol>
                <a:gridCol w="1780216">
                  <a:extLst>
                    <a:ext uri="{9D8B030D-6E8A-4147-A177-3AD203B41FA5}">
                      <a16:colId xmlns:a16="http://schemas.microsoft.com/office/drawing/2014/main" val="3623038459"/>
                    </a:ext>
                  </a:extLst>
                </a:gridCol>
                <a:gridCol w="1511331">
                  <a:extLst>
                    <a:ext uri="{9D8B030D-6E8A-4147-A177-3AD203B41FA5}">
                      <a16:colId xmlns:a16="http://schemas.microsoft.com/office/drawing/2014/main" val="2660737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kodeMk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namaMk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Nim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nidn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097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MKKPTI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DBMS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C789202301029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0827059402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45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MKKPGSD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EVALUASI PEMBELAJARAN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C743202301028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0828028902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38627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CC92D272-035F-453D-89A7-6FB5B7D938A2}"/>
              </a:ext>
            </a:extLst>
          </p:cNvPr>
          <p:cNvSpPr txBox="1"/>
          <p:nvPr/>
        </p:nvSpPr>
        <p:spPr>
          <a:xfrm>
            <a:off x="838198" y="1062625"/>
            <a:ext cx="320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mahasiswa</a:t>
            </a:r>
            <a:endParaRPr lang="en-ID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8E4422-5F42-4E94-8C39-9666914E6BA9}"/>
              </a:ext>
            </a:extLst>
          </p:cNvPr>
          <p:cNvSpPr txBox="1"/>
          <p:nvPr/>
        </p:nvSpPr>
        <p:spPr>
          <a:xfrm>
            <a:off x="6392593" y="1661207"/>
            <a:ext cx="320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dosen</a:t>
            </a:r>
            <a:endParaRPr lang="en-ID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5EC752-1217-407A-99B6-9EFE7BE0CD87}"/>
              </a:ext>
            </a:extLst>
          </p:cNvPr>
          <p:cNvSpPr txBox="1"/>
          <p:nvPr/>
        </p:nvSpPr>
        <p:spPr>
          <a:xfrm>
            <a:off x="6392594" y="3534760"/>
            <a:ext cx="320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matakuliah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24458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E2CFEC-FAAF-412C-88CD-77E816CE68B3}"/>
              </a:ext>
            </a:extLst>
          </p:cNvPr>
          <p:cNvSpPr/>
          <p:nvPr/>
        </p:nvSpPr>
        <p:spPr>
          <a:xfrm>
            <a:off x="698109" y="1828800"/>
            <a:ext cx="10795782" cy="41077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DEFINISI SQL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DFCF-F483-443E-A0BE-9674A5A9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370" y="2268668"/>
            <a:ext cx="9623955" cy="305147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Bahasa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kueri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terstruktur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(SQL)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bahasa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pemrograman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menyimpan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memproses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basis data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relasional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basis data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relasional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menyimpan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bentuk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tabel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baris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kolom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mewakili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atribut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data yang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berbeda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serta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berbagai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hubungan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antara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nilai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data. Anda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pernyataan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SQL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menyimpan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memperbarui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menghapus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mencari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mengambil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basis data. Anda juga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SQL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memelihara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mengoptimalkan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performa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basis data.</a:t>
            </a:r>
            <a:endParaRPr lang="en-ID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</p:spTree>
    <p:extLst>
      <p:ext uri="{BB962C8B-B14F-4D97-AF65-F5344CB8AC3E}">
        <p14:creationId xmlns:p14="http://schemas.microsoft.com/office/powerpoint/2010/main" val="3067601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E2CFEC-FAAF-412C-88CD-77E816CE68B3}"/>
              </a:ext>
            </a:extLst>
          </p:cNvPr>
          <p:cNvSpPr/>
          <p:nvPr/>
        </p:nvSpPr>
        <p:spPr>
          <a:xfrm>
            <a:off x="698109" y="1828800"/>
            <a:ext cx="10795782" cy="41077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PEMBAGIAN SQL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DFCF-F483-443E-A0BE-9674A5A9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370" y="2268668"/>
            <a:ext cx="9623955" cy="3051477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 Definition Language (DDL)</a:t>
            </a:r>
          </a:p>
          <a:p>
            <a:pPr marL="534988" indent="0">
              <a:lnSpc>
                <a:spcPct val="120000"/>
              </a:lnSpc>
              <a:buNone/>
            </a:pP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Query-query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mendefinisikan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struktur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skema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basis data.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 startAt="2"/>
            </a:pP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Data Manipulation Language (DML)</a:t>
            </a:r>
          </a:p>
          <a:p>
            <a:pPr marL="534988" indent="0">
              <a:lnSpc>
                <a:spcPct val="120000"/>
              </a:lnSpc>
              <a:buNone/>
            </a:pP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Query-query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manajemen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data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basis data.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</p:spTree>
    <p:extLst>
      <p:ext uri="{BB962C8B-B14F-4D97-AF65-F5344CB8AC3E}">
        <p14:creationId xmlns:p14="http://schemas.microsoft.com/office/powerpoint/2010/main" val="1808331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E2CFEC-FAAF-412C-88CD-77E816CE68B3}"/>
              </a:ext>
            </a:extLst>
          </p:cNvPr>
          <p:cNvSpPr/>
          <p:nvPr/>
        </p:nvSpPr>
        <p:spPr>
          <a:xfrm>
            <a:off x="698109" y="1828800"/>
            <a:ext cx="10795782" cy="41077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 Definition Language(DDL)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DFCF-F483-443E-A0BE-9674A5A9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370" y="2268668"/>
            <a:ext cx="9623955" cy="305147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Menurut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Ladjamudin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2004), DDL 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kelompok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perintah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berfungsi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mendefinisikan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atribut-atribut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basis data, 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tabel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atribut</a:t>
            </a:r>
            <a:endParaRPr lang="en-ID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kolom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batasan-batasan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terhadap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atribut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serta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hubungan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antar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tabel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Yang 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termasuk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kelompok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DDL 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CREATE, ALTER dan DROP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</p:spTree>
    <p:extLst>
      <p:ext uri="{BB962C8B-B14F-4D97-AF65-F5344CB8AC3E}">
        <p14:creationId xmlns:p14="http://schemas.microsoft.com/office/powerpoint/2010/main" val="195430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E2CFEC-FAAF-412C-88CD-77E816CE68B3}"/>
              </a:ext>
            </a:extLst>
          </p:cNvPr>
          <p:cNvSpPr/>
          <p:nvPr/>
        </p:nvSpPr>
        <p:spPr>
          <a:xfrm>
            <a:off x="698109" y="1828800"/>
            <a:ext cx="10795782" cy="41077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 Manipulation Language (DML)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DFCF-F483-443E-A0BE-9674A5A9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370" y="2268668"/>
            <a:ext cx="9623955" cy="348501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Menurut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Ladjamudin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2004), DML 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kelompok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perintah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berfungsi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memanipulasi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data 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basis data, 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misalnya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pengambilan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penyisipan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pengubahan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penghapusan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Yang 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termasuk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kelompok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DML 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SELECT (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memilih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data), INSERT (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menambah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data), DELETE (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menghapus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data) dan UPDATE (</a:t>
            </a:r>
            <a:r>
              <a:rPr lang="en-ID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mengubah</a:t>
            </a:r>
            <a:r>
              <a:rPr lang="en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data)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</p:spTree>
    <p:extLst>
      <p:ext uri="{BB962C8B-B14F-4D97-AF65-F5344CB8AC3E}">
        <p14:creationId xmlns:p14="http://schemas.microsoft.com/office/powerpoint/2010/main" val="3172293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E2CFEC-FAAF-412C-88CD-77E816CE68B3}"/>
              </a:ext>
            </a:extLst>
          </p:cNvPr>
          <p:cNvSpPr/>
          <p:nvPr/>
        </p:nvSpPr>
        <p:spPr>
          <a:xfrm>
            <a:off x="698109" y="1828800"/>
            <a:ext cx="10795782" cy="41077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MEMBUAT DATABASE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DFCF-F483-443E-A0BE-9674A5A9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371" y="2268668"/>
            <a:ext cx="7865494" cy="3051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CREATE DATABASE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nama_database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0" indent="0">
              <a:buNone/>
            </a:pPr>
            <a:endParaRPr lang="en-ID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marL="0" indent="0">
              <a:buNone/>
            </a:pP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mysql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 create database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pendaftaran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0" indent="0">
              <a:buNone/>
            </a:pP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Query OK, 1 row affected (0.11 sec)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</p:spTree>
    <p:extLst>
      <p:ext uri="{BB962C8B-B14F-4D97-AF65-F5344CB8AC3E}">
        <p14:creationId xmlns:p14="http://schemas.microsoft.com/office/powerpoint/2010/main" val="3670299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E2CFEC-FAAF-412C-88CD-77E816CE68B3}"/>
              </a:ext>
            </a:extLst>
          </p:cNvPr>
          <p:cNvSpPr/>
          <p:nvPr/>
        </p:nvSpPr>
        <p:spPr>
          <a:xfrm>
            <a:off x="698109" y="1828800"/>
            <a:ext cx="10795782" cy="41077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TAMPIL DATABASE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DFCF-F483-443E-A0BE-9674A5A9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371" y="2268668"/>
            <a:ext cx="7865494" cy="3051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SHOW DATABASES;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9DF0EA-6805-4135-8069-D065DFC56BF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2" y="2268668"/>
            <a:ext cx="3889375" cy="3114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514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E2CFEC-FAAF-412C-88CD-77E816CE68B3}"/>
              </a:ext>
            </a:extLst>
          </p:cNvPr>
          <p:cNvSpPr/>
          <p:nvPr/>
        </p:nvSpPr>
        <p:spPr>
          <a:xfrm>
            <a:off x="698109" y="1828800"/>
            <a:ext cx="10795782" cy="41077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HAPUS DATABASE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DFCF-F483-443E-A0BE-9674A5A9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371" y="2602523"/>
            <a:ext cx="7865494" cy="271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DROP DATABASE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nama_database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0" indent="0">
              <a:buNone/>
            </a:pPr>
            <a:endParaRPr lang="en-ID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mysql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 drop database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pendaftaran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0" indent="0">
              <a:buNone/>
            </a:pP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Query OK, 0 rows affected (0.02 sec)</a:t>
            </a:r>
          </a:p>
          <a:p>
            <a:pPr marL="0" indent="0">
              <a:buNone/>
            </a:pPr>
            <a:endParaRPr lang="en-ID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</p:spTree>
    <p:extLst>
      <p:ext uri="{BB962C8B-B14F-4D97-AF65-F5344CB8AC3E}">
        <p14:creationId xmlns:p14="http://schemas.microsoft.com/office/powerpoint/2010/main" val="1014221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TABLE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6E174F0-3DF7-431A-A376-220EF018BE2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4682" y="2224486"/>
            <a:ext cx="8152702" cy="33862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8049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3400</TotalTime>
  <Words>669</Words>
  <Application>Microsoft Office PowerPoint</Application>
  <PresentationFormat>Widescreen</PresentationFormat>
  <Paragraphs>110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Office Theme</vt:lpstr>
      <vt:lpstr>QUERY DATABASE DAN TABLE</vt:lpstr>
      <vt:lpstr>DEFINISI SQL</vt:lpstr>
      <vt:lpstr>PEMBAGIAN SQL</vt:lpstr>
      <vt:lpstr>Data Definition Language(DDL)</vt:lpstr>
      <vt:lpstr>Data Manipulation Language (DML)</vt:lpstr>
      <vt:lpstr>MEMBUAT DATABASE</vt:lpstr>
      <vt:lpstr>TAMPIL DATABASE</vt:lpstr>
      <vt:lpstr>HAPUS DATABASE</vt:lpstr>
      <vt:lpstr>TABLE</vt:lpstr>
      <vt:lpstr>MASUK KE DALAM DB</vt:lpstr>
      <vt:lpstr>MEMBUAT TABLE</vt:lpstr>
      <vt:lpstr>MEMBUAT TABLE</vt:lpstr>
      <vt:lpstr>TAMPIL TABLE</vt:lpstr>
      <vt:lpstr>LIHAT STRUKTUR TABLE</vt:lpstr>
      <vt:lpstr>HAPUS TABLE</vt:lpstr>
      <vt:lpstr>PRIMARY KEY</vt:lpstr>
      <vt:lpstr>PRIMARY KEY</vt:lpstr>
      <vt:lpstr>LATIHAN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PERANCANGAN BASIS DATA</dc:title>
  <dc:creator>OmpuKaronde</dc:creator>
  <cp:lastModifiedBy>Andi Prayudi</cp:lastModifiedBy>
  <cp:revision>87</cp:revision>
  <dcterms:created xsi:type="dcterms:W3CDTF">2020-11-18T05:18:16Z</dcterms:created>
  <dcterms:modified xsi:type="dcterms:W3CDTF">2023-12-04T05:46:21Z</dcterms:modified>
</cp:coreProperties>
</file>