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96" r:id="rId5"/>
    <p:sldId id="295" r:id="rId6"/>
    <p:sldId id="261" r:id="rId7"/>
    <p:sldId id="297" r:id="rId8"/>
    <p:sldId id="263" r:id="rId9"/>
  </p:sldIdLst>
  <p:sldSz cx="9144000" cy="5143500" type="screen16x9"/>
  <p:notesSz cx="6858000" cy="9144000"/>
  <p:embeddedFontLst>
    <p:embeddedFont>
      <p:font typeface="Frank Ruhl Libre" panose="020B0604020202020204" charset="-79"/>
      <p:regular r:id="rId11"/>
      <p:bold r:id="rId12"/>
    </p:embeddedFont>
    <p:embeddedFont>
      <p:font typeface="Frank Ruhl Libre Light" panose="020B0604020202020204" charset="-79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03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ID" dirty="0" err="1"/>
              <a:t>Independensi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Kehakiman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27D973F-41EC-4AA0-8C0D-35AF86F2E15C}"/>
              </a:ext>
            </a:extLst>
          </p:cNvPr>
          <p:cNvSpPr txBox="1">
            <a:spLocks/>
          </p:cNvSpPr>
          <p:nvPr/>
        </p:nvSpPr>
        <p:spPr>
          <a:xfrm>
            <a:off x="745067" y="706440"/>
            <a:ext cx="7710310" cy="384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 algn="just">
              <a:buFont typeface="Frank Ruhl Libre Light"/>
              <a:buNone/>
              <a:defRPr/>
            </a:pPr>
            <a:r>
              <a:rPr lang="id-ID" sz="1800" dirty="0"/>
              <a:t>Kekuasaan kehakiman adalah ciri pokok negara hukum (</a:t>
            </a:r>
            <a:r>
              <a:rPr lang="id-ID" sz="1800" i="1" dirty="0"/>
              <a:t>rechtsstaat</a:t>
            </a:r>
            <a:r>
              <a:rPr lang="id-ID" sz="1800" dirty="0"/>
              <a:t>) dan prinsip </a:t>
            </a:r>
            <a:r>
              <a:rPr lang="id-ID" sz="1800" i="1" dirty="0"/>
              <a:t>the rule of law</a:t>
            </a:r>
            <a:r>
              <a:rPr lang="id-ID" sz="1800" dirty="0"/>
              <a:t>. Demokrasi mengutamakan </a:t>
            </a:r>
            <a:r>
              <a:rPr lang="id-ID" sz="1800" i="1" dirty="0"/>
              <a:t>the will of the people</a:t>
            </a:r>
            <a:r>
              <a:rPr lang="id-ID" sz="1800" dirty="0"/>
              <a:t>, Negara hukum mengutamakan </a:t>
            </a:r>
            <a:r>
              <a:rPr lang="id-ID" sz="1800" i="1" dirty="0"/>
              <a:t>the rule of law</a:t>
            </a:r>
            <a:r>
              <a:rPr lang="id-ID" sz="1800" dirty="0"/>
              <a:t>. Keduanya perlu dibedakan dan dicerminkan dalam institusi yang terpisah satu sama lain.</a:t>
            </a:r>
          </a:p>
          <a:p>
            <a:pPr marL="0" indent="0" algn="just">
              <a:buFont typeface="Frank Ruhl Libre Light"/>
              <a:buNone/>
              <a:defRPr/>
            </a:pPr>
            <a:r>
              <a:rPr lang="id-ID" sz="1800" dirty="0"/>
              <a:t>(Jimly Assiddiqie)</a:t>
            </a:r>
          </a:p>
          <a:p>
            <a:pPr marL="0" indent="0" algn="just">
              <a:buFont typeface="Frank Ruhl Libre Light"/>
              <a:buNone/>
              <a:defRPr/>
            </a:pPr>
            <a:endParaRPr lang="id-ID" sz="1800" dirty="0"/>
          </a:p>
          <a:p>
            <a:pPr marL="0" indent="0" algn="just">
              <a:buFont typeface="Frank Ruhl Libre Light"/>
              <a:buNone/>
              <a:defRPr/>
            </a:pPr>
            <a:r>
              <a:rPr lang="id-ID" sz="1800" dirty="0"/>
              <a:t>Tolok ukur mandiri atau tidaknya lembaga peradilan 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800" dirty="0"/>
              <a:t>Kemandirian lembaganya;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800" dirty="0"/>
              <a:t>Kemandirian proses peradilannya;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800" dirty="0"/>
              <a:t>Kemandirian hakimnya.</a:t>
            </a:r>
          </a:p>
          <a:p>
            <a:pPr marL="342900" indent="-342900" algn="just">
              <a:buFont typeface="Frank Ruhl Libre Light"/>
              <a:buNone/>
              <a:defRPr/>
            </a:pPr>
            <a:endParaRPr lang="id-ID" sz="1800" dirty="0"/>
          </a:p>
          <a:p>
            <a:pPr marL="0" indent="0" algn="just">
              <a:buFont typeface="Frank Ruhl Libre Light"/>
              <a:buNone/>
              <a:defRPr/>
            </a:pPr>
            <a:r>
              <a:rPr lang="id-ID" sz="1800" dirty="0"/>
              <a:t>Parameter kemandirian lembaga/ institusinya 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800" dirty="0"/>
              <a:t>Lembaga peradilan tersebut mempunyai ketergantungan;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800" dirty="0"/>
              <a:t>Lembaga peradilan tersebut tidak mempunyai hubungan hierarkhis keatas secara formal;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1461500" y="1055406"/>
            <a:ext cx="6424200" cy="3032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id-ID" sz="2000" dirty="0"/>
              <a:t>Parameter kemandirian proses peradilannya :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id-ID" sz="2000" dirty="0"/>
              <a:t>Ada atau tidaknya campur tangan (</a:t>
            </a:r>
            <a:r>
              <a:rPr lang="id-ID" sz="2000" i="1" dirty="0"/>
              <a:t>intervensi</a:t>
            </a:r>
            <a:r>
              <a:rPr lang="id-ID" sz="2000" dirty="0"/>
              <a:t>) dari pihak-pihak lain diluar kekuasaan kehakiman;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id-ID" sz="2000" dirty="0"/>
              <a:t>Adanya </a:t>
            </a:r>
            <a:r>
              <a:rPr lang="id-ID" sz="2000" i="1" dirty="0"/>
              <a:t>intervensi</a:t>
            </a:r>
            <a:r>
              <a:rPr lang="id-ID" sz="2000" dirty="0"/>
              <a:t> tersebut apakah dapat mempengaruhi proses peradilan atau tidak.</a:t>
            </a:r>
          </a:p>
          <a:p>
            <a:pPr marL="0" indent="0" algn="just">
              <a:buNone/>
              <a:defRPr/>
            </a:pPr>
            <a:endParaRPr lang="id-ID" sz="2000"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D9467-9F8C-4CE0-892E-56F537D87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10F7-C331-4944-9CAE-6D9CE2E34AA9}"/>
              </a:ext>
            </a:extLst>
          </p:cNvPr>
          <p:cNvSpPr/>
          <p:nvPr/>
        </p:nvSpPr>
        <p:spPr>
          <a:xfrm>
            <a:off x="1207911" y="1910030"/>
            <a:ext cx="6728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id-ID" sz="2000" dirty="0">
                <a:latin typeface="Frank Ruhl Libre" panose="020B0604020202020204" charset="-79"/>
                <a:cs typeface="Frank Ruhl Libre" panose="020B0604020202020204" charset="-79"/>
              </a:rPr>
              <a:t>Parameter kemandirian hakim dilihat dari kemampuan dan ketahanan hakim dalam menjaga integritas moral dan komitmen kebebasan profesinya dalam menjalankan tugas dan wewenangnya.</a:t>
            </a:r>
          </a:p>
        </p:txBody>
      </p:sp>
    </p:spTree>
    <p:extLst>
      <p:ext uri="{BB962C8B-B14F-4D97-AF65-F5344CB8AC3E}">
        <p14:creationId xmlns:p14="http://schemas.microsoft.com/office/powerpoint/2010/main" val="108844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1359900" y="1106311"/>
            <a:ext cx="6424200" cy="3032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id-ID" sz="2000" dirty="0"/>
              <a:t>Tujuan kekuasaan kehakiman yang merdeka menurut Muchsin 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2000" dirty="0"/>
              <a:t>Menjamin terlaksananya peradilan yang jujur dan adil (</a:t>
            </a:r>
            <a:r>
              <a:rPr lang="id-ID" sz="2000" i="1" dirty="0"/>
              <a:t>to ensures a fair and just trial</a:t>
            </a:r>
            <a:r>
              <a:rPr lang="id-ID" sz="2000" dirty="0"/>
              <a:t>);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2000" dirty="0"/>
              <a:t>Agar peradilan mampu berperan mengawasi semua tindakan Pemerintah (</a:t>
            </a:r>
            <a:r>
              <a:rPr lang="id-ID" sz="2000" i="1" dirty="0"/>
              <a:t>to enable the judges to exercise control over government action</a:t>
            </a:r>
            <a:r>
              <a:rPr lang="id-ID" sz="2000" dirty="0"/>
              <a:t>).</a:t>
            </a:r>
          </a:p>
          <a:p>
            <a:pPr marL="342900" indent="-342900" algn="just">
              <a:buNone/>
              <a:defRPr/>
            </a:pPr>
            <a:endParaRPr lang="id-ID" sz="2000"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27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B5EE8F6-815D-4AB0-A868-B39C933361B2}"/>
              </a:ext>
            </a:extLst>
          </p:cNvPr>
          <p:cNvSpPr txBox="1">
            <a:spLocks/>
          </p:cNvSpPr>
          <p:nvPr/>
        </p:nvSpPr>
        <p:spPr>
          <a:xfrm>
            <a:off x="698500" y="1181278"/>
            <a:ext cx="7747000" cy="576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 algn="just">
              <a:buFont typeface="Frank Ruhl Libre Light"/>
              <a:buNone/>
              <a:defRPr/>
            </a:pPr>
            <a:r>
              <a:rPr lang="id-ID" sz="1800" dirty="0"/>
              <a:t>Menurut Romli Atmasasmita, kekuasaan kehakiman yang merdeka (</a:t>
            </a:r>
            <a:r>
              <a:rPr lang="id-ID" sz="1800" i="1" dirty="0"/>
              <a:t>independence judiciary</a:t>
            </a:r>
            <a:r>
              <a:rPr lang="id-ID" sz="1800" dirty="0"/>
              <a:t>) secara spesifik dalam arti luas meliputi :</a:t>
            </a:r>
          </a:p>
          <a:p>
            <a:pPr algn="just">
              <a:buFont typeface="+mj-lt"/>
              <a:buAutoNum type="arabicPeriod"/>
              <a:defRPr/>
            </a:pPr>
            <a:r>
              <a:rPr lang="id-ID" sz="1800" dirty="0"/>
              <a:t>Pengadilan memiliki jurisdiksi yang tidak terbatas terhadap seluruh isu-isu yang menyangkut peradilan, dan harus memiliki wewenang untuk menetapkan apakah isu-isu yang dihadapkan adalah dalam lingkup wewenangnya sebagaimana diperintahkan dalam Undang-undang;</a:t>
            </a:r>
          </a:p>
          <a:p>
            <a:pPr algn="just">
              <a:buFont typeface="+mj-lt"/>
              <a:buAutoNum type="arabicPeriod"/>
              <a:defRPr/>
            </a:pPr>
            <a:r>
              <a:rPr lang="id-ID" sz="1800" dirty="0"/>
              <a:t>Peradilan harus menjamin bahwa proses peradilan dilaksanakan secara jujur dan hak-hak para pihak (yang berperkara) dihormati dan dilindungi;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33DAB-8271-4436-9F6A-4753DF3C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150" y="1632757"/>
            <a:ext cx="7061700" cy="2168019"/>
          </a:xfrm>
        </p:spPr>
        <p:txBody>
          <a:bodyPr/>
          <a:lstStyle/>
          <a:p>
            <a:pPr marL="88900" indent="0" algn="just">
              <a:buNone/>
              <a:defRPr/>
            </a:pPr>
            <a:r>
              <a:rPr lang="en-US" sz="2000" dirty="0"/>
              <a:t>3. </a:t>
            </a:r>
            <a:r>
              <a:rPr lang="id-ID" sz="2000" dirty="0"/>
              <a:t>Perlindungan dan hak asasi manusia para hakim dalam melaksanakan tugasnya terutama menghadapi tuduhan-tuduhan dalam rangka pelaksanakan tugasnya;</a:t>
            </a:r>
            <a:endParaRPr lang="en-US" sz="2000" dirty="0"/>
          </a:p>
          <a:p>
            <a:pPr marL="88900" indent="0" algn="just">
              <a:buNone/>
              <a:defRPr/>
            </a:pPr>
            <a:r>
              <a:rPr lang="en-US" sz="2000" dirty="0"/>
              <a:t>4. </a:t>
            </a:r>
            <a:r>
              <a:rPr lang="id-ID" sz="2000" dirty="0"/>
              <a:t>Persoalan rekruitmen, seleksi, pelatihan, dan promosi hakim;</a:t>
            </a:r>
            <a:endParaRPr lang="en-US" sz="2000" dirty="0"/>
          </a:p>
          <a:p>
            <a:pPr marL="88900" indent="0" algn="just">
              <a:buNone/>
              <a:defRPr/>
            </a:pPr>
            <a:r>
              <a:rPr lang="en-US" sz="2000" dirty="0"/>
              <a:t>5. </a:t>
            </a:r>
            <a:r>
              <a:rPr lang="id-ID" sz="2000" dirty="0"/>
              <a:t>Penegakan disiplin para hakim dan penggajian.</a:t>
            </a:r>
          </a:p>
          <a:p>
            <a:endParaRPr lang="en-ID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9B2B0-96A0-455E-8CC7-E4DBA60DD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243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6D46C0-8541-4CEA-BF17-E65508496B93}"/>
              </a:ext>
            </a:extLst>
          </p:cNvPr>
          <p:cNvSpPr/>
          <p:nvPr/>
        </p:nvSpPr>
        <p:spPr>
          <a:xfrm>
            <a:off x="849488" y="1340643"/>
            <a:ext cx="74450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id-ID" dirty="0"/>
              <a:t>Beberapa substansi dalam kekuasaan kehakiman yang merdeka menurut Bagir Manan 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dirty="0"/>
              <a:t>Kekuasaan kehakiman yang merdeka adalah kekuasaan dalam menyelenggarakan peradilan atau fungsi yustisial;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dirty="0"/>
              <a:t>Kekuasaan kehakiman yang merdeka dimaksudkan untuk menjamin kebebasan hakim dari berbagai kekhawatiran atau rasa takut akibat produk hukum yang dibuat;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dirty="0"/>
              <a:t>Kekuasaan kehakiman yang merdeka bertujuan menjamin hakim bertindak objektif, jujur, dan tidak berpihak;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dirty="0"/>
              <a:t>Pengawasan kekuasaan kehakiman yang merdeka dilakukan melalui upaya hukum, oleh dan dalam lingkungan kekuasaan kehakiman;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dirty="0"/>
              <a:t>Kekuasaan kehakiman yang merdeka melarang segala bentuk campur tangan dari kekuasaan di luar kekuasaan kehakiman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403</Words>
  <Application>Microsoft Office PowerPoint</Application>
  <PresentationFormat>On-screen Show (16:9)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Frank Ruhl Libre Light</vt:lpstr>
      <vt:lpstr>Montserrat Light</vt:lpstr>
      <vt:lpstr>Frank Ruhl Libre</vt:lpstr>
      <vt:lpstr>Wingdings</vt:lpstr>
      <vt:lpstr>Arial</vt:lpstr>
      <vt:lpstr>Montserrat</vt:lpstr>
      <vt:lpstr>Norfolk template</vt:lpstr>
      <vt:lpstr>Independensi Kekuasaan Kehakiman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Independensi Kekuasaan Kehakiman</dc:title>
  <dc:creator>LENOVO</dc:creator>
  <cp:lastModifiedBy>LENOVO</cp:lastModifiedBy>
  <cp:revision>2</cp:revision>
  <dcterms:modified xsi:type="dcterms:W3CDTF">2021-10-27T06:56:15Z</dcterms:modified>
</cp:coreProperties>
</file>