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03" r:id="rId4"/>
    <p:sldId id="258" r:id="rId5"/>
    <p:sldId id="259" r:id="rId6"/>
    <p:sldId id="286" r:id="rId7"/>
    <p:sldId id="331" r:id="rId8"/>
    <p:sldId id="302" r:id="rId9"/>
    <p:sldId id="332" r:id="rId10"/>
    <p:sldId id="309" r:id="rId11"/>
    <p:sldId id="327" r:id="rId12"/>
    <p:sldId id="333" r:id="rId13"/>
    <p:sldId id="334" r:id="rId14"/>
    <p:sldId id="335" r:id="rId15"/>
    <p:sldId id="284" r:id="rId16"/>
  </p:sldIdLst>
  <p:sldSz cx="18288000" cy="10287000"/>
  <p:notesSz cx="6858000" cy="9144000"/>
  <p:embeddedFontLst>
    <p:embeddedFont>
      <p:font typeface="Alata" panose="020B0604020202020204" charset="0"/>
      <p:regular r:id="rId18"/>
    </p:embeddedFont>
    <p:embeddedFont>
      <p:font typeface="Avenir Next LT Pro" panose="020B0504020202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Roboto Condensed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9" roundtripDataSignature="AMtx7mjvPKhHlDxqnGV6CtW/s4jp21Vt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6" autoAdjust="0"/>
    <p:restoredTop sz="86364" autoAdjust="0"/>
  </p:normalViewPr>
  <p:slideViewPr>
    <p:cSldViewPr snapToGrid="0">
      <p:cViewPr varScale="1">
        <p:scale>
          <a:sx n="46" d="100"/>
          <a:sy n="46" d="100"/>
        </p:scale>
        <p:origin x="88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89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90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93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5639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117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1567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7956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747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8663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294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2508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2323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389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2609" y="-5042906"/>
            <a:ext cx="26896310" cy="2689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7678484" y="2028617"/>
            <a:ext cx="3996701" cy="934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893950" flipH="1">
            <a:off x="7307427" y="975876"/>
            <a:ext cx="1065962" cy="1031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00" y="3484482"/>
            <a:ext cx="8809954" cy="626608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651557" y="3754798"/>
            <a:ext cx="5630664" cy="297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99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BAB 4 </a:t>
            </a:r>
            <a:endParaRPr dirty="0"/>
          </a:p>
          <a:p>
            <a:pPr marL="0" marR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99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651557" y="5238805"/>
            <a:ext cx="8097588" cy="316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99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STRUKTUR </a:t>
            </a:r>
            <a:r>
              <a:rPr lang="en-US" sz="4899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ALGORITMA PEMROGRAMAN: SEKUENSIAL</a:t>
            </a:r>
            <a:endParaRPr lang="en-US" dirty="0"/>
          </a:p>
        </p:txBody>
      </p:sp>
      <p:grpSp>
        <p:nvGrpSpPr>
          <p:cNvPr id="8" name="Google Shape;88;p1">
            <a:extLst>
              <a:ext uri="{FF2B5EF4-FFF2-40B4-BE49-F238E27FC236}">
                <a16:creationId xmlns:a16="http://schemas.microsoft.com/office/drawing/2014/main" id="{8455367F-0997-49E9-8D53-957431A5C72D}"/>
              </a:ext>
            </a:extLst>
          </p:cNvPr>
          <p:cNvGrpSpPr/>
          <p:nvPr/>
        </p:nvGrpSpPr>
        <p:grpSpPr>
          <a:xfrm>
            <a:off x="-2361973" y="491987"/>
            <a:ext cx="6192189" cy="2019404"/>
            <a:chOff x="0" y="0"/>
            <a:chExt cx="8063988" cy="2217420"/>
          </a:xfrm>
        </p:grpSpPr>
        <p:sp>
          <p:nvSpPr>
            <p:cNvPr id="9" name="Google Shape;89;p1">
              <a:extLst>
                <a:ext uri="{FF2B5EF4-FFF2-40B4-BE49-F238E27FC236}">
                  <a16:creationId xmlns:a16="http://schemas.microsoft.com/office/drawing/2014/main" id="{5C718AF5-0877-4DFF-97D2-363B97634047}"/>
                </a:ext>
              </a:extLst>
            </p:cNvPr>
            <p:cNvSpPr/>
            <p:nvPr/>
          </p:nvSpPr>
          <p:spPr>
            <a:xfrm>
              <a:off x="689610" y="0"/>
              <a:ext cx="7374378" cy="2216150"/>
            </a:xfrm>
            <a:custGeom>
              <a:avLst/>
              <a:gdLst/>
              <a:ahLst/>
              <a:cxnLst/>
              <a:rect l="l" t="t" r="r" b="b"/>
              <a:pathLst>
                <a:path w="7374378" h="2216150" extrusionOk="0">
                  <a:moveTo>
                    <a:pt x="6656050" y="0"/>
                  </a:moveTo>
                  <a:lnTo>
                    <a:pt x="20320" y="0"/>
                  </a:lnTo>
                  <a:lnTo>
                    <a:pt x="0" y="0"/>
                  </a:lnTo>
                  <a:lnTo>
                    <a:pt x="0" y="2216150"/>
                  </a:lnTo>
                  <a:lnTo>
                    <a:pt x="20320" y="2216150"/>
                  </a:lnTo>
                  <a:lnTo>
                    <a:pt x="6654264" y="2213610"/>
                  </a:lnTo>
                  <a:cubicBezTo>
                    <a:pt x="7055609" y="2213610"/>
                    <a:pt x="7373109" y="1717040"/>
                    <a:pt x="7373109" y="1104900"/>
                  </a:cubicBezTo>
                  <a:cubicBezTo>
                    <a:pt x="7374378" y="496570"/>
                    <a:pt x="7056878" y="0"/>
                    <a:pt x="6656050" y="0"/>
                  </a:cubicBezTo>
                  <a:lnTo>
                    <a:pt x="6656050" y="0"/>
                  </a:lnTo>
                  <a:close/>
                  <a:moveTo>
                    <a:pt x="730250" y="1107440"/>
                  </a:moveTo>
                  <a:lnTo>
                    <a:pt x="730250" y="1102360"/>
                  </a:lnTo>
                  <a:lnTo>
                    <a:pt x="730250" y="11074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0;p1">
              <a:extLst>
                <a:ext uri="{FF2B5EF4-FFF2-40B4-BE49-F238E27FC236}">
                  <a16:creationId xmlns:a16="http://schemas.microsoft.com/office/drawing/2014/main" id="{B27CCC9B-E392-44CF-B98A-1198C6C474EB}"/>
                </a:ext>
              </a:extLst>
            </p:cNvPr>
            <p:cNvSpPr/>
            <p:nvPr/>
          </p:nvSpPr>
          <p:spPr>
            <a:xfrm>
              <a:off x="0" y="0"/>
              <a:ext cx="1421130" cy="2217420"/>
            </a:xfrm>
            <a:custGeom>
              <a:avLst/>
              <a:gdLst/>
              <a:ahLst/>
              <a:cxnLst/>
              <a:rect l="l" t="t" r="r" b="b"/>
              <a:pathLst>
                <a:path w="1421130" h="2217420" extrusionOk="0">
                  <a:moveTo>
                    <a:pt x="1361440" y="665480"/>
                  </a:moveTo>
                  <a:lnTo>
                    <a:pt x="1346200" y="615950"/>
                  </a:lnTo>
                  <a:cubicBezTo>
                    <a:pt x="1341120" y="599440"/>
                    <a:pt x="1336040" y="584200"/>
                    <a:pt x="1329690" y="568960"/>
                  </a:cubicBezTo>
                  <a:lnTo>
                    <a:pt x="1329690" y="567690"/>
                  </a:lnTo>
                  <a:cubicBezTo>
                    <a:pt x="1324610" y="552450"/>
                    <a:pt x="1318260" y="537210"/>
                    <a:pt x="1311910" y="521970"/>
                  </a:cubicBezTo>
                  <a:lnTo>
                    <a:pt x="1311910" y="520700"/>
                  </a:lnTo>
                  <a:cubicBezTo>
                    <a:pt x="1305560" y="505460"/>
                    <a:pt x="1299210" y="491490"/>
                    <a:pt x="1292860" y="476250"/>
                  </a:cubicBezTo>
                  <a:lnTo>
                    <a:pt x="1292860" y="474980"/>
                  </a:lnTo>
                  <a:cubicBezTo>
                    <a:pt x="1286510" y="461010"/>
                    <a:pt x="1280160" y="445770"/>
                    <a:pt x="1272540" y="431800"/>
                  </a:cubicBezTo>
                  <a:lnTo>
                    <a:pt x="1272540" y="430530"/>
                  </a:lnTo>
                  <a:cubicBezTo>
                    <a:pt x="1266190" y="416560"/>
                    <a:pt x="1258570" y="402590"/>
                    <a:pt x="1250950" y="389890"/>
                  </a:cubicBezTo>
                  <a:lnTo>
                    <a:pt x="1250950" y="388620"/>
                  </a:lnTo>
                  <a:cubicBezTo>
                    <a:pt x="1243330" y="374650"/>
                    <a:pt x="1235710" y="361950"/>
                    <a:pt x="1228090" y="349250"/>
                  </a:cubicBezTo>
                  <a:cubicBezTo>
                    <a:pt x="1220470" y="336550"/>
                    <a:pt x="1212850" y="323850"/>
                    <a:pt x="1203960" y="311150"/>
                  </a:cubicBezTo>
                  <a:cubicBezTo>
                    <a:pt x="1078230" y="121920"/>
                    <a:pt x="908050" y="3810"/>
                    <a:pt x="718820" y="0"/>
                  </a:cubicBezTo>
                  <a:lnTo>
                    <a:pt x="709930" y="0"/>
                  </a:lnTo>
                  <a:cubicBezTo>
                    <a:pt x="317500" y="0"/>
                    <a:pt x="0" y="496570"/>
                    <a:pt x="0" y="1108710"/>
                  </a:cubicBezTo>
                  <a:cubicBezTo>
                    <a:pt x="0" y="1720850"/>
                    <a:pt x="317500" y="2217420"/>
                    <a:pt x="709930" y="2217420"/>
                  </a:cubicBezTo>
                  <a:lnTo>
                    <a:pt x="718820" y="2217420"/>
                  </a:lnTo>
                  <a:cubicBezTo>
                    <a:pt x="1107440" y="2209800"/>
                    <a:pt x="1419860" y="1717040"/>
                    <a:pt x="1419860" y="1109980"/>
                  </a:cubicBezTo>
                  <a:cubicBezTo>
                    <a:pt x="1421130" y="951230"/>
                    <a:pt x="1399540" y="801370"/>
                    <a:pt x="1361440" y="665480"/>
                  </a:cubicBezTo>
                  <a:close/>
                </a:path>
              </a:pathLst>
            </a:custGeom>
            <a:solidFill>
              <a:srgbClr val="2D8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E020592-FF24-49D0-B0BE-7A985C2D2F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200" y="534526"/>
            <a:ext cx="1937989" cy="1937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8BC89A-6F90-494C-BC69-9A0E078C6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48977" y="522540"/>
            <a:ext cx="4067910" cy="16621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27"/>
          <p:cNvPicPr preferRelativeResize="0"/>
          <p:nvPr/>
        </p:nvPicPr>
        <p:blipFill rotWithShape="1">
          <a:blip r:embed="rId3">
            <a:alphaModFix amt="9999"/>
          </a:blip>
          <a:srcRect r="35292"/>
          <a:stretch/>
        </p:blipFill>
        <p:spPr>
          <a:xfrm rot="5658904">
            <a:off x="33930" y="-1464412"/>
            <a:ext cx="12680724" cy="204663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CCFFEC-F60C-1F71-8F8E-3E35EBD088F1}"/>
              </a:ext>
            </a:extLst>
          </p:cNvPr>
          <p:cNvSpPr txBox="1"/>
          <p:nvPr/>
        </p:nvSpPr>
        <p:spPr>
          <a:xfrm>
            <a:off x="1864460" y="4321762"/>
            <a:ext cx="80188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Setiap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dikerjakan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satu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per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satu</a:t>
            </a:r>
            <a:endParaRPr lang="en-ID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Setiap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dilaksanakan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tepat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sekali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;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ada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diulang</a:t>
            </a:r>
            <a:endParaRPr lang="en-ID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Urutan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dilaksanakan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sama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urutan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sebagaimana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tertulis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di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teks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algoritma</a:t>
            </a:r>
            <a:endParaRPr lang="en-ID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terakhir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merupakan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akhir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algoritma</a:t>
            </a:r>
            <a:endParaRPr lang="en-ID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167;p4">
            <a:extLst>
              <a:ext uri="{FF2B5EF4-FFF2-40B4-BE49-F238E27FC236}">
                <a16:creationId xmlns:a16="http://schemas.microsoft.com/office/drawing/2014/main" id="{72225434-9715-5777-A2C2-60B675475046}"/>
              </a:ext>
            </a:extLst>
          </p:cNvPr>
          <p:cNvGrpSpPr/>
          <p:nvPr/>
        </p:nvGrpSpPr>
        <p:grpSpPr>
          <a:xfrm>
            <a:off x="9883302" y="572480"/>
            <a:ext cx="9804802" cy="2060145"/>
            <a:chOff x="0" y="0"/>
            <a:chExt cx="4049671" cy="850900"/>
          </a:xfrm>
        </p:grpSpPr>
        <p:sp>
          <p:nvSpPr>
            <p:cNvPr id="5" name="Google Shape;168;p4">
              <a:extLst>
                <a:ext uri="{FF2B5EF4-FFF2-40B4-BE49-F238E27FC236}">
                  <a16:creationId xmlns:a16="http://schemas.microsoft.com/office/drawing/2014/main" id="{0B609B80-AC78-17F2-39D0-0CD84DD092E3}"/>
                </a:ext>
              </a:extLst>
            </p:cNvPr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072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Mengenal</a:t>
              </a:r>
              <a:r>
                <a:rPr lang="en-US" sz="48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Bentuk</a:t>
              </a:r>
              <a:r>
                <a:rPr lang="en-US" sz="48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Struktur</a:t>
              </a:r>
              <a:r>
                <a:rPr lang="en-US" sz="48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Sekuensial</a:t>
              </a:r>
              <a:endParaRPr sz="4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6" name="Google Shape;169;p4">
              <a:extLst>
                <a:ext uri="{FF2B5EF4-FFF2-40B4-BE49-F238E27FC236}">
                  <a16:creationId xmlns:a16="http://schemas.microsoft.com/office/drawing/2014/main" id="{F5B0AF0E-9705-2E5D-472E-F05B8D49902A}"/>
                </a:ext>
              </a:extLst>
            </p:cNvPr>
            <p:cNvSpPr txBox="1"/>
            <p:nvPr/>
          </p:nvSpPr>
          <p:spPr>
            <a:xfrm>
              <a:off x="0" y="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89B645D-541B-23CF-FAAB-9F676FC87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923" y="4660921"/>
            <a:ext cx="10118012" cy="5781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ED4A78-8069-0F4F-D942-632B156B33E2}"/>
              </a:ext>
            </a:extLst>
          </p:cNvPr>
          <p:cNvSpPr txBox="1"/>
          <p:nvPr/>
        </p:nvSpPr>
        <p:spPr>
          <a:xfrm>
            <a:off x="1551001" y="2632625"/>
            <a:ext cx="62608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Karakteristik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Struktur</a:t>
            </a:r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Sekuensial</a:t>
            </a:r>
            <a:endParaRPr lang="en-US" sz="32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AEBFAE-DCA6-403A-95A5-4B0FD1DEFD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48" y="744104"/>
            <a:ext cx="1440267" cy="1440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8F1A8D-6907-447D-B982-7E98DD6ED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680" y="897643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0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27"/>
          <p:cNvPicPr preferRelativeResize="0"/>
          <p:nvPr/>
        </p:nvPicPr>
        <p:blipFill rotWithShape="1">
          <a:blip r:embed="rId3">
            <a:alphaModFix amt="9999"/>
          </a:blip>
          <a:srcRect r="35292"/>
          <a:stretch/>
        </p:blipFill>
        <p:spPr>
          <a:xfrm rot="5658904">
            <a:off x="-1178097" y="1482157"/>
            <a:ext cx="12648684" cy="20208858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27"/>
          <p:cNvSpPr txBox="1"/>
          <p:nvPr/>
        </p:nvSpPr>
        <p:spPr>
          <a:xfrm>
            <a:off x="-644370" y="759662"/>
            <a:ext cx="13115769" cy="89897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Implementasi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Sekuensial</a:t>
            </a:r>
            <a:endParaRPr sz="800" dirty="0"/>
          </a:p>
        </p:txBody>
      </p:sp>
      <p:sp>
        <p:nvSpPr>
          <p:cNvPr id="713" name="Google Shape;713;p27"/>
          <p:cNvSpPr/>
          <p:nvPr/>
        </p:nvSpPr>
        <p:spPr>
          <a:xfrm>
            <a:off x="16204067" y="-1310337"/>
            <a:ext cx="3038056" cy="303805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AE1BB-7DCA-CF71-4F74-A183E7CA8BB8}"/>
              </a:ext>
            </a:extLst>
          </p:cNvPr>
          <p:cNvSpPr txBox="1"/>
          <p:nvPr/>
        </p:nvSpPr>
        <p:spPr>
          <a:xfrm>
            <a:off x="760867" y="2483449"/>
            <a:ext cx="5689600" cy="4072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Studi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Kasus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800"/>
              </a:spcAft>
            </a:pP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Membuat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menghitung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gaji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karyawan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dimana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gaji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karyawan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meliputi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gaji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pokok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uang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tunjangan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dan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dikurangi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pajak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Tunjangan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diperoleh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sebesar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30%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dari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gaji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pokok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pajak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sebesar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10%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dari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gaji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pokok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  <a:endParaRPr lang="en-ID" sz="36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1E03BA-D757-F155-CC24-DB7B299D8AD5}"/>
                  </a:ext>
                </a:extLst>
              </p:cNvPr>
              <p:cNvSpPr txBox="1"/>
              <p:nvPr/>
            </p:nvSpPr>
            <p:spPr>
              <a:xfrm>
                <a:off x="9451523" y="3088459"/>
                <a:ext cx="7246711" cy="64388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PROGRAM 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Menghitung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gaji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karyawan</a:t>
                </a:r>
                <a:endParaRPr lang="en-ID" sz="24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DEKLARASI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const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Double 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p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ersenTunjangan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  = 0,3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const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Double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p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ersenPajak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= 0,1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n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amaKaryawan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string</a:t>
                </a:r>
                <a:endParaRPr lang="en-ID" sz="24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persenTunjangan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persenPajak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=double</a:t>
                </a:r>
                <a:endParaRPr lang="en-ID" sz="24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g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ajiPokok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, 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tunjangan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, 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pajak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g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ajiKaryawan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     = int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ALGORITMA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r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ead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n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amaKaryawan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g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ajiPokok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tunjangan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p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ersenTunjangan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*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g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ajiPokok</a:t>
                </a:r>
                <a:endParaRPr lang="en-ID" sz="24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pajak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p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ersenTunjangan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* (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g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ajiPokok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+ 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tunjangan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g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ajiKaryawan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g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ajiPokok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+ 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tunjangan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– 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pajak</a:t>
                </a:r>
                <a:endParaRPr lang="en-ID" sz="24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w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rite (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n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amaKaryawan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g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ajiKaryawan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1E03BA-D757-F155-CC24-DB7B299D8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523" y="3088459"/>
                <a:ext cx="7246711" cy="6438879"/>
              </a:xfrm>
              <a:prstGeom prst="rect">
                <a:avLst/>
              </a:prstGeom>
              <a:blipFill>
                <a:blip r:embed="rId4"/>
                <a:stretch>
                  <a:fillRect l="-1262" t="-663" r="-421" b="-132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92C4CC3-811B-4F1A-B19E-49BF25B13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A2579A-59BB-4ED9-92A2-1E995F623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66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27"/>
          <p:cNvPicPr preferRelativeResize="0"/>
          <p:nvPr/>
        </p:nvPicPr>
        <p:blipFill rotWithShape="1">
          <a:blip r:embed="rId3">
            <a:alphaModFix amt="9999"/>
          </a:blip>
          <a:srcRect r="35292"/>
          <a:stretch/>
        </p:blipFill>
        <p:spPr>
          <a:xfrm rot="5658904">
            <a:off x="-1178097" y="1482157"/>
            <a:ext cx="12648684" cy="20208858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27"/>
          <p:cNvSpPr txBox="1"/>
          <p:nvPr/>
        </p:nvSpPr>
        <p:spPr>
          <a:xfrm>
            <a:off x="-593570" y="0"/>
            <a:ext cx="13115769" cy="89897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Implementasi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Sekuensial</a:t>
            </a:r>
            <a:endParaRPr sz="800" dirty="0"/>
          </a:p>
        </p:txBody>
      </p:sp>
      <p:sp>
        <p:nvSpPr>
          <p:cNvPr id="713" name="Google Shape;713;p27"/>
          <p:cNvSpPr/>
          <p:nvPr/>
        </p:nvSpPr>
        <p:spPr>
          <a:xfrm>
            <a:off x="16204067" y="-1310337"/>
            <a:ext cx="3038056" cy="303805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E03BA-D757-F155-CC24-DB7B299D8AD5}"/>
              </a:ext>
            </a:extLst>
          </p:cNvPr>
          <p:cNvSpPr txBox="1"/>
          <p:nvPr/>
        </p:nvSpPr>
        <p:spPr>
          <a:xfrm>
            <a:off x="2590118" y="1115100"/>
            <a:ext cx="16333311" cy="9099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import java.io.*;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class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Sekuensial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{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public static final Double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persenTunjangan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= 0.3;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public static final Double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persenPajak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= 0.1;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 	public static void main(String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args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[]) throws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IOException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{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BufferedReader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br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= new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BufferedReader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(new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InputStreamReader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(System.in));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	String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namaKaryawan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	Double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gajiPokok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tunjangan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pajak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gajiKaryawan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System.out.print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("Nama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Karyawan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: ");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namaKaryawan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=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br.readLine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();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System.out.print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("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GajiPokok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: ");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gajiPokok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=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Double.parseDouble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br.readLine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());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tunjangan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=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persenTunjangan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*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gajiPokok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pajak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=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persenPajak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* (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gajiPokok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+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tunjangan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);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gajiKaryawan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=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gajiPokok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+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tunjangan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-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pajak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System.out.println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("=======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Perhitungan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Gaji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Karyawan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==============");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System.out.println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("");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System.out.println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("Nama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Karyawan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= " +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namaKaryawan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);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System.out.println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("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Gaji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= " + </a:t>
            </a:r>
            <a:r>
              <a:rPr lang="en-ID" sz="1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gajiKaryawan</a:t>
            </a: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	}</a:t>
            </a: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}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9633B6-A2B3-4A64-E87D-DBCEBF78C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156" y="4990441"/>
            <a:ext cx="7699754" cy="5296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C82968-1114-422A-86DA-375C21EB8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759F4F-70B7-4814-AE59-F718573F1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75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27"/>
          <p:cNvPicPr preferRelativeResize="0"/>
          <p:nvPr/>
        </p:nvPicPr>
        <p:blipFill rotWithShape="1">
          <a:blip r:embed="rId3">
            <a:alphaModFix amt="9999"/>
          </a:blip>
          <a:srcRect r="35292"/>
          <a:stretch/>
        </p:blipFill>
        <p:spPr>
          <a:xfrm rot="5658904">
            <a:off x="-1178097" y="1482157"/>
            <a:ext cx="12648684" cy="20208858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27"/>
          <p:cNvSpPr txBox="1"/>
          <p:nvPr/>
        </p:nvSpPr>
        <p:spPr>
          <a:xfrm>
            <a:off x="-644370" y="759662"/>
            <a:ext cx="13115769" cy="89897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Implementasi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Sekuensial</a:t>
            </a:r>
            <a:endParaRPr sz="800" dirty="0"/>
          </a:p>
        </p:txBody>
      </p:sp>
      <p:sp>
        <p:nvSpPr>
          <p:cNvPr id="713" name="Google Shape;713;p27"/>
          <p:cNvSpPr/>
          <p:nvPr/>
        </p:nvSpPr>
        <p:spPr>
          <a:xfrm>
            <a:off x="16204067" y="-1310337"/>
            <a:ext cx="3038056" cy="303805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AE1BB-7DCA-CF71-4F74-A183E7CA8BB8}"/>
              </a:ext>
            </a:extLst>
          </p:cNvPr>
          <p:cNvSpPr txBox="1"/>
          <p:nvPr/>
        </p:nvSpPr>
        <p:spPr>
          <a:xfrm>
            <a:off x="760867" y="2483449"/>
            <a:ext cx="5689600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Studi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Kasus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Membuat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menghitung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harga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barang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setelah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diskon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dimana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diskon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diberikan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sebesar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50%,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sehingga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perhitungan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harga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barang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setelah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diskon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menggunakan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sekuensial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sebagai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berikut</a:t>
            </a:r>
            <a:r>
              <a:rPr lang="en-ID" sz="24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1E03BA-D757-F155-CC24-DB7B299D8AD5}"/>
                  </a:ext>
                </a:extLst>
              </p:cNvPr>
              <p:cNvSpPr txBox="1"/>
              <p:nvPr/>
            </p:nvSpPr>
            <p:spPr>
              <a:xfrm>
                <a:off x="9451523" y="3088459"/>
                <a:ext cx="7246711" cy="6971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PROGRAM 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Menghitung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Barang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Diskon</a:t>
                </a:r>
                <a:endParaRPr lang="en-ID" sz="24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DEKLARASI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const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p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ersenDikson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= 0,5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    n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ama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B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arang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string</a:t>
                </a:r>
                <a:endParaRPr lang="en-ID" sz="24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hargaBarang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, 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potonganHarga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, 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hargaDiskon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= double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ALGORITMA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Read (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n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amaBarang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, 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hargaBarang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potonganHarga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hargaBarang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*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p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ersenDiskon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hargaDiskon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hargaBarang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- 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potonganHarga</a:t>
                </a:r>
                <a:endParaRPr lang="en-ID" sz="2400" dirty="0">
                  <a:solidFill>
                    <a:schemeClr val="bg1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w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rite (</a:t>
                </a:r>
                <a:r>
                  <a:rPr lang="en-ID" sz="2400" dirty="0" err="1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hargaDiskon</a:t>
                </a: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400" dirty="0">
                    <a:solidFill>
                      <a:schemeClr val="bg1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1E03BA-D757-F155-CC24-DB7B299D8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523" y="3088459"/>
                <a:ext cx="7246711" cy="6971588"/>
              </a:xfrm>
              <a:prstGeom prst="rect">
                <a:avLst/>
              </a:prstGeom>
              <a:blipFill>
                <a:blip r:embed="rId4"/>
                <a:stretch>
                  <a:fillRect l="-1262" t="-61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F2DB941-9D17-4EA7-AC4B-CE1FC25D5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966D95-245A-4870-8177-F8008E149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41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27"/>
          <p:cNvPicPr preferRelativeResize="0"/>
          <p:nvPr/>
        </p:nvPicPr>
        <p:blipFill rotWithShape="1">
          <a:blip r:embed="rId3">
            <a:alphaModFix amt="9999"/>
          </a:blip>
          <a:srcRect r="35292"/>
          <a:stretch/>
        </p:blipFill>
        <p:spPr>
          <a:xfrm rot="5658904">
            <a:off x="-1178097" y="1482157"/>
            <a:ext cx="12648684" cy="20208858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27"/>
          <p:cNvSpPr txBox="1"/>
          <p:nvPr/>
        </p:nvSpPr>
        <p:spPr>
          <a:xfrm>
            <a:off x="-593570" y="0"/>
            <a:ext cx="13115769" cy="89897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Implementasi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Sekuensial</a:t>
            </a:r>
            <a:endParaRPr sz="800" dirty="0"/>
          </a:p>
        </p:txBody>
      </p:sp>
      <p:sp>
        <p:nvSpPr>
          <p:cNvPr id="713" name="Google Shape;713;p27"/>
          <p:cNvSpPr/>
          <p:nvPr/>
        </p:nvSpPr>
        <p:spPr>
          <a:xfrm>
            <a:off x="16204067" y="-1310337"/>
            <a:ext cx="3038056" cy="303805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E03BA-D757-F155-CC24-DB7B299D8AD5}"/>
              </a:ext>
            </a:extLst>
          </p:cNvPr>
          <p:cNvSpPr txBox="1"/>
          <p:nvPr/>
        </p:nvSpPr>
        <p:spPr>
          <a:xfrm>
            <a:off x="2590118" y="1115100"/>
            <a:ext cx="16333311" cy="10618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 java.io.*;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Sekuensial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public static final Double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persenDiskon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0.5;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public static void main(String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args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[]) throws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IOException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BufferedReader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new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BufferedReader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(new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InputStreamReader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(System.in));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Double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hargaBarang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potonganHarga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hargaDiskon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String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namaBarang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System.out.print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("Nama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");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namaBarang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br.readLine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();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System.out.print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("Harga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");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hargaBarang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Double.parseDouble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br.readLine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());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potonganHarga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hargaBarang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*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persenDiskon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hargaDiskon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hargaBarang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potonganHarga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System.out.println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("=======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Perhitungan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Diskon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==============");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System.out.println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("");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System.out.println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("Nama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Barang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" +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namaBarang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System.out.println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("Harga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Diskon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" + </a:t>
            </a:r>
            <a:r>
              <a:rPr lang="en-ID" sz="1800" dirty="0" err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hargaDiskon</a:t>
            </a: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}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D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9633B6-A2B3-4A64-E87D-DBCEBF78C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156" y="4990441"/>
            <a:ext cx="7699754" cy="5296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C6A041-1512-4D45-A29D-8F09602BC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5D4A56-846D-4960-9BBB-52ADD66D89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7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29"/>
          <p:cNvPicPr preferRelativeResize="0"/>
          <p:nvPr/>
        </p:nvPicPr>
        <p:blipFill rotWithShape="1">
          <a:blip r:embed="rId3">
            <a:alphaModFix amt="38000"/>
          </a:blip>
          <a:srcRect/>
          <a:stretch/>
        </p:blipFill>
        <p:spPr>
          <a:xfrm>
            <a:off x="-5486185" y="-8304655"/>
            <a:ext cx="26896310" cy="2689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68;p29">
            <a:extLst>
              <a:ext uri="{FF2B5EF4-FFF2-40B4-BE49-F238E27FC236}">
                <a16:creationId xmlns:a16="http://schemas.microsoft.com/office/drawing/2014/main" id="{612A3A3A-6D49-4657-4EA3-2F3D31AC563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6562" y="3288909"/>
            <a:ext cx="10440755" cy="5475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69;p29">
            <a:extLst>
              <a:ext uri="{FF2B5EF4-FFF2-40B4-BE49-F238E27FC236}">
                <a16:creationId xmlns:a16="http://schemas.microsoft.com/office/drawing/2014/main" id="{ED791131-5F6D-199B-C802-09D0A70AE97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3600" y="2770567"/>
            <a:ext cx="962382" cy="96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oogle Shape;770;p29">
            <a:extLst>
              <a:ext uri="{FF2B5EF4-FFF2-40B4-BE49-F238E27FC236}">
                <a16:creationId xmlns:a16="http://schemas.microsoft.com/office/drawing/2014/main" id="{A77B1A4C-88A1-EB23-DDEC-F95F380D2677}"/>
              </a:ext>
            </a:extLst>
          </p:cNvPr>
          <p:cNvGrpSpPr/>
          <p:nvPr/>
        </p:nvGrpSpPr>
        <p:grpSpPr>
          <a:xfrm>
            <a:off x="4993776" y="5063320"/>
            <a:ext cx="8781748" cy="1721210"/>
            <a:chOff x="0" y="0"/>
            <a:chExt cx="11708998" cy="2294946"/>
          </a:xfrm>
        </p:grpSpPr>
        <p:sp>
          <p:nvSpPr>
            <p:cNvPr id="5" name="Google Shape;771;p29">
              <a:extLst>
                <a:ext uri="{FF2B5EF4-FFF2-40B4-BE49-F238E27FC236}">
                  <a16:creationId xmlns:a16="http://schemas.microsoft.com/office/drawing/2014/main" id="{11087E0E-5525-04BC-B556-862C4E846C61}"/>
                </a:ext>
              </a:extLst>
            </p:cNvPr>
            <p:cNvSpPr txBox="1"/>
            <p:nvPr/>
          </p:nvSpPr>
          <p:spPr>
            <a:xfrm>
              <a:off x="0" y="0"/>
              <a:ext cx="11708998" cy="177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8799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TERIMA KASIH!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772;p29">
              <a:extLst>
                <a:ext uri="{FF2B5EF4-FFF2-40B4-BE49-F238E27FC236}">
                  <a16:creationId xmlns:a16="http://schemas.microsoft.com/office/drawing/2014/main" id="{F40053AC-D3E9-4D6E-7D71-938C6E49F2A1}"/>
                </a:ext>
              </a:extLst>
            </p:cNvPr>
            <p:cNvSpPr txBox="1"/>
            <p:nvPr/>
          </p:nvSpPr>
          <p:spPr>
            <a:xfrm>
              <a:off x="0" y="1921510"/>
              <a:ext cx="11708998" cy="373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C1A1039-916B-4346-AF14-3045226407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333" y="1098763"/>
            <a:ext cx="1440267" cy="1440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496E9B-1405-463C-8AAD-11676E4286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4791" y="1262440"/>
            <a:ext cx="2773390" cy="11331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3245" y="0"/>
            <a:ext cx="26896310" cy="2689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90209" y="-9190891"/>
            <a:ext cx="26896310" cy="2689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980573" flipH="1">
            <a:off x="-4663379" y="357140"/>
            <a:ext cx="15346502" cy="5573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2"/>
          <p:cNvGrpSpPr/>
          <p:nvPr/>
        </p:nvGrpSpPr>
        <p:grpSpPr>
          <a:xfrm>
            <a:off x="10513939" y="3947468"/>
            <a:ext cx="6729031" cy="2060145"/>
            <a:chOff x="0" y="-38100"/>
            <a:chExt cx="2521016" cy="850900"/>
          </a:xfrm>
        </p:grpSpPr>
        <p:sp>
          <p:nvSpPr>
            <p:cNvPr id="105" name="Google Shape;105;p2"/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 extrusionOk="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10516256" y="5068893"/>
            <a:ext cx="6726714" cy="2060145"/>
            <a:chOff x="0" y="-38100"/>
            <a:chExt cx="2521016" cy="850900"/>
          </a:xfrm>
        </p:grpSpPr>
        <p:sp>
          <p:nvSpPr>
            <p:cNvPr id="111" name="Google Shape;111;p2"/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 extrusionOk="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10516257" y="6309983"/>
            <a:ext cx="6726713" cy="3291217"/>
            <a:chOff x="0" y="-38100"/>
            <a:chExt cx="2521016" cy="850900"/>
          </a:xfrm>
        </p:grpSpPr>
        <p:sp>
          <p:nvSpPr>
            <p:cNvPr id="117" name="Google Shape;117;p2"/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 extrusionOk="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" name="Google Shape;123;p2"/>
          <p:cNvSpPr txBox="1"/>
          <p:nvPr/>
        </p:nvSpPr>
        <p:spPr>
          <a:xfrm>
            <a:off x="9503787" y="4113829"/>
            <a:ext cx="759911" cy="522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0" b="0" i="0" u="none" strike="noStrike" cap="non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01</a:t>
            </a:r>
            <a:endParaRPr/>
          </a:p>
        </p:txBody>
      </p:sp>
      <p:sp>
        <p:nvSpPr>
          <p:cNvPr id="125" name="Google Shape;125;p2"/>
          <p:cNvSpPr txBox="1"/>
          <p:nvPr/>
        </p:nvSpPr>
        <p:spPr>
          <a:xfrm>
            <a:off x="9503787" y="5282797"/>
            <a:ext cx="759911" cy="522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0" b="0" i="0" u="none" strike="noStrike" cap="non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02</a:t>
            </a:r>
            <a:endParaRPr/>
          </a:p>
        </p:txBody>
      </p:sp>
      <p:sp>
        <p:nvSpPr>
          <p:cNvPr id="127" name="Google Shape;127;p2"/>
          <p:cNvSpPr txBox="1"/>
          <p:nvPr/>
        </p:nvSpPr>
        <p:spPr>
          <a:xfrm>
            <a:off x="9503787" y="6451766"/>
            <a:ext cx="759911" cy="522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60" b="0" i="0" u="none" strike="noStrike" cap="non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rPr>
              <a:t>03</a:t>
            </a:r>
            <a:endParaRPr/>
          </a:p>
        </p:txBody>
      </p:sp>
      <p:grpSp>
        <p:nvGrpSpPr>
          <p:cNvPr id="133" name="Google Shape;133;p2"/>
          <p:cNvGrpSpPr/>
          <p:nvPr/>
        </p:nvGrpSpPr>
        <p:grpSpPr>
          <a:xfrm>
            <a:off x="9362771" y="202308"/>
            <a:ext cx="10439484" cy="2060143"/>
            <a:chOff x="0" y="-38100"/>
            <a:chExt cx="4311814" cy="850900"/>
          </a:xfrm>
        </p:grpSpPr>
        <p:sp>
          <p:nvSpPr>
            <p:cNvPr id="134" name="Google Shape;134;p2"/>
            <p:cNvSpPr/>
            <p:nvPr/>
          </p:nvSpPr>
          <p:spPr>
            <a:xfrm>
              <a:off x="0" y="0"/>
              <a:ext cx="4311814" cy="635971"/>
            </a:xfrm>
            <a:custGeom>
              <a:avLst/>
              <a:gdLst/>
              <a:ahLst/>
              <a:cxnLst/>
              <a:rect l="l" t="t" r="r" b="b"/>
              <a:pathLst>
                <a:path w="4311814" h="635971" extrusionOk="0">
                  <a:moveTo>
                    <a:pt x="74160" y="0"/>
                  </a:moveTo>
                  <a:lnTo>
                    <a:pt x="4237654" y="0"/>
                  </a:lnTo>
                  <a:cubicBezTo>
                    <a:pt x="4278611" y="0"/>
                    <a:pt x="4311814" y="33203"/>
                    <a:pt x="4311814" y="74160"/>
                  </a:cubicBezTo>
                  <a:lnTo>
                    <a:pt x="4311814" y="561811"/>
                  </a:lnTo>
                  <a:cubicBezTo>
                    <a:pt x="4311814" y="602768"/>
                    <a:pt x="4278611" y="635971"/>
                    <a:pt x="4237654" y="635971"/>
                  </a:cubicBezTo>
                  <a:lnTo>
                    <a:pt x="74160" y="635971"/>
                  </a:lnTo>
                  <a:cubicBezTo>
                    <a:pt x="33203" y="635971"/>
                    <a:pt x="0" y="602768"/>
                    <a:pt x="0" y="561811"/>
                  </a:cubicBezTo>
                  <a:lnTo>
                    <a:pt x="0" y="74160"/>
                  </a:lnTo>
                  <a:cubicBezTo>
                    <a:pt x="0" y="33203"/>
                    <a:pt x="33203" y="0"/>
                    <a:pt x="74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2"/>
          <p:cNvSpPr txBox="1"/>
          <p:nvPr/>
        </p:nvSpPr>
        <p:spPr>
          <a:xfrm>
            <a:off x="9826593" y="458913"/>
            <a:ext cx="7746727" cy="142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99" b="1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Outlines</a:t>
            </a:r>
            <a:endParaRPr dirty="0"/>
          </a:p>
        </p:txBody>
      </p:sp>
      <p:sp>
        <p:nvSpPr>
          <p:cNvPr id="137" name="Google Shape;137;p2"/>
          <p:cNvSpPr txBox="1"/>
          <p:nvPr/>
        </p:nvSpPr>
        <p:spPr>
          <a:xfrm>
            <a:off x="10989313" y="4226183"/>
            <a:ext cx="6253657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Jenis</a:t>
            </a:r>
            <a:r>
              <a:rPr lang="en-US" sz="32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</a:t>
            </a:r>
            <a:r>
              <a:rPr lang="en-US" sz="32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r>
              <a:rPr lang="en-US" sz="32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Sekuensial</a:t>
            </a:r>
            <a:endParaRPr dirty="0"/>
          </a:p>
        </p:txBody>
      </p:sp>
      <p:sp>
        <p:nvSpPr>
          <p:cNvPr id="138" name="Google Shape;138;p2"/>
          <p:cNvSpPr txBox="1"/>
          <p:nvPr/>
        </p:nvSpPr>
        <p:spPr>
          <a:xfrm>
            <a:off x="10989314" y="5379637"/>
            <a:ext cx="6253656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Mengenali</a:t>
            </a:r>
            <a:r>
              <a:rPr lang="en-US" sz="3200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200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Bentuk</a:t>
            </a:r>
            <a:r>
              <a:rPr lang="en-US" sz="3200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200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Struktur</a:t>
            </a:r>
            <a:r>
              <a:rPr lang="en-US" sz="3200" dirty="0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 </a:t>
            </a:r>
            <a:r>
              <a:rPr lang="en-US" sz="3200" dirty="0" err="1">
                <a:solidFill>
                  <a:srgbClr val="072E62"/>
                </a:solidFill>
                <a:latin typeface="Roboto Condensed"/>
                <a:ea typeface="Roboto Condensed"/>
                <a:sym typeface="Roboto Condensed"/>
              </a:rPr>
              <a:t>Sekuensial</a:t>
            </a:r>
            <a:endParaRPr dirty="0"/>
          </a:p>
        </p:txBody>
      </p:sp>
      <p:sp>
        <p:nvSpPr>
          <p:cNvPr id="139" name="Google Shape;139;p2"/>
          <p:cNvSpPr txBox="1"/>
          <p:nvPr/>
        </p:nvSpPr>
        <p:spPr>
          <a:xfrm>
            <a:off x="10989314" y="6565053"/>
            <a:ext cx="5630664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Implementasi</a:t>
            </a:r>
            <a:r>
              <a:rPr lang="en-US" sz="32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</a:t>
            </a:r>
            <a:r>
              <a:rPr lang="en-US" sz="32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Sekuensial</a:t>
            </a:r>
            <a:r>
              <a:rPr lang="en-US" sz="32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pada </a:t>
            </a: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Beragam</a:t>
            </a:r>
            <a:r>
              <a:rPr lang="en-US" sz="32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Studi</a:t>
            </a:r>
            <a:r>
              <a:rPr lang="en-US" sz="3200" b="0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3200" b="0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Kasus</a:t>
            </a:r>
            <a:endParaRPr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D3CDCA4-E0FB-4F87-B865-C74816A87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48" y="744104"/>
            <a:ext cx="1440267" cy="14402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094B31-523C-4D0F-9F4F-C56690343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680" y="897643"/>
            <a:ext cx="2773390" cy="11331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F3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15"/>
          <p:cNvPicPr preferRelativeResize="0"/>
          <p:nvPr/>
        </p:nvPicPr>
        <p:blipFill rotWithShape="1">
          <a:blip r:embed="rId3">
            <a:alphaModFix/>
          </a:blip>
          <a:srcRect l="27953" r="12656" b="56215"/>
          <a:stretch/>
        </p:blipFill>
        <p:spPr>
          <a:xfrm>
            <a:off x="-487068" y="2544745"/>
            <a:ext cx="18745240" cy="10157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179546">
            <a:off x="11179925" y="6441385"/>
            <a:ext cx="13250056" cy="1218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64752" y="7234511"/>
            <a:ext cx="6114685" cy="468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5"/>
          <p:cNvSpPr txBox="1"/>
          <p:nvPr/>
        </p:nvSpPr>
        <p:spPr>
          <a:xfrm>
            <a:off x="2509284" y="2544745"/>
            <a:ext cx="11461898" cy="524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5720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Struktur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suatu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rangkaian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disusun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sedemikian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rupa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pola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tertentu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Struktur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terdiri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beberapa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elemen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dirangkai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sehingga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menjadi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satu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kesatuan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utuh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Sebuah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dapat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dibangun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melalui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buah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konstruksi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struktur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dasar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yaitu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struktur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sekuensial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runtunan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struktur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pemilihan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dan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struktur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perulangan</a:t>
            </a:r>
            <a:r>
              <a:rPr lang="en-US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A11F72-D923-4171-BED7-66163625D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848" y="744104"/>
            <a:ext cx="1440267" cy="1440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2558E5-10DE-4FFE-A81D-E68106D8E0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9680" y="897643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7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E6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840632">
            <a:off x="9838300" y="-4182798"/>
            <a:ext cx="13250056" cy="1218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95706" y="4626619"/>
            <a:ext cx="9449543" cy="5755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5745708" y="0"/>
            <a:ext cx="26896308" cy="26896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3"/>
          <p:cNvGrpSpPr/>
          <p:nvPr/>
        </p:nvGrpSpPr>
        <p:grpSpPr>
          <a:xfrm>
            <a:off x="-660802" y="1200069"/>
            <a:ext cx="9804802" cy="2060145"/>
            <a:chOff x="0" y="-38100"/>
            <a:chExt cx="4049671" cy="850900"/>
          </a:xfrm>
        </p:grpSpPr>
        <p:sp>
          <p:nvSpPr>
            <p:cNvPr id="153" name="Google Shape;153;p3"/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3"/>
          <p:cNvSpPr txBox="1"/>
          <p:nvPr/>
        </p:nvSpPr>
        <p:spPr>
          <a:xfrm>
            <a:off x="-660802" y="1520197"/>
            <a:ext cx="9804802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</a:t>
            </a:r>
            <a:r>
              <a:rPr lang="en-US" sz="4400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Algoritma</a:t>
            </a:r>
            <a:r>
              <a:rPr lang="en-US" sz="4400" b="1" i="0" u="none" strike="noStrike" cap="none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i="0" u="none" strike="noStrike" cap="none" dirty="0" err="1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Sekuensial</a:t>
            </a:r>
            <a:endParaRPr sz="900" dirty="0"/>
          </a:p>
        </p:txBody>
      </p:sp>
      <p:sp>
        <p:nvSpPr>
          <p:cNvPr id="2" name="Google Shape;156;p3">
            <a:extLst>
              <a:ext uri="{FF2B5EF4-FFF2-40B4-BE49-F238E27FC236}">
                <a16:creationId xmlns:a16="http://schemas.microsoft.com/office/drawing/2014/main" id="{3B1B3AEF-338E-5B44-FAF0-664A1A827B45}"/>
              </a:ext>
            </a:extLst>
          </p:cNvPr>
          <p:cNvSpPr txBox="1"/>
          <p:nvPr/>
        </p:nvSpPr>
        <p:spPr>
          <a:xfrm>
            <a:off x="571725" y="3738607"/>
            <a:ext cx="9144000" cy="139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Konstruksi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sekuensial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runtunan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konstruksi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terdiri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dari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sederatan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diproses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secara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serial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atau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sekuensial</a:t>
            </a:r>
            <a:r>
              <a:rPr lang="en-US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en-ID" sz="28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56;p3">
            <a:extLst>
              <a:ext uri="{FF2B5EF4-FFF2-40B4-BE49-F238E27FC236}">
                <a16:creationId xmlns:a16="http://schemas.microsoft.com/office/drawing/2014/main" id="{907E918B-E129-2981-6853-AF6FCA7A4F77}"/>
              </a:ext>
            </a:extLst>
          </p:cNvPr>
          <p:cNvSpPr txBox="1"/>
          <p:nvPr/>
        </p:nvSpPr>
        <p:spPr>
          <a:xfrm>
            <a:off x="571725" y="5612254"/>
            <a:ext cx="9144000" cy="1826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Pada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struktur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sekuensial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ditulis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satu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baris dan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jika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instruksinya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banyak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maka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ditulis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satu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baris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memisahkan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setiap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menggunakan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tanda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()</a:t>
            </a:r>
            <a:endParaRPr lang="en-ID" sz="40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77C7EE-4547-BC62-6456-055E6F7CC8D7}"/>
              </a:ext>
            </a:extLst>
          </p:cNvPr>
          <p:cNvSpPr txBox="1"/>
          <p:nvPr/>
        </p:nvSpPr>
        <p:spPr>
          <a:xfrm>
            <a:off x="504157" y="7824345"/>
            <a:ext cx="108274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Didalam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struktur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algoritma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sekuensial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setiap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dikerjakan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secara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berurutan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atau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kata lain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suatu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dikerjakan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setelah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sebelumnya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selesai</a:t>
            </a:r>
            <a:r>
              <a:rPr lang="en-ID" sz="2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dikerjakan</a:t>
            </a:r>
            <a:endParaRPr lang="en-ID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6B030D-C0FA-4756-9CCE-7D84145957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BBB058-FF9E-4AD9-86BB-3D07C7DF6B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4"/>
          <p:cNvGrpSpPr/>
          <p:nvPr/>
        </p:nvGrpSpPr>
        <p:grpSpPr>
          <a:xfrm>
            <a:off x="0" y="5107335"/>
            <a:ext cx="5841556" cy="5179665"/>
            <a:chOff x="0" y="-9525"/>
            <a:chExt cx="1538517" cy="1364192"/>
          </a:xfrm>
        </p:grpSpPr>
        <p:sp>
          <p:nvSpPr>
            <p:cNvPr id="163" name="Google Shape;163;p4"/>
            <p:cNvSpPr/>
            <p:nvPr/>
          </p:nvSpPr>
          <p:spPr>
            <a:xfrm>
              <a:off x="0" y="0"/>
              <a:ext cx="1538517" cy="1354667"/>
            </a:xfrm>
            <a:custGeom>
              <a:avLst/>
              <a:gdLst/>
              <a:ahLst/>
              <a:cxnLst/>
              <a:rect l="l" t="t" r="r" b="b"/>
              <a:pathLst>
                <a:path w="1538517" h="1354667" extrusionOk="0">
                  <a:moveTo>
                    <a:pt x="0" y="0"/>
                  </a:moveTo>
                  <a:lnTo>
                    <a:pt x="1538517" y="0"/>
                  </a:lnTo>
                  <a:lnTo>
                    <a:pt x="1538517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DCEEF3"/>
            </a:solidFill>
            <a:ln>
              <a:noFill/>
            </a:ln>
          </p:spPr>
        </p:sp>
        <p:sp>
          <p:nvSpPr>
            <p:cNvPr id="164" name="Google Shape;164;p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486905" y="-5803411"/>
            <a:ext cx="18288000" cy="10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1615" y="4214290"/>
            <a:ext cx="6072710" cy="6072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4"/>
          <p:cNvGrpSpPr/>
          <p:nvPr/>
        </p:nvGrpSpPr>
        <p:grpSpPr>
          <a:xfrm>
            <a:off x="9144000" y="149494"/>
            <a:ext cx="9804802" cy="2060145"/>
            <a:chOff x="0" y="-38100"/>
            <a:chExt cx="4049671" cy="850900"/>
          </a:xfrm>
        </p:grpSpPr>
        <p:sp>
          <p:nvSpPr>
            <p:cNvPr id="168" name="Google Shape;168;p4"/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072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4"/>
          <p:cNvSpPr txBox="1"/>
          <p:nvPr/>
        </p:nvSpPr>
        <p:spPr>
          <a:xfrm>
            <a:off x="8877645" y="471281"/>
            <a:ext cx="980480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Penggunaan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Sekuensial</a:t>
            </a:r>
            <a:endParaRPr sz="4000" dirty="0"/>
          </a:p>
        </p:txBody>
      </p:sp>
      <p:sp>
        <p:nvSpPr>
          <p:cNvPr id="172" name="Google Shape;172;p4"/>
          <p:cNvSpPr txBox="1"/>
          <p:nvPr/>
        </p:nvSpPr>
        <p:spPr>
          <a:xfrm>
            <a:off x="6459504" y="2301884"/>
            <a:ext cx="11099856" cy="268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en-ID" sz="2800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Sebuah</a:t>
            </a:r>
            <a:r>
              <a:rPr lang="en-ID" sz="28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Permasalahan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diselesaikan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beberapa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ditulis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secara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berurutan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satu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baris,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misalnya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terdapat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4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yaitu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Instruksi1, Instruksi2, Instruksi3, Instruksi4,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maka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ditulis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seperti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berikut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</a:t>
            </a:r>
            <a:endParaRPr lang="en-ID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273BC-1E64-84FE-5BE3-921B74E5EFB7}"/>
              </a:ext>
            </a:extLst>
          </p:cNvPr>
          <p:cNvSpPr txBox="1"/>
          <p:nvPr/>
        </p:nvSpPr>
        <p:spPr>
          <a:xfrm>
            <a:off x="7948953" y="4989799"/>
            <a:ext cx="3023847" cy="2198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Instruksi1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Instruksi2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Instruksi3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D" sz="20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Instruksi4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72;p4">
            <a:extLst>
              <a:ext uri="{FF2B5EF4-FFF2-40B4-BE49-F238E27FC236}">
                <a16:creationId xmlns:a16="http://schemas.microsoft.com/office/drawing/2014/main" id="{5A9D49A7-9588-113A-44F9-C223EBC8573A}"/>
              </a:ext>
            </a:extLst>
          </p:cNvPr>
          <p:cNvSpPr txBox="1"/>
          <p:nvPr/>
        </p:nvSpPr>
        <p:spPr>
          <a:xfrm>
            <a:off x="6459503" y="7250645"/>
            <a:ext cx="11556881" cy="2872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Ke-4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instruksi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dilaksanakan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dimulai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instruksi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(I1),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dimana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I1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dikerjakan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terlebih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dulu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selesai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Kemudian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I1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selesai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dilanjutkan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pengerjaaan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I2.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Selanjutnya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ketika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I2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selesai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dikerjakan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I3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dikerjakan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begitu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seterusnya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sampai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I4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selesai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dikerjakan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Ketika I4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selesai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dikerjakan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sekuensial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pun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selesai</a:t>
            </a:r>
            <a:r>
              <a:rPr lang="en-ID" sz="24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F68BE5-F419-4034-8722-FA8885C976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48" y="744104"/>
            <a:ext cx="1440267" cy="1440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509BFF-6BB0-4174-AA8D-9C449C2A7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680" y="897643"/>
            <a:ext cx="2773390" cy="11331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4"/>
          <p:cNvGrpSpPr/>
          <p:nvPr/>
        </p:nvGrpSpPr>
        <p:grpSpPr>
          <a:xfrm>
            <a:off x="0" y="5107335"/>
            <a:ext cx="5841556" cy="5179665"/>
            <a:chOff x="0" y="-9525"/>
            <a:chExt cx="1538517" cy="1364192"/>
          </a:xfrm>
        </p:grpSpPr>
        <p:sp>
          <p:nvSpPr>
            <p:cNvPr id="163" name="Google Shape;163;p4"/>
            <p:cNvSpPr/>
            <p:nvPr/>
          </p:nvSpPr>
          <p:spPr>
            <a:xfrm>
              <a:off x="0" y="0"/>
              <a:ext cx="1538517" cy="1354667"/>
            </a:xfrm>
            <a:custGeom>
              <a:avLst/>
              <a:gdLst/>
              <a:ahLst/>
              <a:cxnLst/>
              <a:rect l="l" t="t" r="r" b="b"/>
              <a:pathLst>
                <a:path w="1538517" h="1354667" extrusionOk="0">
                  <a:moveTo>
                    <a:pt x="0" y="0"/>
                  </a:moveTo>
                  <a:lnTo>
                    <a:pt x="1538517" y="0"/>
                  </a:lnTo>
                  <a:lnTo>
                    <a:pt x="1538517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DCEEF3"/>
            </a:solidFill>
            <a:ln>
              <a:noFill/>
            </a:ln>
          </p:spPr>
        </p:sp>
        <p:sp>
          <p:nvSpPr>
            <p:cNvPr id="164" name="Google Shape;164;p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486905" y="-5803411"/>
            <a:ext cx="18288000" cy="10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1615" y="4214290"/>
            <a:ext cx="6072710" cy="6072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4"/>
          <p:cNvGrpSpPr/>
          <p:nvPr/>
        </p:nvGrpSpPr>
        <p:grpSpPr>
          <a:xfrm>
            <a:off x="9144000" y="149494"/>
            <a:ext cx="9804802" cy="2060145"/>
            <a:chOff x="0" y="-38100"/>
            <a:chExt cx="4049671" cy="850900"/>
          </a:xfrm>
        </p:grpSpPr>
        <p:sp>
          <p:nvSpPr>
            <p:cNvPr id="168" name="Google Shape;168;p4"/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072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4"/>
          <p:cNvSpPr txBox="1"/>
          <p:nvPr/>
        </p:nvSpPr>
        <p:spPr>
          <a:xfrm>
            <a:off x="8877645" y="471281"/>
            <a:ext cx="980480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Penggunaan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Sekuensial</a:t>
            </a:r>
            <a:endParaRPr sz="4000" dirty="0"/>
          </a:p>
        </p:txBody>
      </p:sp>
      <p:sp>
        <p:nvSpPr>
          <p:cNvPr id="171" name="Google Shape;171;p4"/>
          <p:cNvSpPr txBox="1"/>
          <p:nvPr/>
        </p:nvSpPr>
        <p:spPr>
          <a:xfrm>
            <a:off x="6399588" y="2704000"/>
            <a:ext cx="11099856" cy="37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D" dirty="0"/>
          </a:p>
        </p:txBody>
      </p:sp>
      <p:sp>
        <p:nvSpPr>
          <p:cNvPr id="172" name="Google Shape;172;p4"/>
          <p:cNvSpPr txBox="1"/>
          <p:nvPr/>
        </p:nvSpPr>
        <p:spPr>
          <a:xfrm>
            <a:off x="6399588" y="2112933"/>
            <a:ext cx="11099856" cy="74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Contoh 1:</a:t>
            </a:r>
            <a:endParaRPr lang="en-US" sz="2800" dirty="0"/>
          </a:p>
        </p:txBody>
      </p:sp>
      <p:sp>
        <p:nvSpPr>
          <p:cNvPr id="2" name="Google Shape;172;p4">
            <a:extLst>
              <a:ext uri="{FF2B5EF4-FFF2-40B4-BE49-F238E27FC236}">
                <a16:creationId xmlns:a16="http://schemas.microsoft.com/office/drawing/2014/main" id="{41034426-EF80-5530-C9C7-7BA80322F5E9}"/>
              </a:ext>
            </a:extLst>
          </p:cNvPr>
          <p:cNvSpPr txBox="1"/>
          <p:nvPr/>
        </p:nvSpPr>
        <p:spPr>
          <a:xfrm>
            <a:off x="6399588" y="3110584"/>
            <a:ext cx="11099856" cy="619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ALGORITMA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membuat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 jus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Noto Sans Symbols"/>
              </a:rPr>
              <a:t>mangga</a:t>
            </a:r>
            <a:endParaRPr lang="en-ID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Noto Sans Symbols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Kupas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buah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mangga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dari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kulitnya</a:t>
            </a:r>
            <a:endParaRPr lang="en-ID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Iris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buah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mangga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menjadi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beberapa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bagian</a:t>
            </a:r>
            <a:endParaRPr lang="en-ID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Masukkan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buah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mangga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telah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diiris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kedalam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blender</a:t>
            </a:r>
            <a:endParaRPr lang="en-ID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Masukkan air dan es batu</a:t>
            </a:r>
            <a:endParaRPr lang="en-ID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Masukkan gula</a:t>
            </a:r>
            <a:endParaRPr lang="en-ID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Nyalakan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blender</a:t>
            </a:r>
            <a:endParaRPr lang="en-ID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Tunggu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proses blender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hingga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mangga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menjadi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halus</a:t>
            </a:r>
            <a:endParaRPr lang="en-ID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Matikan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blender</a:t>
            </a:r>
            <a:endParaRPr lang="en-ID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Tuangkan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jus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mangga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kedalam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gelas</a:t>
            </a:r>
            <a:endParaRPr lang="en-ID" sz="280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endParaRPr lang="en-ID" sz="28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7A045E-9386-4F42-8A66-FF916FFB6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48" y="744104"/>
            <a:ext cx="1440267" cy="1440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D0D734-18F4-4C95-BAC6-ECC21E072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9680" y="897643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4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4"/>
          <p:cNvGrpSpPr/>
          <p:nvPr/>
        </p:nvGrpSpPr>
        <p:grpSpPr>
          <a:xfrm>
            <a:off x="0" y="5107335"/>
            <a:ext cx="5841556" cy="5179665"/>
            <a:chOff x="0" y="-9525"/>
            <a:chExt cx="1538517" cy="1364192"/>
          </a:xfrm>
        </p:grpSpPr>
        <p:sp>
          <p:nvSpPr>
            <p:cNvPr id="163" name="Google Shape;163;p4"/>
            <p:cNvSpPr/>
            <p:nvPr/>
          </p:nvSpPr>
          <p:spPr>
            <a:xfrm>
              <a:off x="0" y="0"/>
              <a:ext cx="1538517" cy="1354667"/>
            </a:xfrm>
            <a:custGeom>
              <a:avLst/>
              <a:gdLst/>
              <a:ahLst/>
              <a:cxnLst/>
              <a:rect l="l" t="t" r="r" b="b"/>
              <a:pathLst>
                <a:path w="1538517" h="1354667" extrusionOk="0">
                  <a:moveTo>
                    <a:pt x="0" y="0"/>
                  </a:moveTo>
                  <a:lnTo>
                    <a:pt x="1538517" y="0"/>
                  </a:lnTo>
                  <a:lnTo>
                    <a:pt x="1538517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DCEEF3"/>
            </a:solidFill>
            <a:ln>
              <a:noFill/>
            </a:ln>
          </p:spPr>
        </p:sp>
        <p:sp>
          <p:nvSpPr>
            <p:cNvPr id="164" name="Google Shape;164;p4"/>
            <p:cNvSpPr txBox="1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486905" y="-5844110"/>
            <a:ext cx="18288000" cy="10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1615" y="4214290"/>
            <a:ext cx="6072710" cy="60727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4"/>
          <p:cNvGrpSpPr/>
          <p:nvPr/>
        </p:nvGrpSpPr>
        <p:grpSpPr>
          <a:xfrm>
            <a:off x="9144000" y="149494"/>
            <a:ext cx="9804802" cy="2060145"/>
            <a:chOff x="0" y="-38100"/>
            <a:chExt cx="4049671" cy="850900"/>
          </a:xfrm>
        </p:grpSpPr>
        <p:sp>
          <p:nvSpPr>
            <p:cNvPr id="168" name="Google Shape;168;p4"/>
            <p:cNvSpPr/>
            <p:nvPr/>
          </p:nvSpPr>
          <p:spPr>
            <a:xfrm>
              <a:off x="0" y="0"/>
              <a:ext cx="4049671" cy="680532"/>
            </a:xfrm>
            <a:custGeom>
              <a:avLst/>
              <a:gdLst/>
              <a:ahLst/>
              <a:cxnLst/>
              <a:rect l="l" t="t" r="r" b="b"/>
              <a:pathLst>
                <a:path w="4049671" h="680532" extrusionOk="0">
                  <a:moveTo>
                    <a:pt x="78960" y="0"/>
                  </a:moveTo>
                  <a:lnTo>
                    <a:pt x="3970711" y="0"/>
                  </a:lnTo>
                  <a:cubicBezTo>
                    <a:pt x="3991652" y="0"/>
                    <a:pt x="4011737" y="8319"/>
                    <a:pt x="4026545" y="23127"/>
                  </a:cubicBezTo>
                  <a:cubicBezTo>
                    <a:pt x="4041353" y="37935"/>
                    <a:pt x="4049671" y="58019"/>
                    <a:pt x="4049671" y="78960"/>
                  </a:cubicBezTo>
                  <a:lnTo>
                    <a:pt x="4049671" y="601572"/>
                  </a:lnTo>
                  <a:cubicBezTo>
                    <a:pt x="4049671" y="645181"/>
                    <a:pt x="4014320" y="680532"/>
                    <a:pt x="3970711" y="680532"/>
                  </a:cubicBezTo>
                  <a:lnTo>
                    <a:pt x="78960" y="680532"/>
                  </a:lnTo>
                  <a:cubicBezTo>
                    <a:pt x="35352" y="680532"/>
                    <a:pt x="0" y="645181"/>
                    <a:pt x="0" y="601572"/>
                  </a:cubicBezTo>
                  <a:lnTo>
                    <a:pt x="0" y="78960"/>
                  </a:lnTo>
                  <a:cubicBezTo>
                    <a:pt x="0" y="35352"/>
                    <a:pt x="35352" y="0"/>
                    <a:pt x="78960" y="0"/>
                  </a:cubicBezTo>
                  <a:close/>
                </a:path>
              </a:pathLst>
            </a:custGeom>
            <a:solidFill>
              <a:srgbClr val="072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4"/>
          <p:cNvSpPr txBox="1"/>
          <p:nvPr/>
        </p:nvSpPr>
        <p:spPr>
          <a:xfrm>
            <a:off x="8877645" y="471281"/>
            <a:ext cx="980480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Penggunaan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Struktur</a:t>
            </a:r>
            <a:r>
              <a:rPr lang="en-US" sz="4000" b="1" i="0" u="none" strike="noStrike" cap="none" dirty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000" b="1" i="0" u="none" strike="noStrike" cap="none" dirty="0" err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Sekuensial</a:t>
            </a:r>
            <a:endParaRPr sz="4000" dirty="0"/>
          </a:p>
        </p:txBody>
      </p:sp>
      <p:sp>
        <p:nvSpPr>
          <p:cNvPr id="171" name="Google Shape;171;p4"/>
          <p:cNvSpPr txBox="1"/>
          <p:nvPr/>
        </p:nvSpPr>
        <p:spPr>
          <a:xfrm>
            <a:off x="6399588" y="2704000"/>
            <a:ext cx="11099856" cy="37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D" dirty="0"/>
          </a:p>
        </p:txBody>
      </p:sp>
      <p:sp>
        <p:nvSpPr>
          <p:cNvPr id="172" name="Google Shape;172;p4"/>
          <p:cNvSpPr txBox="1"/>
          <p:nvPr/>
        </p:nvSpPr>
        <p:spPr>
          <a:xfrm>
            <a:off x="6399588" y="2112933"/>
            <a:ext cx="11099856" cy="74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73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>
                <a:solidFill>
                  <a:srgbClr val="072E6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Contoh 2 &amp; 3: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72;p4">
                <a:extLst>
                  <a:ext uri="{FF2B5EF4-FFF2-40B4-BE49-F238E27FC236}">
                    <a16:creationId xmlns:a16="http://schemas.microsoft.com/office/drawing/2014/main" id="{41034426-EF80-5530-C9C7-7BA80322F5E9}"/>
                  </a:ext>
                </a:extLst>
              </p:cNvPr>
              <p:cNvSpPr txBox="1"/>
              <p:nvPr/>
            </p:nvSpPr>
            <p:spPr>
              <a:xfrm>
                <a:off x="6399588" y="3110584"/>
                <a:ext cx="11099856" cy="56361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●"/>
                </a:pP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Noto Sans Symbols"/>
                  </a:rPr>
                  <a:t>ALGORITMA </a:t>
                </a: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Noto Sans Symbols"/>
                  </a:rPr>
                  <a:t>menghitung</a:t>
                </a: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Noto Sans Symbols"/>
                  </a:rPr>
                  <a:t> </a:t>
                </a: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Noto Sans Symbols"/>
                  </a:rPr>
                  <a:t>luas</a:t>
                </a: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Noto Sans Symbols"/>
                  </a:rPr>
                  <a:t> </a:t>
                </a: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Noto Sans Symbols"/>
                  </a:rPr>
                  <a:t>lingkaran</a:t>
                </a:r>
                <a:endParaRPr lang="en-ID" sz="2800" dirty="0">
                  <a:effectLst/>
                  <a:latin typeface="Roboto" panose="02000000000000000000" pitchFamily="2" charset="0"/>
                  <a:ea typeface="Roboto" panose="02000000000000000000" pitchFamily="2" charset="0"/>
                  <a:cs typeface="Noto Sans Symbols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Masukkan </a:t>
                </a:r>
                <a14:m>
                  <m:oMath xmlns:m="http://schemas.openxmlformats.org/officeDocument/2006/math">
                    <m:r>
                      <a:rPr lang="en-ID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ID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=3.14</m:t>
                    </m:r>
                  </m:oMath>
                </a14:m>
                <a:endParaRPr lang="en-ID" sz="2800" dirty="0"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Masukkan r</a:t>
                </a:r>
                <a:endParaRPr lang="en-ID" sz="2800" dirty="0"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Hitung</a:t>
                </a: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luas</a:t>
                </a: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lingkaran</a:t>
                </a: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ID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ID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D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ID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D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ID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D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ID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D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endParaRPr lang="en-ID" sz="2800" dirty="0"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Cetak</a:t>
                </a: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hasil</a:t>
                </a: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luas</a:t>
                </a: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lingkaran</a:t>
                </a:r>
                <a:endParaRPr lang="en-ID" sz="2800" dirty="0">
                  <a:solidFill>
                    <a:srgbClr val="000000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endParaRPr lang="en-ID" sz="2800" dirty="0"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●"/>
                </a:pP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Noto Sans Symbols"/>
                  </a:rPr>
                  <a:t>ALGORITMA </a:t>
                </a: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Noto Sans Symbols"/>
                  </a:rPr>
                  <a:t>menghitung</a:t>
                </a: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Noto Sans Symbols"/>
                  </a:rPr>
                  <a:t> </a:t>
                </a: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Noto Sans Symbols"/>
                  </a:rPr>
                  <a:t>keliling</a:t>
                </a: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Noto Sans Symbols"/>
                  </a:rPr>
                  <a:t> </a:t>
                </a: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Noto Sans Symbols"/>
                  </a:rPr>
                  <a:t>persegi</a:t>
                </a:r>
                <a:endParaRPr lang="en-ID" sz="2800" dirty="0">
                  <a:effectLst/>
                  <a:latin typeface="Roboto" panose="02000000000000000000" pitchFamily="2" charset="0"/>
                  <a:ea typeface="Roboto" panose="02000000000000000000" pitchFamily="2" charset="0"/>
                  <a:cs typeface="Noto Sans Symbols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Masukkan </a:t>
                </a: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sisi</a:t>
                </a: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persegi</a:t>
                </a: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= 60 cm</a:t>
                </a:r>
                <a:endParaRPr lang="en-ID" sz="2800" dirty="0"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Hitung</a:t>
                </a: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keliling</a:t>
                </a: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persegi</a:t>
                </a: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= 4 x </a:t>
                </a: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sisi</a:t>
                </a: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persegi</a:t>
                </a:r>
                <a:endParaRPr lang="en-ID" sz="2800" dirty="0"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Cetak</a:t>
                </a: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hasil</a:t>
                </a: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keliling</a:t>
                </a:r>
                <a:r>
                  <a:rPr lang="en-ID" sz="2800" dirty="0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solidFill>
                      <a:srgbClr val="000000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persegi</a:t>
                </a:r>
                <a:endParaRPr lang="en-ID" sz="2800" dirty="0">
                  <a:effectLst/>
                  <a:latin typeface="Roboto" panose="02000000000000000000" pitchFamily="2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Google Shape;172;p4">
                <a:extLst>
                  <a:ext uri="{FF2B5EF4-FFF2-40B4-BE49-F238E27FC236}">
                    <a16:creationId xmlns:a16="http://schemas.microsoft.com/office/drawing/2014/main" id="{41034426-EF80-5530-C9C7-7BA80322F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588" y="3110584"/>
                <a:ext cx="11099856" cy="5636158"/>
              </a:xfrm>
              <a:prstGeom prst="rect">
                <a:avLst/>
              </a:prstGeom>
              <a:blipFill>
                <a:blip r:embed="rId5"/>
                <a:stretch>
                  <a:fillRect l="-1977" t="-1838" b="-6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A868150F-3F6B-418C-BEA4-AA7822A484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848" y="744104"/>
            <a:ext cx="1440267" cy="1440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DCE1F1-463B-4E93-A0BE-9A35F9555A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9680" y="897643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5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27"/>
          <p:cNvPicPr preferRelativeResize="0"/>
          <p:nvPr/>
        </p:nvPicPr>
        <p:blipFill rotWithShape="1">
          <a:blip r:embed="rId3">
            <a:alphaModFix amt="9999"/>
          </a:blip>
          <a:srcRect r="35292"/>
          <a:stretch/>
        </p:blipFill>
        <p:spPr>
          <a:xfrm rot="5658904">
            <a:off x="371658" y="-1310028"/>
            <a:ext cx="12648684" cy="20208858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27"/>
          <p:cNvSpPr/>
          <p:nvPr/>
        </p:nvSpPr>
        <p:spPr>
          <a:xfrm>
            <a:off x="16204067" y="-1310337"/>
            <a:ext cx="3038056" cy="303805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4" name="Google Shape;71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73787"/>
            <a:ext cx="8362550" cy="587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CCFFEC-F60C-1F71-8F8E-3E35EBD088F1}"/>
              </a:ext>
            </a:extLst>
          </p:cNvPr>
          <p:cNvSpPr txBox="1"/>
          <p:nvPr/>
        </p:nvSpPr>
        <p:spPr>
          <a:xfrm>
            <a:off x="9004563" y="4025611"/>
            <a:ext cx="80188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Bentuk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struktur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sekuensial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diilustrasikan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seperti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bis yang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sedang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berjalan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pada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suatu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jalan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lurus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dan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tidak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ada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persimpangannya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Bis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melaju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pada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jalan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lurus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sampai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tiba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di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kota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tujuan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Google Shape;168;p4">
            <a:extLst>
              <a:ext uri="{FF2B5EF4-FFF2-40B4-BE49-F238E27FC236}">
                <a16:creationId xmlns:a16="http://schemas.microsoft.com/office/drawing/2014/main" id="{94FFAC09-6059-ABD9-E11C-AFFFB945F2E3}"/>
              </a:ext>
            </a:extLst>
          </p:cNvPr>
          <p:cNvSpPr/>
          <p:nvPr/>
        </p:nvSpPr>
        <p:spPr>
          <a:xfrm>
            <a:off x="-1731523" y="1727719"/>
            <a:ext cx="10511854" cy="1647661"/>
          </a:xfrm>
          <a:custGeom>
            <a:avLst/>
            <a:gdLst/>
            <a:ahLst/>
            <a:cxnLst/>
            <a:rect l="l" t="t" r="r" b="b"/>
            <a:pathLst>
              <a:path w="4049671" h="680532" extrusionOk="0">
                <a:moveTo>
                  <a:pt x="78960" y="0"/>
                </a:moveTo>
                <a:lnTo>
                  <a:pt x="3970711" y="0"/>
                </a:lnTo>
                <a:cubicBezTo>
                  <a:pt x="3991652" y="0"/>
                  <a:pt x="4011737" y="8319"/>
                  <a:pt x="4026545" y="23127"/>
                </a:cubicBezTo>
                <a:cubicBezTo>
                  <a:pt x="4041353" y="37935"/>
                  <a:pt x="4049671" y="58019"/>
                  <a:pt x="4049671" y="78960"/>
                </a:cubicBezTo>
                <a:lnTo>
                  <a:pt x="4049671" y="601572"/>
                </a:lnTo>
                <a:cubicBezTo>
                  <a:pt x="4049671" y="645181"/>
                  <a:pt x="4014320" y="680532"/>
                  <a:pt x="3970711" y="680532"/>
                </a:cubicBezTo>
                <a:lnTo>
                  <a:pt x="78960" y="680532"/>
                </a:lnTo>
                <a:cubicBezTo>
                  <a:pt x="35352" y="680532"/>
                  <a:pt x="0" y="645181"/>
                  <a:pt x="0" y="601572"/>
                </a:cubicBezTo>
                <a:lnTo>
                  <a:pt x="0" y="78960"/>
                </a:lnTo>
                <a:cubicBezTo>
                  <a:pt x="0" y="35352"/>
                  <a:pt x="35352" y="0"/>
                  <a:pt x="78960" y="0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Mengenal</a:t>
            </a: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Bentuk</a:t>
            </a: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Struktur</a:t>
            </a: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Sekuensial</a:t>
            </a: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sz="3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F4EC59-14E8-4D01-63BD-492D992CDBAA}"/>
              </a:ext>
            </a:extLst>
          </p:cNvPr>
          <p:cNvSpPr txBox="1"/>
          <p:nvPr/>
        </p:nvSpPr>
        <p:spPr>
          <a:xfrm>
            <a:off x="9004563" y="6797202"/>
            <a:ext cx="80188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Setiap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instuksi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hanya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dilakukan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satu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kali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saja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kemudian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dilanjutkan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instruksi</a:t>
            </a:r>
            <a:r>
              <a:rPr lang="en-ID" sz="2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berikutnya</a:t>
            </a:r>
            <a:endParaRPr lang="en-ID"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92C0D5-C02B-4938-B187-C063F39D1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173953-DAFD-465B-976E-02CB28FD8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18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8EA4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27"/>
          <p:cNvPicPr preferRelativeResize="0"/>
          <p:nvPr/>
        </p:nvPicPr>
        <p:blipFill rotWithShape="1">
          <a:blip r:embed="rId3">
            <a:alphaModFix amt="9999"/>
          </a:blip>
          <a:srcRect r="35292"/>
          <a:stretch/>
        </p:blipFill>
        <p:spPr>
          <a:xfrm rot="5658904">
            <a:off x="371658" y="-1310028"/>
            <a:ext cx="12648684" cy="20208858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p27"/>
          <p:cNvSpPr/>
          <p:nvPr/>
        </p:nvSpPr>
        <p:spPr>
          <a:xfrm>
            <a:off x="16204067" y="-1310337"/>
            <a:ext cx="3038056" cy="3038056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FFF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4" name="Google Shape;71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73787"/>
            <a:ext cx="8362550" cy="587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CCFFEC-F60C-1F71-8F8E-3E35EBD088F1}"/>
              </a:ext>
            </a:extLst>
          </p:cNvPr>
          <p:cNvSpPr txBox="1"/>
          <p:nvPr/>
        </p:nvSpPr>
        <p:spPr>
          <a:xfrm>
            <a:off x="9883565" y="3113770"/>
            <a:ext cx="6260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</a:t>
            </a:r>
            <a:r>
              <a:rPr lang="en-ID" sz="2800" b="1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liran</a:t>
            </a:r>
            <a:r>
              <a:rPr lang="en-ID" sz="28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Sekuensial</a:t>
            </a:r>
            <a:r>
              <a:rPr lang="en-ID" sz="28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Struktur</a:t>
            </a:r>
            <a:r>
              <a:rPr lang="en-ID" sz="2800" b="1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Sekuensial</a:t>
            </a:r>
            <a:endParaRPr lang="en-US" sz="28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Google Shape;168;p4">
            <a:extLst>
              <a:ext uri="{FF2B5EF4-FFF2-40B4-BE49-F238E27FC236}">
                <a16:creationId xmlns:a16="http://schemas.microsoft.com/office/drawing/2014/main" id="{94FFAC09-6059-ABD9-E11C-AFFFB945F2E3}"/>
              </a:ext>
            </a:extLst>
          </p:cNvPr>
          <p:cNvSpPr/>
          <p:nvPr/>
        </p:nvSpPr>
        <p:spPr>
          <a:xfrm>
            <a:off x="-1731523" y="1727719"/>
            <a:ext cx="10511854" cy="1647661"/>
          </a:xfrm>
          <a:custGeom>
            <a:avLst/>
            <a:gdLst/>
            <a:ahLst/>
            <a:cxnLst/>
            <a:rect l="l" t="t" r="r" b="b"/>
            <a:pathLst>
              <a:path w="4049671" h="680532" extrusionOk="0">
                <a:moveTo>
                  <a:pt x="78960" y="0"/>
                </a:moveTo>
                <a:lnTo>
                  <a:pt x="3970711" y="0"/>
                </a:lnTo>
                <a:cubicBezTo>
                  <a:pt x="3991652" y="0"/>
                  <a:pt x="4011737" y="8319"/>
                  <a:pt x="4026545" y="23127"/>
                </a:cubicBezTo>
                <a:cubicBezTo>
                  <a:pt x="4041353" y="37935"/>
                  <a:pt x="4049671" y="58019"/>
                  <a:pt x="4049671" y="78960"/>
                </a:cubicBezTo>
                <a:lnTo>
                  <a:pt x="4049671" y="601572"/>
                </a:lnTo>
                <a:cubicBezTo>
                  <a:pt x="4049671" y="645181"/>
                  <a:pt x="4014320" y="680532"/>
                  <a:pt x="3970711" y="680532"/>
                </a:cubicBezTo>
                <a:lnTo>
                  <a:pt x="78960" y="680532"/>
                </a:lnTo>
                <a:cubicBezTo>
                  <a:pt x="35352" y="680532"/>
                  <a:pt x="0" y="645181"/>
                  <a:pt x="0" y="601572"/>
                </a:cubicBezTo>
                <a:lnTo>
                  <a:pt x="0" y="78960"/>
                </a:lnTo>
                <a:cubicBezTo>
                  <a:pt x="0" y="35352"/>
                  <a:pt x="35352" y="0"/>
                  <a:pt x="78960" y="0"/>
                </a:cubicBezTo>
                <a:close/>
              </a:path>
            </a:pathLst>
          </a:custGeom>
          <a:solidFill>
            <a:srgbClr val="072E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Mengenal</a:t>
            </a: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Bentuk</a:t>
            </a: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Struktur</a:t>
            </a: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Sekuensial</a:t>
            </a:r>
            <a:r>
              <a:rPr 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sz="36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80FE58-8A7A-E015-BC9A-B984D54F2FDA}"/>
              </a:ext>
            </a:extLst>
          </p:cNvPr>
          <p:cNvGrpSpPr/>
          <p:nvPr/>
        </p:nvGrpSpPr>
        <p:grpSpPr>
          <a:xfrm>
            <a:off x="11235520" y="4422092"/>
            <a:ext cx="3928280" cy="4594908"/>
            <a:chOff x="4639393" y="3047918"/>
            <a:chExt cx="1413215" cy="14641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3B322E4-EB4F-6E38-957C-94300B26530D}"/>
                </a:ext>
              </a:extLst>
            </p:cNvPr>
            <p:cNvGrpSpPr/>
            <p:nvPr/>
          </p:nvGrpSpPr>
          <p:grpSpPr>
            <a:xfrm>
              <a:off x="4639393" y="3047918"/>
              <a:ext cx="1413215" cy="1464164"/>
              <a:chOff x="0" y="0"/>
              <a:chExt cx="1413215" cy="146416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D7D7FD9-4A06-D04B-585B-E2BED160524A}"/>
                  </a:ext>
                </a:extLst>
              </p:cNvPr>
              <p:cNvSpPr/>
              <p:nvPr/>
            </p:nvSpPr>
            <p:spPr>
              <a:xfrm>
                <a:off x="0" y="0"/>
                <a:ext cx="1413200" cy="1464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ID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Connector: Curved 6">
                <a:extLst>
                  <a:ext uri="{FF2B5EF4-FFF2-40B4-BE49-F238E27FC236}">
                    <a16:creationId xmlns:a16="http://schemas.microsoft.com/office/drawing/2014/main" id="{987B081D-641F-2758-B37D-A0FCF9D840F0}"/>
                  </a:ext>
                </a:extLst>
              </p:cNvPr>
              <p:cNvCxnSpPr/>
              <p:nvPr/>
            </p:nvCxnSpPr>
            <p:spPr>
              <a:xfrm>
                <a:off x="1360463" y="49237"/>
                <a:ext cx="45719" cy="488984"/>
              </a:xfrm>
              <a:prstGeom prst="curvedConnector3">
                <a:avLst>
                  <a:gd name="adj1" fmla="val 437990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11C0D89-A8F2-A1B3-C8E1-D5586A18DBBE}"/>
                  </a:ext>
                </a:extLst>
              </p:cNvPr>
              <p:cNvGrpSpPr/>
              <p:nvPr/>
            </p:nvGrpSpPr>
            <p:grpSpPr>
              <a:xfrm>
                <a:off x="0" y="0"/>
                <a:ext cx="1413215" cy="1464164"/>
                <a:chOff x="0" y="0"/>
                <a:chExt cx="1413215" cy="1464164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4C4E643A-B2E3-5904-2FF1-FFA044D67AEE}"/>
                    </a:ext>
                  </a:extLst>
                </p:cNvPr>
                <p:cNvSpPr/>
                <p:nvPr/>
              </p:nvSpPr>
              <p:spPr>
                <a:xfrm>
                  <a:off x="0" y="422031"/>
                  <a:ext cx="1383665" cy="205105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ID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17A377D-FDA0-93A0-6E9B-CEFB1727472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383825" cy="205373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ID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" name="Connector: Curved 10">
                  <a:extLst>
                    <a:ext uri="{FF2B5EF4-FFF2-40B4-BE49-F238E27FC236}">
                      <a16:creationId xmlns:a16="http://schemas.microsoft.com/office/drawing/2014/main" id="{4994F264-13EA-80C6-F47F-57D8686B39EB}"/>
                    </a:ext>
                  </a:extLst>
                </p:cNvPr>
                <p:cNvCxnSpPr/>
                <p:nvPr/>
              </p:nvCxnSpPr>
              <p:spPr>
                <a:xfrm flipH="1">
                  <a:off x="1367496" y="534572"/>
                  <a:ext cx="45719" cy="434754"/>
                </a:xfrm>
                <a:prstGeom prst="curvedConnector3">
                  <a:avLst>
                    <a:gd name="adj1" fmla="val -300220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EE561C8-3ACC-A839-0D87-8CC7DFBC8585}"/>
                    </a:ext>
                  </a:extLst>
                </p:cNvPr>
                <p:cNvSpPr/>
                <p:nvPr/>
              </p:nvSpPr>
              <p:spPr>
                <a:xfrm>
                  <a:off x="0" y="844062"/>
                  <a:ext cx="1383665" cy="205105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ID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A62813C-3633-3A50-E8C3-B70F1A98C638}"/>
                    </a:ext>
                  </a:extLst>
                </p:cNvPr>
                <p:cNvSpPr/>
                <p:nvPr/>
              </p:nvSpPr>
              <p:spPr>
                <a:xfrm>
                  <a:off x="0" y="1259059"/>
                  <a:ext cx="1383665" cy="205105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110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ID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4" name="Connector: Curved 13">
                  <a:extLst>
                    <a:ext uri="{FF2B5EF4-FFF2-40B4-BE49-F238E27FC236}">
                      <a16:creationId xmlns:a16="http://schemas.microsoft.com/office/drawing/2014/main" id="{D53FF8B5-C963-67DA-81BF-AACDE5C34C86}"/>
                    </a:ext>
                  </a:extLst>
                </p:cNvPr>
                <p:cNvCxnSpPr/>
                <p:nvPr/>
              </p:nvCxnSpPr>
              <p:spPr>
                <a:xfrm>
                  <a:off x="1395632" y="970671"/>
                  <a:ext cx="9837" cy="436051"/>
                </a:xfrm>
                <a:prstGeom prst="curvedConnector3">
                  <a:avLst>
                    <a:gd name="adj1" fmla="val 1771760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</p:grp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8B1240D-07C7-4239-9FCA-00FE7BD9A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4663" y="128556"/>
            <a:ext cx="1440267" cy="14402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7E354-359A-4E40-AD8A-E7D04ECFD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65495" y="282095"/>
            <a:ext cx="2773390" cy="113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15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1071</Words>
  <Application>Microsoft Office PowerPoint</Application>
  <PresentationFormat>Custom</PresentationFormat>
  <Paragraphs>150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Roboto Condensed</vt:lpstr>
      <vt:lpstr>Arial</vt:lpstr>
      <vt:lpstr>Cambria Math</vt:lpstr>
      <vt:lpstr>Avenir Next LT Pro</vt:lpstr>
      <vt:lpstr>Alata</vt:lpstr>
      <vt:lpstr>Wingdings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Reviewer</cp:lastModifiedBy>
  <cp:revision>41</cp:revision>
  <dcterms:created xsi:type="dcterms:W3CDTF">2006-08-16T00:00:00Z</dcterms:created>
  <dcterms:modified xsi:type="dcterms:W3CDTF">2022-11-07T05:47:45Z</dcterms:modified>
</cp:coreProperties>
</file>