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Alata" panose="020B0604020202020204" charset="0"/>
      <p:regular r:id="rId18"/>
    </p:embeddedFont>
    <p:embeddedFont>
      <p:font typeface="Bernoru" panose="020B0604020202020204" charset="0"/>
      <p:regular r:id="rId19"/>
    </p:embeddedFont>
    <p:embeddedFont>
      <p:font typeface="Canva Sans" panose="020B0604020202020204" charset="0"/>
      <p:regular r:id="rId20"/>
    </p:embeddedFont>
    <p:embeddedFont>
      <p:font typeface="Canva Sans Bold" panose="020B0604020202020204" charset="0"/>
      <p:regular r:id="rId21"/>
    </p:embeddedFont>
    <p:embeddedFont>
      <p:font typeface="Codec Pro ExtraBold" panose="020B0604020202020204" charset="0"/>
      <p:regular r:id="rId22"/>
    </p:embeddedFont>
    <p:embeddedFont>
      <p:font typeface="Glacial Indifference" panose="020B0604020202020204" charset="0"/>
      <p:regular r:id="rId23"/>
    </p:embeddedFont>
    <p:embeddedFont>
      <p:font typeface="Montserrat Ultra-Bold" panose="020B0604020202020204" charset="0"/>
      <p:regular r:id="rId24"/>
    </p:embeddedFont>
    <p:embeddedFont>
      <p:font typeface="Montserrat Ultra-Bold Italics" panose="020B0604020202020204" charset="0"/>
      <p:regular r:id="rId25"/>
    </p:embeddedFont>
    <p:embeddedFont>
      <p:font typeface="Now Bold" panose="020B0604020202020204" charset="0"/>
      <p:regular r:id="rId26"/>
    </p:embeddedFont>
    <p:embeddedFont>
      <p:font typeface="Open Sans Extra Bold" panose="020B0604020202020204" charset="0"/>
      <p:regular r:id="rId27"/>
    </p:embeddedFont>
    <p:embeddedFont>
      <p:font typeface="Open Sauce" panose="020B0604020202020204" charset="0"/>
      <p:regular r:id="rId28"/>
    </p:embeddedFont>
    <p:embeddedFont>
      <p:font typeface="Open Sauce Light" panose="020B0604020202020204" charset="0"/>
      <p:regular r:id="rId29"/>
    </p:embeddedFont>
    <p:embeddedFont>
      <p:font typeface="Open Sauce Medium"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68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1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13.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56.sv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55.pn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62.png"/><Relationship Id="rId5" Type="http://schemas.openxmlformats.org/officeDocument/2006/relationships/image" Target="../media/image51.png"/><Relationship Id="rId15" Type="http://schemas.openxmlformats.org/officeDocument/2006/relationships/image" Target="../media/image22.png"/><Relationship Id="rId10" Type="http://schemas.openxmlformats.org/officeDocument/2006/relationships/image" Target="../media/image61.svg"/><Relationship Id="rId4" Type="http://schemas.openxmlformats.org/officeDocument/2006/relationships/image" Target="../media/image57.jpeg"/><Relationship Id="rId9" Type="http://schemas.openxmlformats.org/officeDocument/2006/relationships/image" Target="../media/image60.png"/><Relationship Id="rId14" Type="http://schemas.openxmlformats.org/officeDocument/2006/relationships/image" Target="../media/image65.sv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1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24.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25.svg"/><Relationship Id="rId9" Type="http://schemas.openxmlformats.org/officeDocument/2006/relationships/image" Target="../media/image38.png"/><Relationship Id="rId14" Type="http://schemas.openxmlformats.org/officeDocument/2006/relationships/image" Target="../media/image43.svg"/></Relationships>
</file>

<file path=ppt/slides/_rels/slide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35880" y="0"/>
            <a:ext cx="12352120" cy="10287000"/>
          </a:xfrm>
          <a:custGeom>
            <a:avLst/>
            <a:gdLst/>
            <a:ahLst/>
            <a:cxnLst/>
            <a:rect l="l" t="t" r="r" b="b"/>
            <a:pathLst>
              <a:path w="12352120" h="10287000">
                <a:moveTo>
                  <a:pt x="0" y="0"/>
                </a:moveTo>
                <a:lnTo>
                  <a:pt x="12352120" y="0"/>
                </a:lnTo>
                <a:lnTo>
                  <a:pt x="12352120" y="10287000"/>
                </a:lnTo>
                <a:lnTo>
                  <a:pt x="0" y="10287000"/>
                </a:lnTo>
                <a:lnTo>
                  <a:pt x="0" y="0"/>
                </a:lnTo>
                <a:close/>
              </a:path>
            </a:pathLst>
          </a:custGeom>
          <a:blipFill>
            <a:blip r:embed="rId2"/>
            <a:stretch>
              <a:fillRect l="-12500" r="-12500"/>
            </a:stretch>
          </a:blipFill>
        </p:spPr>
      </p:sp>
      <p:sp>
        <p:nvSpPr>
          <p:cNvPr id="3" name="AutoShape 3"/>
          <p:cNvSpPr/>
          <p:nvPr/>
        </p:nvSpPr>
        <p:spPr>
          <a:xfrm rot="-7020778">
            <a:off x="-4635576" y="1004118"/>
            <a:ext cx="16230600" cy="10441156"/>
          </a:xfrm>
          <a:prstGeom prst="rect">
            <a:avLst/>
          </a:prstGeom>
          <a:solidFill>
            <a:srgbClr val="213559"/>
          </a:solidFill>
        </p:spPr>
      </p:sp>
      <p:sp>
        <p:nvSpPr>
          <p:cNvPr id="4" name="AutoShape 4"/>
          <p:cNvSpPr/>
          <p:nvPr/>
        </p:nvSpPr>
        <p:spPr>
          <a:xfrm rot="-7020778">
            <a:off x="-5911408" y="760633"/>
            <a:ext cx="16230600" cy="10441156"/>
          </a:xfrm>
          <a:prstGeom prst="rect">
            <a:avLst/>
          </a:prstGeom>
          <a:solidFill>
            <a:srgbClr val="263F6B"/>
          </a:solidFill>
        </p:spPr>
      </p:sp>
      <p:sp>
        <p:nvSpPr>
          <p:cNvPr id="5" name="AutoShape 5"/>
          <p:cNvSpPr/>
          <p:nvPr/>
        </p:nvSpPr>
        <p:spPr>
          <a:xfrm>
            <a:off x="-1536273" y="4580698"/>
            <a:ext cx="5244233" cy="0"/>
          </a:xfrm>
          <a:prstGeom prst="line">
            <a:avLst/>
          </a:prstGeom>
          <a:ln w="19050" cap="rnd">
            <a:solidFill>
              <a:srgbClr val="FFFFFF"/>
            </a:solidFill>
            <a:prstDash val="solid"/>
            <a:headEnd type="none" w="sm" len="sm"/>
            <a:tailEnd type="none" w="sm" len="sm"/>
          </a:ln>
        </p:spPr>
      </p:sp>
      <p:sp>
        <p:nvSpPr>
          <p:cNvPr id="6" name="AutoShape 6"/>
          <p:cNvSpPr/>
          <p:nvPr/>
        </p:nvSpPr>
        <p:spPr>
          <a:xfrm>
            <a:off x="-2298994" y="8435812"/>
            <a:ext cx="9005773" cy="0"/>
          </a:xfrm>
          <a:prstGeom prst="line">
            <a:avLst/>
          </a:prstGeom>
          <a:ln w="19050" cap="rnd">
            <a:solidFill>
              <a:srgbClr val="FFFFFF"/>
            </a:solidFill>
            <a:prstDash val="solid"/>
            <a:headEnd type="none" w="sm" len="sm"/>
            <a:tailEnd type="none" w="sm" len="sm"/>
          </a:ln>
        </p:spPr>
      </p:sp>
      <p:sp>
        <p:nvSpPr>
          <p:cNvPr id="7" name="AutoShape 7"/>
          <p:cNvSpPr/>
          <p:nvPr/>
        </p:nvSpPr>
        <p:spPr>
          <a:xfrm>
            <a:off x="-3516288" y="3712270"/>
            <a:ext cx="5720180" cy="0"/>
          </a:xfrm>
          <a:prstGeom prst="line">
            <a:avLst/>
          </a:prstGeom>
          <a:ln w="19050" cap="rnd">
            <a:solidFill>
              <a:srgbClr val="FFFFFF"/>
            </a:solidFill>
            <a:prstDash val="solid"/>
            <a:headEnd type="none" w="sm" len="sm"/>
            <a:tailEnd type="none" w="sm" len="sm"/>
          </a:ln>
        </p:spPr>
      </p:sp>
      <p:sp>
        <p:nvSpPr>
          <p:cNvPr id="8" name="AutoShape 8"/>
          <p:cNvSpPr/>
          <p:nvPr/>
        </p:nvSpPr>
        <p:spPr>
          <a:xfrm>
            <a:off x="3066191" y="2823187"/>
            <a:ext cx="930938" cy="0"/>
          </a:xfrm>
          <a:prstGeom prst="line">
            <a:avLst/>
          </a:prstGeom>
          <a:ln w="19050" cap="rnd">
            <a:solidFill>
              <a:srgbClr val="FFFFFF"/>
            </a:solidFill>
            <a:prstDash val="solid"/>
            <a:headEnd type="none" w="sm" len="sm"/>
            <a:tailEnd type="none" w="sm" len="sm"/>
          </a:ln>
        </p:spPr>
      </p:sp>
      <p:sp>
        <p:nvSpPr>
          <p:cNvPr id="9" name="AutoShape 9"/>
          <p:cNvSpPr/>
          <p:nvPr/>
        </p:nvSpPr>
        <p:spPr>
          <a:xfrm>
            <a:off x="628699" y="2392260"/>
            <a:ext cx="1291530" cy="0"/>
          </a:xfrm>
          <a:prstGeom prst="line">
            <a:avLst/>
          </a:prstGeom>
          <a:ln w="19050" cap="rnd">
            <a:solidFill>
              <a:srgbClr val="FFFFFF"/>
            </a:solidFill>
            <a:prstDash val="solid"/>
            <a:headEnd type="none" w="sm" len="sm"/>
            <a:tailEnd type="none" w="sm" len="sm"/>
          </a:ln>
        </p:spPr>
      </p:sp>
      <p:sp>
        <p:nvSpPr>
          <p:cNvPr id="10" name="TextBox 10"/>
          <p:cNvSpPr txBox="1"/>
          <p:nvPr/>
        </p:nvSpPr>
        <p:spPr>
          <a:xfrm>
            <a:off x="628699" y="5487349"/>
            <a:ext cx="10313724" cy="2558537"/>
          </a:xfrm>
          <a:prstGeom prst="rect">
            <a:avLst/>
          </a:prstGeom>
        </p:spPr>
        <p:txBody>
          <a:bodyPr lIns="0" tIns="0" rIns="0" bIns="0" rtlCol="0" anchor="t">
            <a:spAutoFit/>
          </a:bodyPr>
          <a:lstStyle/>
          <a:p>
            <a:pPr algn="l">
              <a:lnSpc>
                <a:spcPts val="6561"/>
              </a:lnSpc>
            </a:pPr>
            <a:r>
              <a:rPr lang="en-US" sz="7372" spc="-434">
                <a:solidFill>
                  <a:srgbClr val="FFFFFF"/>
                </a:solidFill>
                <a:latin typeface="Montserrat Ultra-Bold Italics"/>
                <a:ea typeface="Montserrat Ultra-Bold Italics"/>
                <a:cs typeface="Montserrat Ultra-Bold Italics"/>
                <a:sym typeface="Montserrat Ultra-Bold Italics"/>
              </a:rPr>
              <a:t>PERAN MSDM</a:t>
            </a:r>
          </a:p>
          <a:p>
            <a:pPr algn="l">
              <a:lnSpc>
                <a:spcPts val="6561"/>
              </a:lnSpc>
            </a:pPr>
            <a:r>
              <a:rPr lang="en-US" sz="7372" spc="-434">
                <a:solidFill>
                  <a:srgbClr val="FFFFFF"/>
                </a:solidFill>
                <a:latin typeface="Montserrat Ultra-Bold Italics"/>
                <a:ea typeface="Montserrat Ultra-Bold Italics"/>
                <a:cs typeface="Montserrat Ultra-Bold Italics"/>
                <a:sym typeface="Montserrat Ultra-Bold Italics"/>
              </a:rPr>
              <a:t>DALAM PROGRAM SDGS</a:t>
            </a:r>
          </a:p>
        </p:txBody>
      </p:sp>
      <p:sp>
        <p:nvSpPr>
          <p:cNvPr id="11" name="TextBox 11"/>
          <p:cNvSpPr txBox="1"/>
          <p:nvPr/>
        </p:nvSpPr>
        <p:spPr>
          <a:xfrm>
            <a:off x="12358891" y="206072"/>
            <a:ext cx="5929109" cy="310148"/>
          </a:xfrm>
          <a:prstGeom prst="rect">
            <a:avLst/>
          </a:prstGeom>
        </p:spPr>
        <p:txBody>
          <a:bodyPr lIns="0" tIns="0" rIns="0" bIns="0" rtlCol="0" anchor="t">
            <a:spAutoFit/>
          </a:bodyPr>
          <a:lstStyle/>
          <a:p>
            <a:pPr algn="just">
              <a:lnSpc>
                <a:spcPts val="2324"/>
              </a:lnSpc>
            </a:pPr>
            <a:r>
              <a:rPr lang="en-US" sz="2113" spc="67">
                <a:solidFill>
                  <a:srgbClr val="FFFFFF"/>
                </a:solidFill>
                <a:latin typeface="Bernoru"/>
                <a:ea typeface="Bernoru"/>
                <a:cs typeface="Bernoru"/>
                <a:sym typeface="Bernoru"/>
              </a:rPr>
              <a:t>M FERDIANANDA CHADAFI, S.E.,M.S.M</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3507694" y="4469129"/>
            <a:ext cx="11272613" cy="1463042"/>
          </a:xfrm>
          <a:prstGeom prst="rect">
            <a:avLst/>
          </a:prstGeom>
        </p:spPr>
        <p:txBody>
          <a:bodyPr lIns="0" tIns="0" rIns="0" bIns="0" rtlCol="0" anchor="t">
            <a:spAutoFit/>
          </a:bodyPr>
          <a:lstStyle/>
          <a:p>
            <a:pPr algn="ctr">
              <a:lnSpc>
                <a:spcPts val="5140"/>
              </a:lnSpc>
            </a:pPr>
            <a:r>
              <a:rPr lang="en-US" sz="6119" spc="599">
                <a:solidFill>
                  <a:srgbClr val="FFFFFF"/>
                </a:solidFill>
                <a:latin typeface="Codec Pro ExtraBold"/>
                <a:ea typeface="Codec Pro ExtraBold"/>
                <a:cs typeface="Codec Pro ExtraBold"/>
                <a:sym typeface="Codec Pro ExtraBold"/>
              </a:rPr>
              <a:t>STRATEGI IMPLEMENTASI SDGS DALAM MSDM</a:t>
            </a:r>
          </a:p>
        </p:txBody>
      </p:sp>
      <p:sp>
        <p:nvSpPr>
          <p:cNvPr id="4" name="AutoShape 4"/>
          <p:cNvSpPr/>
          <p:nvPr/>
        </p:nvSpPr>
        <p:spPr>
          <a:xfrm flipH="1" flipV="1">
            <a:off x="3634652" y="5830690"/>
            <a:ext cx="11321669" cy="38100"/>
          </a:xfrm>
          <a:prstGeom prst="line">
            <a:avLst/>
          </a:prstGeom>
          <a:ln w="76200" cap="flat">
            <a:solidFill>
              <a:srgbClr val="FDFBFB"/>
            </a:solidFill>
            <a:prstDash val="solid"/>
            <a:headEnd type="none" w="sm" len="sm"/>
            <a:tailEnd type="none" w="sm" len="sm"/>
          </a:ln>
        </p:spPr>
      </p:sp>
      <p:grpSp>
        <p:nvGrpSpPr>
          <p:cNvPr id="5" name="Group 5"/>
          <p:cNvGrpSpPr/>
          <p:nvPr/>
        </p:nvGrpSpPr>
        <p:grpSpPr>
          <a:xfrm>
            <a:off x="14956321" y="7047420"/>
            <a:ext cx="8637895" cy="863789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3F6B"/>
            </a:solidFill>
            <a:ln cap="sq">
              <a:noFill/>
              <a:prstDash val="solid"/>
              <a:miter/>
            </a:ln>
          </p:spPr>
        </p:sp>
        <p:sp>
          <p:nvSpPr>
            <p:cNvPr id="7" name="TextBox 7"/>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8" name="Group 8"/>
          <p:cNvGrpSpPr/>
          <p:nvPr/>
        </p:nvGrpSpPr>
        <p:grpSpPr>
          <a:xfrm>
            <a:off x="-338215" y="-3419585"/>
            <a:ext cx="4879096" cy="48790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3F6B"/>
            </a:solidFill>
            <a:ln cap="sq">
              <a:noFill/>
              <a:prstDash val="solid"/>
              <a:miter/>
            </a:ln>
          </p:spPr>
        </p:sp>
        <p:sp>
          <p:nvSpPr>
            <p:cNvPr id="10" name="TextBox 10"/>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1" name="AutoShape 11"/>
          <p:cNvSpPr/>
          <p:nvPr/>
        </p:nvSpPr>
        <p:spPr>
          <a:xfrm>
            <a:off x="14399210" y="1469036"/>
            <a:ext cx="5720180" cy="0"/>
          </a:xfrm>
          <a:prstGeom prst="line">
            <a:avLst/>
          </a:prstGeom>
          <a:ln w="19050" cap="rnd">
            <a:solidFill>
              <a:srgbClr val="FFFFFF"/>
            </a:solidFill>
            <a:prstDash val="solid"/>
            <a:headEnd type="none" w="sm" len="sm"/>
            <a:tailEnd type="none" w="sm" len="sm"/>
          </a:ln>
        </p:spPr>
      </p:sp>
      <p:sp>
        <p:nvSpPr>
          <p:cNvPr id="12" name="AutoShape 12"/>
          <p:cNvSpPr/>
          <p:nvPr/>
        </p:nvSpPr>
        <p:spPr>
          <a:xfrm>
            <a:off x="11539120" y="2382327"/>
            <a:ext cx="5720180" cy="0"/>
          </a:xfrm>
          <a:prstGeom prst="line">
            <a:avLst/>
          </a:prstGeom>
          <a:ln w="19050" cap="rnd">
            <a:solidFill>
              <a:srgbClr val="FFFFFF"/>
            </a:solidFill>
            <a:prstDash val="solid"/>
            <a:headEnd type="none" w="sm" len="sm"/>
            <a:tailEnd type="none" w="sm" len="sm"/>
          </a:ln>
        </p:spPr>
      </p:sp>
      <p:sp>
        <p:nvSpPr>
          <p:cNvPr id="13" name="AutoShape 13"/>
          <p:cNvSpPr/>
          <p:nvPr/>
        </p:nvSpPr>
        <p:spPr>
          <a:xfrm>
            <a:off x="-2860090" y="9267825"/>
            <a:ext cx="5720180" cy="0"/>
          </a:xfrm>
          <a:prstGeom prst="line">
            <a:avLst/>
          </a:prstGeom>
          <a:ln w="19050" cap="rnd">
            <a:solidFill>
              <a:srgbClr val="FFFFFF"/>
            </a:solidFill>
            <a:prstDash val="solid"/>
            <a:headEnd type="none" w="sm" len="sm"/>
            <a:tailEnd type="none" w="sm" len="sm"/>
          </a:ln>
        </p:spPr>
      </p:sp>
      <p:sp>
        <p:nvSpPr>
          <p:cNvPr id="14" name="AutoShape 14"/>
          <p:cNvSpPr/>
          <p:nvPr/>
        </p:nvSpPr>
        <p:spPr>
          <a:xfrm>
            <a:off x="1680791" y="8202800"/>
            <a:ext cx="5720180" cy="0"/>
          </a:xfrm>
          <a:prstGeom prst="line">
            <a:avLst/>
          </a:prstGeom>
          <a:ln w="19050" cap="rnd">
            <a:solidFill>
              <a:srgbClr val="FFFFFF"/>
            </a:solidFill>
            <a:prstDash val="solid"/>
            <a:headEnd type="none" w="sm" len="sm"/>
            <a:tailEnd type="none" w="sm" len="sm"/>
          </a:ln>
        </p:spPr>
      </p:sp>
      <p:sp>
        <p:nvSpPr>
          <p:cNvPr id="15" name="Freeform 15"/>
          <p:cNvSpPr/>
          <p:nvPr/>
        </p:nvSpPr>
        <p:spPr>
          <a:xfrm>
            <a:off x="15972809" y="269146"/>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Freeform 2"/>
          <p:cNvSpPr/>
          <p:nvPr/>
        </p:nvSpPr>
        <p:spPr>
          <a:xfrm flipH="1">
            <a:off x="0" y="1860433"/>
            <a:ext cx="18288000" cy="9343505"/>
          </a:xfrm>
          <a:custGeom>
            <a:avLst/>
            <a:gdLst/>
            <a:ahLst/>
            <a:cxnLst/>
            <a:rect l="l" t="t" r="r" b="b"/>
            <a:pathLst>
              <a:path w="18288000" h="9343505">
                <a:moveTo>
                  <a:pt x="18288000" y="0"/>
                </a:moveTo>
                <a:lnTo>
                  <a:pt x="0" y="0"/>
                </a:lnTo>
                <a:lnTo>
                  <a:pt x="0" y="9343505"/>
                </a:lnTo>
                <a:lnTo>
                  <a:pt x="18288000" y="9343505"/>
                </a:lnTo>
                <a:lnTo>
                  <a:pt x="18288000" y="0"/>
                </a:lnTo>
                <a:close/>
              </a:path>
            </a:pathLst>
          </a:custGeom>
          <a:blipFill>
            <a:blip r:embed="rId2">
              <a:alphaModFix amt="20999"/>
              <a:extLst>
                <a:ext uri="{96DAC541-7B7A-43D3-8B79-37D633B846F1}">
                  <asvg:svgBlip xmlns:asvg="http://schemas.microsoft.com/office/drawing/2016/SVG/main" r:embed="rId3"/>
                </a:ext>
              </a:extLst>
            </a:blip>
            <a:stretch>
              <a:fillRect/>
            </a:stretch>
          </a:blipFill>
          <a:ln cap="sq">
            <a:noFill/>
            <a:prstDash val="solid"/>
            <a:miter/>
          </a:ln>
        </p:spPr>
      </p:sp>
      <p:grpSp>
        <p:nvGrpSpPr>
          <p:cNvPr id="3" name="Group 3"/>
          <p:cNvGrpSpPr/>
          <p:nvPr/>
        </p:nvGrpSpPr>
        <p:grpSpPr>
          <a:xfrm>
            <a:off x="1028700" y="4419165"/>
            <a:ext cx="3302333" cy="1834947"/>
            <a:chOff x="0" y="0"/>
            <a:chExt cx="4159440" cy="2311200"/>
          </a:xfrm>
        </p:grpSpPr>
        <p:sp>
          <p:nvSpPr>
            <p:cNvPr id="4" name="Freeform 4"/>
            <p:cNvSpPr/>
            <p:nvPr/>
          </p:nvSpPr>
          <p:spPr>
            <a:xfrm>
              <a:off x="0" y="0"/>
              <a:ext cx="4159377" cy="2311146"/>
            </a:xfrm>
            <a:custGeom>
              <a:avLst/>
              <a:gdLst/>
              <a:ahLst/>
              <a:cxnLst/>
              <a:rect l="l" t="t" r="r" b="b"/>
              <a:pathLst>
                <a:path w="4159377" h="2311146">
                  <a:moveTo>
                    <a:pt x="4159377" y="1243076"/>
                  </a:moveTo>
                  <a:cubicBezTo>
                    <a:pt x="3182874" y="1031875"/>
                    <a:pt x="3182874" y="1031875"/>
                    <a:pt x="3182874" y="1031875"/>
                  </a:cubicBezTo>
                  <a:cubicBezTo>
                    <a:pt x="3315462" y="905129"/>
                    <a:pt x="3315462" y="905129"/>
                    <a:pt x="3315462" y="905129"/>
                  </a:cubicBezTo>
                  <a:cubicBezTo>
                    <a:pt x="2959862" y="573278"/>
                    <a:pt x="2489581" y="374142"/>
                    <a:pt x="1965198" y="374142"/>
                  </a:cubicBezTo>
                  <a:cubicBezTo>
                    <a:pt x="886079" y="374142"/>
                    <a:pt x="12065" y="1237107"/>
                    <a:pt x="0" y="2311146"/>
                  </a:cubicBezTo>
                  <a:cubicBezTo>
                    <a:pt x="12065" y="1031875"/>
                    <a:pt x="1054989" y="0"/>
                    <a:pt x="2332863" y="0"/>
                  </a:cubicBezTo>
                  <a:cubicBezTo>
                    <a:pt x="2863342" y="0"/>
                    <a:pt x="3351657" y="175006"/>
                    <a:pt x="3743452" y="476758"/>
                  </a:cubicBezTo>
                  <a:cubicBezTo>
                    <a:pt x="3845941" y="374142"/>
                    <a:pt x="3845941" y="374142"/>
                    <a:pt x="3845941" y="374142"/>
                  </a:cubicBezTo>
                  <a:lnTo>
                    <a:pt x="4159377" y="1243076"/>
                  </a:lnTo>
                  <a:close/>
                </a:path>
              </a:pathLst>
            </a:custGeom>
            <a:solidFill>
              <a:srgbClr val="B9B9B9"/>
            </a:solidFill>
          </p:spPr>
        </p:sp>
      </p:grpSp>
      <p:grpSp>
        <p:nvGrpSpPr>
          <p:cNvPr id="5" name="Group 5"/>
          <p:cNvGrpSpPr/>
          <p:nvPr/>
        </p:nvGrpSpPr>
        <p:grpSpPr>
          <a:xfrm>
            <a:off x="1157889" y="4930206"/>
            <a:ext cx="2673535" cy="2675250"/>
            <a:chOff x="0" y="0"/>
            <a:chExt cx="3367440" cy="3369600"/>
          </a:xfrm>
        </p:grpSpPr>
        <p:sp>
          <p:nvSpPr>
            <p:cNvPr id="6" name="Freeform 6"/>
            <p:cNvSpPr/>
            <p:nvPr/>
          </p:nvSpPr>
          <p:spPr>
            <a:xfrm>
              <a:off x="0" y="0"/>
              <a:ext cx="3367405" cy="3369564"/>
            </a:xfrm>
            <a:custGeom>
              <a:avLst/>
              <a:gdLst/>
              <a:ahLst/>
              <a:cxnLst/>
              <a:rect l="l" t="t" r="r" b="b"/>
              <a:pathLst>
                <a:path w="3367405" h="3369564">
                  <a:moveTo>
                    <a:pt x="0" y="1684782"/>
                  </a:moveTo>
                  <a:cubicBezTo>
                    <a:pt x="0" y="754253"/>
                    <a:pt x="753872" y="0"/>
                    <a:pt x="1683766" y="0"/>
                  </a:cubicBezTo>
                  <a:cubicBezTo>
                    <a:pt x="2613660" y="0"/>
                    <a:pt x="3367405" y="754253"/>
                    <a:pt x="3367405" y="1684782"/>
                  </a:cubicBezTo>
                  <a:cubicBezTo>
                    <a:pt x="3367405" y="2615311"/>
                    <a:pt x="2613660" y="3369564"/>
                    <a:pt x="1683766" y="3369564"/>
                  </a:cubicBezTo>
                  <a:cubicBezTo>
                    <a:pt x="753872" y="3369564"/>
                    <a:pt x="0" y="2615311"/>
                    <a:pt x="0" y="1684782"/>
                  </a:cubicBezTo>
                  <a:close/>
                </a:path>
              </a:pathLst>
            </a:custGeom>
            <a:solidFill>
              <a:srgbClr val="F2F4F5"/>
            </a:solidFill>
          </p:spPr>
        </p:sp>
      </p:grpSp>
      <p:grpSp>
        <p:nvGrpSpPr>
          <p:cNvPr id="7" name="Group 7"/>
          <p:cNvGrpSpPr/>
          <p:nvPr/>
        </p:nvGrpSpPr>
        <p:grpSpPr>
          <a:xfrm>
            <a:off x="4325889" y="4928491"/>
            <a:ext cx="2674107" cy="2672392"/>
            <a:chOff x="0" y="0"/>
            <a:chExt cx="3368160" cy="3366000"/>
          </a:xfrm>
        </p:grpSpPr>
        <p:sp>
          <p:nvSpPr>
            <p:cNvPr id="8" name="Freeform 8"/>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2F4F5"/>
            </a:solidFill>
          </p:spPr>
        </p:sp>
      </p:grpSp>
      <p:grpSp>
        <p:nvGrpSpPr>
          <p:cNvPr id="9" name="Group 9"/>
          <p:cNvGrpSpPr/>
          <p:nvPr/>
        </p:nvGrpSpPr>
        <p:grpSpPr>
          <a:xfrm>
            <a:off x="4179550" y="6216384"/>
            <a:ext cx="3307478" cy="1832661"/>
            <a:chOff x="0" y="0"/>
            <a:chExt cx="4165920" cy="2308320"/>
          </a:xfrm>
        </p:grpSpPr>
        <p:sp>
          <p:nvSpPr>
            <p:cNvPr id="10" name="Freeform 10"/>
            <p:cNvSpPr/>
            <p:nvPr/>
          </p:nvSpPr>
          <p:spPr>
            <a:xfrm>
              <a:off x="0" y="0"/>
              <a:ext cx="4165981" cy="2308352"/>
            </a:xfrm>
            <a:custGeom>
              <a:avLst/>
              <a:gdLst/>
              <a:ahLst/>
              <a:cxnLst/>
              <a:rect l="l" t="t" r="r" b="b"/>
              <a:pathLst>
                <a:path w="4165981" h="2308352">
                  <a:moveTo>
                    <a:pt x="4165981" y="1066800"/>
                  </a:moveTo>
                  <a:cubicBezTo>
                    <a:pt x="3189351" y="1271778"/>
                    <a:pt x="3189351" y="1271778"/>
                    <a:pt x="3189351" y="1271778"/>
                  </a:cubicBezTo>
                  <a:cubicBezTo>
                    <a:pt x="3315970" y="1404366"/>
                    <a:pt x="3315970" y="1404366"/>
                    <a:pt x="3315970" y="1404366"/>
                  </a:cubicBezTo>
                  <a:cubicBezTo>
                    <a:pt x="2966339" y="1735836"/>
                    <a:pt x="2489962" y="1934718"/>
                    <a:pt x="1971548" y="1934718"/>
                  </a:cubicBezTo>
                  <a:cubicBezTo>
                    <a:pt x="892302" y="1934591"/>
                    <a:pt x="18034" y="1072769"/>
                    <a:pt x="0" y="0"/>
                  </a:cubicBezTo>
                  <a:cubicBezTo>
                    <a:pt x="18034" y="1277747"/>
                    <a:pt x="1061085" y="2308352"/>
                    <a:pt x="2339213" y="2308352"/>
                  </a:cubicBezTo>
                  <a:cubicBezTo>
                    <a:pt x="2869692" y="2308352"/>
                    <a:pt x="3358134" y="2133600"/>
                    <a:pt x="3749929" y="1832229"/>
                  </a:cubicBezTo>
                  <a:cubicBezTo>
                    <a:pt x="3852418" y="1934718"/>
                    <a:pt x="3852418" y="1934718"/>
                    <a:pt x="3852418" y="1934718"/>
                  </a:cubicBezTo>
                  <a:lnTo>
                    <a:pt x="4165981" y="1066800"/>
                  </a:lnTo>
                  <a:close/>
                </a:path>
              </a:pathLst>
            </a:custGeom>
            <a:solidFill>
              <a:srgbClr val="B9B9B9"/>
            </a:solidFill>
          </p:spPr>
        </p:sp>
      </p:grpSp>
      <p:grpSp>
        <p:nvGrpSpPr>
          <p:cNvPr id="11" name="Group 11"/>
          <p:cNvGrpSpPr/>
          <p:nvPr/>
        </p:nvGrpSpPr>
        <p:grpSpPr>
          <a:xfrm>
            <a:off x="7617032" y="4419165"/>
            <a:ext cx="3302333" cy="1834947"/>
            <a:chOff x="0" y="0"/>
            <a:chExt cx="4159440" cy="2311200"/>
          </a:xfrm>
        </p:grpSpPr>
        <p:sp>
          <p:nvSpPr>
            <p:cNvPr id="12" name="Freeform 12"/>
            <p:cNvSpPr/>
            <p:nvPr/>
          </p:nvSpPr>
          <p:spPr>
            <a:xfrm>
              <a:off x="0" y="0"/>
              <a:ext cx="4159377" cy="2311146"/>
            </a:xfrm>
            <a:custGeom>
              <a:avLst/>
              <a:gdLst/>
              <a:ahLst/>
              <a:cxnLst/>
              <a:rect l="l" t="t" r="r" b="b"/>
              <a:pathLst>
                <a:path w="4159377" h="2311146">
                  <a:moveTo>
                    <a:pt x="4159377" y="1243076"/>
                  </a:moveTo>
                  <a:cubicBezTo>
                    <a:pt x="3182874" y="1031875"/>
                    <a:pt x="3182874" y="1031875"/>
                    <a:pt x="3182874" y="1031875"/>
                  </a:cubicBezTo>
                  <a:cubicBezTo>
                    <a:pt x="3315462" y="905129"/>
                    <a:pt x="3315462" y="905129"/>
                    <a:pt x="3315462" y="905129"/>
                  </a:cubicBezTo>
                  <a:cubicBezTo>
                    <a:pt x="2959862" y="573278"/>
                    <a:pt x="2489581" y="374142"/>
                    <a:pt x="1965198" y="374142"/>
                  </a:cubicBezTo>
                  <a:cubicBezTo>
                    <a:pt x="886079" y="374142"/>
                    <a:pt x="12065" y="1237107"/>
                    <a:pt x="0" y="2311146"/>
                  </a:cubicBezTo>
                  <a:cubicBezTo>
                    <a:pt x="12065" y="1031875"/>
                    <a:pt x="1054989" y="0"/>
                    <a:pt x="2332863" y="0"/>
                  </a:cubicBezTo>
                  <a:cubicBezTo>
                    <a:pt x="2863342" y="0"/>
                    <a:pt x="3351657" y="175006"/>
                    <a:pt x="3743452" y="476758"/>
                  </a:cubicBezTo>
                  <a:cubicBezTo>
                    <a:pt x="3845941" y="374142"/>
                    <a:pt x="3845941" y="374142"/>
                    <a:pt x="3845941" y="374142"/>
                  </a:cubicBezTo>
                  <a:lnTo>
                    <a:pt x="4159377" y="1243076"/>
                  </a:lnTo>
                  <a:close/>
                </a:path>
              </a:pathLst>
            </a:custGeom>
            <a:solidFill>
              <a:srgbClr val="B9B9B9"/>
            </a:solidFill>
          </p:spPr>
        </p:sp>
      </p:grpSp>
      <p:grpSp>
        <p:nvGrpSpPr>
          <p:cNvPr id="13" name="Group 13"/>
          <p:cNvGrpSpPr/>
          <p:nvPr/>
        </p:nvGrpSpPr>
        <p:grpSpPr>
          <a:xfrm>
            <a:off x="7746222" y="4930206"/>
            <a:ext cx="2673535" cy="2675250"/>
            <a:chOff x="0" y="0"/>
            <a:chExt cx="3367440" cy="3369600"/>
          </a:xfrm>
        </p:grpSpPr>
        <p:sp>
          <p:nvSpPr>
            <p:cNvPr id="14" name="Freeform 14"/>
            <p:cNvSpPr/>
            <p:nvPr/>
          </p:nvSpPr>
          <p:spPr>
            <a:xfrm>
              <a:off x="0" y="0"/>
              <a:ext cx="3367405" cy="3369564"/>
            </a:xfrm>
            <a:custGeom>
              <a:avLst/>
              <a:gdLst/>
              <a:ahLst/>
              <a:cxnLst/>
              <a:rect l="l" t="t" r="r" b="b"/>
              <a:pathLst>
                <a:path w="3367405" h="3369564">
                  <a:moveTo>
                    <a:pt x="0" y="1684782"/>
                  </a:moveTo>
                  <a:cubicBezTo>
                    <a:pt x="0" y="754253"/>
                    <a:pt x="753872" y="0"/>
                    <a:pt x="1683766" y="0"/>
                  </a:cubicBezTo>
                  <a:cubicBezTo>
                    <a:pt x="2613660" y="0"/>
                    <a:pt x="3367405" y="754253"/>
                    <a:pt x="3367405" y="1684782"/>
                  </a:cubicBezTo>
                  <a:cubicBezTo>
                    <a:pt x="3367405" y="2615311"/>
                    <a:pt x="2613660" y="3369564"/>
                    <a:pt x="1683766" y="3369564"/>
                  </a:cubicBezTo>
                  <a:cubicBezTo>
                    <a:pt x="753872" y="3369564"/>
                    <a:pt x="0" y="2615311"/>
                    <a:pt x="0" y="1684782"/>
                  </a:cubicBezTo>
                  <a:close/>
                </a:path>
              </a:pathLst>
            </a:custGeom>
            <a:solidFill>
              <a:srgbClr val="F2F4F5"/>
            </a:solidFill>
          </p:spPr>
        </p:sp>
      </p:grpSp>
      <p:grpSp>
        <p:nvGrpSpPr>
          <p:cNvPr id="15" name="Group 15"/>
          <p:cNvGrpSpPr/>
          <p:nvPr/>
        </p:nvGrpSpPr>
        <p:grpSpPr>
          <a:xfrm>
            <a:off x="10914221" y="4928491"/>
            <a:ext cx="2674107" cy="2672392"/>
            <a:chOff x="0" y="0"/>
            <a:chExt cx="3368160" cy="3366000"/>
          </a:xfrm>
        </p:grpSpPr>
        <p:sp>
          <p:nvSpPr>
            <p:cNvPr id="16" name="Freeform 16"/>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2F4F5"/>
            </a:solidFill>
          </p:spPr>
        </p:sp>
      </p:grpSp>
      <p:grpSp>
        <p:nvGrpSpPr>
          <p:cNvPr id="17" name="Group 17"/>
          <p:cNvGrpSpPr/>
          <p:nvPr/>
        </p:nvGrpSpPr>
        <p:grpSpPr>
          <a:xfrm>
            <a:off x="10767882" y="6216384"/>
            <a:ext cx="3307478" cy="1832661"/>
            <a:chOff x="0" y="0"/>
            <a:chExt cx="4165920" cy="2308320"/>
          </a:xfrm>
        </p:grpSpPr>
        <p:sp>
          <p:nvSpPr>
            <p:cNvPr id="18" name="Freeform 18"/>
            <p:cNvSpPr/>
            <p:nvPr/>
          </p:nvSpPr>
          <p:spPr>
            <a:xfrm>
              <a:off x="0" y="0"/>
              <a:ext cx="4165981" cy="2308352"/>
            </a:xfrm>
            <a:custGeom>
              <a:avLst/>
              <a:gdLst/>
              <a:ahLst/>
              <a:cxnLst/>
              <a:rect l="l" t="t" r="r" b="b"/>
              <a:pathLst>
                <a:path w="4165981" h="2308352">
                  <a:moveTo>
                    <a:pt x="4165981" y="1066800"/>
                  </a:moveTo>
                  <a:cubicBezTo>
                    <a:pt x="3189351" y="1271778"/>
                    <a:pt x="3189351" y="1271778"/>
                    <a:pt x="3189351" y="1271778"/>
                  </a:cubicBezTo>
                  <a:cubicBezTo>
                    <a:pt x="3315970" y="1404366"/>
                    <a:pt x="3315970" y="1404366"/>
                    <a:pt x="3315970" y="1404366"/>
                  </a:cubicBezTo>
                  <a:cubicBezTo>
                    <a:pt x="2966339" y="1735836"/>
                    <a:pt x="2489962" y="1934718"/>
                    <a:pt x="1971548" y="1934718"/>
                  </a:cubicBezTo>
                  <a:cubicBezTo>
                    <a:pt x="892302" y="1934591"/>
                    <a:pt x="18034" y="1072769"/>
                    <a:pt x="0" y="0"/>
                  </a:cubicBezTo>
                  <a:cubicBezTo>
                    <a:pt x="18034" y="1277747"/>
                    <a:pt x="1061085" y="2308352"/>
                    <a:pt x="2339213" y="2308352"/>
                  </a:cubicBezTo>
                  <a:cubicBezTo>
                    <a:pt x="2869692" y="2308352"/>
                    <a:pt x="3358134" y="2133600"/>
                    <a:pt x="3749929" y="1832229"/>
                  </a:cubicBezTo>
                  <a:cubicBezTo>
                    <a:pt x="3852418" y="1934718"/>
                    <a:pt x="3852418" y="1934718"/>
                    <a:pt x="3852418" y="1934718"/>
                  </a:cubicBezTo>
                  <a:lnTo>
                    <a:pt x="4165981" y="1066800"/>
                  </a:lnTo>
                  <a:close/>
                </a:path>
              </a:pathLst>
            </a:custGeom>
            <a:solidFill>
              <a:srgbClr val="B9B9B9"/>
            </a:solidFill>
          </p:spPr>
        </p:sp>
      </p:grpSp>
      <p:grpSp>
        <p:nvGrpSpPr>
          <p:cNvPr id="19" name="Group 19"/>
          <p:cNvGrpSpPr/>
          <p:nvPr/>
        </p:nvGrpSpPr>
        <p:grpSpPr>
          <a:xfrm>
            <a:off x="13956967" y="4401444"/>
            <a:ext cx="3302333" cy="1834947"/>
            <a:chOff x="0" y="0"/>
            <a:chExt cx="4159440" cy="2311200"/>
          </a:xfrm>
        </p:grpSpPr>
        <p:sp>
          <p:nvSpPr>
            <p:cNvPr id="20" name="Freeform 20"/>
            <p:cNvSpPr/>
            <p:nvPr/>
          </p:nvSpPr>
          <p:spPr>
            <a:xfrm>
              <a:off x="0" y="0"/>
              <a:ext cx="4159377" cy="2311146"/>
            </a:xfrm>
            <a:custGeom>
              <a:avLst/>
              <a:gdLst/>
              <a:ahLst/>
              <a:cxnLst/>
              <a:rect l="l" t="t" r="r" b="b"/>
              <a:pathLst>
                <a:path w="4159377" h="2311146">
                  <a:moveTo>
                    <a:pt x="4159377" y="1243076"/>
                  </a:moveTo>
                  <a:cubicBezTo>
                    <a:pt x="3182874" y="1031875"/>
                    <a:pt x="3182874" y="1031875"/>
                    <a:pt x="3182874" y="1031875"/>
                  </a:cubicBezTo>
                  <a:cubicBezTo>
                    <a:pt x="3315462" y="905129"/>
                    <a:pt x="3315462" y="905129"/>
                    <a:pt x="3315462" y="905129"/>
                  </a:cubicBezTo>
                  <a:cubicBezTo>
                    <a:pt x="2959862" y="573278"/>
                    <a:pt x="2489581" y="374142"/>
                    <a:pt x="1965198" y="374142"/>
                  </a:cubicBezTo>
                  <a:cubicBezTo>
                    <a:pt x="886079" y="374142"/>
                    <a:pt x="12065" y="1237107"/>
                    <a:pt x="0" y="2311146"/>
                  </a:cubicBezTo>
                  <a:cubicBezTo>
                    <a:pt x="12065" y="1031875"/>
                    <a:pt x="1054989" y="0"/>
                    <a:pt x="2332863" y="0"/>
                  </a:cubicBezTo>
                  <a:cubicBezTo>
                    <a:pt x="2863342" y="0"/>
                    <a:pt x="3351657" y="175006"/>
                    <a:pt x="3743452" y="476758"/>
                  </a:cubicBezTo>
                  <a:cubicBezTo>
                    <a:pt x="3845941" y="374142"/>
                    <a:pt x="3845941" y="374142"/>
                    <a:pt x="3845941" y="374142"/>
                  </a:cubicBezTo>
                  <a:lnTo>
                    <a:pt x="4159377" y="1243076"/>
                  </a:lnTo>
                  <a:close/>
                </a:path>
              </a:pathLst>
            </a:custGeom>
            <a:solidFill>
              <a:srgbClr val="B9B9B9"/>
            </a:solidFill>
          </p:spPr>
        </p:sp>
      </p:grpSp>
      <p:grpSp>
        <p:nvGrpSpPr>
          <p:cNvPr id="21" name="Group 21"/>
          <p:cNvGrpSpPr/>
          <p:nvPr/>
        </p:nvGrpSpPr>
        <p:grpSpPr>
          <a:xfrm>
            <a:off x="14086156" y="4912485"/>
            <a:ext cx="2673535" cy="2675250"/>
            <a:chOff x="0" y="0"/>
            <a:chExt cx="3367440" cy="3369600"/>
          </a:xfrm>
        </p:grpSpPr>
        <p:sp>
          <p:nvSpPr>
            <p:cNvPr id="22" name="Freeform 22"/>
            <p:cNvSpPr/>
            <p:nvPr/>
          </p:nvSpPr>
          <p:spPr>
            <a:xfrm>
              <a:off x="0" y="0"/>
              <a:ext cx="3367405" cy="3369564"/>
            </a:xfrm>
            <a:custGeom>
              <a:avLst/>
              <a:gdLst/>
              <a:ahLst/>
              <a:cxnLst/>
              <a:rect l="l" t="t" r="r" b="b"/>
              <a:pathLst>
                <a:path w="3367405" h="3369564">
                  <a:moveTo>
                    <a:pt x="0" y="1684782"/>
                  </a:moveTo>
                  <a:cubicBezTo>
                    <a:pt x="0" y="754253"/>
                    <a:pt x="753872" y="0"/>
                    <a:pt x="1683766" y="0"/>
                  </a:cubicBezTo>
                  <a:cubicBezTo>
                    <a:pt x="2613660" y="0"/>
                    <a:pt x="3367405" y="754253"/>
                    <a:pt x="3367405" y="1684782"/>
                  </a:cubicBezTo>
                  <a:cubicBezTo>
                    <a:pt x="3367405" y="2615311"/>
                    <a:pt x="2613660" y="3369564"/>
                    <a:pt x="1683766" y="3369564"/>
                  </a:cubicBezTo>
                  <a:cubicBezTo>
                    <a:pt x="753872" y="3369564"/>
                    <a:pt x="0" y="2615311"/>
                    <a:pt x="0" y="1684782"/>
                  </a:cubicBezTo>
                  <a:close/>
                </a:path>
              </a:pathLst>
            </a:custGeom>
            <a:solidFill>
              <a:srgbClr val="F2F4F5"/>
            </a:solidFill>
          </p:spPr>
        </p:sp>
      </p:grpSp>
      <p:sp>
        <p:nvSpPr>
          <p:cNvPr id="23" name="TextBox 23"/>
          <p:cNvSpPr txBox="1"/>
          <p:nvPr/>
        </p:nvSpPr>
        <p:spPr>
          <a:xfrm>
            <a:off x="1429585" y="5608388"/>
            <a:ext cx="2130144" cy="1261736"/>
          </a:xfrm>
          <a:prstGeom prst="rect">
            <a:avLst/>
          </a:prstGeom>
        </p:spPr>
        <p:txBody>
          <a:bodyPr lIns="0" tIns="0" rIns="0" bIns="0" rtlCol="0" anchor="t">
            <a:spAutoFit/>
          </a:bodyPr>
          <a:lstStyle/>
          <a:p>
            <a:pPr marL="0" lvl="0" indent="0" algn="ctr">
              <a:lnSpc>
                <a:spcPts val="3383"/>
              </a:lnSpc>
            </a:pPr>
            <a:r>
              <a:rPr lang="en-US" sz="2285" spc="29">
                <a:solidFill>
                  <a:srgbClr val="191919"/>
                </a:solidFill>
                <a:latin typeface="Alata"/>
                <a:ea typeface="Alata"/>
                <a:cs typeface="Alata"/>
                <a:sym typeface="Alata"/>
              </a:rPr>
              <a:t>Peningkatan Keterampilan Karyawan</a:t>
            </a:r>
          </a:p>
        </p:txBody>
      </p:sp>
      <p:sp>
        <p:nvSpPr>
          <p:cNvPr id="24" name="TextBox 24"/>
          <p:cNvSpPr txBox="1"/>
          <p:nvPr/>
        </p:nvSpPr>
        <p:spPr>
          <a:xfrm>
            <a:off x="1266628" y="2371666"/>
            <a:ext cx="11530732" cy="1358641"/>
          </a:xfrm>
          <a:prstGeom prst="rect">
            <a:avLst/>
          </a:prstGeom>
        </p:spPr>
        <p:txBody>
          <a:bodyPr lIns="0" tIns="0" rIns="0" bIns="0" rtlCol="0" anchor="t">
            <a:spAutoFit/>
          </a:bodyPr>
          <a:lstStyle/>
          <a:p>
            <a:pPr algn="l">
              <a:lnSpc>
                <a:spcPts val="3671"/>
              </a:lnSpc>
            </a:pPr>
            <a:r>
              <a:rPr lang="en-US" sz="2622" spc="186">
                <a:solidFill>
                  <a:srgbClr val="FFFFFF"/>
                </a:solidFill>
                <a:latin typeface="Glacial Indifference"/>
                <a:ea typeface="Glacial Indifference"/>
                <a:cs typeface="Glacial Indifference"/>
                <a:sym typeface="Glacial Indifference"/>
              </a:rPr>
              <a:t>Dalam konteks MSDM, pendidikan berkualitas sangat relavan dengan pengembangan keterampilan dan pelatihan bagi karyawan. Pentingnya Pendidikan berkualitas dalam MSDM :</a:t>
            </a:r>
          </a:p>
        </p:txBody>
      </p:sp>
      <p:sp>
        <p:nvSpPr>
          <p:cNvPr id="25" name="TextBox 25"/>
          <p:cNvSpPr txBox="1"/>
          <p:nvPr/>
        </p:nvSpPr>
        <p:spPr>
          <a:xfrm>
            <a:off x="4448992" y="5548892"/>
            <a:ext cx="2550473" cy="1261736"/>
          </a:xfrm>
          <a:prstGeom prst="rect">
            <a:avLst/>
          </a:prstGeom>
        </p:spPr>
        <p:txBody>
          <a:bodyPr lIns="0" tIns="0" rIns="0" bIns="0" rtlCol="0" anchor="t">
            <a:spAutoFit/>
          </a:bodyPr>
          <a:lstStyle/>
          <a:p>
            <a:pPr marL="0" lvl="0" indent="0" algn="ctr">
              <a:lnSpc>
                <a:spcPts val="3383"/>
              </a:lnSpc>
            </a:pPr>
            <a:r>
              <a:rPr lang="en-US" sz="2285" spc="29">
                <a:solidFill>
                  <a:srgbClr val="191919"/>
                </a:solidFill>
                <a:latin typeface="Alata"/>
                <a:ea typeface="Alata"/>
                <a:cs typeface="Alata"/>
                <a:sym typeface="Alata"/>
              </a:rPr>
              <a:t>Inklusivitas &amp; Kesejahteraan dalam Pelatihan</a:t>
            </a:r>
          </a:p>
        </p:txBody>
      </p:sp>
      <p:sp>
        <p:nvSpPr>
          <p:cNvPr id="26" name="TextBox 26"/>
          <p:cNvSpPr txBox="1"/>
          <p:nvPr/>
        </p:nvSpPr>
        <p:spPr>
          <a:xfrm>
            <a:off x="7924934" y="5777211"/>
            <a:ext cx="2347648" cy="833111"/>
          </a:xfrm>
          <a:prstGeom prst="rect">
            <a:avLst/>
          </a:prstGeom>
        </p:spPr>
        <p:txBody>
          <a:bodyPr lIns="0" tIns="0" rIns="0" bIns="0" rtlCol="0" anchor="t">
            <a:spAutoFit/>
          </a:bodyPr>
          <a:lstStyle/>
          <a:p>
            <a:pPr marL="0" lvl="0" indent="0" algn="ctr">
              <a:lnSpc>
                <a:spcPts val="3383"/>
              </a:lnSpc>
            </a:pPr>
            <a:r>
              <a:rPr lang="en-US" sz="2285" spc="29">
                <a:solidFill>
                  <a:srgbClr val="191919"/>
                </a:solidFill>
                <a:latin typeface="Alata"/>
                <a:ea typeface="Alata"/>
                <a:cs typeface="Alata"/>
                <a:sym typeface="Alata"/>
              </a:rPr>
              <a:t>Peluang belajar sepanjang hayat</a:t>
            </a:r>
          </a:p>
        </p:txBody>
      </p:sp>
      <p:sp>
        <p:nvSpPr>
          <p:cNvPr id="27" name="TextBox 27"/>
          <p:cNvSpPr txBox="1"/>
          <p:nvPr/>
        </p:nvSpPr>
        <p:spPr>
          <a:xfrm>
            <a:off x="11098819" y="5548892"/>
            <a:ext cx="2304911" cy="1261736"/>
          </a:xfrm>
          <a:prstGeom prst="rect">
            <a:avLst/>
          </a:prstGeom>
        </p:spPr>
        <p:txBody>
          <a:bodyPr lIns="0" tIns="0" rIns="0" bIns="0" rtlCol="0" anchor="t">
            <a:spAutoFit/>
          </a:bodyPr>
          <a:lstStyle/>
          <a:p>
            <a:pPr marL="0" lvl="0" indent="0" algn="ctr">
              <a:lnSpc>
                <a:spcPts val="3383"/>
              </a:lnSpc>
            </a:pPr>
            <a:r>
              <a:rPr lang="en-US" sz="2285" spc="29">
                <a:solidFill>
                  <a:srgbClr val="191919"/>
                </a:solidFill>
                <a:latin typeface="Alata"/>
                <a:ea typeface="Alata"/>
                <a:cs typeface="Alata"/>
                <a:sym typeface="Alata"/>
              </a:rPr>
              <a:t>Meningkatkan produktivitas &amp; kepuasan kerja</a:t>
            </a:r>
          </a:p>
        </p:txBody>
      </p:sp>
      <p:sp>
        <p:nvSpPr>
          <p:cNvPr id="28" name="TextBox 28"/>
          <p:cNvSpPr txBox="1"/>
          <p:nvPr/>
        </p:nvSpPr>
        <p:spPr>
          <a:xfrm>
            <a:off x="14427785" y="5576948"/>
            <a:ext cx="1935716" cy="1261736"/>
          </a:xfrm>
          <a:prstGeom prst="rect">
            <a:avLst/>
          </a:prstGeom>
        </p:spPr>
        <p:txBody>
          <a:bodyPr lIns="0" tIns="0" rIns="0" bIns="0" rtlCol="0" anchor="t">
            <a:spAutoFit/>
          </a:bodyPr>
          <a:lstStyle/>
          <a:p>
            <a:pPr marL="0" lvl="0" indent="0" algn="ctr">
              <a:lnSpc>
                <a:spcPts val="3383"/>
              </a:lnSpc>
            </a:pPr>
            <a:r>
              <a:rPr lang="en-US" sz="2285" spc="29">
                <a:solidFill>
                  <a:srgbClr val="191919"/>
                </a:solidFill>
                <a:latin typeface="Alata"/>
                <a:ea typeface="Alata"/>
                <a:cs typeface="Alata"/>
                <a:sym typeface="Alata"/>
              </a:rPr>
              <a:t>Peningkatan Adaptabilitas perubahan</a:t>
            </a:r>
          </a:p>
        </p:txBody>
      </p:sp>
      <p:sp>
        <p:nvSpPr>
          <p:cNvPr id="29" name="TextBox 29"/>
          <p:cNvSpPr txBox="1"/>
          <p:nvPr/>
        </p:nvSpPr>
        <p:spPr>
          <a:xfrm>
            <a:off x="1157889" y="971491"/>
            <a:ext cx="13817212" cy="1238250"/>
          </a:xfrm>
          <a:prstGeom prst="rect">
            <a:avLst/>
          </a:prstGeom>
        </p:spPr>
        <p:txBody>
          <a:bodyPr lIns="0" tIns="0" rIns="0" bIns="0" rtlCol="0" anchor="t">
            <a:spAutoFit/>
          </a:bodyPr>
          <a:lstStyle/>
          <a:p>
            <a:pPr marL="0" lvl="0" indent="0" algn="l">
              <a:lnSpc>
                <a:spcPts val="4867"/>
              </a:lnSpc>
              <a:spcBef>
                <a:spcPct val="0"/>
              </a:spcBef>
            </a:pPr>
            <a:r>
              <a:rPr lang="en-US" sz="4055">
                <a:solidFill>
                  <a:srgbClr val="FDFBFB"/>
                </a:solidFill>
                <a:latin typeface="Now Bold"/>
                <a:ea typeface="Now Bold"/>
                <a:cs typeface="Now Bold"/>
                <a:sym typeface="Now Bold"/>
              </a:rPr>
              <a:t>STRATEGI IMPLEMENTASI PENDIDIKAN BERKUALITAS DALAM PENGEMBANGAN KARYAWAN</a:t>
            </a:r>
          </a:p>
        </p:txBody>
      </p:sp>
      <p:grpSp>
        <p:nvGrpSpPr>
          <p:cNvPr id="30" name="Group 30"/>
          <p:cNvGrpSpPr/>
          <p:nvPr/>
        </p:nvGrpSpPr>
        <p:grpSpPr>
          <a:xfrm>
            <a:off x="15395643" y="-2094420"/>
            <a:ext cx="4879096" cy="4879096"/>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3559"/>
            </a:solidFill>
            <a:ln cap="sq">
              <a:noFill/>
              <a:prstDash val="solid"/>
              <a:miter/>
            </a:ln>
          </p:spPr>
        </p:sp>
        <p:sp>
          <p:nvSpPr>
            <p:cNvPr id="32" name="TextBox 32"/>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33" name="AutoShape 33"/>
          <p:cNvSpPr/>
          <p:nvPr/>
        </p:nvSpPr>
        <p:spPr>
          <a:xfrm>
            <a:off x="-2356741" y="2190691"/>
            <a:ext cx="14608009" cy="9525"/>
          </a:xfrm>
          <a:prstGeom prst="line">
            <a:avLst/>
          </a:prstGeom>
          <a:ln w="19050" cap="rnd">
            <a:solidFill>
              <a:srgbClr val="FFFFFF"/>
            </a:solidFill>
            <a:prstDash val="solid"/>
            <a:headEnd type="none" w="sm" len="sm"/>
            <a:tailEnd type="none" w="sm" len="sm"/>
          </a:ln>
        </p:spPr>
      </p:sp>
      <p:sp>
        <p:nvSpPr>
          <p:cNvPr id="34" name="AutoShape 34"/>
          <p:cNvSpPr/>
          <p:nvPr/>
        </p:nvSpPr>
        <p:spPr>
          <a:xfrm>
            <a:off x="13899601" y="8607685"/>
            <a:ext cx="5720180" cy="0"/>
          </a:xfrm>
          <a:prstGeom prst="line">
            <a:avLst/>
          </a:prstGeom>
          <a:ln w="19050" cap="rnd">
            <a:solidFill>
              <a:srgbClr val="FFFFFF"/>
            </a:solidFill>
            <a:prstDash val="solid"/>
            <a:headEnd type="none" w="sm" len="sm"/>
            <a:tailEnd type="none" w="sm" len="sm"/>
          </a:ln>
        </p:spPr>
      </p:sp>
      <p:sp>
        <p:nvSpPr>
          <p:cNvPr id="35" name="AutoShape 35"/>
          <p:cNvSpPr/>
          <p:nvPr/>
        </p:nvSpPr>
        <p:spPr>
          <a:xfrm>
            <a:off x="14975101" y="9248775"/>
            <a:ext cx="5720180" cy="0"/>
          </a:xfrm>
          <a:prstGeom prst="line">
            <a:avLst/>
          </a:prstGeom>
          <a:ln w="19050" cap="rnd">
            <a:solidFill>
              <a:srgbClr val="FFFFFF"/>
            </a:solidFill>
            <a:prstDash val="solid"/>
            <a:headEnd type="none" w="sm" len="sm"/>
            <a:tailEnd type="none" w="sm" len="sm"/>
          </a:ln>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3482673" y="4399472"/>
            <a:ext cx="11322655" cy="1431218"/>
          </a:xfrm>
          <a:prstGeom prst="rect">
            <a:avLst/>
          </a:prstGeom>
        </p:spPr>
        <p:txBody>
          <a:bodyPr lIns="0" tIns="0" rIns="0" bIns="0" rtlCol="0" anchor="t">
            <a:spAutoFit/>
          </a:bodyPr>
          <a:lstStyle/>
          <a:p>
            <a:pPr algn="ctr">
              <a:lnSpc>
                <a:spcPts val="3536"/>
              </a:lnSpc>
            </a:pPr>
            <a:r>
              <a:rPr lang="en-US" sz="4210" spc="412">
                <a:solidFill>
                  <a:srgbClr val="FFFFFF"/>
                </a:solidFill>
                <a:latin typeface="Codec Pro ExtraBold"/>
                <a:ea typeface="Codec Pro ExtraBold"/>
                <a:cs typeface="Codec Pro ExtraBold"/>
                <a:sym typeface="Codec Pro ExtraBold"/>
              </a:rPr>
              <a:t>STRATEGI IMPLEMENTASI PENDIDIKAN BERKUALITAS DALAM PENGEMBANGAN KARYAWAN</a:t>
            </a:r>
          </a:p>
        </p:txBody>
      </p:sp>
      <p:sp>
        <p:nvSpPr>
          <p:cNvPr id="4" name="AutoShape 4"/>
          <p:cNvSpPr/>
          <p:nvPr/>
        </p:nvSpPr>
        <p:spPr>
          <a:xfrm flipH="1" flipV="1">
            <a:off x="3634652" y="5830690"/>
            <a:ext cx="11321669" cy="38100"/>
          </a:xfrm>
          <a:prstGeom prst="line">
            <a:avLst/>
          </a:prstGeom>
          <a:ln w="76200" cap="flat">
            <a:solidFill>
              <a:srgbClr val="FDFBFB"/>
            </a:solidFill>
            <a:prstDash val="solid"/>
            <a:headEnd type="none" w="sm" len="sm"/>
            <a:tailEnd type="none" w="sm" len="sm"/>
          </a:ln>
        </p:spPr>
      </p:sp>
      <p:grpSp>
        <p:nvGrpSpPr>
          <p:cNvPr id="5" name="Group 5"/>
          <p:cNvGrpSpPr/>
          <p:nvPr/>
        </p:nvGrpSpPr>
        <p:grpSpPr>
          <a:xfrm>
            <a:off x="14956321" y="7047420"/>
            <a:ext cx="8637895" cy="863789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3F6B"/>
            </a:solidFill>
            <a:ln cap="sq">
              <a:noFill/>
              <a:prstDash val="solid"/>
              <a:miter/>
            </a:ln>
          </p:spPr>
        </p:sp>
        <p:sp>
          <p:nvSpPr>
            <p:cNvPr id="7" name="TextBox 7"/>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8" name="Group 8"/>
          <p:cNvGrpSpPr/>
          <p:nvPr/>
        </p:nvGrpSpPr>
        <p:grpSpPr>
          <a:xfrm>
            <a:off x="-338215" y="-3419585"/>
            <a:ext cx="4879096" cy="48790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3F6B"/>
            </a:solidFill>
            <a:ln cap="sq">
              <a:noFill/>
              <a:prstDash val="solid"/>
              <a:miter/>
            </a:ln>
          </p:spPr>
        </p:sp>
        <p:sp>
          <p:nvSpPr>
            <p:cNvPr id="10" name="TextBox 10"/>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1" name="AutoShape 11"/>
          <p:cNvSpPr/>
          <p:nvPr/>
        </p:nvSpPr>
        <p:spPr>
          <a:xfrm>
            <a:off x="14399210" y="1469036"/>
            <a:ext cx="5720180" cy="0"/>
          </a:xfrm>
          <a:prstGeom prst="line">
            <a:avLst/>
          </a:prstGeom>
          <a:ln w="19050" cap="rnd">
            <a:solidFill>
              <a:srgbClr val="FFFFFF"/>
            </a:solidFill>
            <a:prstDash val="solid"/>
            <a:headEnd type="none" w="sm" len="sm"/>
            <a:tailEnd type="none" w="sm" len="sm"/>
          </a:ln>
        </p:spPr>
      </p:sp>
      <p:sp>
        <p:nvSpPr>
          <p:cNvPr id="12" name="AutoShape 12"/>
          <p:cNvSpPr/>
          <p:nvPr/>
        </p:nvSpPr>
        <p:spPr>
          <a:xfrm>
            <a:off x="11539120" y="2382327"/>
            <a:ext cx="5720180" cy="0"/>
          </a:xfrm>
          <a:prstGeom prst="line">
            <a:avLst/>
          </a:prstGeom>
          <a:ln w="19050" cap="rnd">
            <a:solidFill>
              <a:srgbClr val="FFFFFF"/>
            </a:solidFill>
            <a:prstDash val="solid"/>
            <a:headEnd type="none" w="sm" len="sm"/>
            <a:tailEnd type="none" w="sm" len="sm"/>
          </a:ln>
        </p:spPr>
      </p:sp>
      <p:sp>
        <p:nvSpPr>
          <p:cNvPr id="13" name="AutoShape 13"/>
          <p:cNvSpPr/>
          <p:nvPr/>
        </p:nvSpPr>
        <p:spPr>
          <a:xfrm>
            <a:off x="-2860090" y="9267825"/>
            <a:ext cx="5720180" cy="0"/>
          </a:xfrm>
          <a:prstGeom prst="line">
            <a:avLst/>
          </a:prstGeom>
          <a:ln w="19050" cap="rnd">
            <a:solidFill>
              <a:srgbClr val="FFFFFF"/>
            </a:solidFill>
            <a:prstDash val="solid"/>
            <a:headEnd type="none" w="sm" len="sm"/>
            <a:tailEnd type="none" w="sm" len="sm"/>
          </a:ln>
        </p:spPr>
      </p:sp>
      <p:sp>
        <p:nvSpPr>
          <p:cNvPr id="14" name="AutoShape 14"/>
          <p:cNvSpPr/>
          <p:nvPr/>
        </p:nvSpPr>
        <p:spPr>
          <a:xfrm>
            <a:off x="1680791" y="8202800"/>
            <a:ext cx="5720180" cy="0"/>
          </a:xfrm>
          <a:prstGeom prst="line">
            <a:avLst/>
          </a:prstGeom>
          <a:ln w="19050" cap="rnd">
            <a:solidFill>
              <a:srgbClr val="FFFFFF"/>
            </a:solidFill>
            <a:prstDash val="solid"/>
            <a:headEnd type="none" w="sm" len="sm"/>
            <a:tailEnd type="none" w="sm" len="sm"/>
          </a:ln>
        </p:spPr>
      </p:sp>
      <p:sp>
        <p:nvSpPr>
          <p:cNvPr id="15" name="Freeform 15"/>
          <p:cNvSpPr/>
          <p:nvPr/>
        </p:nvSpPr>
        <p:spPr>
          <a:xfrm>
            <a:off x="237055" y="121639"/>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Freeform 2"/>
          <p:cNvSpPr/>
          <p:nvPr/>
        </p:nvSpPr>
        <p:spPr>
          <a:xfrm>
            <a:off x="-3195293" y="5109596"/>
            <a:ext cx="9379701" cy="9274179"/>
          </a:xfrm>
          <a:custGeom>
            <a:avLst/>
            <a:gdLst/>
            <a:ahLst/>
            <a:cxnLst/>
            <a:rect l="l" t="t" r="r" b="b"/>
            <a:pathLst>
              <a:path w="9379701" h="9274179">
                <a:moveTo>
                  <a:pt x="0" y="0"/>
                </a:moveTo>
                <a:lnTo>
                  <a:pt x="9379701" y="0"/>
                </a:lnTo>
                <a:lnTo>
                  <a:pt x="9379701" y="9274179"/>
                </a:lnTo>
                <a:lnTo>
                  <a:pt x="0" y="9274179"/>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0255148" y="0"/>
            <a:ext cx="8032852" cy="10287000"/>
          </a:xfrm>
          <a:custGeom>
            <a:avLst/>
            <a:gdLst/>
            <a:ahLst/>
            <a:cxnLst/>
            <a:rect l="l" t="t" r="r" b="b"/>
            <a:pathLst>
              <a:path w="8032852" h="10287000">
                <a:moveTo>
                  <a:pt x="0" y="0"/>
                </a:moveTo>
                <a:lnTo>
                  <a:pt x="8032852" y="0"/>
                </a:lnTo>
                <a:lnTo>
                  <a:pt x="8032852" y="10287000"/>
                </a:lnTo>
                <a:lnTo>
                  <a:pt x="0" y="10287000"/>
                </a:lnTo>
                <a:lnTo>
                  <a:pt x="0" y="0"/>
                </a:lnTo>
                <a:close/>
              </a:path>
            </a:pathLst>
          </a:custGeom>
          <a:blipFill>
            <a:blip r:embed="rId4"/>
            <a:stretch>
              <a:fillRect t="-2058" b="-2058"/>
            </a:stretch>
          </a:blipFill>
        </p:spPr>
      </p:sp>
      <p:sp>
        <p:nvSpPr>
          <p:cNvPr id="4" name="Freeform 4"/>
          <p:cNvSpPr/>
          <p:nvPr/>
        </p:nvSpPr>
        <p:spPr>
          <a:xfrm rot="-3860225">
            <a:off x="5782366" y="-3106043"/>
            <a:ext cx="5813961" cy="5748554"/>
          </a:xfrm>
          <a:custGeom>
            <a:avLst/>
            <a:gdLst/>
            <a:ahLst/>
            <a:cxnLst/>
            <a:rect l="l" t="t" r="r" b="b"/>
            <a:pathLst>
              <a:path w="5813961" h="5748554">
                <a:moveTo>
                  <a:pt x="0" y="0"/>
                </a:moveTo>
                <a:lnTo>
                  <a:pt x="5813961" y="0"/>
                </a:lnTo>
                <a:lnTo>
                  <a:pt x="5813961" y="5748554"/>
                </a:lnTo>
                <a:lnTo>
                  <a:pt x="0" y="5748554"/>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a:ln cap="sq">
            <a:noFill/>
            <a:prstDash val="solid"/>
            <a:miter/>
          </a:ln>
        </p:spPr>
      </p:sp>
      <p:grpSp>
        <p:nvGrpSpPr>
          <p:cNvPr id="5" name="Group 5"/>
          <p:cNvGrpSpPr/>
          <p:nvPr/>
        </p:nvGrpSpPr>
        <p:grpSpPr>
          <a:xfrm>
            <a:off x="1494558" y="1525777"/>
            <a:ext cx="9355079" cy="958999"/>
            <a:chOff x="0" y="0"/>
            <a:chExt cx="3177177" cy="325696"/>
          </a:xfrm>
        </p:grpSpPr>
        <p:sp>
          <p:nvSpPr>
            <p:cNvPr id="6" name="Freeform 6"/>
            <p:cNvSpPr/>
            <p:nvPr/>
          </p:nvSpPr>
          <p:spPr>
            <a:xfrm>
              <a:off x="0" y="0"/>
              <a:ext cx="3177177" cy="325696"/>
            </a:xfrm>
            <a:custGeom>
              <a:avLst/>
              <a:gdLst/>
              <a:ahLst/>
              <a:cxnLst/>
              <a:rect l="l" t="t" r="r" b="b"/>
              <a:pathLst>
                <a:path w="3177177" h="325696">
                  <a:moveTo>
                    <a:pt x="9103" y="0"/>
                  </a:moveTo>
                  <a:lnTo>
                    <a:pt x="3168074" y="0"/>
                  </a:lnTo>
                  <a:cubicBezTo>
                    <a:pt x="3170488" y="0"/>
                    <a:pt x="3172804" y="959"/>
                    <a:pt x="3174511" y="2666"/>
                  </a:cubicBezTo>
                  <a:cubicBezTo>
                    <a:pt x="3176218" y="4373"/>
                    <a:pt x="3177177" y="6689"/>
                    <a:pt x="3177177" y="9103"/>
                  </a:cubicBezTo>
                  <a:lnTo>
                    <a:pt x="3177177" y="316592"/>
                  </a:lnTo>
                  <a:cubicBezTo>
                    <a:pt x="3177177" y="321620"/>
                    <a:pt x="3173101" y="325696"/>
                    <a:pt x="3168074" y="325696"/>
                  </a:cubicBezTo>
                  <a:lnTo>
                    <a:pt x="9103" y="325696"/>
                  </a:lnTo>
                  <a:cubicBezTo>
                    <a:pt x="6689" y="325696"/>
                    <a:pt x="4373" y="324737"/>
                    <a:pt x="2666" y="323029"/>
                  </a:cubicBezTo>
                  <a:cubicBezTo>
                    <a:pt x="959" y="321322"/>
                    <a:pt x="0" y="319007"/>
                    <a:pt x="0" y="316592"/>
                  </a:cubicBezTo>
                  <a:lnTo>
                    <a:pt x="0" y="9103"/>
                  </a:lnTo>
                  <a:cubicBezTo>
                    <a:pt x="0" y="4076"/>
                    <a:pt x="4076" y="0"/>
                    <a:pt x="9103" y="0"/>
                  </a:cubicBezTo>
                  <a:close/>
                </a:path>
              </a:pathLst>
            </a:custGeom>
            <a:solidFill>
              <a:srgbClr val="F2F4F5"/>
            </a:solidFill>
          </p:spPr>
        </p:sp>
        <p:sp>
          <p:nvSpPr>
            <p:cNvPr id="7" name="TextBox 7"/>
            <p:cNvSpPr txBox="1"/>
            <p:nvPr/>
          </p:nvSpPr>
          <p:spPr>
            <a:xfrm>
              <a:off x="0" y="-38100"/>
              <a:ext cx="3177177" cy="363796"/>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94558" y="2714889"/>
            <a:ext cx="9355079" cy="1342153"/>
            <a:chOff x="0" y="0"/>
            <a:chExt cx="3177177" cy="455823"/>
          </a:xfrm>
        </p:grpSpPr>
        <p:sp>
          <p:nvSpPr>
            <p:cNvPr id="9" name="Freeform 9"/>
            <p:cNvSpPr/>
            <p:nvPr/>
          </p:nvSpPr>
          <p:spPr>
            <a:xfrm>
              <a:off x="0" y="0"/>
              <a:ext cx="3177177" cy="455823"/>
            </a:xfrm>
            <a:custGeom>
              <a:avLst/>
              <a:gdLst/>
              <a:ahLst/>
              <a:cxnLst/>
              <a:rect l="l" t="t" r="r" b="b"/>
              <a:pathLst>
                <a:path w="3177177" h="455823">
                  <a:moveTo>
                    <a:pt x="9103" y="0"/>
                  </a:moveTo>
                  <a:lnTo>
                    <a:pt x="3168074" y="0"/>
                  </a:lnTo>
                  <a:cubicBezTo>
                    <a:pt x="3170488" y="0"/>
                    <a:pt x="3172804" y="959"/>
                    <a:pt x="3174511" y="2666"/>
                  </a:cubicBezTo>
                  <a:cubicBezTo>
                    <a:pt x="3176218" y="4373"/>
                    <a:pt x="3177177" y="6689"/>
                    <a:pt x="3177177" y="9103"/>
                  </a:cubicBezTo>
                  <a:lnTo>
                    <a:pt x="3177177" y="446720"/>
                  </a:lnTo>
                  <a:cubicBezTo>
                    <a:pt x="3177177" y="451747"/>
                    <a:pt x="3173101" y="455823"/>
                    <a:pt x="3168074" y="455823"/>
                  </a:cubicBezTo>
                  <a:lnTo>
                    <a:pt x="9103" y="455823"/>
                  </a:lnTo>
                  <a:cubicBezTo>
                    <a:pt x="4076" y="455823"/>
                    <a:pt x="0" y="451747"/>
                    <a:pt x="0" y="446720"/>
                  </a:cubicBezTo>
                  <a:lnTo>
                    <a:pt x="0" y="9103"/>
                  </a:lnTo>
                  <a:cubicBezTo>
                    <a:pt x="0" y="4076"/>
                    <a:pt x="4076" y="0"/>
                    <a:pt x="9103" y="0"/>
                  </a:cubicBezTo>
                  <a:close/>
                </a:path>
              </a:pathLst>
            </a:custGeom>
            <a:solidFill>
              <a:srgbClr val="F2F4F5"/>
            </a:solidFill>
          </p:spPr>
        </p:sp>
        <p:sp>
          <p:nvSpPr>
            <p:cNvPr id="10" name="TextBox 10"/>
            <p:cNvSpPr txBox="1"/>
            <p:nvPr/>
          </p:nvSpPr>
          <p:spPr>
            <a:xfrm>
              <a:off x="0" y="-38100"/>
              <a:ext cx="3177177" cy="493923"/>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494558" y="4285642"/>
            <a:ext cx="9355079" cy="1476404"/>
            <a:chOff x="0" y="0"/>
            <a:chExt cx="3177177" cy="501417"/>
          </a:xfrm>
        </p:grpSpPr>
        <p:sp>
          <p:nvSpPr>
            <p:cNvPr id="12" name="Freeform 12"/>
            <p:cNvSpPr/>
            <p:nvPr/>
          </p:nvSpPr>
          <p:spPr>
            <a:xfrm>
              <a:off x="0" y="0"/>
              <a:ext cx="3177177" cy="501417"/>
            </a:xfrm>
            <a:custGeom>
              <a:avLst/>
              <a:gdLst/>
              <a:ahLst/>
              <a:cxnLst/>
              <a:rect l="l" t="t" r="r" b="b"/>
              <a:pathLst>
                <a:path w="3177177" h="501417">
                  <a:moveTo>
                    <a:pt x="9103" y="0"/>
                  </a:moveTo>
                  <a:lnTo>
                    <a:pt x="3168074" y="0"/>
                  </a:lnTo>
                  <a:cubicBezTo>
                    <a:pt x="3170488" y="0"/>
                    <a:pt x="3172804" y="959"/>
                    <a:pt x="3174511" y="2666"/>
                  </a:cubicBezTo>
                  <a:cubicBezTo>
                    <a:pt x="3176218" y="4373"/>
                    <a:pt x="3177177" y="6689"/>
                    <a:pt x="3177177" y="9103"/>
                  </a:cubicBezTo>
                  <a:lnTo>
                    <a:pt x="3177177" y="492314"/>
                  </a:lnTo>
                  <a:cubicBezTo>
                    <a:pt x="3177177" y="497342"/>
                    <a:pt x="3173101" y="501417"/>
                    <a:pt x="3168074" y="501417"/>
                  </a:cubicBezTo>
                  <a:lnTo>
                    <a:pt x="9103" y="501417"/>
                  </a:lnTo>
                  <a:cubicBezTo>
                    <a:pt x="4076" y="501417"/>
                    <a:pt x="0" y="497342"/>
                    <a:pt x="0" y="492314"/>
                  </a:cubicBezTo>
                  <a:lnTo>
                    <a:pt x="0" y="9103"/>
                  </a:lnTo>
                  <a:cubicBezTo>
                    <a:pt x="0" y="4076"/>
                    <a:pt x="4076" y="0"/>
                    <a:pt x="9103" y="0"/>
                  </a:cubicBezTo>
                  <a:close/>
                </a:path>
              </a:pathLst>
            </a:custGeom>
            <a:solidFill>
              <a:srgbClr val="F2F4F5"/>
            </a:solidFill>
          </p:spPr>
        </p:sp>
        <p:sp>
          <p:nvSpPr>
            <p:cNvPr id="13" name="TextBox 13"/>
            <p:cNvSpPr txBox="1"/>
            <p:nvPr/>
          </p:nvSpPr>
          <p:spPr>
            <a:xfrm>
              <a:off x="0" y="-38100"/>
              <a:ext cx="3177177" cy="539517"/>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494558" y="5990646"/>
            <a:ext cx="9355079" cy="1476404"/>
            <a:chOff x="0" y="0"/>
            <a:chExt cx="3177177" cy="501417"/>
          </a:xfrm>
        </p:grpSpPr>
        <p:sp>
          <p:nvSpPr>
            <p:cNvPr id="15" name="Freeform 15"/>
            <p:cNvSpPr/>
            <p:nvPr/>
          </p:nvSpPr>
          <p:spPr>
            <a:xfrm>
              <a:off x="0" y="0"/>
              <a:ext cx="3177177" cy="501417"/>
            </a:xfrm>
            <a:custGeom>
              <a:avLst/>
              <a:gdLst/>
              <a:ahLst/>
              <a:cxnLst/>
              <a:rect l="l" t="t" r="r" b="b"/>
              <a:pathLst>
                <a:path w="3177177" h="501417">
                  <a:moveTo>
                    <a:pt x="9103" y="0"/>
                  </a:moveTo>
                  <a:lnTo>
                    <a:pt x="3168074" y="0"/>
                  </a:lnTo>
                  <a:cubicBezTo>
                    <a:pt x="3170488" y="0"/>
                    <a:pt x="3172804" y="959"/>
                    <a:pt x="3174511" y="2666"/>
                  </a:cubicBezTo>
                  <a:cubicBezTo>
                    <a:pt x="3176218" y="4373"/>
                    <a:pt x="3177177" y="6689"/>
                    <a:pt x="3177177" y="9103"/>
                  </a:cubicBezTo>
                  <a:lnTo>
                    <a:pt x="3177177" y="492314"/>
                  </a:lnTo>
                  <a:cubicBezTo>
                    <a:pt x="3177177" y="497342"/>
                    <a:pt x="3173101" y="501417"/>
                    <a:pt x="3168074" y="501417"/>
                  </a:cubicBezTo>
                  <a:lnTo>
                    <a:pt x="9103" y="501417"/>
                  </a:lnTo>
                  <a:cubicBezTo>
                    <a:pt x="4076" y="501417"/>
                    <a:pt x="0" y="497342"/>
                    <a:pt x="0" y="492314"/>
                  </a:cubicBezTo>
                  <a:lnTo>
                    <a:pt x="0" y="9103"/>
                  </a:lnTo>
                  <a:cubicBezTo>
                    <a:pt x="0" y="4076"/>
                    <a:pt x="4076" y="0"/>
                    <a:pt x="9103" y="0"/>
                  </a:cubicBezTo>
                  <a:close/>
                </a:path>
              </a:pathLst>
            </a:custGeom>
            <a:solidFill>
              <a:srgbClr val="F2F4F5"/>
            </a:solidFill>
          </p:spPr>
        </p:sp>
        <p:sp>
          <p:nvSpPr>
            <p:cNvPr id="16" name="TextBox 16"/>
            <p:cNvSpPr txBox="1"/>
            <p:nvPr/>
          </p:nvSpPr>
          <p:spPr>
            <a:xfrm>
              <a:off x="0" y="-38100"/>
              <a:ext cx="3177177" cy="539517"/>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630390" y="7780618"/>
            <a:ext cx="1205831" cy="1184448"/>
            <a:chOff x="0" y="0"/>
            <a:chExt cx="317585" cy="311953"/>
          </a:xfrm>
        </p:grpSpPr>
        <p:sp>
          <p:nvSpPr>
            <p:cNvPr id="18" name="Freeform 18"/>
            <p:cNvSpPr/>
            <p:nvPr/>
          </p:nvSpPr>
          <p:spPr>
            <a:xfrm>
              <a:off x="0" y="0"/>
              <a:ext cx="317585" cy="311953"/>
            </a:xfrm>
            <a:custGeom>
              <a:avLst/>
              <a:gdLst/>
              <a:ahLst/>
              <a:cxnLst/>
              <a:rect l="l" t="t" r="r" b="b"/>
              <a:pathLst>
                <a:path w="317585" h="311953">
                  <a:moveTo>
                    <a:pt x="155977" y="0"/>
                  </a:moveTo>
                  <a:lnTo>
                    <a:pt x="161608" y="0"/>
                  </a:lnTo>
                  <a:cubicBezTo>
                    <a:pt x="247752" y="0"/>
                    <a:pt x="317585" y="69833"/>
                    <a:pt x="317585" y="155977"/>
                  </a:cubicBezTo>
                  <a:lnTo>
                    <a:pt x="317585" y="155977"/>
                  </a:lnTo>
                  <a:cubicBezTo>
                    <a:pt x="317585" y="242120"/>
                    <a:pt x="247752" y="311953"/>
                    <a:pt x="161608" y="311953"/>
                  </a:cubicBezTo>
                  <a:lnTo>
                    <a:pt x="155977" y="311953"/>
                  </a:lnTo>
                  <a:cubicBezTo>
                    <a:pt x="69833" y="311953"/>
                    <a:pt x="0" y="242120"/>
                    <a:pt x="0" y="155977"/>
                  </a:cubicBezTo>
                  <a:lnTo>
                    <a:pt x="0" y="155977"/>
                  </a:lnTo>
                  <a:cubicBezTo>
                    <a:pt x="0" y="69833"/>
                    <a:pt x="69833" y="0"/>
                    <a:pt x="155977" y="0"/>
                  </a:cubicBezTo>
                  <a:close/>
                </a:path>
              </a:pathLst>
            </a:custGeom>
            <a:solidFill>
              <a:srgbClr val="000000"/>
            </a:solidFill>
          </p:spPr>
        </p:sp>
        <p:sp>
          <p:nvSpPr>
            <p:cNvPr id="19" name="TextBox 19"/>
            <p:cNvSpPr txBox="1"/>
            <p:nvPr/>
          </p:nvSpPr>
          <p:spPr>
            <a:xfrm>
              <a:off x="0" y="-28575"/>
              <a:ext cx="317585" cy="340528"/>
            </a:xfrm>
            <a:prstGeom prst="rect">
              <a:avLst/>
            </a:prstGeom>
          </p:spPr>
          <p:txBody>
            <a:bodyPr lIns="50800" tIns="50800" rIns="50800" bIns="50800" rtlCol="0" anchor="ctr"/>
            <a:lstStyle/>
            <a:p>
              <a:pPr algn="ctr">
                <a:lnSpc>
                  <a:spcPts val="2564"/>
                </a:lnSpc>
              </a:pPr>
              <a:endParaRPr/>
            </a:p>
          </p:txBody>
        </p:sp>
      </p:grpSp>
      <p:grpSp>
        <p:nvGrpSpPr>
          <p:cNvPr id="20" name="Group 20"/>
          <p:cNvGrpSpPr/>
          <p:nvPr/>
        </p:nvGrpSpPr>
        <p:grpSpPr>
          <a:xfrm>
            <a:off x="1506869" y="7695650"/>
            <a:ext cx="9355079" cy="1476404"/>
            <a:chOff x="0" y="0"/>
            <a:chExt cx="3177177" cy="501417"/>
          </a:xfrm>
        </p:grpSpPr>
        <p:sp>
          <p:nvSpPr>
            <p:cNvPr id="21" name="Freeform 21"/>
            <p:cNvSpPr/>
            <p:nvPr/>
          </p:nvSpPr>
          <p:spPr>
            <a:xfrm>
              <a:off x="0" y="0"/>
              <a:ext cx="3177177" cy="501417"/>
            </a:xfrm>
            <a:custGeom>
              <a:avLst/>
              <a:gdLst/>
              <a:ahLst/>
              <a:cxnLst/>
              <a:rect l="l" t="t" r="r" b="b"/>
              <a:pathLst>
                <a:path w="3177177" h="501417">
                  <a:moveTo>
                    <a:pt x="9103" y="0"/>
                  </a:moveTo>
                  <a:lnTo>
                    <a:pt x="3168074" y="0"/>
                  </a:lnTo>
                  <a:cubicBezTo>
                    <a:pt x="3170488" y="0"/>
                    <a:pt x="3172804" y="959"/>
                    <a:pt x="3174511" y="2666"/>
                  </a:cubicBezTo>
                  <a:cubicBezTo>
                    <a:pt x="3176218" y="4373"/>
                    <a:pt x="3177177" y="6689"/>
                    <a:pt x="3177177" y="9103"/>
                  </a:cubicBezTo>
                  <a:lnTo>
                    <a:pt x="3177177" y="492314"/>
                  </a:lnTo>
                  <a:cubicBezTo>
                    <a:pt x="3177177" y="497342"/>
                    <a:pt x="3173101" y="501417"/>
                    <a:pt x="3168074" y="501417"/>
                  </a:cubicBezTo>
                  <a:lnTo>
                    <a:pt x="9103" y="501417"/>
                  </a:lnTo>
                  <a:cubicBezTo>
                    <a:pt x="4076" y="501417"/>
                    <a:pt x="0" y="497342"/>
                    <a:pt x="0" y="492314"/>
                  </a:cubicBezTo>
                  <a:lnTo>
                    <a:pt x="0" y="9103"/>
                  </a:lnTo>
                  <a:cubicBezTo>
                    <a:pt x="0" y="4076"/>
                    <a:pt x="4076" y="0"/>
                    <a:pt x="9103" y="0"/>
                  </a:cubicBezTo>
                  <a:close/>
                </a:path>
              </a:pathLst>
            </a:custGeom>
            <a:solidFill>
              <a:srgbClr val="F2F4F5"/>
            </a:solidFill>
          </p:spPr>
        </p:sp>
        <p:sp>
          <p:nvSpPr>
            <p:cNvPr id="22" name="TextBox 22"/>
            <p:cNvSpPr txBox="1"/>
            <p:nvPr/>
          </p:nvSpPr>
          <p:spPr>
            <a:xfrm>
              <a:off x="0" y="-38100"/>
              <a:ext cx="3177177" cy="539517"/>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137171" y="304696"/>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4" name="Group 24"/>
          <p:cNvGrpSpPr/>
          <p:nvPr/>
        </p:nvGrpSpPr>
        <p:grpSpPr>
          <a:xfrm>
            <a:off x="1701761" y="2871193"/>
            <a:ext cx="1205346" cy="1139467"/>
            <a:chOff x="0" y="0"/>
            <a:chExt cx="459054" cy="433964"/>
          </a:xfrm>
        </p:grpSpPr>
        <p:sp>
          <p:nvSpPr>
            <p:cNvPr id="25" name="Freeform 25"/>
            <p:cNvSpPr/>
            <p:nvPr/>
          </p:nvSpPr>
          <p:spPr>
            <a:xfrm>
              <a:off x="0" y="0"/>
              <a:ext cx="459054" cy="433964"/>
            </a:xfrm>
            <a:custGeom>
              <a:avLst/>
              <a:gdLst/>
              <a:ahLst/>
              <a:cxnLst/>
              <a:rect l="l" t="t" r="r" b="b"/>
              <a:pathLst>
                <a:path w="459054" h="433964">
                  <a:moveTo>
                    <a:pt x="70653" y="0"/>
                  </a:moveTo>
                  <a:lnTo>
                    <a:pt x="388401" y="0"/>
                  </a:lnTo>
                  <a:cubicBezTo>
                    <a:pt x="407139" y="0"/>
                    <a:pt x="425110" y="7444"/>
                    <a:pt x="438360" y="20694"/>
                  </a:cubicBezTo>
                  <a:cubicBezTo>
                    <a:pt x="451610" y="33944"/>
                    <a:pt x="459054" y="51915"/>
                    <a:pt x="459054" y="70653"/>
                  </a:cubicBezTo>
                  <a:lnTo>
                    <a:pt x="459054" y="363311"/>
                  </a:lnTo>
                  <a:cubicBezTo>
                    <a:pt x="459054" y="402332"/>
                    <a:pt x="427421" y="433964"/>
                    <a:pt x="388401" y="433964"/>
                  </a:cubicBezTo>
                  <a:lnTo>
                    <a:pt x="70653" y="433964"/>
                  </a:lnTo>
                  <a:cubicBezTo>
                    <a:pt x="31632" y="433964"/>
                    <a:pt x="0" y="402332"/>
                    <a:pt x="0" y="363311"/>
                  </a:cubicBezTo>
                  <a:lnTo>
                    <a:pt x="0" y="70653"/>
                  </a:lnTo>
                  <a:cubicBezTo>
                    <a:pt x="0" y="31632"/>
                    <a:pt x="31632" y="0"/>
                    <a:pt x="70653" y="0"/>
                  </a:cubicBezTo>
                  <a:close/>
                </a:path>
              </a:pathLst>
            </a:custGeom>
            <a:solidFill>
              <a:srgbClr val="22211E"/>
            </a:solidFill>
          </p:spPr>
        </p:sp>
        <p:sp>
          <p:nvSpPr>
            <p:cNvPr id="26" name="TextBox 26"/>
            <p:cNvSpPr txBox="1"/>
            <p:nvPr/>
          </p:nvSpPr>
          <p:spPr>
            <a:xfrm>
              <a:off x="0" y="-38100"/>
              <a:ext cx="459054" cy="472064"/>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a:off x="1819962" y="3003270"/>
            <a:ext cx="926727" cy="926727"/>
          </a:xfrm>
          <a:custGeom>
            <a:avLst/>
            <a:gdLst/>
            <a:ahLst/>
            <a:cxnLst/>
            <a:rect l="l" t="t" r="r" b="b"/>
            <a:pathLst>
              <a:path w="926727" h="926727">
                <a:moveTo>
                  <a:pt x="0" y="0"/>
                </a:moveTo>
                <a:lnTo>
                  <a:pt x="926727" y="0"/>
                </a:lnTo>
                <a:lnTo>
                  <a:pt x="926727" y="926728"/>
                </a:lnTo>
                <a:lnTo>
                  <a:pt x="0" y="92672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grpSp>
        <p:nvGrpSpPr>
          <p:cNvPr id="28" name="Group 28"/>
          <p:cNvGrpSpPr/>
          <p:nvPr/>
        </p:nvGrpSpPr>
        <p:grpSpPr>
          <a:xfrm>
            <a:off x="1697013" y="7903253"/>
            <a:ext cx="1205346" cy="1139467"/>
            <a:chOff x="0" y="0"/>
            <a:chExt cx="459054" cy="433964"/>
          </a:xfrm>
        </p:grpSpPr>
        <p:sp>
          <p:nvSpPr>
            <p:cNvPr id="29" name="Freeform 29"/>
            <p:cNvSpPr/>
            <p:nvPr/>
          </p:nvSpPr>
          <p:spPr>
            <a:xfrm>
              <a:off x="0" y="0"/>
              <a:ext cx="459054" cy="433964"/>
            </a:xfrm>
            <a:custGeom>
              <a:avLst/>
              <a:gdLst/>
              <a:ahLst/>
              <a:cxnLst/>
              <a:rect l="l" t="t" r="r" b="b"/>
              <a:pathLst>
                <a:path w="459054" h="433964">
                  <a:moveTo>
                    <a:pt x="70653" y="0"/>
                  </a:moveTo>
                  <a:lnTo>
                    <a:pt x="388401" y="0"/>
                  </a:lnTo>
                  <a:cubicBezTo>
                    <a:pt x="407139" y="0"/>
                    <a:pt x="425110" y="7444"/>
                    <a:pt x="438360" y="20694"/>
                  </a:cubicBezTo>
                  <a:cubicBezTo>
                    <a:pt x="451610" y="33944"/>
                    <a:pt x="459054" y="51915"/>
                    <a:pt x="459054" y="70653"/>
                  </a:cubicBezTo>
                  <a:lnTo>
                    <a:pt x="459054" y="363311"/>
                  </a:lnTo>
                  <a:cubicBezTo>
                    <a:pt x="459054" y="402332"/>
                    <a:pt x="427421" y="433964"/>
                    <a:pt x="388401" y="433964"/>
                  </a:cubicBezTo>
                  <a:lnTo>
                    <a:pt x="70653" y="433964"/>
                  </a:lnTo>
                  <a:cubicBezTo>
                    <a:pt x="31632" y="433964"/>
                    <a:pt x="0" y="402332"/>
                    <a:pt x="0" y="363311"/>
                  </a:cubicBezTo>
                  <a:lnTo>
                    <a:pt x="0" y="70653"/>
                  </a:lnTo>
                  <a:cubicBezTo>
                    <a:pt x="0" y="31632"/>
                    <a:pt x="31632" y="0"/>
                    <a:pt x="70653" y="0"/>
                  </a:cubicBezTo>
                  <a:close/>
                </a:path>
              </a:pathLst>
            </a:custGeom>
            <a:solidFill>
              <a:srgbClr val="22211E"/>
            </a:solidFill>
          </p:spPr>
        </p:sp>
        <p:sp>
          <p:nvSpPr>
            <p:cNvPr id="30" name="TextBox 30"/>
            <p:cNvSpPr txBox="1"/>
            <p:nvPr/>
          </p:nvSpPr>
          <p:spPr>
            <a:xfrm>
              <a:off x="0" y="-38100"/>
              <a:ext cx="459054" cy="472064"/>
            </a:xfrm>
            <a:prstGeom prst="rect">
              <a:avLst/>
            </a:prstGeom>
          </p:spPr>
          <p:txBody>
            <a:bodyPr lIns="50800" tIns="50800" rIns="50800" bIns="50800" rtlCol="0" anchor="ctr"/>
            <a:lstStyle/>
            <a:p>
              <a:pPr algn="ctr">
                <a:lnSpc>
                  <a:spcPts val="2659"/>
                </a:lnSpc>
              </a:pPr>
              <a:endParaRPr/>
            </a:p>
          </p:txBody>
        </p:sp>
      </p:grpSp>
      <p:sp>
        <p:nvSpPr>
          <p:cNvPr id="31" name="Freeform 31"/>
          <p:cNvSpPr/>
          <p:nvPr/>
        </p:nvSpPr>
        <p:spPr>
          <a:xfrm>
            <a:off x="1857431" y="8002506"/>
            <a:ext cx="940961" cy="940961"/>
          </a:xfrm>
          <a:custGeom>
            <a:avLst/>
            <a:gdLst/>
            <a:ahLst/>
            <a:cxnLst/>
            <a:rect l="l" t="t" r="r" b="b"/>
            <a:pathLst>
              <a:path w="940961" h="940961">
                <a:moveTo>
                  <a:pt x="0" y="0"/>
                </a:moveTo>
                <a:lnTo>
                  <a:pt x="940961" y="0"/>
                </a:lnTo>
                <a:lnTo>
                  <a:pt x="940961" y="940962"/>
                </a:lnTo>
                <a:lnTo>
                  <a:pt x="0" y="940962"/>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grpSp>
        <p:nvGrpSpPr>
          <p:cNvPr id="32" name="Group 32"/>
          <p:cNvGrpSpPr/>
          <p:nvPr/>
        </p:nvGrpSpPr>
        <p:grpSpPr>
          <a:xfrm>
            <a:off x="1725238" y="4447567"/>
            <a:ext cx="1205346" cy="1104929"/>
            <a:chOff x="0" y="0"/>
            <a:chExt cx="459054" cy="420810"/>
          </a:xfrm>
        </p:grpSpPr>
        <p:sp>
          <p:nvSpPr>
            <p:cNvPr id="33" name="Freeform 33"/>
            <p:cNvSpPr/>
            <p:nvPr/>
          </p:nvSpPr>
          <p:spPr>
            <a:xfrm>
              <a:off x="0" y="0"/>
              <a:ext cx="459054" cy="420810"/>
            </a:xfrm>
            <a:custGeom>
              <a:avLst/>
              <a:gdLst/>
              <a:ahLst/>
              <a:cxnLst/>
              <a:rect l="l" t="t" r="r" b="b"/>
              <a:pathLst>
                <a:path w="459054" h="420810">
                  <a:moveTo>
                    <a:pt x="70653" y="0"/>
                  </a:moveTo>
                  <a:lnTo>
                    <a:pt x="388401" y="0"/>
                  </a:lnTo>
                  <a:cubicBezTo>
                    <a:pt x="407139" y="0"/>
                    <a:pt x="425110" y="7444"/>
                    <a:pt x="438360" y="20694"/>
                  </a:cubicBezTo>
                  <a:cubicBezTo>
                    <a:pt x="451610" y="33944"/>
                    <a:pt x="459054" y="51915"/>
                    <a:pt x="459054" y="70653"/>
                  </a:cubicBezTo>
                  <a:lnTo>
                    <a:pt x="459054" y="350157"/>
                  </a:lnTo>
                  <a:cubicBezTo>
                    <a:pt x="459054" y="389178"/>
                    <a:pt x="427421" y="420810"/>
                    <a:pt x="388401" y="420810"/>
                  </a:cubicBezTo>
                  <a:lnTo>
                    <a:pt x="70653" y="420810"/>
                  </a:lnTo>
                  <a:cubicBezTo>
                    <a:pt x="31632" y="420810"/>
                    <a:pt x="0" y="389178"/>
                    <a:pt x="0" y="350157"/>
                  </a:cubicBezTo>
                  <a:lnTo>
                    <a:pt x="0" y="70653"/>
                  </a:lnTo>
                  <a:cubicBezTo>
                    <a:pt x="0" y="31632"/>
                    <a:pt x="31632" y="0"/>
                    <a:pt x="70653" y="0"/>
                  </a:cubicBezTo>
                  <a:close/>
                </a:path>
              </a:pathLst>
            </a:custGeom>
            <a:solidFill>
              <a:srgbClr val="22211E"/>
            </a:solidFill>
          </p:spPr>
        </p:sp>
        <p:sp>
          <p:nvSpPr>
            <p:cNvPr id="34" name="TextBox 34"/>
            <p:cNvSpPr txBox="1"/>
            <p:nvPr/>
          </p:nvSpPr>
          <p:spPr>
            <a:xfrm>
              <a:off x="0" y="-38100"/>
              <a:ext cx="459054" cy="458910"/>
            </a:xfrm>
            <a:prstGeom prst="rect">
              <a:avLst/>
            </a:prstGeom>
          </p:spPr>
          <p:txBody>
            <a:bodyPr lIns="50800" tIns="50800" rIns="50800" bIns="50800" rtlCol="0" anchor="ctr"/>
            <a:lstStyle/>
            <a:p>
              <a:pPr algn="ctr">
                <a:lnSpc>
                  <a:spcPts val="2659"/>
                </a:lnSpc>
              </a:pPr>
              <a:endParaRPr/>
            </a:p>
          </p:txBody>
        </p:sp>
      </p:grpSp>
      <p:sp>
        <p:nvSpPr>
          <p:cNvPr id="35" name="Freeform 35"/>
          <p:cNvSpPr/>
          <p:nvPr/>
        </p:nvSpPr>
        <p:spPr>
          <a:xfrm>
            <a:off x="1913882" y="4561333"/>
            <a:ext cx="884510" cy="895913"/>
          </a:xfrm>
          <a:custGeom>
            <a:avLst/>
            <a:gdLst/>
            <a:ahLst/>
            <a:cxnLst/>
            <a:rect l="l" t="t" r="r" b="b"/>
            <a:pathLst>
              <a:path w="884510" h="895913">
                <a:moveTo>
                  <a:pt x="0" y="0"/>
                </a:moveTo>
                <a:lnTo>
                  <a:pt x="884510" y="0"/>
                </a:lnTo>
                <a:lnTo>
                  <a:pt x="884510" y="895913"/>
                </a:lnTo>
                <a:lnTo>
                  <a:pt x="0" y="895913"/>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grpSp>
        <p:nvGrpSpPr>
          <p:cNvPr id="36" name="Group 36"/>
          <p:cNvGrpSpPr/>
          <p:nvPr/>
        </p:nvGrpSpPr>
        <p:grpSpPr>
          <a:xfrm>
            <a:off x="1725238" y="6180153"/>
            <a:ext cx="1205346" cy="1104929"/>
            <a:chOff x="0" y="0"/>
            <a:chExt cx="459054" cy="420810"/>
          </a:xfrm>
        </p:grpSpPr>
        <p:sp>
          <p:nvSpPr>
            <p:cNvPr id="37" name="Freeform 37"/>
            <p:cNvSpPr/>
            <p:nvPr/>
          </p:nvSpPr>
          <p:spPr>
            <a:xfrm>
              <a:off x="0" y="0"/>
              <a:ext cx="459054" cy="420810"/>
            </a:xfrm>
            <a:custGeom>
              <a:avLst/>
              <a:gdLst/>
              <a:ahLst/>
              <a:cxnLst/>
              <a:rect l="l" t="t" r="r" b="b"/>
              <a:pathLst>
                <a:path w="459054" h="420810">
                  <a:moveTo>
                    <a:pt x="70653" y="0"/>
                  </a:moveTo>
                  <a:lnTo>
                    <a:pt x="388401" y="0"/>
                  </a:lnTo>
                  <a:cubicBezTo>
                    <a:pt x="407139" y="0"/>
                    <a:pt x="425110" y="7444"/>
                    <a:pt x="438360" y="20694"/>
                  </a:cubicBezTo>
                  <a:cubicBezTo>
                    <a:pt x="451610" y="33944"/>
                    <a:pt x="459054" y="51915"/>
                    <a:pt x="459054" y="70653"/>
                  </a:cubicBezTo>
                  <a:lnTo>
                    <a:pt x="459054" y="350157"/>
                  </a:lnTo>
                  <a:cubicBezTo>
                    <a:pt x="459054" y="389178"/>
                    <a:pt x="427421" y="420810"/>
                    <a:pt x="388401" y="420810"/>
                  </a:cubicBezTo>
                  <a:lnTo>
                    <a:pt x="70653" y="420810"/>
                  </a:lnTo>
                  <a:cubicBezTo>
                    <a:pt x="31632" y="420810"/>
                    <a:pt x="0" y="389178"/>
                    <a:pt x="0" y="350157"/>
                  </a:cubicBezTo>
                  <a:lnTo>
                    <a:pt x="0" y="70653"/>
                  </a:lnTo>
                  <a:cubicBezTo>
                    <a:pt x="0" y="31632"/>
                    <a:pt x="31632" y="0"/>
                    <a:pt x="70653" y="0"/>
                  </a:cubicBezTo>
                  <a:close/>
                </a:path>
              </a:pathLst>
            </a:custGeom>
            <a:solidFill>
              <a:srgbClr val="22211E"/>
            </a:solidFill>
          </p:spPr>
        </p:sp>
        <p:sp>
          <p:nvSpPr>
            <p:cNvPr id="38" name="TextBox 38"/>
            <p:cNvSpPr txBox="1"/>
            <p:nvPr/>
          </p:nvSpPr>
          <p:spPr>
            <a:xfrm>
              <a:off x="0" y="-38100"/>
              <a:ext cx="459054" cy="458910"/>
            </a:xfrm>
            <a:prstGeom prst="rect">
              <a:avLst/>
            </a:prstGeom>
          </p:spPr>
          <p:txBody>
            <a:bodyPr lIns="50800" tIns="50800" rIns="50800" bIns="50800" rtlCol="0" anchor="ctr"/>
            <a:lstStyle/>
            <a:p>
              <a:pPr algn="ctr">
                <a:lnSpc>
                  <a:spcPts val="2659"/>
                </a:lnSpc>
              </a:pPr>
              <a:endParaRPr/>
            </a:p>
          </p:txBody>
        </p:sp>
      </p:grpSp>
      <p:grpSp>
        <p:nvGrpSpPr>
          <p:cNvPr id="39" name="Group 39"/>
          <p:cNvGrpSpPr/>
          <p:nvPr/>
        </p:nvGrpSpPr>
        <p:grpSpPr>
          <a:xfrm>
            <a:off x="1725238" y="1638549"/>
            <a:ext cx="1205346" cy="762015"/>
            <a:chOff x="0" y="0"/>
            <a:chExt cx="459054" cy="290212"/>
          </a:xfrm>
        </p:grpSpPr>
        <p:sp>
          <p:nvSpPr>
            <p:cNvPr id="40" name="Freeform 40"/>
            <p:cNvSpPr/>
            <p:nvPr/>
          </p:nvSpPr>
          <p:spPr>
            <a:xfrm>
              <a:off x="0" y="0"/>
              <a:ext cx="459054" cy="290212"/>
            </a:xfrm>
            <a:custGeom>
              <a:avLst/>
              <a:gdLst/>
              <a:ahLst/>
              <a:cxnLst/>
              <a:rect l="l" t="t" r="r" b="b"/>
              <a:pathLst>
                <a:path w="459054" h="290212">
                  <a:moveTo>
                    <a:pt x="70653" y="0"/>
                  </a:moveTo>
                  <a:lnTo>
                    <a:pt x="388401" y="0"/>
                  </a:lnTo>
                  <a:cubicBezTo>
                    <a:pt x="407139" y="0"/>
                    <a:pt x="425110" y="7444"/>
                    <a:pt x="438360" y="20694"/>
                  </a:cubicBezTo>
                  <a:cubicBezTo>
                    <a:pt x="451610" y="33944"/>
                    <a:pt x="459054" y="51915"/>
                    <a:pt x="459054" y="70653"/>
                  </a:cubicBezTo>
                  <a:lnTo>
                    <a:pt x="459054" y="219559"/>
                  </a:lnTo>
                  <a:cubicBezTo>
                    <a:pt x="459054" y="258579"/>
                    <a:pt x="427421" y="290212"/>
                    <a:pt x="388401" y="290212"/>
                  </a:cubicBezTo>
                  <a:lnTo>
                    <a:pt x="70653" y="290212"/>
                  </a:lnTo>
                  <a:cubicBezTo>
                    <a:pt x="31632" y="290212"/>
                    <a:pt x="0" y="258579"/>
                    <a:pt x="0" y="219559"/>
                  </a:cubicBezTo>
                  <a:lnTo>
                    <a:pt x="0" y="70653"/>
                  </a:lnTo>
                  <a:cubicBezTo>
                    <a:pt x="0" y="31632"/>
                    <a:pt x="31632" y="0"/>
                    <a:pt x="70653" y="0"/>
                  </a:cubicBezTo>
                  <a:close/>
                </a:path>
              </a:pathLst>
            </a:custGeom>
            <a:solidFill>
              <a:srgbClr val="22211E"/>
            </a:solidFill>
          </p:spPr>
        </p:sp>
        <p:sp>
          <p:nvSpPr>
            <p:cNvPr id="41" name="TextBox 41"/>
            <p:cNvSpPr txBox="1"/>
            <p:nvPr/>
          </p:nvSpPr>
          <p:spPr>
            <a:xfrm>
              <a:off x="0" y="-38100"/>
              <a:ext cx="459054" cy="328312"/>
            </a:xfrm>
            <a:prstGeom prst="rect">
              <a:avLst/>
            </a:prstGeom>
          </p:spPr>
          <p:txBody>
            <a:bodyPr lIns="50800" tIns="50800" rIns="50800" bIns="50800" rtlCol="0" anchor="ctr"/>
            <a:lstStyle/>
            <a:p>
              <a:pPr algn="ctr">
                <a:lnSpc>
                  <a:spcPts val="2659"/>
                </a:lnSpc>
              </a:pPr>
              <a:endParaRPr/>
            </a:p>
          </p:txBody>
        </p:sp>
      </p:grpSp>
      <p:sp>
        <p:nvSpPr>
          <p:cNvPr id="42" name="Freeform 42"/>
          <p:cNvSpPr/>
          <p:nvPr/>
        </p:nvSpPr>
        <p:spPr>
          <a:xfrm>
            <a:off x="1892310" y="6362121"/>
            <a:ext cx="824247" cy="795773"/>
          </a:xfrm>
          <a:custGeom>
            <a:avLst/>
            <a:gdLst/>
            <a:ahLst/>
            <a:cxnLst/>
            <a:rect l="l" t="t" r="r" b="b"/>
            <a:pathLst>
              <a:path w="824247" h="795773">
                <a:moveTo>
                  <a:pt x="0" y="0"/>
                </a:moveTo>
                <a:lnTo>
                  <a:pt x="824248" y="0"/>
                </a:lnTo>
                <a:lnTo>
                  <a:pt x="824248" y="795773"/>
                </a:lnTo>
                <a:lnTo>
                  <a:pt x="0" y="79577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3" name="TextBox 43"/>
          <p:cNvSpPr txBox="1"/>
          <p:nvPr/>
        </p:nvSpPr>
        <p:spPr>
          <a:xfrm>
            <a:off x="3138795" y="4453323"/>
            <a:ext cx="7510103" cy="1083893"/>
          </a:xfrm>
          <a:prstGeom prst="rect">
            <a:avLst/>
          </a:prstGeom>
        </p:spPr>
        <p:txBody>
          <a:bodyPr lIns="0" tIns="0" rIns="0" bIns="0" rtlCol="0" anchor="t">
            <a:spAutoFit/>
          </a:bodyPr>
          <a:lstStyle/>
          <a:p>
            <a:pPr marL="0" lvl="0" indent="0" algn="l">
              <a:lnSpc>
                <a:spcPts val="4378"/>
              </a:lnSpc>
              <a:spcBef>
                <a:spcPct val="0"/>
              </a:spcBef>
            </a:pPr>
            <a:r>
              <a:rPr lang="en-US" sz="3127" spc="203">
                <a:solidFill>
                  <a:srgbClr val="000000"/>
                </a:solidFill>
                <a:latin typeface="Alata"/>
                <a:ea typeface="Alata"/>
                <a:cs typeface="Alata"/>
                <a:sym typeface="Alata"/>
              </a:rPr>
              <a:t>Pengukuran dan Evaluasi Efektivitas Pelatihan Karyawan</a:t>
            </a:r>
          </a:p>
        </p:txBody>
      </p:sp>
      <p:sp>
        <p:nvSpPr>
          <p:cNvPr id="44" name="Freeform 44"/>
          <p:cNvSpPr/>
          <p:nvPr/>
        </p:nvSpPr>
        <p:spPr>
          <a:xfrm>
            <a:off x="1960696" y="1621298"/>
            <a:ext cx="790883" cy="665780"/>
          </a:xfrm>
          <a:custGeom>
            <a:avLst/>
            <a:gdLst/>
            <a:ahLst/>
            <a:cxnLst/>
            <a:rect l="l" t="t" r="r" b="b"/>
            <a:pathLst>
              <a:path w="790883" h="665780">
                <a:moveTo>
                  <a:pt x="0" y="0"/>
                </a:moveTo>
                <a:lnTo>
                  <a:pt x="790883" y="0"/>
                </a:lnTo>
                <a:lnTo>
                  <a:pt x="790883" y="665780"/>
                </a:lnTo>
                <a:lnTo>
                  <a:pt x="0" y="66578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5" name="TextBox 45"/>
          <p:cNvSpPr txBox="1"/>
          <p:nvPr/>
        </p:nvSpPr>
        <p:spPr>
          <a:xfrm>
            <a:off x="3138795" y="1660212"/>
            <a:ext cx="7510103" cy="530801"/>
          </a:xfrm>
          <a:prstGeom prst="rect">
            <a:avLst/>
          </a:prstGeom>
        </p:spPr>
        <p:txBody>
          <a:bodyPr lIns="0" tIns="0" rIns="0" bIns="0" rtlCol="0" anchor="t">
            <a:spAutoFit/>
          </a:bodyPr>
          <a:lstStyle/>
          <a:p>
            <a:pPr marL="0" lvl="0" indent="0" algn="l">
              <a:lnSpc>
                <a:spcPts val="4378"/>
              </a:lnSpc>
              <a:spcBef>
                <a:spcPct val="0"/>
              </a:spcBef>
            </a:pPr>
            <a:r>
              <a:rPr lang="en-US" sz="3127" spc="203">
                <a:solidFill>
                  <a:srgbClr val="000000"/>
                </a:solidFill>
                <a:latin typeface="Alata"/>
                <a:ea typeface="Alata"/>
                <a:cs typeface="Alata"/>
                <a:sym typeface="Alata"/>
              </a:rPr>
              <a:t>Penilaian Kebutuhan pelatihan</a:t>
            </a:r>
          </a:p>
        </p:txBody>
      </p:sp>
      <p:sp>
        <p:nvSpPr>
          <p:cNvPr id="46" name="TextBox 46"/>
          <p:cNvSpPr txBox="1"/>
          <p:nvPr/>
        </p:nvSpPr>
        <p:spPr>
          <a:xfrm>
            <a:off x="3138795" y="2815444"/>
            <a:ext cx="7510103" cy="1083893"/>
          </a:xfrm>
          <a:prstGeom prst="rect">
            <a:avLst/>
          </a:prstGeom>
        </p:spPr>
        <p:txBody>
          <a:bodyPr lIns="0" tIns="0" rIns="0" bIns="0" rtlCol="0" anchor="t">
            <a:spAutoFit/>
          </a:bodyPr>
          <a:lstStyle/>
          <a:p>
            <a:pPr marL="0" lvl="0" indent="0" algn="l">
              <a:lnSpc>
                <a:spcPts val="4378"/>
              </a:lnSpc>
              <a:spcBef>
                <a:spcPct val="0"/>
              </a:spcBef>
            </a:pPr>
            <a:r>
              <a:rPr lang="en-US" sz="3127" spc="203">
                <a:solidFill>
                  <a:srgbClr val="000000"/>
                </a:solidFill>
                <a:latin typeface="Alata"/>
                <a:ea typeface="Alata"/>
                <a:cs typeface="Alata"/>
                <a:sym typeface="Alata"/>
              </a:rPr>
              <a:t>Pengembangan Program Pelatihan yang Inklusif</a:t>
            </a:r>
          </a:p>
        </p:txBody>
      </p:sp>
      <p:sp>
        <p:nvSpPr>
          <p:cNvPr id="47" name="TextBox 47"/>
          <p:cNvSpPr txBox="1"/>
          <p:nvPr/>
        </p:nvSpPr>
        <p:spPr>
          <a:xfrm>
            <a:off x="3138795" y="6162096"/>
            <a:ext cx="7510103" cy="1083893"/>
          </a:xfrm>
          <a:prstGeom prst="rect">
            <a:avLst/>
          </a:prstGeom>
        </p:spPr>
        <p:txBody>
          <a:bodyPr lIns="0" tIns="0" rIns="0" bIns="0" rtlCol="0" anchor="t">
            <a:spAutoFit/>
          </a:bodyPr>
          <a:lstStyle/>
          <a:p>
            <a:pPr marL="0" lvl="0" indent="0" algn="l">
              <a:lnSpc>
                <a:spcPts val="4378"/>
              </a:lnSpc>
              <a:spcBef>
                <a:spcPct val="0"/>
              </a:spcBef>
            </a:pPr>
            <a:r>
              <a:rPr lang="en-US" sz="3127" spc="203">
                <a:solidFill>
                  <a:srgbClr val="000000"/>
                </a:solidFill>
                <a:latin typeface="Alata"/>
                <a:ea typeface="Alata"/>
                <a:cs typeface="Alata"/>
                <a:sym typeface="Alata"/>
              </a:rPr>
              <a:t>Mendorong budaya Pembelajaran yang Berkelanjutan</a:t>
            </a:r>
          </a:p>
        </p:txBody>
      </p:sp>
      <p:sp>
        <p:nvSpPr>
          <p:cNvPr id="48" name="TextBox 48"/>
          <p:cNvSpPr txBox="1"/>
          <p:nvPr/>
        </p:nvSpPr>
        <p:spPr>
          <a:xfrm>
            <a:off x="3138795" y="7863331"/>
            <a:ext cx="7499702" cy="1083893"/>
          </a:xfrm>
          <a:prstGeom prst="rect">
            <a:avLst/>
          </a:prstGeom>
        </p:spPr>
        <p:txBody>
          <a:bodyPr lIns="0" tIns="0" rIns="0" bIns="0" rtlCol="0" anchor="t">
            <a:spAutoFit/>
          </a:bodyPr>
          <a:lstStyle/>
          <a:p>
            <a:pPr marL="0" lvl="0" indent="0" algn="l">
              <a:lnSpc>
                <a:spcPts val="4378"/>
              </a:lnSpc>
              <a:spcBef>
                <a:spcPct val="0"/>
              </a:spcBef>
            </a:pPr>
            <a:r>
              <a:rPr lang="en-US" sz="3127" spc="203">
                <a:solidFill>
                  <a:srgbClr val="000000"/>
                </a:solidFill>
                <a:latin typeface="Alata"/>
                <a:ea typeface="Alata"/>
                <a:cs typeface="Alata"/>
                <a:sym typeface="Alata"/>
              </a:rPr>
              <a:t>Kemitraan dengan Institusi Pendidikan</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3482673" y="4834206"/>
            <a:ext cx="11322655" cy="992915"/>
          </a:xfrm>
          <a:prstGeom prst="rect">
            <a:avLst/>
          </a:prstGeom>
        </p:spPr>
        <p:txBody>
          <a:bodyPr lIns="0" tIns="0" rIns="0" bIns="0" rtlCol="0" anchor="t">
            <a:spAutoFit/>
          </a:bodyPr>
          <a:lstStyle/>
          <a:p>
            <a:pPr algn="ctr">
              <a:lnSpc>
                <a:spcPts val="3536"/>
              </a:lnSpc>
            </a:pPr>
            <a:r>
              <a:rPr lang="en-US" sz="4210" spc="412">
                <a:solidFill>
                  <a:srgbClr val="FFFFFF"/>
                </a:solidFill>
                <a:latin typeface="Codec Pro ExtraBold"/>
                <a:ea typeface="Codec Pro ExtraBold"/>
                <a:cs typeface="Codec Pro ExtraBold"/>
                <a:sym typeface="Codec Pro ExtraBold"/>
              </a:rPr>
              <a:t>STRATEGI UNTUK MENCAPAI KESETARAAN GENDER DALAM MSDM</a:t>
            </a:r>
          </a:p>
        </p:txBody>
      </p:sp>
      <p:sp>
        <p:nvSpPr>
          <p:cNvPr id="4" name="AutoShape 4"/>
          <p:cNvSpPr/>
          <p:nvPr/>
        </p:nvSpPr>
        <p:spPr>
          <a:xfrm flipH="1" flipV="1">
            <a:off x="3634652" y="5830690"/>
            <a:ext cx="11321669" cy="38100"/>
          </a:xfrm>
          <a:prstGeom prst="line">
            <a:avLst/>
          </a:prstGeom>
          <a:ln w="76200" cap="flat">
            <a:solidFill>
              <a:srgbClr val="FDFBFB"/>
            </a:solidFill>
            <a:prstDash val="solid"/>
            <a:headEnd type="none" w="sm" len="sm"/>
            <a:tailEnd type="none" w="sm" len="sm"/>
          </a:ln>
        </p:spPr>
      </p:sp>
      <p:grpSp>
        <p:nvGrpSpPr>
          <p:cNvPr id="5" name="Group 5"/>
          <p:cNvGrpSpPr/>
          <p:nvPr/>
        </p:nvGrpSpPr>
        <p:grpSpPr>
          <a:xfrm>
            <a:off x="14956321" y="7047420"/>
            <a:ext cx="8637895" cy="863789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3F6B"/>
            </a:solidFill>
            <a:ln cap="sq">
              <a:noFill/>
              <a:prstDash val="solid"/>
              <a:miter/>
            </a:ln>
          </p:spPr>
        </p:sp>
        <p:sp>
          <p:nvSpPr>
            <p:cNvPr id="7" name="TextBox 7"/>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8" name="Group 8"/>
          <p:cNvGrpSpPr/>
          <p:nvPr/>
        </p:nvGrpSpPr>
        <p:grpSpPr>
          <a:xfrm>
            <a:off x="-338215" y="-3419585"/>
            <a:ext cx="4879096" cy="48790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3F6B"/>
            </a:solidFill>
            <a:ln cap="sq">
              <a:noFill/>
              <a:prstDash val="solid"/>
              <a:miter/>
            </a:ln>
          </p:spPr>
        </p:sp>
        <p:sp>
          <p:nvSpPr>
            <p:cNvPr id="10" name="TextBox 10"/>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1" name="AutoShape 11"/>
          <p:cNvSpPr/>
          <p:nvPr/>
        </p:nvSpPr>
        <p:spPr>
          <a:xfrm>
            <a:off x="14399210" y="1469036"/>
            <a:ext cx="5720180" cy="0"/>
          </a:xfrm>
          <a:prstGeom prst="line">
            <a:avLst/>
          </a:prstGeom>
          <a:ln w="19050" cap="rnd">
            <a:solidFill>
              <a:srgbClr val="FFFFFF"/>
            </a:solidFill>
            <a:prstDash val="solid"/>
            <a:headEnd type="none" w="sm" len="sm"/>
            <a:tailEnd type="none" w="sm" len="sm"/>
          </a:ln>
        </p:spPr>
      </p:sp>
      <p:sp>
        <p:nvSpPr>
          <p:cNvPr id="12" name="AutoShape 12"/>
          <p:cNvSpPr/>
          <p:nvPr/>
        </p:nvSpPr>
        <p:spPr>
          <a:xfrm>
            <a:off x="11539120" y="2382327"/>
            <a:ext cx="5720180" cy="0"/>
          </a:xfrm>
          <a:prstGeom prst="line">
            <a:avLst/>
          </a:prstGeom>
          <a:ln w="19050" cap="rnd">
            <a:solidFill>
              <a:srgbClr val="FFFFFF"/>
            </a:solidFill>
            <a:prstDash val="solid"/>
            <a:headEnd type="none" w="sm" len="sm"/>
            <a:tailEnd type="none" w="sm" len="sm"/>
          </a:ln>
        </p:spPr>
      </p:sp>
      <p:sp>
        <p:nvSpPr>
          <p:cNvPr id="13" name="AutoShape 13"/>
          <p:cNvSpPr/>
          <p:nvPr/>
        </p:nvSpPr>
        <p:spPr>
          <a:xfrm>
            <a:off x="-2860090" y="9267825"/>
            <a:ext cx="5720180" cy="0"/>
          </a:xfrm>
          <a:prstGeom prst="line">
            <a:avLst/>
          </a:prstGeom>
          <a:ln w="19050" cap="rnd">
            <a:solidFill>
              <a:srgbClr val="FFFFFF"/>
            </a:solidFill>
            <a:prstDash val="solid"/>
            <a:headEnd type="none" w="sm" len="sm"/>
            <a:tailEnd type="none" w="sm" len="sm"/>
          </a:ln>
        </p:spPr>
      </p:sp>
      <p:sp>
        <p:nvSpPr>
          <p:cNvPr id="14" name="AutoShape 14"/>
          <p:cNvSpPr/>
          <p:nvPr/>
        </p:nvSpPr>
        <p:spPr>
          <a:xfrm>
            <a:off x="1680791" y="8202800"/>
            <a:ext cx="5720180" cy="0"/>
          </a:xfrm>
          <a:prstGeom prst="line">
            <a:avLst/>
          </a:prstGeom>
          <a:ln w="19050" cap="rnd">
            <a:solidFill>
              <a:srgbClr val="FFFFFF"/>
            </a:solidFill>
            <a:prstDash val="solid"/>
            <a:headEnd type="none" w="sm" len="sm"/>
            <a:tailEnd type="none" w="sm" len="sm"/>
          </a:ln>
        </p:spPr>
      </p:sp>
      <p:sp>
        <p:nvSpPr>
          <p:cNvPr id="15" name="Freeform 15"/>
          <p:cNvSpPr/>
          <p:nvPr/>
        </p:nvSpPr>
        <p:spPr>
          <a:xfrm>
            <a:off x="237055" y="121639"/>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4045382" y="-184763"/>
            <a:ext cx="17417732" cy="11604564"/>
          </a:xfrm>
          <a:custGeom>
            <a:avLst/>
            <a:gdLst/>
            <a:ahLst/>
            <a:cxnLst/>
            <a:rect l="l" t="t" r="r" b="b"/>
            <a:pathLst>
              <a:path w="17417732" h="11604564">
                <a:moveTo>
                  <a:pt x="0" y="0"/>
                </a:moveTo>
                <a:lnTo>
                  <a:pt x="17417732" y="0"/>
                </a:lnTo>
                <a:lnTo>
                  <a:pt x="17417732" y="11604564"/>
                </a:lnTo>
                <a:lnTo>
                  <a:pt x="0" y="11604564"/>
                </a:lnTo>
                <a:lnTo>
                  <a:pt x="0" y="0"/>
                </a:lnTo>
                <a:close/>
              </a:path>
            </a:pathLst>
          </a:custGeom>
          <a:blipFill>
            <a:blip r:embed="rId2">
              <a:alphaModFix amt="14000"/>
            </a:blip>
            <a:stretch>
              <a:fillRect/>
            </a:stretch>
          </a:blipFill>
        </p:spPr>
      </p:sp>
      <p:grpSp>
        <p:nvGrpSpPr>
          <p:cNvPr id="3" name="Group 3"/>
          <p:cNvGrpSpPr/>
          <p:nvPr/>
        </p:nvGrpSpPr>
        <p:grpSpPr>
          <a:xfrm>
            <a:off x="-6656283" y="-2445901"/>
            <a:ext cx="15178802" cy="1517880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45DA0"/>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6007842" y="-1797460"/>
            <a:ext cx="13881919" cy="1388191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3F6B"/>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9469081" y="1216304"/>
            <a:ext cx="7315200" cy="915043"/>
          </a:xfrm>
          <a:custGeom>
            <a:avLst/>
            <a:gdLst/>
            <a:ahLst/>
            <a:cxnLst/>
            <a:rect l="l" t="t" r="r" b="b"/>
            <a:pathLst>
              <a:path w="7315200" h="915043">
                <a:moveTo>
                  <a:pt x="0" y="0"/>
                </a:moveTo>
                <a:lnTo>
                  <a:pt x="7315200" y="0"/>
                </a:lnTo>
                <a:lnTo>
                  <a:pt x="7315200" y="915042"/>
                </a:lnTo>
                <a:lnTo>
                  <a:pt x="0" y="9150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9035639" y="1141108"/>
            <a:ext cx="1065434" cy="1065434"/>
          </a:xfrm>
          <a:custGeom>
            <a:avLst/>
            <a:gdLst/>
            <a:ahLst/>
            <a:cxnLst/>
            <a:rect l="l" t="t" r="r" b="b"/>
            <a:pathLst>
              <a:path w="1065434" h="1065434">
                <a:moveTo>
                  <a:pt x="0" y="0"/>
                </a:moveTo>
                <a:lnTo>
                  <a:pt x="1065434" y="0"/>
                </a:lnTo>
                <a:lnTo>
                  <a:pt x="1065434" y="1065434"/>
                </a:lnTo>
                <a:lnTo>
                  <a:pt x="0" y="1065434"/>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11" name="Freeform 11"/>
          <p:cNvSpPr/>
          <p:nvPr/>
        </p:nvSpPr>
        <p:spPr>
          <a:xfrm>
            <a:off x="9144000" y="2546997"/>
            <a:ext cx="7640281" cy="955706"/>
          </a:xfrm>
          <a:custGeom>
            <a:avLst/>
            <a:gdLst/>
            <a:ahLst/>
            <a:cxnLst/>
            <a:rect l="l" t="t" r="r" b="b"/>
            <a:pathLst>
              <a:path w="7640281" h="955706">
                <a:moveTo>
                  <a:pt x="0" y="0"/>
                </a:moveTo>
                <a:lnTo>
                  <a:pt x="7640281" y="0"/>
                </a:lnTo>
                <a:lnTo>
                  <a:pt x="7640281" y="955706"/>
                </a:lnTo>
                <a:lnTo>
                  <a:pt x="0" y="9557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9035639" y="2546997"/>
            <a:ext cx="1065434" cy="1065434"/>
          </a:xfrm>
          <a:custGeom>
            <a:avLst/>
            <a:gdLst/>
            <a:ahLst/>
            <a:cxnLst/>
            <a:rect l="l" t="t" r="r" b="b"/>
            <a:pathLst>
              <a:path w="1065434" h="1065434">
                <a:moveTo>
                  <a:pt x="0" y="0"/>
                </a:moveTo>
                <a:lnTo>
                  <a:pt x="1065434" y="0"/>
                </a:lnTo>
                <a:lnTo>
                  <a:pt x="1065434" y="1065434"/>
                </a:lnTo>
                <a:lnTo>
                  <a:pt x="0" y="1065434"/>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13" name="Freeform 13"/>
          <p:cNvSpPr/>
          <p:nvPr/>
        </p:nvSpPr>
        <p:spPr>
          <a:xfrm>
            <a:off x="9147819" y="4044090"/>
            <a:ext cx="7640281" cy="955706"/>
          </a:xfrm>
          <a:custGeom>
            <a:avLst/>
            <a:gdLst/>
            <a:ahLst/>
            <a:cxnLst/>
            <a:rect l="l" t="t" r="r" b="b"/>
            <a:pathLst>
              <a:path w="7640281" h="955706">
                <a:moveTo>
                  <a:pt x="0" y="0"/>
                </a:moveTo>
                <a:lnTo>
                  <a:pt x="7640282" y="0"/>
                </a:lnTo>
                <a:lnTo>
                  <a:pt x="7640282" y="955706"/>
                </a:lnTo>
                <a:lnTo>
                  <a:pt x="0" y="9557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a:off x="9035639" y="3952886"/>
            <a:ext cx="1065434" cy="1065434"/>
          </a:xfrm>
          <a:custGeom>
            <a:avLst/>
            <a:gdLst/>
            <a:ahLst/>
            <a:cxnLst/>
            <a:rect l="l" t="t" r="r" b="b"/>
            <a:pathLst>
              <a:path w="1065434" h="1065434">
                <a:moveTo>
                  <a:pt x="0" y="0"/>
                </a:moveTo>
                <a:lnTo>
                  <a:pt x="1065434" y="0"/>
                </a:lnTo>
                <a:lnTo>
                  <a:pt x="1065434" y="1065434"/>
                </a:lnTo>
                <a:lnTo>
                  <a:pt x="0" y="1065434"/>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15" name="Freeform 15"/>
          <p:cNvSpPr/>
          <p:nvPr/>
        </p:nvSpPr>
        <p:spPr>
          <a:xfrm>
            <a:off x="9147819" y="5411001"/>
            <a:ext cx="7640281" cy="955706"/>
          </a:xfrm>
          <a:custGeom>
            <a:avLst/>
            <a:gdLst/>
            <a:ahLst/>
            <a:cxnLst/>
            <a:rect l="l" t="t" r="r" b="b"/>
            <a:pathLst>
              <a:path w="7640281" h="955706">
                <a:moveTo>
                  <a:pt x="0" y="0"/>
                </a:moveTo>
                <a:lnTo>
                  <a:pt x="7640282" y="0"/>
                </a:lnTo>
                <a:lnTo>
                  <a:pt x="7640282" y="955706"/>
                </a:lnTo>
                <a:lnTo>
                  <a:pt x="0" y="9557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9035639" y="5356137"/>
            <a:ext cx="1065434" cy="1065434"/>
          </a:xfrm>
          <a:custGeom>
            <a:avLst/>
            <a:gdLst/>
            <a:ahLst/>
            <a:cxnLst/>
            <a:rect l="l" t="t" r="r" b="b"/>
            <a:pathLst>
              <a:path w="1065434" h="1065434">
                <a:moveTo>
                  <a:pt x="0" y="0"/>
                </a:moveTo>
                <a:lnTo>
                  <a:pt x="1065434" y="0"/>
                </a:lnTo>
                <a:lnTo>
                  <a:pt x="1065434" y="1065434"/>
                </a:lnTo>
                <a:lnTo>
                  <a:pt x="0" y="1065434"/>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grpSp>
        <p:nvGrpSpPr>
          <p:cNvPr id="17" name="Group 17"/>
          <p:cNvGrpSpPr/>
          <p:nvPr/>
        </p:nvGrpSpPr>
        <p:grpSpPr>
          <a:xfrm>
            <a:off x="8148911" y="3298359"/>
            <a:ext cx="373607" cy="37360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sp>
        <p:sp>
          <p:nvSpPr>
            <p:cNvPr id="19" name="TextBox 19"/>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0" name="Group 20"/>
          <p:cNvGrpSpPr/>
          <p:nvPr/>
        </p:nvGrpSpPr>
        <p:grpSpPr>
          <a:xfrm>
            <a:off x="8315313" y="4956696"/>
            <a:ext cx="373607" cy="37360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sp>
        <p:sp>
          <p:nvSpPr>
            <p:cNvPr id="22" name="TextBox 22"/>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3" name="Group 23"/>
          <p:cNvGrpSpPr/>
          <p:nvPr/>
        </p:nvGrpSpPr>
        <p:grpSpPr>
          <a:xfrm>
            <a:off x="7687274" y="8133294"/>
            <a:ext cx="373607" cy="373607"/>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sp>
        <p:sp>
          <p:nvSpPr>
            <p:cNvPr id="25" name="TextBox 25"/>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6" name="Group 26"/>
          <p:cNvGrpSpPr/>
          <p:nvPr/>
        </p:nvGrpSpPr>
        <p:grpSpPr>
          <a:xfrm>
            <a:off x="8215586" y="6667958"/>
            <a:ext cx="373607" cy="373607"/>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sp>
        <p:sp>
          <p:nvSpPr>
            <p:cNvPr id="28" name="TextBox 28"/>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9" name="Group 29"/>
          <p:cNvGrpSpPr/>
          <p:nvPr/>
        </p:nvGrpSpPr>
        <p:grpSpPr>
          <a:xfrm>
            <a:off x="7675006" y="1740828"/>
            <a:ext cx="373607" cy="37360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sp>
        <p:sp>
          <p:nvSpPr>
            <p:cNvPr id="31" name="TextBox 31"/>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sp>
        <p:nvSpPr>
          <p:cNvPr id="32" name="Freeform 32"/>
          <p:cNvSpPr/>
          <p:nvPr/>
        </p:nvSpPr>
        <p:spPr>
          <a:xfrm>
            <a:off x="9147819" y="6812096"/>
            <a:ext cx="7640281" cy="955706"/>
          </a:xfrm>
          <a:custGeom>
            <a:avLst/>
            <a:gdLst/>
            <a:ahLst/>
            <a:cxnLst/>
            <a:rect l="l" t="t" r="r" b="b"/>
            <a:pathLst>
              <a:path w="7640281" h="955706">
                <a:moveTo>
                  <a:pt x="0" y="0"/>
                </a:moveTo>
                <a:lnTo>
                  <a:pt x="7640282" y="0"/>
                </a:lnTo>
                <a:lnTo>
                  <a:pt x="7640282" y="955706"/>
                </a:lnTo>
                <a:lnTo>
                  <a:pt x="0" y="9557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3" name="Freeform 33"/>
          <p:cNvSpPr/>
          <p:nvPr/>
        </p:nvSpPr>
        <p:spPr>
          <a:xfrm>
            <a:off x="9035639" y="6796342"/>
            <a:ext cx="1065434" cy="1065434"/>
          </a:xfrm>
          <a:custGeom>
            <a:avLst/>
            <a:gdLst/>
            <a:ahLst/>
            <a:cxnLst/>
            <a:rect l="l" t="t" r="r" b="b"/>
            <a:pathLst>
              <a:path w="1065434" h="1065434">
                <a:moveTo>
                  <a:pt x="0" y="0"/>
                </a:moveTo>
                <a:lnTo>
                  <a:pt x="1065434" y="0"/>
                </a:lnTo>
                <a:lnTo>
                  <a:pt x="1065434" y="1065434"/>
                </a:lnTo>
                <a:lnTo>
                  <a:pt x="0" y="1065434"/>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34" name="Freeform 34"/>
          <p:cNvSpPr/>
          <p:nvPr/>
        </p:nvSpPr>
        <p:spPr>
          <a:xfrm>
            <a:off x="9144000" y="8135322"/>
            <a:ext cx="7640281" cy="955706"/>
          </a:xfrm>
          <a:custGeom>
            <a:avLst/>
            <a:gdLst/>
            <a:ahLst/>
            <a:cxnLst/>
            <a:rect l="l" t="t" r="r" b="b"/>
            <a:pathLst>
              <a:path w="7640281" h="955706">
                <a:moveTo>
                  <a:pt x="0" y="0"/>
                </a:moveTo>
                <a:lnTo>
                  <a:pt x="7640281" y="0"/>
                </a:lnTo>
                <a:lnTo>
                  <a:pt x="7640281" y="955706"/>
                </a:lnTo>
                <a:lnTo>
                  <a:pt x="0" y="9557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5" name="Freeform 35"/>
          <p:cNvSpPr/>
          <p:nvPr/>
        </p:nvSpPr>
        <p:spPr>
          <a:xfrm>
            <a:off x="9031820" y="8080458"/>
            <a:ext cx="1065434" cy="1065434"/>
          </a:xfrm>
          <a:custGeom>
            <a:avLst/>
            <a:gdLst/>
            <a:ahLst/>
            <a:cxnLst/>
            <a:rect l="l" t="t" r="r" b="b"/>
            <a:pathLst>
              <a:path w="1065434" h="1065434">
                <a:moveTo>
                  <a:pt x="0" y="0"/>
                </a:moveTo>
                <a:lnTo>
                  <a:pt x="1065434" y="0"/>
                </a:lnTo>
                <a:lnTo>
                  <a:pt x="1065434" y="1065434"/>
                </a:lnTo>
                <a:lnTo>
                  <a:pt x="0" y="1065434"/>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36" name="TextBox 36"/>
          <p:cNvSpPr txBox="1"/>
          <p:nvPr/>
        </p:nvSpPr>
        <p:spPr>
          <a:xfrm>
            <a:off x="656895" y="2993989"/>
            <a:ext cx="5682266" cy="3109015"/>
          </a:xfrm>
          <a:prstGeom prst="rect">
            <a:avLst/>
          </a:prstGeom>
        </p:spPr>
        <p:txBody>
          <a:bodyPr lIns="0" tIns="0" rIns="0" bIns="0" rtlCol="0" anchor="t">
            <a:spAutoFit/>
          </a:bodyPr>
          <a:lstStyle/>
          <a:p>
            <a:pPr marL="0" lvl="0" indent="0" algn="l">
              <a:lnSpc>
                <a:spcPts val="6171"/>
              </a:lnSpc>
              <a:spcBef>
                <a:spcPct val="0"/>
              </a:spcBef>
            </a:pPr>
            <a:r>
              <a:rPr lang="en-US" sz="4408">
                <a:solidFill>
                  <a:srgbClr val="FDFDFD"/>
                </a:solidFill>
                <a:latin typeface="Open Sans Extra Bold"/>
                <a:ea typeface="Open Sans Extra Bold"/>
                <a:cs typeface="Open Sans Extra Bold"/>
                <a:sym typeface="Open Sans Extra Bold"/>
              </a:rPr>
              <a:t>Strategi untuk mencapai kesetaraan gender dalam MSDM</a:t>
            </a:r>
          </a:p>
        </p:txBody>
      </p:sp>
      <p:sp>
        <p:nvSpPr>
          <p:cNvPr id="37" name="TextBox 37"/>
          <p:cNvSpPr txBox="1"/>
          <p:nvPr/>
        </p:nvSpPr>
        <p:spPr>
          <a:xfrm>
            <a:off x="9144152" y="1335815"/>
            <a:ext cx="848409" cy="609344"/>
          </a:xfrm>
          <a:prstGeom prst="rect">
            <a:avLst/>
          </a:prstGeom>
        </p:spPr>
        <p:txBody>
          <a:bodyPr lIns="0" tIns="0" rIns="0" bIns="0" rtlCol="0" anchor="t">
            <a:spAutoFit/>
          </a:bodyPr>
          <a:lstStyle/>
          <a:p>
            <a:pPr marL="0" lvl="0" indent="0" algn="ctr">
              <a:lnSpc>
                <a:spcPts val="5010"/>
              </a:lnSpc>
              <a:spcBef>
                <a:spcPct val="0"/>
              </a:spcBef>
            </a:pPr>
            <a:r>
              <a:rPr lang="en-US" sz="3578">
                <a:solidFill>
                  <a:srgbClr val="FDFDFD"/>
                </a:solidFill>
                <a:latin typeface="Open Sans Extra Bold"/>
                <a:ea typeface="Open Sans Extra Bold"/>
                <a:cs typeface="Open Sans Extra Bold"/>
                <a:sym typeface="Open Sans Extra Bold"/>
              </a:rPr>
              <a:t>01</a:t>
            </a:r>
          </a:p>
        </p:txBody>
      </p:sp>
      <p:sp>
        <p:nvSpPr>
          <p:cNvPr id="38" name="TextBox 38"/>
          <p:cNvSpPr txBox="1"/>
          <p:nvPr/>
        </p:nvSpPr>
        <p:spPr>
          <a:xfrm>
            <a:off x="9144152" y="2741704"/>
            <a:ext cx="848409" cy="609344"/>
          </a:xfrm>
          <a:prstGeom prst="rect">
            <a:avLst/>
          </a:prstGeom>
        </p:spPr>
        <p:txBody>
          <a:bodyPr lIns="0" tIns="0" rIns="0" bIns="0" rtlCol="0" anchor="t">
            <a:spAutoFit/>
          </a:bodyPr>
          <a:lstStyle/>
          <a:p>
            <a:pPr marL="0" lvl="0" indent="0" algn="ctr">
              <a:lnSpc>
                <a:spcPts val="5010"/>
              </a:lnSpc>
              <a:spcBef>
                <a:spcPct val="0"/>
              </a:spcBef>
            </a:pPr>
            <a:r>
              <a:rPr lang="en-US" sz="3578">
                <a:solidFill>
                  <a:srgbClr val="FDFDFD"/>
                </a:solidFill>
                <a:latin typeface="Open Sans Extra Bold"/>
                <a:ea typeface="Open Sans Extra Bold"/>
                <a:cs typeface="Open Sans Extra Bold"/>
                <a:sym typeface="Open Sans Extra Bold"/>
              </a:rPr>
              <a:t>02</a:t>
            </a:r>
          </a:p>
        </p:txBody>
      </p:sp>
      <p:sp>
        <p:nvSpPr>
          <p:cNvPr id="39" name="TextBox 39"/>
          <p:cNvSpPr txBox="1"/>
          <p:nvPr/>
        </p:nvSpPr>
        <p:spPr>
          <a:xfrm>
            <a:off x="9144152" y="4147593"/>
            <a:ext cx="848409" cy="609344"/>
          </a:xfrm>
          <a:prstGeom prst="rect">
            <a:avLst/>
          </a:prstGeom>
        </p:spPr>
        <p:txBody>
          <a:bodyPr lIns="0" tIns="0" rIns="0" bIns="0" rtlCol="0" anchor="t">
            <a:spAutoFit/>
          </a:bodyPr>
          <a:lstStyle/>
          <a:p>
            <a:pPr marL="0" lvl="0" indent="0" algn="ctr">
              <a:lnSpc>
                <a:spcPts val="5010"/>
              </a:lnSpc>
              <a:spcBef>
                <a:spcPct val="0"/>
              </a:spcBef>
            </a:pPr>
            <a:r>
              <a:rPr lang="en-US" sz="3578">
                <a:solidFill>
                  <a:srgbClr val="FDFDFD"/>
                </a:solidFill>
                <a:latin typeface="Open Sans Extra Bold"/>
                <a:ea typeface="Open Sans Extra Bold"/>
                <a:cs typeface="Open Sans Extra Bold"/>
                <a:sym typeface="Open Sans Extra Bold"/>
              </a:rPr>
              <a:t>03</a:t>
            </a:r>
          </a:p>
        </p:txBody>
      </p:sp>
      <p:sp>
        <p:nvSpPr>
          <p:cNvPr id="40" name="TextBox 40"/>
          <p:cNvSpPr txBox="1"/>
          <p:nvPr/>
        </p:nvSpPr>
        <p:spPr>
          <a:xfrm>
            <a:off x="9144152" y="5550844"/>
            <a:ext cx="848409" cy="609344"/>
          </a:xfrm>
          <a:prstGeom prst="rect">
            <a:avLst/>
          </a:prstGeom>
        </p:spPr>
        <p:txBody>
          <a:bodyPr lIns="0" tIns="0" rIns="0" bIns="0" rtlCol="0" anchor="t">
            <a:spAutoFit/>
          </a:bodyPr>
          <a:lstStyle/>
          <a:p>
            <a:pPr marL="0" lvl="0" indent="0" algn="ctr">
              <a:lnSpc>
                <a:spcPts val="5010"/>
              </a:lnSpc>
              <a:spcBef>
                <a:spcPct val="0"/>
              </a:spcBef>
            </a:pPr>
            <a:r>
              <a:rPr lang="en-US" sz="3578">
                <a:solidFill>
                  <a:srgbClr val="FDFDFD"/>
                </a:solidFill>
                <a:latin typeface="Open Sans Extra Bold"/>
                <a:ea typeface="Open Sans Extra Bold"/>
                <a:cs typeface="Open Sans Extra Bold"/>
                <a:sym typeface="Open Sans Extra Bold"/>
              </a:rPr>
              <a:t>04</a:t>
            </a:r>
          </a:p>
        </p:txBody>
      </p:sp>
      <p:sp>
        <p:nvSpPr>
          <p:cNvPr id="41" name="TextBox 41"/>
          <p:cNvSpPr txBox="1"/>
          <p:nvPr/>
        </p:nvSpPr>
        <p:spPr>
          <a:xfrm>
            <a:off x="9144152" y="6991049"/>
            <a:ext cx="848409" cy="609344"/>
          </a:xfrm>
          <a:prstGeom prst="rect">
            <a:avLst/>
          </a:prstGeom>
        </p:spPr>
        <p:txBody>
          <a:bodyPr lIns="0" tIns="0" rIns="0" bIns="0" rtlCol="0" anchor="t">
            <a:spAutoFit/>
          </a:bodyPr>
          <a:lstStyle/>
          <a:p>
            <a:pPr marL="0" lvl="0" indent="0" algn="ctr">
              <a:lnSpc>
                <a:spcPts val="5010"/>
              </a:lnSpc>
              <a:spcBef>
                <a:spcPct val="0"/>
              </a:spcBef>
            </a:pPr>
            <a:r>
              <a:rPr lang="en-US" sz="3578">
                <a:solidFill>
                  <a:srgbClr val="FDFDFD"/>
                </a:solidFill>
                <a:latin typeface="Open Sans Extra Bold"/>
                <a:ea typeface="Open Sans Extra Bold"/>
                <a:cs typeface="Open Sans Extra Bold"/>
                <a:sym typeface="Open Sans Extra Bold"/>
              </a:rPr>
              <a:t>05</a:t>
            </a:r>
          </a:p>
        </p:txBody>
      </p:sp>
      <p:sp>
        <p:nvSpPr>
          <p:cNvPr id="42" name="TextBox 42"/>
          <p:cNvSpPr txBox="1"/>
          <p:nvPr/>
        </p:nvSpPr>
        <p:spPr>
          <a:xfrm>
            <a:off x="10330682" y="1368593"/>
            <a:ext cx="6183646" cy="491084"/>
          </a:xfrm>
          <a:prstGeom prst="rect">
            <a:avLst/>
          </a:prstGeom>
        </p:spPr>
        <p:txBody>
          <a:bodyPr lIns="0" tIns="0" rIns="0" bIns="0" rtlCol="0" anchor="t">
            <a:spAutoFit/>
          </a:bodyPr>
          <a:lstStyle/>
          <a:p>
            <a:pPr marL="0" lvl="0" indent="0" algn="l">
              <a:lnSpc>
                <a:spcPts val="4073"/>
              </a:lnSpc>
              <a:spcBef>
                <a:spcPct val="0"/>
              </a:spcBef>
            </a:pPr>
            <a:r>
              <a:rPr lang="en-US" sz="2909">
                <a:solidFill>
                  <a:srgbClr val="FDFDFD"/>
                </a:solidFill>
                <a:latin typeface="Open Sans Extra Bold"/>
                <a:ea typeface="Open Sans Extra Bold"/>
                <a:cs typeface="Open Sans Extra Bold"/>
                <a:sym typeface="Open Sans Extra Bold"/>
              </a:rPr>
              <a:t>Penyusunan Kebijakan Inklusif</a:t>
            </a:r>
          </a:p>
        </p:txBody>
      </p:sp>
      <p:sp>
        <p:nvSpPr>
          <p:cNvPr id="43" name="TextBox 43"/>
          <p:cNvSpPr txBox="1"/>
          <p:nvPr/>
        </p:nvSpPr>
        <p:spPr>
          <a:xfrm>
            <a:off x="10330682" y="2507617"/>
            <a:ext cx="5544498" cy="940819"/>
          </a:xfrm>
          <a:prstGeom prst="rect">
            <a:avLst/>
          </a:prstGeom>
        </p:spPr>
        <p:txBody>
          <a:bodyPr lIns="0" tIns="0" rIns="0" bIns="0" rtlCol="0" anchor="t">
            <a:spAutoFit/>
          </a:bodyPr>
          <a:lstStyle/>
          <a:p>
            <a:pPr marL="0" lvl="0" indent="0" algn="l">
              <a:lnSpc>
                <a:spcPts val="3793"/>
              </a:lnSpc>
              <a:spcBef>
                <a:spcPct val="0"/>
              </a:spcBef>
            </a:pPr>
            <a:r>
              <a:rPr lang="en-US" sz="2709">
                <a:solidFill>
                  <a:srgbClr val="FDFDFD"/>
                </a:solidFill>
                <a:latin typeface="Open Sans Extra Bold"/>
                <a:ea typeface="Open Sans Extra Bold"/>
                <a:cs typeface="Open Sans Extra Bold"/>
                <a:sym typeface="Open Sans Extra Bold"/>
              </a:rPr>
              <a:t>Penerapan proses Rekrutmen yang baik</a:t>
            </a:r>
          </a:p>
        </p:txBody>
      </p:sp>
      <p:sp>
        <p:nvSpPr>
          <p:cNvPr id="44" name="TextBox 44"/>
          <p:cNvSpPr txBox="1"/>
          <p:nvPr/>
        </p:nvSpPr>
        <p:spPr>
          <a:xfrm>
            <a:off x="10330682" y="4262353"/>
            <a:ext cx="6453599" cy="471554"/>
          </a:xfrm>
          <a:prstGeom prst="rect">
            <a:avLst/>
          </a:prstGeom>
        </p:spPr>
        <p:txBody>
          <a:bodyPr lIns="0" tIns="0" rIns="0" bIns="0" rtlCol="0" anchor="t">
            <a:spAutoFit/>
          </a:bodyPr>
          <a:lstStyle/>
          <a:p>
            <a:pPr marL="0" lvl="0" indent="0" algn="l">
              <a:lnSpc>
                <a:spcPts val="3933"/>
              </a:lnSpc>
              <a:spcBef>
                <a:spcPct val="0"/>
              </a:spcBef>
            </a:pPr>
            <a:r>
              <a:rPr lang="en-US" sz="2809">
                <a:solidFill>
                  <a:srgbClr val="F2F2F2"/>
                </a:solidFill>
                <a:latin typeface="Open Sans Extra Bold"/>
                <a:ea typeface="Open Sans Extra Bold"/>
                <a:cs typeface="Open Sans Extra Bold"/>
                <a:sym typeface="Open Sans Extra Bold"/>
              </a:rPr>
              <a:t>Pengembangan Karir yang Setara</a:t>
            </a:r>
          </a:p>
        </p:txBody>
      </p:sp>
      <p:sp>
        <p:nvSpPr>
          <p:cNvPr id="45" name="TextBox 45"/>
          <p:cNvSpPr txBox="1"/>
          <p:nvPr/>
        </p:nvSpPr>
        <p:spPr>
          <a:xfrm>
            <a:off x="10330682" y="5629264"/>
            <a:ext cx="6453599" cy="471554"/>
          </a:xfrm>
          <a:prstGeom prst="rect">
            <a:avLst/>
          </a:prstGeom>
        </p:spPr>
        <p:txBody>
          <a:bodyPr lIns="0" tIns="0" rIns="0" bIns="0" rtlCol="0" anchor="t">
            <a:spAutoFit/>
          </a:bodyPr>
          <a:lstStyle/>
          <a:p>
            <a:pPr marL="0" lvl="0" indent="0" algn="l">
              <a:lnSpc>
                <a:spcPts val="3933"/>
              </a:lnSpc>
              <a:spcBef>
                <a:spcPct val="0"/>
              </a:spcBef>
            </a:pPr>
            <a:r>
              <a:rPr lang="en-US" sz="2809">
                <a:solidFill>
                  <a:srgbClr val="F2F2F2"/>
                </a:solidFill>
                <a:latin typeface="Open Sans Extra Bold"/>
                <a:ea typeface="Open Sans Extra Bold"/>
                <a:cs typeface="Open Sans Extra Bold"/>
                <a:sym typeface="Open Sans Extra Bold"/>
              </a:rPr>
              <a:t>Keseimbangan kehidupan kerja</a:t>
            </a:r>
          </a:p>
        </p:txBody>
      </p:sp>
      <p:sp>
        <p:nvSpPr>
          <p:cNvPr id="46" name="TextBox 46"/>
          <p:cNvSpPr txBox="1"/>
          <p:nvPr/>
        </p:nvSpPr>
        <p:spPr>
          <a:xfrm>
            <a:off x="10334502" y="6901195"/>
            <a:ext cx="6453599" cy="808103"/>
          </a:xfrm>
          <a:prstGeom prst="rect">
            <a:avLst/>
          </a:prstGeom>
        </p:spPr>
        <p:txBody>
          <a:bodyPr lIns="0" tIns="0" rIns="0" bIns="0" rtlCol="0" anchor="t">
            <a:spAutoFit/>
          </a:bodyPr>
          <a:lstStyle/>
          <a:p>
            <a:pPr marL="0" lvl="0" indent="0" algn="l">
              <a:lnSpc>
                <a:spcPts val="3233"/>
              </a:lnSpc>
              <a:spcBef>
                <a:spcPct val="0"/>
              </a:spcBef>
            </a:pPr>
            <a:r>
              <a:rPr lang="en-US" sz="2309">
                <a:solidFill>
                  <a:srgbClr val="F2F2F2"/>
                </a:solidFill>
                <a:latin typeface="Open Sans Extra Bold"/>
                <a:ea typeface="Open Sans Extra Bold"/>
                <a:cs typeface="Open Sans Extra Bold"/>
                <a:sym typeface="Open Sans Extra Bold"/>
              </a:rPr>
              <a:t>Peningkatan Partisipasti perempuan dalam kepemimpinan</a:t>
            </a:r>
          </a:p>
        </p:txBody>
      </p:sp>
      <p:sp>
        <p:nvSpPr>
          <p:cNvPr id="47" name="TextBox 47"/>
          <p:cNvSpPr txBox="1"/>
          <p:nvPr/>
        </p:nvSpPr>
        <p:spPr>
          <a:xfrm>
            <a:off x="9140333" y="8275165"/>
            <a:ext cx="848409" cy="609344"/>
          </a:xfrm>
          <a:prstGeom prst="rect">
            <a:avLst/>
          </a:prstGeom>
        </p:spPr>
        <p:txBody>
          <a:bodyPr lIns="0" tIns="0" rIns="0" bIns="0" rtlCol="0" anchor="t">
            <a:spAutoFit/>
          </a:bodyPr>
          <a:lstStyle/>
          <a:p>
            <a:pPr marL="0" lvl="0" indent="0" algn="ctr">
              <a:lnSpc>
                <a:spcPts val="5010"/>
              </a:lnSpc>
              <a:spcBef>
                <a:spcPct val="0"/>
              </a:spcBef>
            </a:pPr>
            <a:r>
              <a:rPr lang="en-US" sz="3578">
                <a:solidFill>
                  <a:srgbClr val="FDFDFD"/>
                </a:solidFill>
                <a:latin typeface="Open Sans Extra Bold"/>
                <a:ea typeface="Open Sans Extra Bold"/>
                <a:cs typeface="Open Sans Extra Bold"/>
                <a:sym typeface="Open Sans Extra Bold"/>
              </a:rPr>
              <a:t>06</a:t>
            </a:r>
          </a:p>
        </p:txBody>
      </p:sp>
      <p:sp>
        <p:nvSpPr>
          <p:cNvPr id="48" name="TextBox 48"/>
          <p:cNvSpPr txBox="1"/>
          <p:nvPr/>
        </p:nvSpPr>
        <p:spPr>
          <a:xfrm>
            <a:off x="10326863" y="8353586"/>
            <a:ext cx="6453599" cy="471554"/>
          </a:xfrm>
          <a:prstGeom prst="rect">
            <a:avLst/>
          </a:prstGeom>
        </p:spPr>
        <p:txBody>
          <a:bodyPr lIns="0" tIns="0" rIns="0" bIns="0" rtlCol="0" anchor="t">
            <a:spAutoFit/>
          </a:bodyPr>
          <a:lstStyle/>
          <a:p>
            <a:pPr marL="0" lvl="0" indent="0" algn="l">
              <a:lnSpc>
                <a:spcPts val="3933"/>
              </a:lnSpc>
              <a:spcBef>
                <a:spcPct val="0"/>
              </a:spcBef>
            </a:pPr>
            <a:r>
              <a:rPr lang="en-US" sz="2809">
                <a:solidFill>
                  <a:srgbClr val="F2F2F2"/>
                </a:solidFill>
                <a:latin typeface="Open Sans Extra Bold"/>
                <a:ea typeface="Open Sans Extra Bold"/>
                <a:cs typeface="Open Sans Extra Bold"/>
                <a:sym typeface="Open Sans Extra Bold"/>
              </a:rPr>
              <a:t>Pengukuran dan Pelaporan</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AutoShape 2"/>
          <p:cNvSpPr/>
          <p:nvPr/>
        </p:nvSpPr>
        <p:spPr>
          <a:xfrm rot="-1753206">
            <a:off x="-1183237" y="4465219"/>
            <a:ext cx="25783492" cy="9586163"/>
          </a:xfrm>
          <a:prstGeom prst="rect">
            <a:avLst/>
          </a:prstGeom>
          <a:solidFill>
            <a:srgbClr val="000000">
              <a:alpha val="6667"/>
            </a:srgbClr>
          </a:solidFill>
        </p:spPr>
      </p:sp>
      <p:sp>
        <p:nvSpPr>
          <p:cNvPr id="3" name="Freeform 3"/>
          <p:cNvSpPr/>
          <p:nvPr/>
        </p:nvSpPr>
        <p:spPr>
          <a:xfrm>
            <a:off x="1028700" y="1028700"/>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AutoShape 5"/>
          <p:cNvSpPr/>
          <p:nvPr/>
        </p:nvSpPr>
        <p:spPr>
          <a:xfrm>
            <a:off x="1028700" y="8302951"/>
            <a:ext cx="16230600" cy="169519"/>
          </a:xfrm>
          <a:prstGeom prst="rect">
            <a:avLst/>
          </a:prstGeom>
          <a:solidFill>
            <a:srgbClr val="FFFFFF"/>
          </a:solidFill>
        </p:spPr>
      </p:sp>
      <p:sp>
        <p:nvSpPr>
          <p:cNvPr id="6" name="AutoShape 6"/>
          <p:cNvSpPr/>
          <p:nvPr/>
        </p:nvSpPr>
        <p:spPr>
          <a:xfrm>
            <a:off x="1028700" y="1814529"/>
            <a:ext cx="16230600" cy="169519"/>
          </a:xfrm>
          <a:prstGeom prst="rect">
            <a:avLst/>
          </a:prstGeom>
          <a:solidFill>
            <a:srgbClr val="FFFFFF"/>
          </a:solidFill>
        </p:spPr>
      </p:sp>
      <p:sp>
        <p:nvSpPr>
          <p:cNvPr id="7" name="TextBox 7"/>
          <p:cNvSpPr txBox="1"/>
          <p:nvPr/>
        </p:nvSpPr>
        <p:spPr>
          <a:xfrm>
            <a:off x="1028700" y="2926758"/>
            <a:ext cx="7727311" cy="3919136"/>
          </a:xfrm>
          <a:prstGeom prst="rect">
            <a:avLst/>
          </a:prstGeom>
        </p:spPr>
        <p:txBody>
          <a:bodyPr lIns="0" tIns="0" rIns="0" bIns="0" rtlCol="0" anchor="t">
            <a:spAutoFit/>
          </a:bodyPr>
          <a:lstStyle/>
          <a:p>
            <a:pPr algn="l">
              <a:lnSpc>
                <a:spcPts val="14898"/>
              </a:lnSpc>
            </a:pPr>
            <a:r>
              <a:rPr lang="en-US" sz="16194" spc="-955">
                <a:solidFill>
                  <a:srgbClr val="FFFFFF"/>
                </a:solidFill>
                <a:latin typeface="Montserrat Ultra-Bold"/>
                <a:ea typeface="Montserrat Ultra-Bold"/>
                <a:cs typeface="Montserrat Ultra-Bold"/>
                <a:sym typeface="Montserrat Ultra-Bold"/>
              </a:rPr>
              <a:t>THANK YOU !</a:t>
            </a:r>
          </a:p>
        </p:txBody>
      </p:sp>
      <p:sp>
        <p:nvSpPr>
          <p:cNvPr id="8" name="TextBox 8"/>
          <p:cNvSpPr txBox="1"/>
          <p:nvPr/>
        </p:nvSpPr>
        <p:spPr>
          <a:xfrm>
            <a:off x="10974346" y="7735739"/>
            <a:ext cx="5929109" cy="310148"/>
          </a:xfrm>
          <a:prstGeom prst="rect">
            <a:avLst/>
          </a:prstGeom>
        </p:spPr>
        <p:txBody>
          <a:bodyPr lIns="0" tIns="0" rIns="0" bIns="0" rtlCol="0" anchor="t">
            <a:spAutoFit/>
          </a:bodyPr>
          <a:lstStyle/>
          <a:p>
            <a:pPr algn="just">
              <a:lnSpc>
                <a:spcPts val="2324"/>
              </a:lnSpc>
            </a:pPr>
            <a:r>
              <a:rPr lang="en-US" sz="2113" spc="67">
                <a:solidFill>
                  <a:srgbClr val="FFFFFF"/>
                </a:solidFill>
                <a:latin typeface="Bernoru"/>
                <a:ea typeface="Bernoru"/>
                <a:cs typeface="Bernoru"/>
                <a:sym typeface="Bernoru"/>
              </a:rPr>
              <a:t>M FERDIANANDA CHADAFI, S.E.,M.S.M</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a:off x="0" y="-747578"/>
            <a:ext cx="8892065" cy="13321445"/>
          </a:xfrm>
          <a:custGeom>
            <a:avLst/>
            <a:gdLst/>
            <a:ahLst/>
            <a:cxnLst/>
            <a:rect l="l" t="t" r="r" b="b"/>
            <a:pathLst>
              <a:path w="8892065" h="13321445">
                <a:moveTo>
                  <a:pt x="0" y="0"/>
                </a:moveTo>
                <a:lnTo>
                  <a:pt x="8892065" y="0"/>
                </a:lnTo>
                <a:lnTo>
                  <a:pt x="8892065" y="13321445"/>
                </a:lnTo>
                <a:lnTo>
                  <a:pt x="0" y="13321445"/>
                </a:lnTo>
                <a:lnTo>
                  <a:pt x="0" y="0"/>
                </a:lnTo>
                <a:close/>
              </a:path>
            </a:pathLst>
          </a:custGeom>
          <a:blipFill>
            <a:blip r:embed="rId2"/>
            <a:stretch>
              <a:fillRect/>
            </a:stretch>
          </a:blipFill>
        </p:spPr>
      </p:sp>
      <p:grpSp>
        <p:nvGrpSpPr>
          <p:cNvPr id="3" name="Group 3"/>
          <p:cNvGrpSpPr/>
          <p:nvPr/>
        </p:nvGrpSpPr>
        <p:grpSpPr>
          <a:xfrm rot="5400000">
            <a:off x="8046708" y="385825"/>
            <a:ext cx="11245538" cy="9778557"/>
            <a:chOff x="0" y="0"/>
            <a:chExt cx="2961788" cy="2575423"/>
          </a:xfrm>
        </p:grpSpPr>
        <p:sp>
          <p:nvSpPr>
            <p:cNvPr id="4" name="Freeform 4"/>
            <p:cNvSpPr/>
            <p:nvPr/>
          </p:nvSpPr>
          <p:spPr>
            <a:xfrm>
              <a:off x="0" y="0"/>
              <a:ext cx="2961788" cy="2575422"/>
            </a:xfrm>
            <a:custGeom>
              <a:avLst/>
              <a:gdLst/>
              <a:ahLst/>
              <a:cxnLst/>
              <a:rect l="l" t="t" r="r" b="b"/>
              <a:pathLst>
                <a:path w="2961788" h="2575422">
                  <a:moveTo>
                    <a:pt x="0" y="0"/>
                  </a:moveTo>
                  <a:lnTo>
                    <a:pt x="2961788" y="0"/>
                  </a:lnTo>
                  <a:lnTo>
                    <a:pt x="2961788" y="2575422"/>
                  </a:lnTo>
                  <a:lnTo>
                    <a:pt x="0" y="2575422"/>
                  </a:lnTo>
                  <a:close/>
                </a:path>
              </a:pathLst>
            </a:custGeom>
            <a:solidFill>
              <a:srgbClr val="213559"/>
            </a:solidFill>
          </p:spPr>
        </p:sp>
        <p:sp>
          <p:nvSpPr>
            <p:cNvPr id="5" name="TextBox 5"/>
            <p:cNvSpPr txBox="1"/>
            <p:nvPr/>
          </p:nvSpPr>
          <p:spPr>
            <a:xfrm>
              <a:off x="0" y="-28575"/>
              <a:ext cx="2961788" cy="2603998"/>
            </a:xfrm>
            <a:prstGeom prst="rect">
              <a:avLst/>
            </a:prstGeom>
          </p:spPr>
          <p:txBody>
            <a:bodyPr lIns="50800" tIns="50800" rIns="50800" bIns="50800" rtlCol="0" anchor="ctr"/>
            <a:lstStyle/>
            <a:p>
              <a:pPr algn="ctr">
                <a:lnSpc>
                  <a:spcPts val="1869"/>
                </a:lnSpc>
              </a:pPr>
              <a:endParaRPr/>
            </a:p>
          </p:txBody>
        </p:sp>
      </p:grpSp>
      <p:sp>
        <p:nvSpPr>
          <p:cNvPr id="6" name="AutoShape 6"/>
          <p:cNvSpPr/>
          <p:nvPr/>
        </p:nvSpPr>
        <p:spPr>
          <a:xfrm flipH="1" flipV="1">
            <a:off x="-488525" y="8289279"/>
            <a:ext cx="15156557" cy="0"/>
          </a:xfrm>
          <a:prstGeom prst="line">
            <a:avLst/>
          </a:prstGeom>
          <a:ln w="76200" cap="flat">
            <a:solidFill>
              <a:srgbClr val="F5F5F5"/>
            </a:solidFill>
            <a:prstDash val="solid"/>
            <a:headEnd type="none" w="sm" len="sm"/>
            <a:tailEnd type="none" w="sm" len="sm"/>
          </a:ln>
        </p:spPr>
      </p:sp>
      <p:sp>
        <p:nvSpPr>
          <p:cNvPr id="7" name="AutoShape 7"/>
          <p:cNvSpPr/>
          <p:nvPr/>
        </p:nvSpPr>
        <p:spPr>
          <a:xfrm flipH="1">
            <a:off x="10559239" y="2561194"/>
            <a:ext cx="8347436" cy="0"/>
          </a:xfrm>
          <a:prstGeom prst="line">
            <a:avLst/>
          </a:prstGeom>
          <a:ln w="76200" cap="flat">
            <a:solidFill>
              <a:srgbClr val="F5F5F5"/>
            </a:solidFill>
            <a:prstDash val="solid"/>
            <a:headEnd type="none" w="sm" len="sm"/>
            <a:tailEnd type="none" w="sm" len="sm"/>
          </a:ln>
        </p:spPr>
      </p:sp>
      <p:sp>
        <p:nvSpPr>
          <p:cNvPr id="8" name="TextBox 8"/>
          <p:cNvSpPr txBox="1"/>
          <p:nvPr/>
        </p:nvSpPr>
        <p:spPr>
          <a:xfrm>
            <a:off x="10559239" y="3000446"/>
            <a:ext cx="6899678" cy="784225"/>
          </a:xfrm>
          <a:prstGeom prst="rect">
            <a:avLst/>
          </a:prstGeom>
        </p:spPr>
        <p:txBody>
          <a:bodyPr lIns="0" tIns="0" rIns="0" bIns="0" rtlCol="0" anchor="t">
            <a:spAutoFit/>
          </a:bodyPr>
          <a:lstStyle/>
          <a:p>
            <a:pPr algn="just">
              <a:lnSpc>
                <a:spcPts val="6049"/>
              </a:lnSpc>
            </a:pPr>
            <a:r>
              <a:rPr lang="en-US" sz="5499" spc="175">
                <a:solidFill>
                  <a:srgbClr val="FFFFFF"/>
                </a:solidFill>
                <a:latin typeface="Bernoru"/>
                <a:ea typeface="Bernoru"/>
                <a:cs typeface="Bernoru"/>
                <a:sym typeface="Bernoru"/>
              </a:rPr>
              <a:t>DEFINISI SDGS</a:t>
            </a:r>
          </a:p>
        </p:txBody>
      </p:sp>
      <p:sp>
        <p:nvSpPr>
          <p:cNvPr id="9" name="TextBox 9"/>
          <p:cNvSpPr txBox="1"/>
          <p:nvPr/>
        </p:nvSpPr>
        <p:spPr>
          <a:xfrm>
            <a:off x="10559239" y="4071524"/>
            <a:ext cx="6899678" cy="3616566"/>
          </a:xfrm>
          <a:prstGeom prst="rect">
            <a:avLst/>
          </a:prstGeom>
        </p:spPr>
        <p:txBody>
          <a:bodyPr lIns="0" tIns="0" rIns="0" bIns="0" rtlCol="0" anchor="t">
            <a:spAutoFit/>
          </a:bodyPr>
          <a:lstStyle/>
          <a:p>
            <a:pPr algn="l">
              <a:lnSpc>
                <a:spcPts val="3605"/>
              </a:lnSpc>
            </a:pPr>
            <a:r>
              <a:rPr lang="en-US" sz="2452">
                <a:solidFill>
                  <a:srgbClr val="FFFFFF"/>
                </a:solidFill>
                <a:latin typeface="Open Sauce Light"/>
                <a:ea typeface="Open Sauce Light"/>
                <a:cs typeface="Open Sauce Light"/>
                <a:sym typeface="Open Sauce Light"/>
              </a:rPr>
              <a:t>Subtainable Development Goals adalah serangkaian 17 tujuan global yang diadopsi oleh negara PBB pada tahun 2015 sebagai bagaian dari agenda 2030 untuk pembangunan berkelnajutan. Mencakup isu global mendesak seperti kemiskinan, perubahan iklim, degradasi lingkungan, perdamaian dan keadilan.</a:t>
            </a:r>
          </a:p>
        </p:txBody>
      </p:sp>
      <p:sp>
        <p:nvSpPr>
          <p:cNvPr id="10" name="AutoShape 10"/>
          <p:cNvSpPr/>
          <p:nvPr/>
        </p:nvSpPr>
        <p:spPr>
          <a:xfrm>
            <a:off x="13186494" y="9248775"/>
            <a:ext cx="5720180" cy="0"/>
          </a:xfrm>
          <a:prstGeom prst="line">
            <a:avLst/>
          </a:prstGeom>
          <a:ln w="19050" cap="rnd">
            <a:solidFill>
              <a:srgbClr val="FFFFFF"/>
            </a:solidFill>
            <a:prstDash val="solid"/>
            <a:headEnd type="none" w="sm" len="sm"/>
            <a:tailEnd type="none" w="sm" len="sm"/>
          </a:ln>
        </p:spPr>
      </p:sp>
      <p:grpSp>
        <p:nvGrpSpPr>
          <p:cNvPr id="11" name="Group 11"/>
          <p:cNvGrpSpPr/>
          <p:nvPr/>
        </p:nvGrpSpPr>
        <p:grpSpPr>
          <a:xfrm>
            <a:off x="11463820" y="-6467225"/>
            <a:ext cx="8637895" cy="863789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5454"/>
            </a:solidFill>
            <a:ln cap="sq">
              <a:noFill/>
              <a:prstDash val="solid"/>
              <a:miter/>
            </a:ln>
          </p:spPr>
        </p:sp>
        <p:sp>
          <p:nvSpPr>
            <p:cNvPr id="13" name="TextBox 13"/>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7245445" y="3252970"/>
            <a:ext cx="2085109" cy="208510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3289"/>
            </a:solidFill>
            <a:ln cap="sq">
              <a:noFill/>
              <a:prstDash val="solid"/>
              <a:miter/>
            </a:ln>
          </p:spPr>
        </p:sp>
        <p:sp>
          <p:nvSpPr>
            <p:cNvPr id="4" name="TextBox 4"/>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5" name="Freeform 5"/>
          <p:cNvSpPr/>
          <p:nvPr/>
        </p:nvSpPr>
        <p:spPr>
          <a:xfrm>
            <a:off x="-172608" y="-1008841"/>
            <a:ext cx="18460608" cy="12299380"/>
          </a:xfrm>
          <a:custGeom>
            <a:avLst/>
            <a:gdLst/>
            <a:ahLst/>
            <a:cxnLst/>
            <a:rect l="l" t="t" r="r" b="b"/>
            <a:pathLst>
              <a:path w="18460608" h="12299380">
                <a:moveTo>
                  <a:pt x="0" y="0"/>
                </a:moveTo>
                <a:lnTo>
                  <a:pt x="18460608" y="0"/>
                </a:lnTo>
                <a:lnTo>
                  <a:pt x="18460608" y="12299380"/>
                </a:lnTo>
                <a:lnTo>
                  <a:pt x="0" y="12299380"/>
                </a:lnTo>
                <a:lnTo>
                  <a:pt x="0" y="0"/>
                </a:lnTo>
                <a:close/>
              </a:path>
            </a:pathLst>
          </a:custGeom>
          <a:blipFill>
            <a:blip r:embed="rId2">
              <a:alphaModFix amt="10999"/>
            </a:blip>
            <a:stretch>
              <a:fillRect/>
            </a:stretch>
          </a:blipFill>
        </p:spPr>
      </p:sp>
      <p:sp>
        <p:nvSpPr>
          <p:cNvPr id="6" name="Freeform 6"/>
          <p:cNvSpPr/>
          <p:nvPr/>
        </p:nvSpPr>
        <p:spPr>
          <a:xfrm>
            <a:off x="-1560220" y="1728186"/>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2262642" y="-3904566"/>
            <a:ext cx="8637895" cy="863789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3559"/>
            </a:solidFill>
            <a:ln cap="sq">
              <a:noFill/>
              <a:prstDash val="solid"/>
              <a:miter/>
            </a:ln>
          </p:spPr>
        </p:sp>
        <p:sp>
          <p:nvSpPr>
            <p:cNvPr id="9" name="TextBox 9"/>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0" name="Group 10"/>
          <p:cNvGrpSpPr/>
          <p:nvPr/>
        </p:nvGrpSpPr>
        <p:grpSpPr>
          <a:xfrm>
            <a:off x="7461103" y="1342561"/>
            <a:ext cx="1164616" cy="1910409"/>
            <a:chOff x="0" y="0"/>
            <a:chExt cx="1451520" cy="2381040"/>
          </a:xfrm>
        </p:grpSpPr>
        <p:sp>
          <p:nvSpPr>
            <p:cNvPr id="11" name="Freeform 11"/>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192253"/>
            </a:solidFill>
          </p:spPr>
        </p:sp>
      </p:grpSp>
      <p:grpSp>
        <p:nvGrpSpPr>
          <p:cNvPr id="12" name="Group 12"/>
          <p:cNvGrpSpPr/>
          <p:nvPr/>
        </p:nvGrpSpPr>
        <p:grpSpPr>
          <a:xfrm>
            <a:off x="7601480" y="1995347"/>
            <a:ext cx="325815" cy="605415"/>
            <a:chOff x="0" y="0"/>
            <a:chExt cx="406080" cy="754560"/>
          </a:xfrm>
        </p:grpSpPr>
        <p:sp>
          <p:nvSpPr>
            <p:cNvPr id="13" name="Freeform 13"/>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192253"/>
            </a:solidFill>
          </p:spPr>
        </p:sp>
      </p:grpSp>
      <p:grpSp>
        <p:nvGrpSpPr>
          <p:cNvPr id="14" name="Group 14"/>
          <p:cNvGrpSpPr/>
          <p:nvPr/>
        </p:nvGrpSpPr>
        <p:grpSpPr>
          <a:xfrm>
            <a:off x="7907654" y="1519911"/>
            <a:ext cx="5916664" cy="1537801"/>
            <a:chOff x="0" y="0"/>
            <a:chExt cx="7374240" cy="1916640"/>
          </a:xfrm>
        </p:grpSpPr>
        <p:sp>
          <p:nvSpPr>
            <p:cNvPr id="15" name="Freeform 15"/>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192253"/>
            </a:solidFill>
          </p:spPr>
        </p:sp>
      </p:grpSp>
      <p:grpSp>
        <p:nvGrpSpPr>
          <p:cNvPr id="16" name="Group 16"/>
          <p:cNvGrpSpPr/>
          <p:nvPr/>
        </p:nvGrpSpPr>
        <p:grpSpPr>
          <a:xfrm>
            <a:off x="10914512" y="3230440"/>
            <a:ext cx="1165193" cy="1910409"/>
            <a:chOff x="0" y="0"/>
            <a:chExt cx="1452240" cy="2381040"/>
          </a:xfrm>
        </p:grpSpPr>
        <p:sp>
          <p:nvSpPr>
            <p:cNvPr id="17" name="Freeform 17"/>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474747"/>
            </a:solidFill>
          </p:spPr>
        </p:sp>
      </p:grpSp>
      <p:grpSp>
        <p:nvGrpSpPr>
          <p:cNvPr id="18" name="Group 18"/>
          <p:cNvGrpSpPr/>
          <p:nvPr/>
        </p:nvGrpSpPr>
        <p:grpSpPr>
          <a:xfrm>
            <a:off x="11601958" y="3883226"/>
            <a:ext cx="325815" cy="605415"/>
            <a:chOff x="0" y="0"/>
            <a:chExt cx="406080" cy="754560"/>
          </a:xfrm>
        </p:grpSpPr>
        <p:sp>
          <p:nvSpPr>
            <p:cNvPr id="19" name="Freeform 19"/>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solidFill>
              <a:srgbClr val="474747"/>
            </a:solidFill>
          </p:spPr>
        </p:sp>
      </p:grpSp>
      <p:grpSp>
        <p:nvGrpSpPr>
          <p:cNvPr id="20" name="Group 20"/>
          <p:cNvGrpSpPr/>
          <p:nvPr/>
        </p:nvGrpSpPr>
        <p:grpSpPr>
          <a:xfrm>
            <a:off x="5670275" y="3407790"/>
            <a:ext cx="5918974" cy="1537801"/>
            <a:chOff x="0" y="0"/>
            <a:chExt cx="7377120" cy="1916640"/>
          </a:xfrm>
        </p:grpSpPr>
        <p:sp>
          <p:nvSpPr>
            <p:cNvPr id="21" name="Freeform 21"/>
            <p:cNvSpPr/>
            <p:nvPr/>
          </p:nvSpPr>
          <p:spPr>
            <a:xfrm>
              <a:off x="0" y="0"/>
              <a:ext cx="7434580" cy="1963166"/>
            </a:xfrm>
            <a:custGeom>
              <a:avLst/>
              <a:gdLst/>
              <a:ahLst/>
              <a:cxnLst/>
              <a:rect l="l" t="t" r="r" b="b"/>
              <a:pathLst>
                <a:path w="7434580" h="1963166">
                  <a:moveTo>
                    <a:pt x="967105" y="1963166"/>
                  </a:moveTo>
                  <a:lnTo>
                    <a:pt x="7434580" y="1963166"/>
                  </a:lnTo>
                  <a:lnTo>
                    <a:pt x="6596380" y="1125601"/>
                  </a:lnTo>
                  <a:cubicBezTo>
                    <a:pt x="6556883" y="1086104"/>
                    <a:pt x="6536563" y="1033780"/>
                    <a:pt x="6536563" y="981583"/>
                  </a:cubicBezTo>
                  <a:cubicBezTo>
                    <a:pt x="6536563" y="929386"/>
                    <a:pt x="6556375" y="877570"/>
                    <a:pt x="6596380" y="837565"/>
                  </a:cubicBezTo>
                  <a:lnTo>
                    <a:pt x="7434072" y="0"/>
                  </a:lnTo>
                  <a:lnTo>
                    <a:pt x="967105" y="0"/>
                  </a:lnTo>
                  <a:lnTo>
                    <a:pt x="0" y="980948"/>
                  </a:lnTo>
                  <a:lnTo>
                    <a:pt x="967105" y="1963039"/>
                  </a:lnTo>
                  <a:close/>
                </a:path>
              </a:pathLst>
            </a:custGeom>
            <a:solidFill>
              <a:srgbClr val="545454"/>
            </a:solidFill>
          </p:spPr>
        </p:sp>
      </p:grpSp>
      <p:grpSp>
        <p:nvGrpSpPr>
          <p:cNvPr id="22" name="Group 22"/>
          <p:cNvGrpSpPr/>
          <p:nvPr/>
        </p:nvGrpSpPr>
        <p:grpSpPr>
          <a:xfrm>
            <a:off x="7309182" y="5460012"/>
            <a:ext cx="1164616" cy="1910409"/>
            <a:chOff x="0" y="0"/>
            <a:chExt cx="1451520" cy="2381040"/>
          </a:xfrm>
        </p:grpSpPr>
        <p:sp>
          <p:nvSpPr>
            <p:cNvPr id="23" name="Freeform 23"/>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192253"/>
            </a:solidFill>
          </p:spPr>
        </p:sp>
      </p:grpSp>
      <p:grpSp>
        <p:nvGrpSpPr>
          <p:cNvPr id="24" name="Group 24"/>
          <p:cNvGrpSpPr/>
          <p:nvPr/>
        </p:nvGrpSpPr>
        <p:grpSpPr>
          <a:xfrm>
            <a:off x="7449560" y="6112798"/>
            <a:ext cx="325815" cy="605415"/>
            <a:chOff x="0" y="0"/>
            <a:chExt cx="406080" cy="754560"/>
          </a:xfrm>
        </p:grpSpPr>
        <p:sp>
          <p:nvSpPr>
            <p:cNvPr id="25" name="Freeform 25"/>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192253"/>
            </a:solidFill>
          </p:spPr>
        </p:sp>
      </p:grpSp>
      <p:grpSp>
        <p:nvGrpSpPr>
          <p:cNvPr id="26" name="Group 26"/>
          <p:cNvGrpSpPr/>
          <p:nvPr/>
        </p:nvGrpSpPr>
        <p:grpSpPr>
          <a:xfrm>
            <a:off x="7601480" y="5646316"/>
            <a:ext cx="7590622" cy="1537801"/>
            <a:chOff x="0" y="0"/>
            <a:chExt cx="9460580" cy="1916640"/>
          </a:xfrm>
        </p:grpSpPr>
        <p:sp>
          <p:nvSpPr>
            <p:cNvPr id="27" name="Freeform 27"/>
            <p:cNvSpPr/>
            <p:nvPr/>
          </p:nvSpPr>
          <p:spPr>
            <a:xfrm>
              <a:off x="0" y="0"/>
              <a:ext cx="9517491" cy="1963166"/>
            </a:xfrm>
            <a:custGeom>
              <a:avLst/>
              <a:gdLst/>
              <a:ahLst/>
              <a:cxnLst/>
              <a:rect l="l" t="t" r="r" b="b"/>
              <a:pathLst>
                <a:path w="9517491" h="1963166">
                  <a:moveTo>
                    <a:pt x="8294012" y="0"/>
                  </a:moveTo>
                  <a:lnTo>
                    <a:pt x="0" y="0"/>
                  </a:lnTo>
                  <a:lnTo>
                    <a:pt x="1074857" y="837565"/>
                  </a:lnTo>
                  <a:cubicBezTo>
                    <a:pt x="1125529" y="877062"/>
                    <a:pt x="1151598" y="929386"/>
                    <a:pt x="1151598" y="981583"/>
                  </a:cubicBezTo>
                  <a:cubicBezTo>
                    <a:pt x="1151598" y="1033780"/>
                    <a:pt x="1126343" y="1085596"/>
                    <a:pt x="1074857" y="1125601"/>
                  </a:cubicBezTo>
                  <a:lnTo>
                    <a:pt x="815" y="1963166"/>
                  </a:lnTo>
                  <a:lnTo>
                    <a:pt x="8293360" y="1963166"/>
                  </a:lnTo>
                  <a:lnTo>
                    <a:pt x="9517491" y="981583"/>
                  </a:lnTo>
                  <a:lnTo>
                    <a:pt x="8294012" y="0"/>
                  </a:lnTo>
                  <a:close/>
                </a:path>
              </a:pathLst>
            </a:custGeom>
            <a:solidFill>
              <a:srgbClr val="192253"/>
            </a:solidFill>
          </p:spPr>
        </p:sp>
      </p:grpSp>
      <p:grpSp>
        <p:nvGrpSpPr>
          <p:cNvPr id="28" name="Group 28"/>
          <p:cNvGrpSpPr/>
          <p:nvPr/>
        </p:nvGrpSpPr>
        <p:grpSpPr>
          <a:xfrm>
            <a:off x="10762591" y="7347891"/>
            <a:ext cx="1165193" cy="1910409"/>
            <a:chOff x="0" y="0"/>
            <a:chExt cx="1452240" cy="2381040"/>
          </a:xfrm>
        </p:grpSpPr>
        <p:sp>
          <p:nvSpPr>
            <p:cNvPr id="29" name="Freeform 29"/>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474747"/>
            </a:solidFill>
          </p:spPr>
        </p:sp>
      </p:grpSp>
      <p:grpSp>
        <p:nvGrpSpPr>
          <p:cNvPr id="30" name="Group 30"/>
          <p:cNvGrpSpPr/>
          <p:nvPr/>
        </p:nvGrpSpPr>
        <p:grpSpPr>
          <a:xfrm>
            <a:off x="11450038" y="8000677"/>
            <a:ext cx="325815" cy="605415"/>
            <a:chOff x="0" y="0"/>
            <a:chExt cx="406080" cy="754560"/>
          </a:xfrm>
        </p:grpSpPr>
        <p:sp>
          <p:nvSpPr>
            <p:cNvPr id="31" name="Freeform 31"/>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solidFill>
              <a:srgbClr val="474747"/>
            </a:solidFill>
          </p:spPr>
        </p:sp>
      </p:grpSp>
      <p:grpSp>
        <p:nvGrpSpPr>
          <p:cNvPr id="32" name="Group 32"/>
          <p:cNvGrpSpPr/>
          <p:nvPr/>
        </p:nvGrpSpPr>
        <p:grpSpPr>
          <a:xfrm>
            <a:off x="4574850" y="7525241"/>
            <a:ext cx="6862478" cy="1537801"/>
            <a:chOff x="0" y="0"/>
            <a:chExt cx="8553057" cy="1916640"/>
          </a:xfrm>
        </p:grpSpPr>
        <p:sp>
          <p:nvSpPr>
            <p:cNvPr id="33" name="Freeform 33"/>
            <p:cNvSpPr/>
            <p:nvPr/>
          </p:nvSpPr>
          <p:spPr>
            <a:xfrm>
              <a:off x="0" y="0"/>
              <a:ext cx="8610518" cy="1963166"/>
            </a:xfrm>
            <a:custGeom>
              <a:avLst/>
              <a:gdLst/>
              <a:ahLst/>
              <a:cxnLst/>
              <a:rect l="l" t="t" r="r" b="b"/>
              <a:pathLst>
                <a:path w="8610518" h="1963166">
                  <a:moveTo>
                    <a:pt x="1121265" y="1963166"/>
                  </a:moveTo>
                  <a:lnTo>
                    <a:pt x="8610518" y="1963166"/>
                  </a:lnTo>
                  <a:lnTo>
                    <a:pt x="7647865" y="1125601"/>
                  </a:lnTo>
                  <a:cubicBezTo>
                    <a:pt x="7602072" y="1086104"/>
                    <a:pt x="7578513" y="1033780"/>
                    <a:pt x="7578513" y="981583"/>
                  </a:cubicBezTo>
                  <a:cubicBezTo>
                    <a:pt x="7578513" y="929386"/>
                    <a:pt x="7601483" y="877570"/>
                    <a:pt x="7647865" y="837565"/>
                  </a:cubicBezTo>
                  <a:lnTo>
                    <a:pt x="8610009" y="0"/>
                  </a:lnTo>
                  <a:lnTo>
                    <a:pt x="1121265" y="0"/>
                  </a:lnTo>
                  <a:lnTo>
                    <a:pt x="0" y="980948"/>
                  </a:lnTo>
                  <a:lnTo>
                    <a:pt x="1121265" y="1963039"/>
                  </a:lnTo>
                  <a:close/>
                </a:path>
              </a:pathLst>
            </a:custGeom>
            <a:solidFill>
              <a:srgbClr val="474747"/>
            </a:solidFill>
          </p:spPr>
        </p:sp>
      </p:grpSp>
      <p:sp>
        <p:nvSpPr>
          <p:cNvPr id="34" name="Freeform 34"/>
          <p:cNvSpPr/>
          <p:nvPr/>
        </p:nvSpPr>
        <p:spPr>
          <a:xfrm>
            <a:off x="8629762" y="1771816"/>
            <a:ext cx="976021" cy="1071481"/>
          </a:xfrm>
          <a:custGeom>
            <a:avLst/>
            <a:gdLst/>
            <a:ahLst/>
            <a:cxnLst/>
            <a:rect l="l" t="t" r="r" b="b"/>
            <a:pathLst>
              <a:path w="976021" h="1071481">
                <a:moveTo>
                  <a:pt x="0" y="0"/>
                </a:moveTo>
                <a:lnTo>
                  <a:pt x="976021" y="0"/>
                </a:lnTo>
                <a:lnTo>
                  <a:pt x="976021" y="1071480"/>
                </a:lnTo>
                <a:lnTo>
                  <a:pt x="0" y="10714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5" name="Freeform 35"/>
          <p:cNvSpPr/>
          <p:nvPr/>
        </p:nvSpPr>
        <p:spPr>
          <a:xfrm>
            <a:off x="9788357" y="3734759"/>
            <a:ext cx="1077629" cy="920883"/>
          </a:xfrm>
          <a:custGeom>
            <a:avLst/>
            <a:gdLst/>
            <a:ahLst/>
            <a:cxnLst/>
            <a:rect l="l" t="t" r="r" b="b"/>
            <a:pathLst>
              <a:path w="1077629" h="920883">
                <a:moveTo>
                  <a:pt x="0" y="0"/>
                </a:moveTo>
                <a:lnTo>
                  <a:pt x="1077629" y="0"/>
                </a:lnTo>
                <a:lnTo>
                  <a:pt x="1077629" y="920883"/>
                </a:lnTo>
                <a:lnTo>
                  <a:pt x="0" y="9208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6" name="Freeform 36"/>
          <p:cNvSpPr/>
          <p:nvPr/>
        </p:nvSpPr>
        <p:spPr>
          <a:xfrm>
            <a:off x="8728890" y="5840941"/>
            <a:ext cx="1107092" cy="1064821"/>
          </a:xfrm>
          <a:custGeom>
            <a:avLst/>
            <a:gdLst/>
            <a:ahLst/>
            <a:cxnLst/>
            <a:rect l="l" t="t" r="r" b="b"/>
            <a:pathLst>
              <a:path w="1107092" h="1064821">
                <a:moveTo>
                  <a:pt x="0" y="0"/>
                </a:moveTo>
                <a:lnTo>
                  <a:pt x="1107092" y="0"/>
                </a:lnTo>
                <a:lnTo>
                  <a:pt x="1107092" y="1064822"/>
                </a:lnTo>
                <a:lnTo>
                  <a:pt x="0" y="10648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7" name="Freeform 37"/>
          <p:cNvSpPr/>
          <p:nvPr/>
        </p:nvSpPr>
        <p:spPr>
          <a:xfrm>
            <a:off x="9660462" y="7759045"/>
            <a:ext cx="1102129" cy="1088102"/>
          </a:xfrm>
          <a:custGeom>
            <a:avLst/>
            <a:gdLst/>
            <a:ahLst/>
            <a:cxnLst/>
            <a:rect l="l" t="t" r="r" b="b"/>
            <a:pathLst>
              <a:path w="1102129" h="1088102">
                <a:moveTo>
                  <a:pt x="0" y="0"/>
                </a:moveTo>
                <a:lnTo>
                  <a:pt x="1102129" y="0"/>
                </a:lnTo>
                <a:lnTo>
                  <a:pt x="1102129" y="1088102"/>
                </a:lnTo>
                <a:lnTo>
                  <a:pt x="0" y="10881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8" name="TextBox 38"/>
          <p:cNvSpPr txBox="1"/>
          <p:nvPr/>
        </p:nvSpPr>
        <p:spPr>
          <a:xfrm>
            <a:off x="1113972" y="1125890"/>
            <a:ext cx="4574506" cy="673743"/>
          </a:xfrm>
          <a:prstGeom prst="rect">
            <a:avLst/>
          </a:prstGeom>
        </p:spPr>
        <p:txBody>
          <a:bodyPr lIns="0" tIns="0" rIns="0" bIns="0" rtlCol="0" anchor="t">
            <a:spAutoFit/>
          </a:bodyPr>
          <a:lstStyle/>
          <a:p>
            <a:pPr marL="0" lvl="0" indent="0" algn="l">
              <a:lnSpc>
                <a:spcPts val="5090"/>
              </a:lnSpc>
              <a:spcBef>
                <a:spcPct val="0"/>
              </a:spcBef>
            </a:pPr>
            <a:r>
              <a:rPr lang="en-US" sz="3688" spc="361">
                <a:solidFill>
                  <a:srgbClr val="FFFFFF"/>
                </a:solidFill>
                <a:latin typeface="Codec Pro ExtraBold"/>
                <a:ea typeface="Codec Pro ExtraBold"/>
                <a:cs typeface="Codec Pro ExtraBold"/>
                <a:sym typeface="Codec Pro ExtraBold"/>
              </a:rPr>
              <a:t>17 TUJUAN SDGS</a:t>
            </a:r>
          </a:p>
        </p:txBody>
      </p:sp>
      <p:sp>
        <p:nvSpPr>
          <p:cNvPr id="39" name="TextBox 39"/>
          <p:cNvSpPr txBox="1"/>
          <p:nvPr/>
        </p:nvSpPr>
        <p:spPr>
          <a:xfrm>
            <a:off x="9713584" y="1914685"/>
            <a:ext cx="3484144" cy="633795"/>
          </a:xfrm>
          <a:prstGeom prst="rect">
            <a:avLst/>
          </a:prstGeom>
        </p:spPr>
        <p:txBody>
          <a:bodyPr lIns="0" tIns="0" rIns="0" bIns="0" rtlCol="0" anchor="t">
            <a:spAutoFit/>
          </a:bodyPr>
          <a:lstStyle/>
          <a:p>
            <a:pPr marL="0" lvl="0" indent="0" algn="l">
              <a:lnSpc>
                <a:spcPts val="2564"/>
              </a:lnSpc>
              <a:spcBef>
                <a:spcPct val="0"/>
              </a:spcBef>
            </a:pPr>
            <a:r>
              <a:rPr lang="en-US" sz="1858" spc="182">
                <a:solidFill>
                  <a:srgbClr val="FFFFFF"/>
                </a:solidFill>
                <a:latin typeface="Open Sauce"/>
                <a:ea typeface="Open Sauce"/>
                <a:cs typeface="Open Sauce"/>
                <a:sym typeface="Open Sauce"/>
              </a:rPr>
              <a:t>Tidak adanya Kemiskinan (No Proverty)</a:t>
            </a:r>
          </a:p>
        </p:txBody>
      </p:sp>
      <p:sp>
        <p:nvSpPr>
          <p:cNvPr id="40" name="TextBox 40"/>
          <p:cNvSpPr txBox="1"/>
          <p:nvPr/>
        </p:nvSpPr>
        <p:spPr>
          <a:xfrm>
            <a:off x="6363363" y="1852472"/>
            <a:ext cx="979531" cy="799238"/>
          </a:xfrm>
          <a:prstGeom prst="rect">
            <a:avLst/>
          </a:prstGeom>
        </p:spPr>
        <p:txBody>
          <a:bodyPr lIns="0" tIns="0" rIns="0" bIns="0" rtlCol="0" anchor="t">
            <a:spAutoFit/>
          </a:bodyPr>
          <a:lstStyle/>
          <a:p>
            <a:pPr marL="0" lvl="0" indent="0" algn="ctr">
              <a:lnSpc>
                <a:spcPts val="6047"/>
              </a:lnSpc>
              <a:spcBef>
                <a:spcPct val="0"/>
              </a:spcBef>
            </a:pPr>
            <a:r>
              <a:rPr lang="en-US" sz="4381" spc="429">
                <a:solidFill>
                  <a:srgbClr val="231F20"/>
                </a:solidFill>
                <a:latin typeface="Codec Pro ExtraBold"/>
                <a:ea typeface="Codec Pro ExtraBold"/>
                <a:cs typeface="Codec Pro ExtraBold"/>
                <a:sym typeface="Codec Pro ExtraBold"/>
              </a:rPr>
              <a:t>01</a:t>
            </a:r>
          </a:p>
        </p:txBody>
      </p:sp>
      <p:sp>
        <p:nvSpPr>
          <p:cNvPr id="41" name="TextBox 41"/>
          <p:cNvSpPr txBox="1"/>
          <p:nvPr/>
        </p:nvSpPr>
        <p:spPr>
          <a:xfrm>
            <a:off x="12079705" y="3714588"/>
            <a:ext cx="979531" cy="799238"/>
          </a:xfrm>
          <a:prstGeom prst="rect">
            <a:avLst/>
          </a:prstGeom>
        </p:spPr>
        <p:txBody>
          <a:bodyPr lIns="0" tIns="0" rIns="0" bIns="0" rtlCol="0" anchor="t">
            <a:spAutoFit/>
          </a:bodyPr>
          <a:lstStyle/>
          <a:p>
            <a:pPr marL="0" lvl="0" indent="0" algn="ctr">
              <a:lnSpc>
                <a:spcPts val="6047"/>
              </a:lnSpc>
              <a:spcBef>
                <a:spcPct val="0"/>
              </a:spcBef>
            </a:pPr>
            <a:r>
              <a:rPr lang="en-US" sz="4381" spc="429">
                <a:solidFill>
                  <a:srgbClr val="231F20"/>
                </a:solidFill>
                <a:latin typeface="Codec Pro ExtraBold"/>
                <a:ea typeface="Codec Pro ExtraBold"/>
                <a:cs typeface="Codec Pro ExtraBold"/>
                <a:sym typeface="Codec Pro ExtraBold"/>
              </a:rPr>
              <a:t>02</a:t>
            </a:r>
          </a:p>
        </p:txBody>
      </p:sp>
      <p:sp>
        <p:nvSpPr>
          <p:cNvPr id="42" name="TextBox 42"/>
          <p:cNvSpPr txBox="1"/>
          <p:nvPr/>
        </p:nvSpPr>
        <p:spPr>
          <a:xfrm>
            <a:off x="6211443" y="5969923"/>
            <a:ext cx="979531" cy="799238"/>
          </a:xfrm>
          <a:prstGeom prst="rect">
            <a:avLst/>
          </a:prstGeom>
        </p:spPr>
        <p:txBody>
          <a:bodyPr lIns="0" tIns="0" rIns="0" bIns="0" rtlCol="0" anchor="t">
            <a:spAutoFit/>
          </a:bodyPr>
          <a:lstStyle/>
          <a:p>
            <a:pPr marL="0" lvl="0" indent="0" algn="ctr">
              <a:lnSpc>
                <a:spcPts val="6047"/>
              </a:lnSpc>
              <a:spcBef>
                <a:spcPct val="0"/>
              </a:spcBef>
            </a:pPr>
            <a:r>
              <a:rPr lang="en-US" sz="4381" spc="429">
                <a:solidFill>
                  <a:srgbClr val="231F20"/>
                </a:solidFill>
                <a:latin typeface="Codec Pro ExtraBold"/>
                <a:ea typeface="Codec Pro ExtraBold"/>
                <a:cs typeface="Codec Pro ExtraBold"/>
                <a:sym typeface="Codec Pro ExtraBold"/>
              </a:rPr>
              <a:t>03</a:t>
            </a:r>
          </a:p>
        </p:txBody>
      </p:sp>
      <p:sp>
        <p:nvSpPr>
          <p:cNvPr id="43" name="TextBox 43"/>
          <p:cNvSpPr txBox="1"/>
          <p:nvPr/>
        </p:nvSpPr>
        <p:spPr>
          <a:xfrm>
            <a:off x="11927784" y="7832039"/>
            <a:ext cx="979531" cy="799238"/>
          </a:xfrm>
          <a:prstGeom prst="rect">
            <a:avLst/>
          </a:prstGeom>
        </p:spPr>
        <p:txBody>
          <a:bodyPr lIns="0" tIns="0" rIns="0" bIns="0" rtlCol="0" anchor="t">
            <a:spAutoFit/>
          </a:bodyPr>
          <a:lstStyle/>
          <a:p>
            <a:pPr marL="0" lvl="0" indent="0" algn="ctr">
              <a:lnSpc>
                <a:spcPts val="6047"/>
              </a:lnSpc>
              <a:spcBef>
                <a:spcPct val="0"/>
              </a:spcBef>
            </a:pPr>
            <a:r>
              <a:rPr lang="en-US" sz="4381" spc="429">
                <a:solidFill>
                  <a:srgbClr val="231F20"/>
                </a:solidFill>
                <a:latin typeface="Codec Pro ExtraBold"/>
                <a:ea typeface="Codec Pro ExtraBold"/>
                <a:cs typeface="Codec Pro ExtraBold"/>
                <a:sym typeface="Codec Pro ExtraBold"/>
              </a:rPr>
              <a:t>04</a:t>
            </a:r>
          </a:p>
        </p:txBody>
      </p:sp>
      <p:sp>
        <p:nvSpPr>
          <p:cNvPr id="44" name="TextBox 44"/>
          <p:cNvSpPr txBox="1"/>
          <p:nvPr/>
        </p:nvSpPr>
        <p:spPr>
          <a:xfrm>
            <a:off x="1113972" y="1946640"/>
            <a:ext cx="3934942" cy="896656"/>
          </a:xfrm>
          <a:prstGeom prst="rect">
            <a:avLst/>
          </a:prstGeom>
        </p:spPr>
        <p:txBody>
          <a:bodyPr lIns="0" tIns="0" rIns="0" bIns="0" rtlCol="0" anchor="t">
            <a:spAutoFit/>
          </a:bodyPr>
          <a:lstStyle/>
          <a:p>
            <a:pPr marL="0" lvl="0" indent="0" algn="l">
              <a:lnSpc>
                <a:spcPts val="2455"/>
              </a:lnSpc>
              <a:spcBef>
                <a:spcPct val="0"/>
              </a:spcBef>
            </a:pPr>
            <a:r>
              <a:rPr lang="en-US" sz="1779" spc="174">
                <a:solidFill>
                  <a:srgbClr val="FFFFFF"/>
                </a:solidFill>
                <a:latin typeface="Open Sauce"/>
                <a:ea typeface="Open Sauce"/>
                <a:cs typeface="Open Sauce"/>
                <a:sym typeface="Open Sauce"/>
              </a:rPr>
              <a:t>Adapun 17 tujuan pembangunan berkelanjuan SDGS dipaparkan sbb:</a:t>
            </a:r>
          </a:p>
        </p:txBody>
      </p:sp>
      <p:sp>
        <p:nvSpPr>
          <p:cNvPr id="45" name="TextBox 45"/>
          <p:cNvSpPr txBox="1"/>
          <p:nvPr/>
        </p:nvSpPr>
        <p:spPr>
          <a:xfrm>
            <a:off x="5870395" y="3880031"/>
            <a:ext cx="3484144" cy="633795"/>
          </a:xfrm>
          <a:prstGeom prst="rect">
            <a:avLst/>
          </a:prstGeom>
        </p:spPr>
        <p:txBody>
          <a:bodyPr lIns="0" tIns="0" rIns="0" bIns="0" rtlCol="0" anchor="t">
            <a:spAutoFit/>
          </a:bodyPr>
          <a:lstStyle/>
          <a:p>
            <a:pPr marL="0" lvl="0" indent="0" algn="r">
              <a:lnSpc>
                <a:spcPts val="2564"/>
              </a:lnSpc>
              <a:spcBef>
                <a:spcPct val="0"/>
              </a:spcBef>
            </a:pPr>
            <a:r>
              <a:rPr lang="en-US" sz="1858" spc="182">
                <a:solidFill>
                  <a:srgbClr val="FFFFFF"/>
                </a:solidFill>
                <a:latin typeface="Open Sauce"/>
                <a:ea typeface="Open Sauce"/>
                <a:cs typeface="Open Sauce"/>
                <a:sym typeface="Open Sauce"/>
              </a:rPr>
              <a:t>Tidak ada Kelaparan (Zero Hunger)</a:t>
            </a:r>
          </a:p>
        </p:txBody>
      </p:sp>
      <p:sp>
        <p:nvSpPr>
          <p:cNvPr id="46" name="TextBox 46"/>
          <p:cNvSpPr txBox="1"/>
          <p:nvPr/>
        </p:nvSpPr>
        <p:spPr>
          <a:xfrm>
            <a:off x="10093157" y="6042167"/>
            <a:ext cx="4275470" cy="633795"/>
          </a:xfrm>
          <a:prstGeom prst="rect">
            <a:avLst/>
          </a:prstGeom>
        </p:spPr>
        <p:txBody>
          <a:bodyPr lIns="0" tIns="0" rIns="0" bIns="0" rtlCol="0" anchor="t">
            <a:spAutoFit/>
          </a:bodyPr>
          <a:lstStyle/>
          <a:p>
            <a:pPr marL="0" lvl="0" indent="0" algn="l">
              <a:lnSpc>
                <a:spcPts val="2564"/>
              </a:lnSpc>
              <a:spcBef>
                <a:spcPct val="0"/>
              </a:spcBef>
            </a:pPr>
            <a:r>
              <a:rPr lang="en-US" sz="1858" spc="182">
                <a:solidFill>
                  <a:srgbClr val="FFFFFF"/>
                </a:solidFill>
                <a:latin typeface="Open Sauce"/>
                <a:ea typeface="Open Sauce"/>
                <a:cs typeface="Open Sauce"/>
                <a:sym typeface="Open Sauce"/>
              </a:rPr>
              <a:t>Kesehatan dan Kesejahtraan (Good health &amp; wellbeing)</a:t>
            </a:r>
          </a:p>
        </p:txBody>
      </p:sp>
      <p:sp>
        <p:nvSpPr>
          <p:cNvPr id="47" name="TextBox 47"/>
          <p:cNvSpPr txBox="1"/>
          <p:nvPr/>
        </p:nvSpPr>
        <p:spPr>
          <a:xfrm>
            <a:off x="6013661" y="7946339"/>
            <a:ext cx="3484144" cy="633795"/>
          </a:xfrm>
          <a:prstGeom prst="rect">
            <a:avLst/>
          </a:prstGeom>
        </p:spPr>
        <p:txBody>
          <a:bodyPr lIns="0" tIns="0" rIns="0" bIns="0" rtlCol="0" anchor="t">
            <a:spAutoFit/>
          </a:bodyPr>
          <a:lstStyle/>
          <a:p>
            <a:pPr marL="0" lvl="0" indent="0" algn="r">
              <a:lnSpc>
                <a:spcPts val="2564"/>
              </a:lnSpc>
              <a:spcBef>
                <a:spcPct val="0"/>
              </a:spcBef>
            </a:pPr>
            <a:r>
              <a:rPr lang="en-US" sz="1858" spc="182">
                <a:solidFill>
                  <a:srgbClr val="FFFFFF"/>
                </a:solidFill>
                <a:latin typeface="Open Sauce"/>
                <a:ea typeface="Open Sauce"/>
                <a:cs typeface="Open Sauce"/>
                <a:sym typeface="Open Sauce"/>
              </a:rPr>
              <a:t>Pendidikan berkualitas (Quality Education)</a:t>
            </a:r>
          </a:p>
        </p:txBody>
      </p:sp>
      <p:sp>
        <p:nvSpPr>
          <p:cNvPr id="48" name="AutoShape 48"/>
          <p:cNvSpPr/>
          <p:nvPr/>
        </p:nvSpPr>
        <p:spPr>
          <a:xfrm>
            <a:off x="-172608" y="1790108"/>
            <a:ext cx="5720180" cy="0"/>
          </a:xfrm>
          <a:prstGeom prst="line">
            <a:avLst/>
          </a:prstGeom>
          <a:ln w="19050" cap="rnd">
            <a:solidFill>
              <a:srgbClr val="FFFFFF"/>
            </a:solidFill>
            <a:prstDash val="solid"/>
            <a:headEnd type="none" w="sm" len="sm"/>
            <a:tailEnd type="none" w="sm" len="sm"/>
          </a:ln>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7259300" y="6546168"/>
            <a:ext cx="2085109" cy="208510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257"/>
            </a:solidFill>
            <a:ln cap="sq">
              <a:noFill/>
              <a:prstDash val="solid"/>
              <a:miter/>
            </a:ln>
          </p:spPr>
        </p:sp>
        <p:sp>
          <p:nvSpPr>
            <p:cNvPr id="4" name="TextBox 4"/>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5" name="Freeform 5"/>
          <p:cNvSpPr/>
          <p:nvPr/>
        </p:nvSpPr>
        <p:spPr>
          <a:xfrm>
            <a:off x="-172608" y="-1416362"/>
            <a:ext cx="18460608" cy="12299380"/>
          </a:xfrm>
          <a:custGeom>
            <a:avLst/>
            <a:gdLst/>
            <a:ahLst/>
            <a:cxnLst/>
            <a:rect l="l" t="t" r="r" b="b"/>
            <a:pathLst>
              <a:path w="18460608" h="12299380">
                <a:moveTo>
                  <a:pt x="0" y="0"/>
                </a:moveTo>
                <a:lnTo>
                  <a:pt x="18460608" y="0"/>
                </a:lnTo>
                <a:lnTo>
                  <a:pt x="18460608" y="12299380"/>
                </a:lnTo>
                <a:lnTo>
                  <a:pt x="0" y="12299380"/>
                </a:lnTo>
                <a:lnTo>
                  <a:pt x="0" y="0"/>
                </a:lnTo>
                <a:close/>
              </a:path>
            </a:pathLst>
          </a:custGeom>
          <a:blipFill>
            <a:blip r:embed="rId2">
              <a:alphaModFix amt="10999"/>
            </a:blip>
            <a:stretch>
              <a:fillRect/>
            </a:stretch>
          </a:blipFill>
        </p:spPr>
      </p:sp>
      <p:sp>
        <p:nvSpPr>
          <p:cNvPr id="6" name="Freeform 6"/>
          <p:cNvSpPr/>
          <p:nvPr/>
        </p:nvSpPr>
        <p:spPr>
          <a:xfrm>
            <a:off x="-1560220" y="1728186"/>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2262642" y="-3904566"/>
            <a:ext cx="8637895" cy="863789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3F6B"/>
            </a:solidFill>
            <a:ln cap="sq">
              <a:noFill/>
              <a:prstDash val="solid"/>
              <a:miter/>
            </a:ln>
          </p:spPr>
        </p:sp>
        <p:sp>
          <p:nvSpPr>
            <p:cNvPr id="9" name="TextBox 9"/>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0" name="Group 10"/>
          <p:cNvGrpSpPr/>
          <p:nvPr/>
        </p:nvGrpSpPr>
        <p:grpSpPr>
          <a:xfrm>
            <a:off x="7461103" y="1342561"/>
            <a:ext cx="1164616" cy="1910409"/>
            <a:chOff x="0" y="0"/>
            <a:chExt cx="1451520" cy="2381040"/>
          </a:xfrm>
        </p:grpSpPr>
        <p:sp>
          <p:nvSpPr>
            <p:cNvPr id="11" name="Freeform 11"/>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263F6B"/>
            </a:solidFill>
          </p:spPr>
        </p:sp>
      </p:grpSp>
      <p:grpSp>
        <p:nvGrpSpPr>
          <p:cNvPr id="12" name="Group 12"/>
          <p:cNvGrpSpPr/>
          <p:nvPr/>
        </p:nvGrpSpPr>
        <p:grpSpPr>
          <a:xfrm>
            <a:off x="7601480" y="1995347"/>
            <a:ext cx="325815" cy="605415"/>
            <a:chOff x="0" y="0"/>
            <a:chExt cx="406080" cy="754560"/>
          </a:xfrm>
        </p:grpSpPr>
        <p:sp>
          <p:nvSpPr>
            <p:cNvPr id="13" name="Freeform 13"/>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263F6B"/>
            </a:solidFill>
          </p:spPr>
        </p:sp>
      </p:grpSp>
      <p:grpSp>
        <p:nvGrpSpPr>
          <p:cNvPr id="14" name="Group 14"/>
          <p:cNvGrpSpPr/>
          <p:nvPr/>
        </p:nvGrpSpPr>
        <p:grpSpPr>
          <a:xfrm>
            <a:off x="7907654" y="1519911"/>
            <a:ext cx="5916664" cy="1537801"/>
            <a:chOff x="0" y="0"/>
            <a:chExt cx="7374240" cy="1916640"/>
          </a:xfrm>
        </p:grpSpPr>
        <p:sp>
          <p:nvSpPr>
            <p:cNvPr id="15" name="Freeform 15"/>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263F6B"/>
            </a:solidFill>
          </p:spPr>
        </p:sp>
      </p:grpSp>
      <p:grpSp>
        <p:nvGrpSpPr>
          <p:cNvPr id="16" name="Group 16"/>
          <p:cNvGrpSpPr/>
          <p:nvPr/>
        </p:nvGrpSpPr>
        <p:grpSpPr>
          <a:xfrm>
            <a:off x="10914512" y="3230440"/>
            <a:ext cx="1165193" cy="1910409"/>
            <a:chOff x="0" y="0"/>
            <a:chExt cx="1452240" cy="2381040"/>
          </a:xfrm>
        </p:grpSpPr>
        <p:sp>
          <p:nvSpPr>
            <p:cNvPr id="17" name="Freeform 17"/>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903166"/>
            </a:solidFill>
          </p:spPr>
        </p:sp>
      </p:grpSp>
      <p:grpSp>
        <p:nvGrpSpPr>
          <p:cNvPr id="18" name="Group 18"/>
          <p:cNvGrpSpPr/>
          <p:nvPr/>
        </p:nvGrpSpPr>
        <p:grpSpPr>
          <a:xfrm>
            <a:off x="11601958" y="3883226"/>
            <a:ext cx="325815" cy="605415"/>
            <a:chOff x="0" y="0"/>
            <a:chExt cx="406080" cy="754560"/>
          </a:xfrm>
        </p:grpSpPr>
        <p:sp>
          <p:nvSpPr>
            <p:cNvPr id="19" name="Freeform 19"/>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gradFill rotWithShape="1">
              <a:gsLst>
                <a:gs pos="0">
                  <a:srgbClr val="B34593">
                    <a:alpha val="100000"/>
                  </a:srgbClr>
                </a:gs>
                <a:gs pos="100000">
                  <a:srgbClr val="151F52">
                    <a:alpha val="100000"/>
                  </a:srgbClr>
                </a:gs>
              </a:gsLst>
              <a:lin ang="5400000"/>
            </a:gradFill>
          </p:spPr>
        </p:sp>
      </p:grpSp>
      <p:grpSp>
        <p:nvGrpSpPr>
          <p:cNvPr id="20" name="Group 20"/>
          <p:cNvGrpSpPr/>
          <p:nvPr/>
        </p:nvGrpSpPr>
        <p:grpSpPr>
          <a:xfrm>
            <a:off x="5670275" y="3407790"/>
            <a:ext cx="5918974" cy="1537801"/>
            <a:chOff x="0" y="0"/>
            <a:chExt cx="7377120" cy="1916640"/>
          </a:xfrm>
        </p:grpSpPr>
        <p:sp>
          <p:nvSpPr>
            <p:cNvPr id="21" name="Freeform 21"/>
            <p:cNvSpPr/>
            <p:nvPr/>
          </p:nvSpPr>
          <p:spPr>
            <a:xfrm>
              <a:off x="0" y="0"/>
              <a:ext cx="7434580" cy="1963166"/>
            </a:xfrm>
            <a:custGeom>
              <a:avLst/>
              <a:gdLst/>
              <a:ahLst/>
              <a:cxnLst/>
              <a:rect l="l" t="t" r="r" b="b"/>
              <a:pathLst>
                <a:path w="7434580" h="1963166">
                  <a:moveTo>
                    <a:pt x="967105" y="1963166"/>
                  </a:moveTo>
                  <a:lnTo>
                    <a:pt x="7434580" y="1963166"/>
                  </a:lnTo>
                  <a:lnTo>
                    <a:pt x="6596380" y="1125601"/>
                  </a:lnTo>
                  <a:cubicBezTo>
                    <a:pt x="6556883" y="1086104"/>
                    <a:pt x="6536563" y="1033780"/>
                    <a:pt x="6536563" y="981583"/>
                  </a:cubicBezTo>
                  <a:cubicBezTo>
                    <a:pt x="6536563" y="929386"/>
                    <a:pt x="6556375" y="877570"/>
                    <a:pt x="6596380" y="837565"/>
                  </a:cubicBezTo>
                  <a:lnTo>
                    <a:pt x="7434072" y="0"/>
                  </a:lnTo>
                  <a:lnTo>
                    <a:pt x="967105" y="0"/>
                  </a:lnTo>
                  <a:lnTo>
                    <a:pt x="0" y="980948"/>
                  </a:lnTo>
                  <a:lnTo>
                    <a:pt x="967105" y="1963039"/>
                  </a:lnTo>
                  <a:close/>
                </a:path>
              </a:pathLst>
            </a:custGeom>
            <a:solidFill>
              <a:srgbClr val="903166"/>
            </a:solidFill>
          </p:spPr>
        </p:sp>
      </p:grpSp>
      <p:grpSp>
        <p:nvGrpSpPr>
          <p:cNvPr id="22" name="Group 22"/>
          <p:cNvGrpSpPr/>
          <p:nvPr/>
        </p:nvGrpSpPr>
        <p:grpSpPr>
          <a:xfrm>
            <a:off x="7309182" y="5460012"/>
            <a:ext cx="1164616" cy="1910409"/>
            <a:chOff x="0" y="0"/>
            <a:chExt cx="1451520" cy="2381040"/>
          </a:xfrm>
        </p:grpSpPr>
        <p:sp>
          <p:nvSpPr>
            <p:cNvPr id="23" name="Freeform 23"/>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263F6B"/>
            </a:solidFill>
          </p:spPr>
        </p:sp>
      </p:grpSp>
      <p:grpSp>
        <p:nvGrpSpPr>
          <p:cNvPr id="24" name="Group 24"/>
          <p:cNvGrpSpPr/>
          <p:nvPr/>
        </p:nvGrpSpPr>
        <p:grpSpPr>
          <a:xfrm>
            <a:off x="7449560" y="6112798"/>
            <a:ext cx="325815" cy="605415"/>
            <a:chOff x="0" y="0"/>
            <a:chExt cx="406080" cy="754560"/>
          </a:xfrm>
        </p:grpSpPr>
        <p:sp>
          <p:nvSpPr>
            <p:cNvPr id="25" name="Freeform 25"/>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263F6B"/>
            </a:solidFill>
          </p:spPr>
        </p:sp>
      </p:grpSp>
      <p:grpSp>
        <p:nvGrpSpPr>
          <p:cNvPr id="26" name="Group 26"/>
          <p:cNvGrpSpPr/>
          <p:nvPr/>
        </p:nvGrpSpPr>
        <p:grpSpPr>
          <a:xfrm>
            <a:off x="7467625" y="5646316"/>
            <a:ext cx="8290642" cy="1537801"/>
            <a:chOff x="0" y="0"/>
            <a:chExt cx="10333050" cy="1916640"/>
          </a:xfrm>
        </p:grpSpPr>
        <p:sp>
          <p:nvSpPr>
            <p:cNvPr id="27" name="Freeform 27"/>
            <p:cNvSpPr/>
            <p:nvPr/>
          </p:nvSpPr>
          <p:spPr>
            <a:xfrm>
              <a:off x="0" y="0"/>
              <a:ext cx="10389961" cy="1963166"/>
            </a:xfrm>
            <a:custGeom>
              <a:avLst/>
              <a:gdLst/>
              <a:ahLst/>
              <a:cxnLst/>
              <a:rect l="l" t="t" r="r" b="b"/>
              <a:pathLst>
                <a:path w="10389961" h="1963166">
                  <a:moveTo>
                    <a:pt x="9058899" y="0"/>
                  </a:moveTo>
                  <a:lnTo>
                    <a:pt x="0" y="0"/>
                  </a:lnTo>
                  <a:lnTo>
                    <a:pt x="1173982" y="837565"/>
                  </a:lnTo>
                  <a:cubicBezTo>
                    <a:pt x="1229327" y="877062"/>
                    <a:pt x="1257800" y="929386"/>
                    <a:pt x="1257800" y="981583"/>
                  </a:cubicBezTo>
                  <a:cubicBezTo>
                    <a:pt x="1257800" y="1033780"/>
                    <a:pt x="1230217" y="1085596"/>
                    <a:pt x="1173982" y="1125601"/>
                  </a:cubicBezTo>
                  <a:lnTo>
                    <a:pt x="890" y="1963166"/>
                  </a:lnTo>
                  <a:lnTo>
                    <a:pt x="9058187" y="1963166"/>
                  </a:lnTo>
                  <a:lnTo>
                    <a:pt x="10389961" y="981583"/>
                  </a:lnTo>
                  <a:lnTo>
                    <a:pt x="9058899" y="0"/>
                  </a:lnTo>
                  <a:close/>
                </a:path>
              </a:pathLst>
            </a:custGeom>
            <a:solidFill>
              <a:srgbClr val="263F6B"/>
            </a:solidFill>
          </p:spPr>
        </p:sp>
      </p:grpSp>
      <p:grpSp>
        <p:nvGrpSpPr>
          <p:cNvPr id="28" name="Group 28"/>
          <p:cNvGrpSpPr/>
          <p:nvPr/>
        </p:nvGrpSpPr>
        <p:grpSpPr>
          <a:xfrm>
            <a:off x="10762591" y="7347891"/>
            <a:ext cx="1165193" cy="1910409"/>
            <a:chOff x="0" y="0"/>
            <a:chExt cx="1452240" cy="2381040"/>
          </a:xfrm>
        </p:grpSpPr>
        <p:sp>
          <p:nvSpPr>
            <p:cNvPr id="29" name="Freeform 29"/>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903166"/>
            </a:solidFill>
          </p:spPr>
        </p:sp>
      </p:grpSp>
      <p:grpSp>
        <p:nvGrpSpPr>
          <p:cNvPr id="30" name="Group 30"/>
          <p:cNvGrpSpPr/>
          <p:nvPr/>
        </p:nvGrpSpPr>
        <p:grpSpPr>
          <a:xfrm>
            <a:off x="11450038" y="8000677"/>
            <a:ext cx="325815" cy="605415"/>
            <a:chOff x="0" y="0"/>
            <a:chExt cx="406080" cy="754560"/>
          </a:xfrm>
        </p:grpSpPr>
        <p:sp>
          <p:nvSpPr>
            <p:cNvPr id="31" name="Freeform 31"/>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gradFill rotWithShape="1">
              <a:gsLst>
                <a:gs pos="0">
                  <a:srgbClr val="B34593">
                    <a:alpha val="100000"/>
                  </a:srgbClr>
                </a:gs>
                <a:gs pos="100000">
                  <a:srgbClr val="151F52">
                    <a:alpha val="100000"/>
                  </a:srgbClr>
                </a:gs>
              </a:gsLst>
              <a:lin ang="5400000"/>
            </a:gradFill>
          </p:spPr>
        </p:sp>
      </p:grpSp>
      <p:grpSp>
        <p:nvGrpSpPr>
          <p:cNvPr id="32" name="Group 32"/>
          <p:cNvGrpSpPr/>
          <p:nvPr/>
        </p:nvGrpSpPr>
        <p:grpSpPr>
          <a:xfrm>
            <a:off x="3728762" y="7522821"/>
            <a:ext cx="8036104" cy="1537801"/>
            <a:chOff x="0" y="0"/>
            <a:chExt cx="10015807" cy="1916640"/>
          </a:xfrm>
        </p:grpSpPr>
        <p:sp>
          <p:nvSpPr>
            <p:cNvPr id="33" name="Freeform 33"/>
            <p:cNvSpPr/>
            <p:nvPr/>
          </p:nvSpPr>
          <p:spPr>
            <a:xfrm>
              <a:off x="0" y="0"/>
              <a:ext cx="10073267" cy="1963166"/>
            </a:xfrm>
            <a:custGeom>
              <a:avLst/>
              <a:gdLst/>
              <a:ahLst/>
              <a:cxnLst/>
              <a:rect l="l" t="t" r="r" b="b"/>
              <a:pathLst>
                <a:path w="10073267" h="1963166">
                  <a:moveTo>
                    <a:pt x="1313024" y="1963166"/>
                  </a:moveTo>
                  <a:lnTo>
                    <a:pt x="10073267" y="1963166"/>
                  </a:lnTo>
                  <a:lnTo>
                    <a:pt x="8955808" y="1125601"/>
                  </a:lnTo>
                  <a:cubicBezTo>
                    <a:pt x="8902184" y="1086104"/>
                    <a:pt x="8874595" y="1033780"/>
                    <a:pt x="8874595" y="981583"/>
                  </a:cubicBezTo>
                  <a:cubicBezTo>
                    <a:pt x="8874595" y="929386"/>
                    <a:pt x="8901493" y="877570"/>
                    <a:pt x="8955808" y="837565"/>
                  </a:cubicBezTo>
                  <a:lnTo>
                    <a:pt x="10072758" y="0"/>
                  </a:lnTo>
                  <a:lnTo>
                    <a:pt x="1313024" y="0"/>
                  </a:lnTo>
                  <a:lnTo>
                    <a:pt x="0" y="980948"/>
                  </a:lnTo>
                  <a:lnTo>
                    <a:pt x="1313024" y="1963039"/>
                  </a:lnTo>
                  <a:close/>
                </a:path>
              </a:pathLst>
            </a:custGeom>
            <a:solidFill>
              <a:srgbClr val="903166"/>
            </a:solidFill>
          </p:spPr>
        </p:sp>
      </p:grpSp>
      <p:sp>
        <p:nvSpPr>
          <p:cNvPr id="34" name="Freeform 34"/>
          <p:cNvSpPr/>
          <p:nvPr/>
        </p:nvSpPr>
        <p:spPr>
          <a:xfrm>
            <a:off x="8786152" y="1750437"/>
            <a:ext cx="992567" cy="1076749"/>
          </a:xfrm>
          <a:custGeom>
            <a:avLst/>
            <a:gdLst/>
            <a:ahLst/>
            <a:cxnLst/>
            <a:rect l="l" t="t" r="r" b="b"/>
            <a:pathLst>
              <a:path w="992567" h="1076749">
                <a:moveTo>
                  <a:pt x="0" y="0"/>
                </a:moveTo>
                <a:lnTo>
                  <a:pt x="992567" y="0"/>
                </a:lnTo>
                <a:lnTo>
                  <a:pt x="992567" y="1076749"/>
                </a:lnTo>
                <a:lnTo>
                  <a:pt x="0" y="10767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5" name="Freeform 35"/>
          <p:cNvSpPr/>
          <p:nvPr/>
        </p:nvSpPr>
        <p:spPr>
          <a:xfrm>
            <a:off x="8725513" y="5808273"/>
            <a:ext cx="934949" cy="1130158"/>
          </a:xfrm>
          <a:custGeom>
            <a:avLst/>
            <a:gdLst/>
            <a:ahLst/>
            <a:cxnLst/>
            <a:rect l="l" t="t" r="r" b="b"/>
            <a:pathLst>
              <a:path w="934949" h="1130158">
                <a:moveTo>
                  <a:pt x="0" y="0"/>
                </a:moveTo>
                <a:lnTo>
                  <a:pt x="934949" y="0"/>
                </a:lnTo>
                <a:lnTo>
                  <a:pt x="934949" y="1130158"/>
                </a:lnTo>
                <a:lnTo>
                  <a:pt x="0" y="11301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6" name="Freeform 36"/>
          <p:cNvSpPr/>
          <p:nvPr/>
        </p:nvSpPr>
        <p:spPr>
          <a:xfrm>
            <a:off x="9778719" y="3609010"/>
            <a:ext cx="1058903" cy="1124318"/>
          </a:xfrm>
          <a:custGeom>
            <a:avLst/>
            <a:gdLst/>
            <a:ahLst/>
            <a:cxnLst/>
            <a:rect l="l" t="t" r="r" b="b"/>
            <a:pathLst>
              <a:path w="1058903" h="1124318">
                <a:moveTo>
                  <a:pt x="0" y="0"/>
                </a:moveTo>
                <a:lnTo>
                  <a:pt x="1058903" y="0"/>
                </a:lnTo>
                <a:lnTo>
                  <a:pt x="1058903" y="1124318"/>
                </a:lnTo>
                <a:lnTo>
                  <a:pt x="0" y="11243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7" name="Freeform 37"/>
          <p:cNvSpPr/>
          <p:nvPr/>
        </p:nvSpPr>
        <p:spPr>
          <a:xfrm>
            <a:off x="9778719" y="7688942"/>
            <a:ext cx="1297486" cy="1092247"/>
          </a:xfrm>
          <a:custGeom>
            <a:avLst/>
            <a:gdLst/>
            <a:ahLst/>
            <a:cxnLst/>
            <a:rect l="l" t="t" r="r" b="b"/>
            <a:pathLst>
              <a:path w="1297486" h="1092247">
                <a:moveTo>
                  <a:pt x="0" y="0"/>
                </a:moveTo>
                <a:lnTo>
                  <a:pt x="1297486" y="0"/>
                </a:lnTo>
                <a:lnTo>
                  <a:pt x="1297486" y="1092248"/>
                </a:lnTo>
                <a:lnTo>
                  <a:pt x="0" y="10922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8" name="TextBox 38"/>
          <p:cNvSpPr txBox="1"/>
          <p:nvPr/>
        </p:nvSpPr>
        <p:spPr>
          <a:xfrm>
            <a:off x="1113972" y="1125890"/>
            <a:ext cx="4574506" cy="673743"/>
          </a:xfrm>
          <a:prstGeom prst="rect">
            <a:avLst/>
          </a:prstGeom>
        </p:spPr>
        <p:txBody>
          <a:bodyPr lIns="0" tIns="0" rIns="0" bIns="0" rtlCol="0" anchor="t">
            <a:spAutoFit/>
          </a:bodyPr>
          <a:lstStyle/>
          <a:p>
            <a:pPr marL="0" lvl="0" indent="0" algn="l">
              <a:lnSpc>
                <a:spcPts val="5090"/>
              </a:lnSpc>
              <a:spcBef>
                <a:spcPct val="0"/>
              </a:spcBef>
            </a:pPr>
            <a:r>
              <a:rPr lang="en-US" sz="3688" spc="361">
                <a:solidFill>
                  <a:srgbClr val="FFFFFF"/>
                </a:solidFill>
                <a:latin typeface="Codec Pro ExtraBold"/>
                <a:ea typeface="Codec Pro ExtraBold"/>
                <a:cs typeface="Codec Pro ExtraBold"/>
                <a:sym typeface="Codec Pro ExtraBold"/>
              </a:rPr>
              <a:t>17 TUJUAN SDGS</a:t>
            </a:r>
          </a:p>
        </p:txBody>
      </p:sp>
      <p:sp>
        <p:nvSpPr>
          <p:cNvPr id="39" name="TextBox 39"/>
          <p:cNvSpPr txBox="1"/>
          <p:nvPr/>
        </p:nvSpPr>
        <p:spPr>
          <a:xfrm>
            <a:off x="10022794" y="1914685"/>
            <a:ext cx="3484144" cy="633795"/>
          </a:xfrm>
          <a:prstGeom prst="rect">
            <a:avLst/>
          </a:prstGeom>
        </p:spPr>
        <p:txBody>
          <a:bodyPr lIns="0" tIns="0" rIns="0" bIns="0" rtlCol="0" anchor="t">
            <a:spAutoFit/>
          </a:bodyPr>
          <a:lstStyle/>
          <a:p>
            <a:pPr marL="0" lvl="0" indent="0" algn="l">
              <a:lnSpc>
                <a:spcPts val="2564"/>
              </a:lnSpc>
              <a:spcBef>
                <a:spcPct val="0"/>
              </a:spcBef>
            </a:pPr>
            <a:r>
              <a:rPr lang="en-US" sz="1858" spc="182">
                <a:solidFill>
                  <a:srgbClr val="FFFFFF"/>
                </a:solidFill>
                <a:latin typeface="Open Sauce"/>
                <a:ea typeface="Open Sauce"/>
                <a:cs typeface="Open Sauce"/>
                <a:sym typeface="Open Sauce"/>
              </a:rPr>
              <a:t>Kesejahteraan Gender (Gender Quality)</a:t>
            </a:r>
          </a:p>
        </p:txBody>
      </p:sp>
      <p:sp>
        <p:nvSpPr>
          <p:cNvPr id="40" name="TextBox 40"/>
          <p:cNvSpPr txBox="1"/>
          <p:nvPr/>
        </p:nvSpPr>
        <p:spPr>
          <a:xfrm>
            <a:off x="6363363" y="1852472"/>
            <a:ext cx="979531" cy="723660"/>
          </a:xfrm>
          <a:prstGeom prst="rect">
            <a:avLst/>
          </a:prstGeom>
        </p:spPr>
        <p:txBody>
          <a:bodyPr lIns="0" tIns="0" rIns="0" bIns="0" rtlCol="0" anchor="t">
            <a:spAutoFit/>
          </a:bodyPr>
          <a:lstStyle/>
          <a:p>
            <a:pPr marL="0" lvl="0" indent="0" algn="ctr">
              <a:lnSpc>
                <a:spcPts val="6047"/>
              </a:lnSpc>
              <a:spcBef>
                <a:spcPct val="0"/>
              </a:spcBef>
            </a:pPr>
            <a:r>
              <a:rPr lang="en-US" sz="4381" spc="429" dirty="0">
                <a:solidFill>
                  <a:srgbClr val="231F20"/>
                </a:solidFill>
                <a:latin typeface="Codec Pro ExtraBold"/>
                <a:ea typeface="Codec Pro ExtraBold"/>
                <a:cs typeface="Codec Pro ExtraBold"/>
                <a:sym typeface="Codec Pro ExtraBold"/>
              </a:rPr>
              <a:t>05</a:t>
            </a:r>
          </a:p>
        </p:txBody>
      </p:sp>
      <p:sp>
        <p:nvSpPr>
          <p:cNvPr id="41" name="TextBox 41"/>
          <p:cNvSpPr txBox="1"/>
          <p:nvPr/>
        </p:nvSpPr>
        <p:spPr>
          <a:xfrm>
            <a:off x="12079705" y="3714588"/>
            <a:ext cx="979531" cy="723660"/>
          </a:xfrm>
          <a:prstGeom prst="rect">
            <a:avLst/>
          </a:prstGeom>
        </p:spPr>
        <p:txBody>
          <a:bodyPr lIns="0" tIns="0" rIns="0" bIns="0" rtlCol="0" anchor="t">
            <a:spAutoFit/>
          </a:bodyPr>
          <a:lstStyle/>
          <a:p>
            <a:pPr marL="0" lvl="0" indent="0" algn="ctr">
              <a:lnSpc>
                <a:spcPts val="6047"/>
              </a:lnSpc>
              <a:spcBef>
                <a:spcPct val="0"/>
              </a:spcBef>
            </a:pPr>
            <a:r>
              <a:rPr lang="en-US" sz="4381" spc="429" dirty="0">
                <a:solidFill>
                  <a:srgbClr val="231F20"/>
                </a:solidFill>
                <a:latin typeface="Codec Pro ExtraBold"/>
                <a:ea typeface="Codec Pro ExtraBold"/>
                <a:cs typeface="Codec Pro ExtraBold"/>
                <a:sym typeface="Codec Pro ExtraBold"/>
              </a:rPr>
              <a:t>06</a:t>
            </a:r>
          </a:p>
        </p:txBody>
      </p:sp>
      <p:sp>
        <p:nvSpPr>
          <p:cNvPr id="42" name="TextBox 42"/>
          <p:cNvSpPr txBox="1"/>
          <p:nvPr/>
        </p:nvSpPr>
        <p:spPr>
          <a:xfrm>
            <a:off x="6211443" y="5969923"/>
            <a:ext cx="979531" cy="723660"/>
          </a:xfrm>
          <a:prstGeom prst="rect">
            <a:avLst/>
          </a:prstGeom>
        </p:spPr>
        <p:txBody>
          <a:bodyPr lIns="0" tIns="0" rIns="0" bIns="0" rtlCol="0" anchor="t">
            <a:spAutoFit/>
          </a:bodyPr>
          <a:lstStyle/>
          <a:p>
            <a:pPr marL="0" lvl="0" indent="0" algn="ctr">
              <a:lnSpc>
                <a:spcPts val="6047"/>
              </a:lnSpc>
              <a:spcBef>
                <a:spcPct val="0"/>
              </a:spcBef>
            </a:pPr>
            <a:r>
              <a:rPr lang="en-US" sz="4381" spc="429" dirty="0">
                <a:solidFill>
                  <a:srgbClr val="231F20"/>
                </a:solidFill>
                <a:latin typeface="Codec Pro ExtraBold"/>
                <a:ea typeface="Codec Pro ExtraBold"/>
                <a:cs typeface="Codec Pro ExtraBold"/>
                <a:sym typeface="Codec Pro ExtraBold"/>
              </a:rPr>
              <a:t>07</a:t>
            </a:r>
          </a:p>
        </p:txBody>
      </p:sp>
      <p:sp>
        <p:nvSpPr>
          <p:cNvPr id="43" name="TextBox 43"/>
          <p:cNvSpPr txBox="1"/>
          <p:nvPr/>
        </p:nvSpPr>
        <p:spPr>
          <a:xfrm>
            <a:off x="11927784" y="7832039"/>
            <a:ext cx="979531" cy="723660"/>
          </a:xfrm>
          <a:prstGeom prst="rect">
            <a:avLst/>
          </a:prstGeom>
        </p:spPr>
        <p:txBody>
          <a:bodyPr lIns="0" tIns="0" rIns="0" bIns="0" rtlCol="0" anchor="t">
            <a:spAutoFit/>
          </a:bodyPr>
          <a:lstStyle/>
          <a:p>
            <a:pPr marL="0" lvl="0" indent="0" algn="ctr">
              <a:lnSpc>
                <a:spcPts val="6047"/>
              </a:lnSpc>
              <a:spcBef>
                <a:spcPct val="0"/>
              </a:spcBef>
            </a:pPr>
            <a:r>
              <a:rPr lang="en-US" sz="4381" spc="429" dirty="0">
                <a:solidFill>
                  <a:srgbClr val="231F20"/>
                </a:solidFill>
                <a:latin typeface="Codec Pro ExtraBold"/>
                <a:ea typeface="Codec Pro ExtraBold"/>
                <a:cs typeface="Codec Pro ExtraBold"/>
                <a:sym typeface="Codec Pro ExtraBold"/>
              </a:rPr>
              <a:t>08</a:t>
            </a:r>
          </a:p>
        </p:txBody>
      </p:sp>
      <p:sp>
        <p:nvSpPr>
          <p:cNvPr id="44" name="TextBox 44"/>
          <p:cNvSpPr txBox="1"/>
          <p:nvPr/>
        </p:nvSpPr>
        <p:spPr>
          <a:xfrm>
            <a:off x="1113972" y="1930530"/>
            <a:ext cx="3934942" cy="896656"/>
          </a:xfrm>
          <a:prstGeom prst="rect">
            <a:avLst/>
          </a:prstGeom>
        </p:spPr>
        <p:txBody>
          <a:bodyPr lIns="0" tIns="0" rIns="0" bIns="0" rtlCol="0" anchor="t">
            <a:spAutoFit/>
          </a:bodyPr>
          <a:lstStyle/>
          <a:p>
            <a:pPr marL="0" lvl="0" indent="0" algn="l">
              <a:lnSpc>
                <a:spcPts val="2455"/>
              </a:lnSpc>
              <a:spcBef>
                <a:spcPct val="0"/>
              </a:spcBef>
            </a:pPr>
            <a:r>
              <a:rPr lang="en-US" sz="1779" spc="174">
                <a:solidFill>
                  <a:srgbClr val="FFFFFF"/>
                </a:solidFill>
                <a:latin typeface="Open Sauce"/>
                <a:ea typeface="Open Sauce"/>
                <a:cs typeface="Open Sauce"/>
                <a:sym typeface="Open Sauce"/>
              </a:rPr>
              <a:t>Adapun 17 tujuan pembangunan berkelanjuan SDGS dipaparkan sbb:</a:t>
            </a:r>
          </a:p>
        </p:txBody>
      </p:sp>
      <p:sp>
        <p:nvSpPr>
          <p:cNvPr id="45" name="TextBox 45"/>
          <p:cNvSpPr txBox="1"/>
          <p:nvPr/>
        </p:nvSpPr>
        <p:spPr>
          <a:xfrm>
            <a:off x="6121639" y="3845506"/>
            <a:ext cx="3484144" cy="633795"/>
          </a:xfrm>
          <a:prstGeom prst="rect">
            <a:avLst/>
          </a:prstGeom>
        </p:spPr>
        <p:txBody>
          <a:bodyPr lIns="0" tIns="0" rIns="0" bIns="0" rtlCol="0" anchor="t">
            <a:spAutoFit/>
          </a:bodyPr>
          <a:lstStyle/>
          <a:p>
            <a:pPr marL="0" lvl="0" indent="0" algn="r">
              <a:lnSpc>
                <a:spcPts val="2564"/>
              </a:lnSpc>
              <a:spcBef>
                <a:spcPct val="0"/>
              </a:spcBef>
            </a:pPr>
            <a:r>
              <a:rPr lang="en-US" sz="1858" spc="182">
                <a:solidFill>
                  <a:srgbClr val="FFFFFF"/>
                </a:solidFill>
                <a:latin typeface="Open Sauce"/>
                <a:ea typeface="Open Sauce"/>
                <a:cs typeface="Open Sauce"/>
                <a:sym typeface="Open Sauce"/>
              </a:rPr>
              <a:t>Air bersih dan Sinitasi (Clean water &amp; Sinitation</a:t>
            </a:r>
          </a:p>
        </p:txBody>
      </p:sp>
      <p:sp>
        <p:nvSpPr>
          <p:cNvPr id="46" name="TextBox 46"/>
          <p:cNvSpPr txBox="1"/>
          <p:nvPr/>
        </p:nvSpPr>
        <p:spPr>
          <a:xfrm>
            <a:off x="10093157" y="6042167"/>
            <a:ext cx="4427648" cy="633795"/>
          </a:xfrm>
          <a:prstGeom prst="rect">
            <a:avLst/>
          </a:prstGeom>
        </p:spPr>
        <p:txBody>
          <a:bodyPr lIns="0" tIns="0" rIns="0" bIns="0" rtlCol="0" anchor="t">
            <a:spAutoFit/>
          </a:bodyPr>
          <a:lstStyle/>
          <a:p>
            <a:pPr marL="0" lvl="0" indent="0" algn="l">
              <a:lnSpc>
                <a:spcPts val="2564"/>
              </a:lnSpc>
              <a:spcBef>
                <a:spcPct val="0"/>
              </a:spcBef>
            </a:pPr>
            <a:r>
              <a:rPr lang="en-US" sz="1858" spc="182">
                <a:solidFill>
                  <a:srgbClr val="FFFFFF"/>
                </a:solidFill>
                <a:latin typeface="Open Sauce"/>
                <a:ea typeface="Open Sauce"/>
                <a:cs typeface="Open Sauce"/>
                <a:sym typeface="Open Sauce"/>
              </a:rPr>
              <a:t>Energi bersih dan terjangkau (Affordable &amp; Clean Energy</a:t>
            </a:r>
          </a:p>
        </p:txBody>
      </p:sp>
      <p:sp>
        <p:nvSpPr>
          <p:cNvPr id="47" name="TextBox 47"/>
          <p:cNvSpPr txBox="1"/>
          <p:nvPr/>
        </p:nvSpPr>
        <p:spPr>
          <a:xfrm>
            <a:off x="4319523" y="7810274"/>
            <a:ext cx="5188539" cy="957645"/>
          </a:xfrm>
          <a:prstGeom prst="rect">
            <a:avLst/>
          </a:prstGeom>
        </p:spPr>
        <p:txBody>
          <a:bodyPr lIns="0" tIns="0" rIns="0" bIns="0" rtlCol="0" anchor="t">
            <a:spAutoFit/>
          </a:bodyPr>
          <a:lstStyle/>
          <a:p>
            <a:pPr marL="0" lvl="0" indent="0" algn="r">
              <a:lnSpc>
                <a:spcPts val="2564"/>
              </a:lnSpc>
              <a:spcBef>
                <a:spcPct val="0"/>
              </a:spcBef>
            </a:pPr>
            <a:r>
              <a:rPr lang="en-US" sz="1858" spc="182">
                <a:solidFill>
                  <a:srgbClr val="FFFFFF"/>
                </a:solidFill>
                <a:latin typeface="Open Sauce"/>
                <a:ea typeface="Open Sauce"/>
                <a:cs typeface="Open Sauce"/>
                <a:sym typeface="Open Sauce"/>
              </a:rPr>
              <a:t>Pekerjaan layak &amp; pertumbuhan ekonomi (Subtainable cites &amp; Economic growth)</a:t>
            </a:r>
          </a:p>
        </p:txBody>
      </p:sp>
      <p:sp>
        <p:nvSpPr>
          <p:cNvPr id="48" name="AutoShape 48"/>
          <p:cNvSpPr/>
          <p:nvPr/>
        </p:nvSpPr>
        <p:spPr>
          <a:xfrm>
            <a:off x="-172608" y="1790108"/>
            <a:ext cx="5720180" cy="0"/>
          </a:xfrm>
          <a:prstGeom prst="line">
            <a:avLst/>
          </a:prstGeom>
          <a:ln w="19050" cap="rnd">
            <a:solidFill>
              <a:srgbClr val="FFFFFF"/>
            </a:solidFill>
            <a:prstDash val="solid"/>
            <a:headEnd type="none" w="sm" len="sm"/>
            <a:tailEnd type="none" w="sm" len="sm"/>
          </a:ln>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6506553" y="8907500"/>
            <a:ext cx="2085109" cy="208510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3289"/>
            </a:solidFill>
            <a:ln cap="sq">
              <a:noFill/>
              <a:prstDash val="solid"/>
              <a:miter/>
            </a:ln>
          </p:spPr>
        </p:sp>
        <p:sp>
          <p:nvSpPr>
            <p:cNvPr id="4" name="TextBox 4"/>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5" name="Freeform 5"/>
          <p:cNvSpPr/>
          <p:nvPr/>
        </p:nvSpPr>
        <p:spPr>
          <a:xfrm>
            <a:off x="-172608" y="-1006190"/>
            <a:ext cx="18460608" cy="12299380"/>
          </a:xfrm>
          <a:custGeom>
            <a:avLst/>
            <a:gdLst/>
            <a:ahLst/>
            <a:cxnLst/>
            <a:rect l="l" t="t" r="r" b="b"/>
            <a:pathLst>
              <a:path w="18460608" h="12299380">
                <a:moveTo>
                  <a:pt x="0" y="0"/>
                </a:moveTo>
                <a:lnTo>
                  <a:pt x="18460608" y="0"/>
                </a:lnTo>
                <a:lnTo>
                  <a:pt x="18460608" y="12299380"/>
                </a:lnTo>
                <a:lnTo>
                  <a:pt x="0" y="12299380"/>
                </a:lnTo>
                <a:lnTo>
                  <a:pt x="0" y="0"/>
                </a:lnTo>
                <a:close/>
              </a:path>
            </a:pathLst>
          </a:custGeom>
          <a:blipFill>
            <a:blip r:embed="rId2">
              <a:alphaModFix amt="10999"/>
            </a:blip>
            <a:stretch>
              <a:fillRect/>
            </a:stretch>
          </a:blipFill>
        </p:spPr>
      </p:sp>
      <p:sp>
        <p:nvSpPr>
          <p:cNvPr id="6" name="Freeform 6"/>
          <p:cNvSpPr/>
          <p:nvPr/>
        </p:nvSpPr>
        <p:spPr>
          <a:xfrm>
            <a:off x="-1560220" y="1728186"/>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2262642" y="-3904566"/>
            <a:ext cx="8637895" cy="863789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3F6B"/>
            </a:solidFill>
            <a:ln cap="sq">
              <a:noFill/>
              <a:prstDash val="solid"/>
              <a:miter/>
            </a:ln>
          </p:spPr>
        </p:sp>
        <p:sp>
          <p:nvSpPr>
            <p:cNvPr id="9" name="TextBox 9"/>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0" name="Group 10"/>
          <p:cNvGrpSpPr/>
          <p:nvPr/>
        </p:nvGrpSpPr>
        <p:grpSpPr>
          <a:xfrm>
            <a:off x="7461103" y="1342561"/>
            <a:ext cx="1164616" cy="1910409"/>
            <a:chOff x="0" y="0"/>
            <a:chExt cx="1451520" cy="2381040"/>
          </a:xfrm>
        </p:grpSpPr>
        <p:sp>
          <p:nvSpPr>
            <p:cNvPr id="11" name="Freeform 11"/>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642B60"/>
            </a:solidFill>
          </p:spPr>
        </p:sp>
      </p:grpSp>
      <p:grpSp>
        <p:nvGrpSpPr>
          <p:cNvPr id="12" name="Group 12"/>
          <p:cNvGrpSpPr/>
          <p:nvPr/>
        </p:nvGrpSpPr>
        <p:grpSpPr>
          <a:xfrm>
            <a:off x="7601480" y="1995347"/>
            <a:ext cx="325815" cy="605415"/>
            <a:chOff x="0" y="0"/>
            <a:chExt cx="406080" cy="754560"/>
          </a:xfrm>
        </p:grpSpPr>
        <p:sp>
          <p:nvSpPr>
            <p:cNvPr id="13" name="Freeform 13"/>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gradFill rotWithShape="1">
              <a:gsLst>
                <a:gs pos="0">
                  <a:srgbClr val="B34593">
                    <a:alpha val="100000"/>
                  </a:srgbClr>
                </a:gs>
                <a:gs pos="100000">
                  <a:srgbClr val="151F52">
                    <a:alpha val="100000"/>
                  </a:srgbClr>
                </a:gs>
              </a:gsLst>
              <a:lin ang="5400000"/>
            </a:gradFill>
          </p:spPr>
        </p:sp>
      </p:grpSp>
      <p:grpSp>
        <p:nvGrpSpPr>
          <p:cNvPr id="14" name="Group 14"/>
          <p:cNvGrpSpPr/>
          <p:nvPr/>
        </p:nvGrpSpPr>
        <p:grpSpPr>
          <a:xfrm>
            <a:off x="7601480" y="1554628"/>
            <a:ext cx="8168899" cy="1537801"/>
            <a:chOff x="0" y="0"/>
            <a:chExt cx="10181316" cy="1916640"/>
          </a:xfrm>
        </p:grpSpPr>
        <p:sp>
          <p:nvSpPr>
            <p:cNvPr id="15" name="Freeform 15"/>
            <p:cNvSpPr/>
            <p:nvPr/>
          </p:nvSpPr>
          <p:spPr>
            <a:xfrm>
              <a:off x="0" y="0"/>
              <a:ext cx="10238227" cy="1963166"/>
            </a:xfrm>
            <a:custGeom>
              <a:avLst/>
              <a:gdLst/>
              <a:ahLst/>
              <a:cxnLst/>
              <a:rect l="l" t="t" r="r" b="b"/>
              <a:pathLst>
                <a:path w="10238227" h="1963166">
                  <a:moveTo>
                    <a:pt x="8925875" y="0"/>
                  </a:moveTo>
                  <a:lnTo>
                    <a:pt x="0" y="0"/>
                  </a:lnTo>
                  <a:lnTo>
                    <a:pt x="1156743" y="837565"/>
                  </a:lnTo>
                  <a:cubicBezTo>
                    <a:pt x="1211275" y="877062"/>
                    <a:pt x="1239330" y="929386"/>
                    <a:pt x="1239330" y="981583"/>
                  </a:cubicBezTo>
                  <a:cubicBezTo>
                    <a:pt x="1239330" y="1033780"/>
                    <a:pt x="1212152" y="1085596"/>
                    <a:pt x="1156743" y="1125601"/>
                  </a:cubicBezTo>
                  <a:lnTo>
                    <a:pt x="877" y="1963166"/>
                  </a:lnTo>
                  <a:lnTo>
                    <a:pt x="8925174" y="1963166"/>
                  </a:lnTo>
                  <a:lnTo>
                    <a:pt x="10238227" y="981583"/>
                  </a:lnTo>
                  <a:lnTo>
                    <a:pt x="8925875" y="0"/>
                  </a:lnTo>
                  <a:close/>
                </a:path>
              </a:pathLst>
            </a:custGeom>
            <a:solidFill>
              <a:srgbClr val="40275B"/>
            </a:solidFill>
          </p:spPr>
        </p:sp>
      </p:grpSp>
      <p:grpSp>
        <p:nvGrpSpPr>
          <p:cNvPr id="16" name="Group 16"/>
          <p:cNvGrpSpPr/>
          <p:nvPr/>
        </p:nvGrpSpPr>
        <p:grpSpPr>
          <a:xfrm>
            <a:off x="10914512" y="3230440"/>
            <a:ext cx="1165193" cy="1910409"/>
            <a:chOff x="0" y="0"/>
            <a:chExt cx="1452240" cy="2381040"/>
          </a:xfrm>
        </p:grpSpPr>
        <p:sp>
          <p:nvSpPr>
            <p:cNvPr id="17" name="Freeform 17"/>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263F6B"/>
            </a:solidFill>
          </p:spPr>
        </p:sp>
      </p:grpSp>
      <p:grpSp>
        <p:nvGrpSpPr>
          <p:cNvPr id="18" name="Group 18"/>
          <p:cNvGrpSpPr/>
          <p:nvPr/>
        </p:nvGrpSpPr>
        <p:grpSpPr>
          <a:xfrm>
            <a:off x="11601958" y="3883226"/>
            <a:ext cx="325815" cy="605415"/>
            <a:chOff x="0" y="0"/>
            <a:chExt cx="406080" cy="754560"/>
          </a:xfrm>
        </p:grpSpPr>
        <p:sp>
          <p:nvSpPr>
            <p:cNvPr id="19" name="Freeform 19"/>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solidFill>
              <a:srgbClr val="263F6B"/>
            </a:solidFill>
          </p:spPr>
        </p:sp>
      </p:grpSp>
      <p:grpSp>
        <p:nvGrpSpPr>
          <p:cNvPr id="20" name="Group 20"/>
          <p:cNvGrpSpPr/>
          <p:nvPr/>
        </p:nvGrpSpPr>
        <p:grpSpPr>
          <a:xfrm>
            <a:off x="4628467" y="3397902"/>
            <a:ext cx="7136399" cy="1537801"/>
            <a:chOff x="0" y="0"/>
            <a:chExt cx="8894458" cy="1916640"/>
          </a:xfrm>
        </p:grpSpPr>
        <p:sp>
          <p:nvSpPr>
            <p:cNvPr id="21" name="Freeform 21"/>
            <p:cNvSpPr/>
            <p:nvPr/>
          </p:nvSpPr>
          <p:spPr>
            <a:xfrm>
              <a:off x="0" y="0"/>
              <a:ext cx="8951919" cy="1963166"/>
            </a:xfrm>
            <a:custGeom>
              <a:avLst/>
              <a:gdLst/>
              <a:ahLst/>
              <a:cxnLst/>
              <a:rect l="l" t="t" r="r" b="b"/>
              <a:pathLst>
                <a:path w="8951919" h="1963166">
                  <a:moveTo>
                    <a:pt x="1166021" y="1963166"/>
                  </a:moveTo>
                  <a:lnTo>
                    <a:pt x="8951919" y="1963166"/>
                  </a:lnTo>
                  <a:lnTo>
                    <a:pt x="7953135" y="1125601"/>
                  </a:lnTo>
                  <a:cubicBezTo>
                    <a:pt x="7905514" y="1086104"/>
                    <a:pt x="7881014" y="1033780"/>
                    <a:pt x="7881014" y="981583"/>
                  </a:cubicBezTo>
                  <a:cubicBezTo>
                    <a:pt x="7881014" y="929386"/>
                    <a:pt x="7904901" y="877570"/>
                    <a:pt x="7953135" y="837565"/>
                  </a:cubicBezTo>
                  <a:lnTo>
                    <a:pt x="8951410" y="0"/>
                  </a:lnTo>
                  <a:lnTo>
                    <a:pt x="1166021" y="0"/>
                  </a:lnTo>
                  <a:lnTo>
                    <a:pt x="0" y="980948"/>
                  </a:lnTo>
                  <a:lnTo>
                    <a:pt x="1166021" y="1963039"/>
                  </a:lnTo>
                  <a:close/>
                </a:path>
              </a:pathLst>
            </a:custGeom>
            <a:solidFill>
              <a:srgbClr val="263F6B"/>
            </a:solidFill>
          </p:spPr>
        </p:sp>
      </p:grpSp>
      <p:grpSp>
        <p:nvGrpSpPr>
          <p:cNvPr id="22" name="Group 22"/>
          <p:cNvGrpSpPr/>
          <p:nvPr/>
        </p:nvGrpSpPr>
        <p:grpSpPr>
          <a:xfrm>
            <a:off x="7309182" y="5460012"/>
            <a:ext cx="1164616" cy="1910409"/>
            <a:chOff x="0" y="0"/>
            <a:chExt cx="1451520" cy="2381040"/>
          </a:xfrm>
        </p:grpSpPr>
        <p:sp>
          <p:nvSpPr>
            <p:cNvPr id="23" name="Freeform 23"/>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40275B"/>
            </a:solidFill>
          </p:spPr>
        </p:sp>
      </p:grpSp>
      <p:grpSp>
        <p:nvGrpSpPr>
          <p:cNvPr id="24" name="Group 24"/>
          <p:cNvGrpSpPr/>
          <p:nvPr/>
        </p:nvGrpSpPr>
        <p:grpSpPr>
          <a:xfrm>
            <a:off x="7449560" y="6112798"/>
            <a:ext cx="325815" cy="605415"/>
            <a:chOff x="0" y="0"/>
            <a:chExt cx="406080" cy="754560"/>
          </a:xfrm>
        </p:grpSpPr>
        <p:sp>
          <p:nvSpPr>
            <p:cNvPr id="25" name="Freeform 25"/>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gradFill rotWithShape="1">
              <a:gsLst>
                <a:gs pos="0">
                  <a:srgbClr val="B34593">
                    <a:alpha val="100000"/>
                  </a:srgbClr>
                </a:gs>
                <a:gs pos="100000">
                  <a:srgbClr val="151F52">
                    <a:alpha val="100000"/>
                  </a:srgbClr>
                </a:gs>
              </a:gsLst>
              <a:lin ang="5400000"/>
            </a:gradFill>
          </p:spPr>
        </p:sp>
      </p:grpSp>
      <p:grpSp>
        <p:nvGrpSpPr>
          <p:cNvPr id="26" name="Group 26"/>
          <p:cNvGrpSpPr/>
          <p:nvPr/>
        </p:nvGrpSpPr>
        <p:grpSpPr>
          <a:xfrm>
            <a:off x="7520018" y="5636584"/>
            <a:ext cx="8138463" cy="1537801"/>
            <a:chOff x="0" y="0"/>
            <a:chExt cx="10143383" cy="1916640"/>
          </a:xfrm>
        </p:grpSpPr>
        <p:sp>
          <p:nvSpPr>
            <p:cNvPr id="27" name="Freeform 27"/>
            <p:cNvSpPr/>
            <p:nvPr/>
          </p:nvSpPr>
          <p:spPr>
            <a:xfrm>
              <a:off x="0" y="0"/>
              <a:ext cx="10200294" cy="1963166"/>
            </a:xfrm>
            <a:custGeom>
              <a:avLst/>
              <a:gdLst/>
              <a:ahLst/>
              <a:cxnLst/>
              <a:rect l="l" t="t" r="r" b="b"/>
              <a:pathLst>
                <a:path w="10200294" h="1963166">
                  <a:moveTo>
                    <a:pt x="8892619" y="0"/>
                  </a:moveTo>
                  <a:lnTo>
                    <a:pt x="0" y="0"/>
                  </a:lnTo>
                  <a:lnTo>
                    <a:pt x="1152433" y="837565"/>
                  </a:lnTo>
                  <a:cubicBezTo>
                    <a:pt x="1206762" y="877062"/>
                    <a:pt x="1234712" y="929386"/>
                    <a:pt x="1234712" y="981583"/>
                  </a:cubicBezTo>
                  <a:cubicBezTo>
                    <a:pt x="1234712" y="1033780"/>
                    <a:pt x="1207635" y="1085596"/>
                    <a:pt x="1152433" y="1125601"/>
                  </a:cubicBezTo>
                  <a:lnTo>
                    <a:pt x="873" y="1963166"/>
                  </a:lnTo>
                  <a:lnTo>
                    <a:pt x="8891921" y="1963166"/>
                  </a:lnTo>
                  <a:lnTo>
                    <a:pt x="10200294" y="981583"/>
                  </a:lnTo>
                  <a:lnTo>
                    <a:pt x="8892619" y="0"/>
                  </a:lnTo>
                  <a:close/>
                </a:path>
              </a:pathLst>
            </a:custGeom>
            <a:solidFill>
              <a:srgbClr val="40275B"/>
            </a:solidFill>
          </p:spPr>
        </p:sp>
      </p:grpSp>
      <p:grpSp>
        <p:nvGrpSpPr>
          <p:cNvPr id="28" name="Group 28"/>
          <p:cNvGrpSpPr/>
          <p:nvPr/>
        </p:nvGrpSpPr>
        <p:grpSpPr>
          <a:xfrm>
            <a:off x="10762591" y="7347891"/>
            <a:ext cx="1165193" cy="1910409"/>
            <a:chOff x="0" y="0"/>
            <a:chExt cx="1452240" cy="2381040"/>
          </a:xfrm>
        </p:grpSpPr>
        <p:sp>
          <p:nvSpPr>
            <p:cNvPr id="29" name="Freeform 29"/>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263F6B"/>
            </a:solidFill>
          </p:spPr>
        </p:sp>
      </p:grpSp>
      <p:grpSp>
        <p:nvGrpSpPr>
          <p:cNvPr id="30" name="Group 30"/>
          <p:cNvGrpSpPr/>
          <p:nvPr/>
        </p:nvGrpSpPr>
        <p:grpSpPr>
          <a:xfrm>
            <a:off x="11450038" y="8000677"/>
            <a:ext cx="325815" cy="605415"/>
            <a:chOff x="0" y="0"/>
            <a:chExt cx="406080" cy="754560"/>
          </a:xfrm>
        </p:grpSpPr>
        <p:sp>
          <p:nvSpPr>
            <p:cNvPr id="31" name="Freeform 31"/>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solidFill>
              <a:srgbClr val="263F6B"/>
            </a:solidFill>
          </p:spPr>
        </p:sp>
      </p:grpSp>
      <p:grpSp>
        <p:nvGrpSpPr>
          <p:cNvPr id="32" name="Group 32"/>
          <p:cNvGrpSpPr/>
          <p:nvPr/>
        </p:nvGrpSpPr>
        <p:grpSpPr>
          <a:xfrm>
            <a:off x="2008827" y="7503771"/>
            <a:ext cx="9918947" cy="1537801"/>
            <a:chOff x="0" y="0"/>
            <a:chExt cx="12362490" cy="1916640"/>
          </a:xfrm>
        </p:grpSpPr>
        <p:sp>
          <p:nvSpPr>
            <p:cNvPr id="33" name="Freeform 33"/>
            <p:cNvSpPr/>
            <p:nvPr/>
          </p:nvSpPr>
          <p:spPr>
            <a:xfrm>
              <a:off x="0" y="0"/>
              <a:ext cx="12419950" cy="1963166"/>
            </a:xfrm>
            <a:custGeom>
              <a:avLst/>
              <a:gdLst/>
              <a:ahLst/>
              <a:cxnLst/>
              <a:rect l="l" t="t" r="r" b="b"/>
              <a:pathLst>
                <a:path w="12419950" h="1963166">
                  <a:moveTo>
                    <a:pt x="1620663" y="1963166"/>
                  </a:moveTo>
                  <a:lnTo>
                    <a:pt x="12419950" y="1963166"/>
                  </a:lnTo>
                  <a:lnTo>
                    <a:pt x="11054135" y="1125601"/>
                  </a:lnTo>
                  <a:cubicBezTo>
                    <a:pt x="10987947" y="1086104"/>
                    <a:pt x="10953894" y="1033780"/>
                    <a:pt x="10953894" y="981583"/>
                  </a:cubicBezTo>
                  <a:cubicBezTo>
                    <a:pt x="10953894" y="929386"/>
                    <a:pt x="10987095" y="877570"/>
                    <a:pt x="11054135" y="837565"/>
                  </a:cubicBezTo>
                  <a:lnTo>
                    <a:pt x="12419441" y="0"/>
                  </a:lnTo>
                  <a:lnTo>
                    <a:pt x="1620663" y="0"/>
                  </a:lnTo>
                  <a:lnTo>
                    <a:pt x="0" y="980948"/>
                  </a:lnTo>
                  <a:lnTo>
                    <a:pt x="1620663" y="1963039"/>
                  </a:lnTo>
                  <a:close/>
                </a:path>
              </a:pathLst>
            </a:custGeom>
            <a:solidFill>
              <a:srgbClr val="263F6B"/>
            </a:solidFill>
          </p:spPr>
        </p:sp>
      </p:grpSp>
      <p:sp>
        <p:nvSpPr>
          <p:cNvPr id="34" name="Freeform 34"/>
          <p:cNvSpPr/>
          <p:nvPr/>
        </p:nvSpPr>
        <p:spPr>
          <a:xfrm>
            <a:off x="8501209" y="1696724"/>
            <a:ext cx="1287148" cy="1184176"/>
          </a:xfrm>
          <a:custGeom>
            <a:avLst/>
            <a:gdLst/>
            <a:ahLst/>
            <a:cxnLst/>
            <a:rect l="l" t="t" r="r" b="b"/>
            <a:pathLst>
              <a:path w="1287148" h="1184176">
                <a:moveTo>
                  <a:pt x="0" y="0"/>
                </a:moveTo>
                <a:lnTo>
                  <a:pt x="1287148" y="0"/>
                </a:lnTo>
                <a:lnTo>
                  <a:pt x="1287148" y="1184176"/>
                </a:lnTo>
                <a:lnTo>
                  <a:pt x="0" y="11841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5" name="Freeform 35"/>
          <p:cNvSpPr/>
          <p:nvPr/>
        </p:nvSpPr>
        <p:spPr>
          <a:xfrm>
            <a:off x="9902657" y="3642516"/>
            <a:ext cx="1108243" cy="1108243"/>
          </a:xfrm>
          <a:custGeom>
            <a:avLst/>
            <a:gdLst/>
            <a:ahLst/>
            <a:cxnLst/>
            <a:rect l="l" t="t" r="r" b="b"/>
            <a:pathLst>
              <a:path w="1108243" h="1108243">
                <a:moveTo>
                  <a:pt x="0" y="0"/>
                </a:moveTo>
                <a:lnTo>
                  <a:pt x="1108243" y="0"/>
                </a:lnTo>
                <a:lnTo>
                  <a:pt x="1108243" y="1108243"/>
                </a:lnTo>
                <a:lnTo>
                  <a:pt x="0" y="11082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6" name="Freeform 36"/>
          <p:cNvSpPr/>
          <p:nvPr/>
        </p:nvSpPr>
        <p:spPr>
          <a:xfrm>
            <a:off x="8730973" y="5843264"/>
            <a:ext cx="1189917" cy="1144484"/>
          </a:xfrm>
          <a:custGeom>
            <a:avLst/>
            <a:gdLst/>
            <a:ahLst/>
            <a:cxnLst/>
            <a:rect l="l" t="t" r="r" b="b"/>
            <a:pathLst>
              <a:path w="1189917" h="1144484">
                <a:moveTo>
                  <a:pt x="0" y="0"/>
                </a:moveTo>
                <a:lnTo>
                  <a:pt x="1189917" y="0"/>
                </a:lnTo>
                <a:lnTo>
                  <a:pt x="1189917" y="1144483"/>
                </a:lnTo>
                <a:lnTo>
                  <a:pt x="0" y="11444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7" name="Freeform 37"/>
          <p:cNvSpPr/>
          <p:nvPr/>
        </p:nvSpPr>
        <p:spPr>
          <a:xfrm>
            <a:off x="9508062" y="7647549"/>
            <a:ext cx="1305034" cy="1259951"/>
          </a:xfrm>
          <a:custGeom>
            <a:avLst/>
            <a:gdLst/>
            <a:ahLst/>
            <a:cxnLst/>
            <a:rect l="l" t="t" r="r" b="b"/>
            <a:pathLst>
              <a:path w="1305034" h="1259951">
                <a:moveTo>
                  <a:pt x="0" y="0"/>
                </a:moveTo>
                <a:lnTo>
                  <a:pt x="1305034" y="0"/>
                </a:lnTo>
                <a:lnTo>
                  <a:pt x="1305034" y="1259951"/>
                </a:lnTo>
                <a:lnTo>
                  <a:pt x="0" y="12599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8" name="TextBox 38"/>
          <p:cNvSpPr txBox="1"/>
          <p:nvPr/>
        </p:nvSpPr>
        <p:spPr>
          <a:xfrm>
            <a:off x="1113972" y="1125890"/>
            <a:ext cx="4574506" cy="673743"/>
          </a:xfrm>
          <a:prstGeom prst="rect">
            <a:avLst/>
          </a:prstGeom>
        </p:spPr>
        <p:txBody>
          <a:bodyPr lIns="0" tIns="0" rIns="0" bIns="0" rtlCol="0" anchor="t">
            <a:spAutoFit/>
          </a:bodyPr>
          <a:lstStyle/>
          <a:p>
            <a:pPr marL="0" lvl="0" indent="0" algn="l">
              <a:lnSpc>
                <a:spcPts val="5090"/>
              </a:lnSpc>
              <a:spcBef>
                <a:spcPct val="0"/>
              </a:spcBef>
            </a:pPr>
            <a:r>
              <a:rPr lang="en-US" sz="3688" spc="361">
                <a:solidFill>
                  <a:srgbClr val="FFFFFF"/>
                </a:solidFill>
                <a:latin typeface="Codec Pro ExtraBold"/>
                <a:ea typeface="Codec Pro ExtraBold"/>
                <a:cs typeface="Codec Pro ExtraBold"/>
                <a:sym typeface="Codec Pro ExtraBold"/>
              </a:rPr>
              <a:t>17 TUJUAN SDGS</a:t>
            </a:r>
          </a:p>
        </p:txBody>
      </p:sp>
      <p:sp>
        <p:nvSpPr>
          <p:cNvPr id="39" name="TextBox 39"/>
          <p:cNvSpPr txBox="1"/>
          <p:nvPr/>
        </p:nvSpPr>
        <p:spPr>
          <a:xfrm>
            <a:off x="9902657" y="1795702"/>
            <a:ext cx="4721533" cy="957645"/>
          </a:xfrm>
          <a:prstGeom prst="rect">
            <a:avLst/>
          </a:prstGeom>
        </p:spPr>
        <p:txBody>
          <a:bodyPr lIns="0" tIns="0" rIns="0" bIns="0" rtlCol="0" anchor="t">
            <a:spAutoFit/>
          </a:bodyPr>
          <a:lstStyle/>
          <a:p>
            <a:pPr marL="0" lvl="0" indent="0" algn="l">
              <a:lnSpc>
                <a:spcPts val="2564"/>
              </a:lnSpc>
              <a:spcBef>
                <a:spcPct val="0"/>
              </a:spcBef>
            </a:pPr>
            <a:r>
              <a:rPr lang="en-US" sz="1858" spc="182">
                <a:solidFill>
                  <a:srgbClr val="FFFFFF"/>
                </a:solidFill>
                <a:latin typeface="Open Sauce"/>
                <a:ea typeface="Open Sauce"/>
                <a:cs typeface="Open Sauce"/>
                <a:sym typeface="Open Sauce"/>
              </a:rPr>
              <a:t>Industri, inovasi &amp; infrastuktur (industry, innovasion &amp; infastructure)</a:t>
            </a:r>
          </a:p>
        </p:txBody>
      </p:sp>
      <p:sp>
        <p:nvSpPr>
          <p:cNvPr id="40" name="TextBox 40"/>
          <p:cNvSpPr txBox="1"/>
          <p:nvPr/>
        </p:nvSpPr>
        <p:spPr>
          <a:xfrm>
            <a:off x="6363363" y="1852472"/>
            <a:ext cx="979531" cy="799238"/>
          </a:xfrm>
          <a:prstGeom prst="rect">
            <a:avLst/>
          </a:prstGeom>
        </p:spPr>
        <p:txBody>
          <a:bodyPr lIns="0" tIns="0" rIns="0" bIns="0" rtlCol="0" anchor="t">
            <a:spAutoFit/>
          </a:bodyPr>
          <a:lstStyle/>
          <a:p>
            <a:pPr marL="0" lvl="0" indent="0" algn="ctr">
              <a:lnSpc>
                <a:spcPts val="6047"/>
              </a:lnSpc>
              <a:spcBef>
                <a:spcPct val="0"/>
              </a:spcBef>
            </a:pPr>
            <a:r>
              <a:rPr lang="en-US" sz="4381" spc="429">
                <a:solidFill>
                  <a:srgbClr val="231F20"/>
                </a:solidFill>
                <a:latin typeface="Codec Pro ExtraBold"/>
                <a:ea typeface="Codec Pro ExtraBold"/>
                <a:cs typeface="Codec Pro ExtraBold"/>
                <a:sym typeface="Codec Pro ExtraBold"/>
              </a:rPr>
              <a:t>09</a:t>
            </a:r>
          </a:p>
        </p:txBody>
      </p:sp>
      <p:sp>
        <p:nvSpPr>
          <p:cNvPr id="41" name="TextBox 41"/>
          <p:cNvSpPr txBox="1"/>
          <p:nvPr/>
        </p:nvSpPr>
        <p:spPr>
          <a:xfrm>
            <a:off x="12079705" y="3714588"/>
            <a:ext cx="979531" cy="799238"/>
          </a:xfrm>
          <a:prstGeom prst="rect">
            <a:avLst/>
          </a:prstGeom>
        </p:spPr>
        <p:txBody>
          <a:bodyPr lIns="0" tIns="0" rIns="0" bIns="0" rtlCol="0" anchor="t">
            <a:spAutoFit/>
          </a:bodyPr>
          <a:lstStyle/>
          <a:p>
            <a:pPr marL="0" lvl="0" indent="0" algn="ctr">
              <a:lnSpc>
                <a:spcPts val="6047"/>
              </a:lnSpc>
              <a:spcBef>
                <a:spcPct val="0"/>
              </a:spcBef>
            </a:pPr>
            <a:r>
              <a:rPr lang="en-US" sz="4381" spc="429">
                <a:solidFill>
                  <a:srgbClr val="231F20"/>
                </a:solidFill>
                <a:latin typeface="Codec Pro ExtraBold"/>
                <a:ea typeface="Codec Pro ExtraBold"/>
                <a:cs typeface="Codec Pro ExtraBold"/>
                <a:sym typeface="Codec Pro ExtraBold"/>
              </a:rPr>
              <a:t>10</a:t>
            </a:r>
          </a:p>
        </p:txBody>
      </p:sp>
      <p:sp>
        <p:nvSpPr>
          <p:cNvPr id="42" name="TextBox 42"/>
          <p:cNvSpPr txBox="1"/>
          <p:nvPr/>
        </p:nvSpPr>
        <p:spPr>
          <a:xfrm>
            <a:off x="6211443" y="5969923"/>
            <a:ext cx="979531" cy="799238"/>
          </a:xfrm>
          <a:prstGeom prst="rect">
            <a:avLst/>
          </a:prstGeom>
        </p:spPr>
        <p:txBody>
          <a:bodyPr lIns="0" tIns="0" rIns="0" bIns="0" rtlCol="0" anchor="t">
            <a:spAutoFit/>
          </a:bodyPr>
          <a:lstStyle/>
          <a:p>
            <a:pPr marL="0" lvl="0" indent="0" algn="ctr">
              <a:lnSpc>
                <a:spcPts val="6047"/>
              </a:lnSpc>
              <a:spcBef>
                <a:spcPct val="0"/>
              </a:spcBef>
            </a:pPr>
            <a:r>
              <a:rPr lang="en-US" sz="4381" spc="429">
                <a:solidFill>
                  <a:srgbClr val="231F20"/>
                </a:solidFill>
                <a:latin typeface="Codec Pro ExtraBold"/>
                <a:ea typeface="Codec Pro ExtraBold"/>
                <a:cs typeface="Codec Pro ExtraBold"/>
                <a:sym typeface="Codec Pro ExtraBold"/>
              </a:rPr>
              <a:t>11</a:t>
            </a:r>
          </a:p>
        </p:txBody>
      </p:sp>
      <p:sp>
        <p:nvSpPr>
          <p:cNvPr id="43" name="TextBox 43"/>
          <p:cNvSpPr txBox="1"/>
          <p:nvPr/>
        </p:nvSpPr>
        <p:spPr>
          <a:xfrm>
            <a:off x="11927784" y="7832039"/>
            <a:ext cx="979531" cy="799238"/>
          </a:xfrm>
          <a:prstGeom prst="rect">
            <a:avLst/>
          </a:prstGeom>
        </p:spPr>
        <p:txBody>
          <a:bodyPr lIns="0" tIns="0" rIns="0" bIns="0" rtlCol="0" anchor="t">
            <a:spAutoFit/>
          </a:bodyPr>
          <a:lstStyle/>
          <a:p>
            <a:pPr marL="0" lvl="0" indent="0" algn="ctr">
              <a:lnSpc>
                <a:spcPts val="6047"/>
              </a:lnSpc>
              <a:spcBef>
                <a:spcPct val="0"/>
              </a:spcBef>
            </a:pPr>
            <a:r>
              <a:rPr lang="en-US" sz="4381" spc="429">
                <a:solidFill>
                  <a:srgbClr val="231F20"/>
                </a:solidFill>
                <a:latin typeface="Codec Pro ExtraBold"/>
                <a:ea typeface="Codec Pro ExtraBold"/>
                <a:cs typeface="Codec Pro ExtraBold"/>
                <a:sym typeface="Codec Pro ExtraBold"/>
              </a:rPr>
              <a:t>12</a:t>
            </a:r>
          </a:p>
        </p:txBody>
      </p:sp>
      <p:sp>
        <p:nvSpPr>
          <p:cNvPr id="44" name="TextBox 44"/>
          <p:cNvSpPr txBox="1"/>
          <p:nvPr/>
        </p:nvSpPr>
        <p:spPr>
          <a:xfrm>
            <a:off x="1113972" y="1966772"/>
            <a:ext cx="3934942" cy="896656"/>
          </a:xfrm>
          <a:prstGeom prst="rect">
            <a:avLst/>
          </a:prstGeom>
        </p:spPr>
        <p:txBody>
          <a:bodyPr lIns="0" tIns="0" rIns="0" bIns="0" rtlCol="0" anchor="t">
            <a:spAutoFit/>
          </a:bodyPr>
          <a:lstStyle/>
          <a:p>
            <a:pPr marL="0" lvl="0" indent="0" algn="l">
              <a:lnSpc>
                <a:spcPts val="2455"/>
              </a:lnSpc>
              <a:spcBef>
                <a:spcPct val="0"/>
              </a:spcBef>
            </a:pPr>
            <a:r>
              <a:rPr lang="en-US" sz="1779" spc="174">
                <a:solidFill>
                  <a:srgbClr val="FFFFFF"/>
                </a:solidFill>
                <a:latin typeface="Open Sauce"/>
                <a:ea typeface="Open Sauce"/>
                <a:cs typeface="Open Sauce"/>
                <a:sym typeface="Open Sauce"/>
              </a:rPr>
              <a:t>Adapun 17 tujuan pembangunan berkelanjuan SDGS dipaparkan sbb:</a:t>
            </a:r>
          </a:p>
        </p:txBody>
      </p:sp>
      <p:sp>
        <p:nvSpPr>
          <p:cNvPr id="45" name="TextBox 45"/>
          <p:cNvSpPr txBox="1"/>
          <p:nvPr/>
        </p:nvSpPr>
        <p:spPr>
          <a:xfrm>
            <a:off x="5437700" y="3835617"/>
            <a:ext cx="4222762" cy="633795"/>
          </a:xfrm>
          <a:prstGeom prst="rect">
            <a:avLst/>
          </a:prstGeom>
        </p:spPr>
        <p:txBody>
          <a:bodyPr lIns="0" tIns="0" rIns="0" bIns="0" rtlCol="0" anchor="t">
            <a:spAutoFit/>
          </a:bodyPr>
          <a:lstStyle/>
          <a:p>
            <a:pPr marL="0" lvl="0" indent="0" algn="r">
              <a:lnSpc>
                <a:spcPts val="2564"/>
              </a:lnSpc>
              <a:spcBef>
                <a:spcPct val="0"/>
              </a:spcBef>
            </a:pPr>
            <a:r>
              <a:rPr lang="en-US" sz="1858" spc="182">
                <a:solidFill>
                  <a:srgbClr val="FFFFFF"/>
                </a:solidFill>
                <a:latin typeface="Open Sauce"/>
                <a:ea typeface="Open Sauce"/>
                <a:cs typeface="Open Sauce"/>
                <a:sym typeface="Open Sauce"/>
              </a:rPr>
              <a:t>Pengurangan Ketidaksetaraan (Recuced Inequality)</a:t>
            </a:r>
          </a:p>
        </p:txBody>
      </p:sp>
      <p:sp>
        <p:nvSpPr>
          <p:cNvPr id="46" name="TextBox 46"/>
          <p:cNvSpPr txBox="1"/>
          <p:nvPr/>
        </p:nvSpPr>
        <p:spPr>
          <a:xfrm>
            <a:off x="10093157" y="5912374"/>
            <a:ext cx="4336341" cy="957645"/>
          </a:xfrm>
          <a:prstGeom prst="rect">
            <a:avLst/>
          </a:prstGeom>
        </p:spPr>
        <p:txBody>
          <a:bodyPr lIns="0" tIns="0" rIns="0" bIns="0" rtlCol="0" anchor="t">
            <a:spAutoFit/>
          </a:bodyPr>
          <a:lstStyle/>
          <a:p>
            <a:pPr marL="0" lvl="0" indent="0" algn="l">
              <a:lnSpc>
                <a:spcPts val="2564"/>
              </a:lnSpc>
              <a:spcBef>
                <a:spcPct val="0"/>
              </a:spcBef>
            </a:pPr>
            <a:r>
              <a:rPr lang="en-US" sz="1858" spc="182">
                <a:solidFill>
                  <a:srgbClr val="FFFFFF"/>
                </a:solidFill>
                <a:latin typeface="Open Sauce"/>
                <a:ea typeface="Open Sauce"/>
                <a:cs typeface="Open Sauce"/>
                <a:sym typeface="Open Sauce"/>
              </a:rPr>
              <a:t>Kota dan komunitas berkelanjutan (Sustainable city &amp; communited</a:t>
            </a:r>
          </a:p>
        </p:txBody>
      </p:sp>
      <p:sp>
        <p:nvSpPr>
          <p:cNvPr id="47" name="TextBox 47"/>
          <p:cNvSpPr txBox="1"/>
          <p:nvPr/>
        </p:nvSpPr>
        <p:spPr>
          <a:xfrm>
            <a:off x="3481184" y="7946339"/>
            <a:ext cx="5764358" cy="633795"/>
          </a:xfrm>
          <a:prstGeom prst="rect">
            <a:avLst/>
          </a:prstGeom>
        </p:spPr>
        <p:txBody>
          <a:bodyPr lIns="0" tIns="0" rIns="0" bIns="0" rtlCol="0" anchor="t">
            <a:spAutoFit/>
          </a:bodyPr>
          <a:lstStyle/>
          <a:p>
            <a:pPr marL="0" lvl="0" indent="0" algn="r">
              <a:lnSpc>
                <a:spcPts val="2564"/>
              </a:lnSpc>
              <a:spcBef>
                <a:spcPct val="0"/>
              </a:spcBef>
            </a:pPr>
            <a:r>
              <a:rPr lang="en-US" sz="1858" spc="182">
                <a:solidFill>
                  <a:srgbClr val="FFFFFF"/>
                </a:solidFill>
                <a:latin typeface="Open Sauce"/>
                <a:ea typeface="Open Sauce"/>
                <a:cs typeface="Open Sauce"/>
                <a:sym typeface="Open Sauce"/>
              </a:rPr>
              <a:t>Konsumsi dan produksi bertanggungjawab (Responsible consumption &amp;Production)</a:t>
            </a:r>
          </a:p>
        </p:txBody>
      </p:sp>
      <p:sp>
        <p:nvSpPr>
          <p:cNvPr id="48" name="AutoShape 48"/>
          <p:cNvSpPr/>
          <p:nvPr/>
        </p:nvSpPr>
        <p:spPr>
          <a:xfrm>
            <a:off x="-172608" y="1790108"/>
            <a:ext cx="5720180" cy="0"/>
          </a:xfrm>
          <a:prstGeom prst="line">
            <a:avLst/>
          </a:prstGeom>
          <a:ln w="19050" cap="rnd">
            <a:solidFill>
              <a:srgbClr val="FFFFFF"/>
            </a:solidFill>
            <a:prstDash val="solid"/>
            <a:headEnd type="none" w="sm" len="sm"/>
            <a:tailEnd type="none" w="sm" len="sm"/>
          </a:ln>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7259300" y="-60724"/>
            <a:ext cx="2085109" cy="208510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257"/>
            </a:solidFill>
            <a:ln cap="sq">
              <a:noFill/>
              <a:prstDash val="solid"/>
              <a:miter/>
            </a:ln>
          </p:spPr>
        </p:sp>
        <p:sp>
          <p:nvSpPr>
            <p:cNvPr id="4" name="TextBox 4"/>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5" name="Freeform 5"/>
          <p:cNvSpPr/>
          <p:nvPr/>
        </p:nvSpPr>
        <p:spPr>
          <a:xfrm>
            <a:off x="0" y="-1213484"/>
            <a:ext cx="18460608" cy="12299380"/>
          </a:xfrm>
          <a:custGeom>
            <a:avLst/>
            <a:gdLst/>
            <a:ahLst/>
            <a:cxnLst/>
            <a:rect l="l" t="t" r="r" b="b"/>
            <a:pathLst>
              <a:path w="18460608" h="12299380">
                <a:moveTo>
                  <a:pt x="0" y="0"/>
                </a:moveTo>
                <a:lnTo>
                  <a:pt x="18460608" y="0"/>
                </a:lnTo>
                <a:lnTo>
                  <a:pt x="18460608" y="12299380"/>
                </a:lnTo>
                <a:lnTo>
                  <a:pt x="0" y="12299380"/>
                </a:lnTo>
                <a:lnTo>
                  <a:pt x="0" y="0"/>
                </a:lnTo>
                <a:close/>
              </a:path>
            </a:pathLst>
          </a:custGeom>
          <a:blipFill>
            <a:blip r:embed="rId2">
              <a:alphaModFix amt="10999"/>
            </a:blip>
            <a:stretch>
              <a:fillRect/>
            </a:stretch>
          </a:blipFill>
        </p:spPr>
      </p:sp>
      <p:sp>
        <p:nvSpPr>
          <p:cNvPr id="6" name="Freeform 6"/>
          <p:cNvSpPr/>
          <p:nvPr/>
        </p:nvSpPr>
        <p:spPr>
          <a:xfrm>
            <a:off x="-1560220" y="1728186"/>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2262642" y="-3904566"/>
            <a:ext cx="8637895" cy="863789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3F6B"/>
            </a:solidFill>
            <a:ln cap="sq">
              <a:noFill/>
              <a:prstDash val="solid"/>
              <a:miter/>
            </a:ln>
          </p:spPr>
        </p:sp>
        <p:sp>
          <p:nvSpPr>
            <p:cNvPr id="9" name="TextBox 9"/>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0" name="Group 10"/>
          <p:cNvGrpSpPr/>
          <p:nvPr/>
        </p:nvGrpSpPr>
        <p:grpSpPr>
          <a:xfrm>
            <a:off x="8643956" y="113976"/>
            <a:ext cx="1164616" cy="1910409"/>
            <a:chOff x="0" y="0"/>
            <a:chExt cx="1451520" cy="2381040"/>
          </a:xfrm>
        </p:grpSpPr>
        <p:sp>
          <p:nvSpPr>
            <p:cNvPr id="11" name="Freeform 11"/>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263F6B"/>
            </a:solidFill>
          </p:spPr>
        </p:sp>
      </p:grpSp>
      <p:grpSp>
        <p:nvGrpSpPr>
          <p:cNvPr id="12" name="Group 12"/>
          <p:cNvGrpSpPr/>
          <p:nvPr/>
        </p:nvGrpSpPr>
        <p:grpSpPr>
          <a:xfrm>
            <a:off x="8784334" y="766762"/>
            <a:ext cx="325815" cy="605415"/>
            <a:chOff x="0" y="0"/>
            <a:chExt cx="406080" cy="754560"/>
          </a:xfrm>
        </p:grpSpPr>
        <p:sp>
          <p:nvSpPr>
            <p:cNvPr id="13" name="Freeform 13"/>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263F6B"/>
            </a:solidFill>
          </p:spPr>
        </p:sp>
      </p:grpSp>
      <p:grpSp>
        <p:nvGrpSpPr>
          <p:cNvPr id="14" name="Group 14"/>
          <p:cNvGrpSpPr/>
          <p:nvPr/>
        </p:nvGrpSpPr>
        <p:grpSpPr>
          <a:xfrm>
            <a:off x="9090508" y="291326"/>
            <a:ext cx="5641072" cy="1537801"/>
            <a:chOff x="0" y="0"/>
            <a:chExt cx="7030756" cy="1916640"/>
          </a:xfrm>
        </p:grpSpPr>
        <p:sp>
          <p:nvSpPr>
            <p:cNvPr id="15" name="Freeform 15"/>
            <p:cNvSpPr/>
            <p:nvPr/>
          </p:nvSpPr>
          <p:spPr>
            <a:xfrm>
              <a:off x="0" y="0"/>
              <a:ext cx="7087667" cy="1963166"/>
            </a:xfrm>
            <a:custGeom>
              <a:avLst/>
              <a:gdLst/>
              <a:ahLst/>
              <a:cxnLst/>
              <a:rect l="l" t="t" r="r" b="b"/>
              <a:pathLst>
                <a:path w="7087667" h="1963166">
                  <a:moveTo>
                    <a:pt x="6163805" y="0"/>
                  </a:moveTo>
                  <a:lnTo>
                    <a:pt x="0" y="0"/>
                  </a:lnTo>
                  <a:lnTo>
                    <a:pt x="798794" y="837565"/>
                  </a:lnTo>
                  <a:cubicBezTo>
                    <a:pt x="836452" y="877062"/>
                    <a:pt x="855825" y="929386"/>
                    <a:pt x="855825" y="981583"/>
                  </a:cubicBezTo>
                  <a:cubicBezTo>
                    <a:pt x="855825" y="1033780"/>
                    <a:pt x="837057" y="1085596"/>
                    <a:pt x="798794" y="1125601"/>
                  </a:cubicBezTo>
                  <a:lnTo>
                    <a:pt x="605" y="1963166"/>
                  </a:lnTo>
                  <a:lnTo>
                    <a:pt x="6163321" y="1963166"/>
                  </a:lnTo>
                  <a:lnTo>
                    <a:pt x="7087667" y="981583"/>
                  </a:lnTo>
                  <a:lnTo>
                    <a:pt x="6163805" y="0"/>
                  </a:lnTo>
                  <a:close/>
                </a:path>
              </a:pathLst>
            </a:custGeom>
            <a:solidFill>
              <a:srgbClr val="263F6B"/>
            </a:solidFill>
          </p:spPr>
        </p:sp>
      </p:grpSp>
      <p:grpSp>
        <p:nvGrpSpPr>
          <p:cNvPr id="16" name="Group 16"/>
          <p:cNvGrpSpPr/>
          <p:nvPr/>
        </p:nvGrpSpPr>
        <p:grpSpPr>
          <a:xfrm>
            <a:off x="12097365" y="2001855"/>
            <a:ext cx="1165193" cy="1910409"/>
            <a:chOff x="0" y="0"/>
            <a:chExt cx="1452240" cy="2381040"/>
          </a:xfrm>
        </p:grpSpPr>
        <p:sp>
          <p:nvSpPr>
            <p:cNvPr id="17" name="Freeform 17"/>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903166"/>
            </a:solidFill>
          </p:spPr>
        </p:sp>
      </p:grpSp>
      <p:grpSp>
        <p:nvGrpSpPr>
          <p:cNvPr id="18" name="Group 18"/>
          <p:cNvGrpSpPr/>
          <p:nvPr/>
        </p:nvGrpSpPr>
        <p:grpSpPr>
          <a:xfrm>
            <a:off x="12784812" y="2654641"/>
            <a:ext cx="325815" cy="605415"/>
            <a:chOff x="0" y="0"/>
            <a:chExt cx="406080" cy="754560"/>
          </a:xfrm>
        </p:grpSpPr>
        <p:sp>
          <p:nvSpPr>
            <p:cNvPr id="19" name="Freeform 19"/>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gradFill rotWithShape="1">
              <a:gsLst>
                <a:gs pos="0">
                  <a:srgbClr val="B34593">
                    <a:alpha val="100000"/>
                  </a:srgbClr>
                </a:gs>
                <a:gs pos="100000">
                  <a:srgbClr val="151F52">
                    <a:alpha val="100000"/>
                  </a:srgbClr>
                </a:gs>
              </a:gsLst>
              <a:lin ang="5400000"/>
            </a:gradFill>
          </p:spPr>
        </p:sp>
      </p:grpSp>
      <p:grpSp>
        <p:nvGrpSpPr>
          <p:cNvPr id="20" name="Group 20"/>
          <p:cNvGrpSpPr/>
          <p:nvPr/>
        </p:nvGrpSpPr>
        <p:grpSpPr>
          <a:xfrm>
            <a:off x="6853129" y="2179205"/>
            <a:ext cx="5918974" cy="1537801"/>
            <a:chOff x="0" y="0"/>
            <a:chExt cx="7377120" cy="1916640"/>
          </a:xfrm>
        </p:grpSpPr>
        <p:sp>
          <p:nvSpPr>
            <p:cNvPr id="21" name="Freeform 21"/>
            <p:cNvSpPr/>
            <p:nvPr/>
          </p:nvSpPr>
          <p:spPr>
            <a:xfrm>
              <a:off x="0" y="0"/>
              <a:ext cx="7434580" cy="1963166"/>
            </a:xfrm>
            <a:custGeom>
              <a:avLst/>
              <a:gdLst/>
              <a:ahLst/>
              <a:cxnLst/>
              <a:rect l="l" t="t" r="r" b="b"/>
              <a:pathLst>
                <a:path w="7434580" h="1963166">
                  <a:moveTo>
                    <a:pt x="967105" y="1963166"/>
                  </a:moveTo>
                  <a:lnTo>
                    <a:pt x="7434580" y="1963166"/>
                  </a:lnTo>
                  <a:lnTo>
                    <a:pt x="6596380" y="1125601"/>
                  </a:lnTo>
                  <a:cubicBezTo>
                    <a:pt x="6556883" y="1086104"/>
                    <a:pt x="6536563" y="1033780"/>
                    <a:pt x="6536563" y="981583"/>
                  </a:cubicBezTo>
                  <a:cubicBezTo>
                    <a:pt x="6536563" y="929386"/>
                    <a:pt x="6556375" y="877570"/>
                    <a:pt x="6596380" y="837565"/>
                  </a:cubicBezTo>
                  <a:lnTo>
                    <a:pt x="7434072" y="0"/>
                  </a:lnTo>
                  <a:lnTo>
                    <a:pt x="967105" y="0"/>
                  </a:lnTo>
                  <a:lnTo>
                    <a:pt x="0" y="980948"/>
                  </a:lnTo>
                  <a:lnTo>
                    <a:pt x="967105" y="1963039"/>
                  </a:lnTo>
                  <a:close/>
                </a:path>
              </a:pathLst>
            </a:custGeom>
            <a:solidFill>
              <a:srgbClr val="903166"/>
            </a:solidFill>
          </p:spPr>
        </p:sp>
      </p:grpSp>
      <p:grpSp>
        <p:nvGrpSpPr>
          <p:cNvPr id="22" name="Group 22"/>
          <p:cNvGrpSpPr/>
          <p:nvPr/>
        </p:nvGrpSpPr>
        <p:grpSpPr>
          <a:xfrm>
            <a:off x="7739495" y="4240952"/>
            <a:ext cx="1164616" cy="1910409"/>
            <a:chOff x="0" y="0"/>
            <a:chExt cx="1451520" cy="2381040"/>
          </a:xfrm>
        </p:grpSpPr>
        <p:sp>
          <p:nvSpPr>
            <p:cNvPr id="23" name="Freeform 23"/>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263F6B"/>
            </a:solidFill>
          </p:spPr>
        </p:sp>
      </p:grpSp>
      <p:grpSp>
        <p:nvGrpSpPr>
          <p:cNvPr id="24" name="Group 24"/>
          <p:cNvGrpSpPr/>
          <p:nvPr/>
        </p:nvGrpSpPr>
        <p:grpSpPr>
          <a:xfrm>
            <a:off x="7879872" y="4893738"/>
            <a:ext cx="325815" cy="605415"/>
            <a:chOff x="0" y="0"/>
            <a:chExt cx="406080" cy="754560"/>
          </a:xfrm>
        </p:grpSpPr>
        <p:sp>
          <p:nvSpPr>
            <p:cNvPr id="25" name="Freeform 25"/>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263F6B"/>
            </a:solidFill>
          </p:spPr>
        </p:sp>
      </p:grpSp>
      <p:grpSp>
        <p:nvGrpSpPr>
          <p:cNvPr id="26" name="Group 26"/>
          <p:cNvGrpSpPr/>
          <p:nvPr/>
        </p:nvGrpSpPr>
        <p:grpSpPr>
          <a:xfrm>
            <a:off x="8042780" y="4407564"/>
            <a:ext cx="6677554" cy="1537801"/>
            <a:chOff x="0" y="0"/>
            <a:chExt cx="8322577" cy="1916640"/>
          </a:xfrm>
        </p:grpSpPr>
        <p:sp>
          <p:nvSpPr>
            <p:cNvPr id="27" name="Freeform 27"/>
            <p:cNvSpPr/>
            <p:nvPr/>
          </p:nvSpPr>
          <p:spPr>
            <a:xfrm>
              <a:off x="0" y="0"/>
              <a:ext cx="8379488" cy="1963166"/>
            </a:xfrm>
            <a:custGeom>
              <a:avLst/>
              <a:gdLst/>
              <a:ahLst/>
              <a:cxnLst/>
              <a:rect l="l" t="t" r="r" b="b"/>
              <a:pathLst>
                <a:path w="8379488" h="1963166">
                  <a:moveTo>
                    <a:pt x="7296334" y="0"/>
                  </a:moveTo>
                  <a:lnTo>
                    <a:pt x="0" y="0"/>
                  </a:lnTo>
                  <a:lnTo>
                    <a:pt x="945564" y="837565"/>
                  </a:lnTo>
                  <a:cubicBezTo>
                    <a:pt x="990140" y="877062"/>
                    <a:pt x="1013073" y="929386"/>
                    <a:pt x="1013073" y="981583"/>
                  </a:cubicBezTo>
                  <a:cubicBezTo>
                    <a:pt x="1013073" y="1033780"/>
                    <a:pt x="990857" y="1085596"/>
                    <a:pt x="945564" y="1125601"/>
                  </a:cubicBezTo>
                  <a:lnTo>
                    <a:pt x="717" y="1963166"/>
                  </a:lnTo>
                  <a:lnTo>
                    <a:pt x="7295761" y="1963166"/>
                  </a:lnTo>
                  <a:lnTo>
                    <a:pt x="8379488" y="981583"/>
                  </a:lnTo>
                  <a:lnTo>
                    <a:pt x="7296334" y="0"/>
                  </a:lnTo>
                  <a:close/>
                </a:path>
              </a:pathLst>
            </a:custGeom>
            <a:solidFill>
              <a:srgbClr val="263F6B"/>
            </a:solidFill>
          </p:spPr>
        </p:sp>
      </p:grpSp>
      <p:grpSp>
        <p:nvGrpSpPr>
          <p:cNvPr id="28" name="Group 28"/>
          <p:cNvGrpSpPr/>
          <p:nvPr/>
        </p:nvGrpSpPr>
        <p:grpSpPr>
          <a:xfrm>
            <a:off x="11945445" y="6119306"/>
            <a:ext cx="1165193" cy="1910409"/>
            <a:chOff x="0" y="0"/>
            <a:chExt cx="1452240" cy="2381040"/>
          </a:xfrm>
        </p:grpSpPr>
        <p:sp>
          <p:nvSpPr>
            <p:cNvPr id="29" name="Freeform 29"/>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903166"/>
            </a:solidFill>
          </p:spPr>
        </p:sp>
      </p:grpSp>
      <p:grpSp>
        <p:nvGrpSpPr>
          <p:cNvPr id="30" name="Group 30"/>
          <p:cNvGrpSpPr/>
          <p:nvPr/>
        </p:nvGrpSpPr>
        <p:grpSpPr>
          <a:xfrm>
            <a:off x="12632892" y="6772092"/>
            <a:ext cx="325815" cy="605415"/>
            <a:chOff x="0" y="0"/>
            <a:chExt cx="406080" cy="754560"/>
          </a:xfrm>
        </p:grpSpPr>
        <p:sp>
          <p:nvSpPr>
            <p:cNvPr id="31" name="Freeform 31"/>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gradFill rotWithShape="1">
              <a:gsLst>
                <a:gs pos="0">
                  <a:srgbClr val="B34593">
                    <a:alpha val="100000"/>
                  </a:srgbClr>
                </a:gs>
                <a:gs pos="100000">
                  <a:srgbClr val="151F52">
                    <a:alpha val="100000"/>
                  </a:srgbClr>
                </a:gs>
              </a:gsLst>
              <a:lin ang="5400000"/>
            </a:gradFill>
          </p:spPr>
        </p:sp>
      </p:grpSp>
      <p:grpSp>
        <p:nvGrpSpPr>
          <p:cNvPr id="32" name="Group 32"/>
          <p:cNvGrpSpPr/>
          <p:nvPr/>
        </p:nvGrpSpPr>
        <p:grpSpPr>
          <a:xfrm>
            <a:off x="3401225" y="6294236"/>
            <a:ext cx="9608334" cy="1537801"/>
            <a:chOff x="0" y="0"/>
            <a:chExt cx="11975358" cy="1916640"/>
          </a:xfrm>
        </p:grpSpPr>
        <p:sp>
          <p:nvSpPr>
            <p:cNvPr id="33" name="Freeform 33"/>
            <p:cNvSpPr/>
            <p:nvPr/>
          </p:nvSpPr>
          <p:spPr>
            <a:xfrm>
              <a:off x="0" y="0"/>
              <a:ext cx="12032818" cy="1963166"/>
            </a:xfrm>
            <a:custGeom>
              <a:avLst/>
              <a:gdLst/>
              <a:ahLst/>
              <a:cxnLst/>
              <a:rect l="l" t="t" r="r" b="b"/>
              <a:pathLst>
                <a:path w="12032818" h="1963166">
                  <a:moveTo>
                    <a:pt x="1569912" y="1963166"/>
                  </a:moveTo>
                  <a:lnTo>
                    <a:pt x="12032818" y="1963166"/>
                  </a:lnTo>
                  <a:lnTo>
                    <a:pt x="10707974" y="1125601"/>
                  </a:lnTo>
                  <a:cubicBezTo>
                    <a:pt x="10643859" y="1086104"/>
                    <a:pt x="10610872" y="1033780"/>
                    <a:pt x="10610872" y="981583"/>
                  </a:cubicBezTo>
                  <a:cubicBezTo>
                    <a:pt x="10610872" y="929386"/>
                    <a:pt x="10643033" y="877570"/>
                    <a:pt x="10707974" y="837565"/>
                  </a:cubicBezTo>
                  <a:lnTo>
                    <a:pt x="12032310" y="0"/>
                  </a:lnTo>
                  <a:lnTo>
                    <a:pt x="1569912" y="0"/>
                  </a:lnTo>
                  <a:lnTo>
                    <a:pt x="0" y="980948"/>
                  </a:lnTo>
                  <a:lnTo>
                    <a:pt x="1569912" y="1963039"/>
                  </a:lnTo>
                  <a:close/>
                </a:path>
              </a:pathLst>
            </a:custGeom>
            <a:solidFill>
              <a:srgbClr val="903166"/>
            </a:solidFill>
          </p:spPr>
        </p:sp>
      </p:grpSp>
      <p:grpSp>
        <p:nvGrpSpPr>
          <p:cNvPr id="34" name="Group 34"/>
          <p:cNvGrpSpPr/>
          <p:nvPr/>
        </p:nvGrpSpPr>
        <p:grpSpPr>
          <a:xfrm>
            <a:off x="7084065" y="7974705"/>
            <a:ext cx="1164616" cy="1910409"/>
            <a:chOff x="0" y="0"/>
            <a:chExt cx="1451520" cy="2381040"/>
          </a:xfrm>
        </p:grpSpPr>
        <p:sp>
          <p:nvSpPr>
            <p:cNvPr id="35" name="Freeform 35"/>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6B6B6B"/>
            </a:solidFill>
          </p:spPr>
        </p:sp>
      </p:grpSp>
      <p:grpSp>
        <p:nvGrpSpPr>
          <p:cNvPr id="36" name="Group 36"/>
          <p:cNvGrpSpPr/>
          <p:nvPr/>
        </p:nvGrpSpPr>
        <p:grpSpPr>
          <a:xfrm>
            <a:off x="7224443" y="8627490"/>
            <a:ext cx="325815" cy="605415"/>
            <a:chOff x="0" y="0"/>
            <a:chExt cx="406080" cy="754560"/>
          </a:xfrm>
        </p:grpSpPr>
        <p:sp>
          <p:nvSpPr>
            <p:cNvPr id="37" name="Freeform 37"/>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6B6B6B"/>
            </a:solidFill>
          </p:spPr>
        </p:sp>
      </p:grpSp>
      <p:grpSp>
        <p:nvGrpSpPr>
          <p:cNvPr id="38" name="Group 38"/>
          <p:cNvGrpSpPr/>
          <p:nvPr/>
        </p:nvGrpSpPr>
        <p:grpSpPr>
          <a:xfrm>
            <a:off x="7108621" y="8152054"/>
            <a:ext cx="9184559" cy="1537801"/>
            <a:chOff x="0" y="0"/>
            <a:chExt cx="11447186" cy="1916640"/>
          </a:xfrm>
        </p:grpSpPr>
        <p:sp>
          <p:nvSpPr>
            <p:cNvPr id="39" name="Freeform 39"/>
            <p:cNvSpPr/>
            <p:nvPr/>
          </p:nvSpPr>
          <p:spPr>
            <a:xfrm>
              <a:off x="0" y="0"/>
              <a:ext cx="11504096" cy="1963166"/>
            </a:xfrm>
            <a:custGeom>
              <a:avLst/>
              <a:gdLst/>
              <a:ahLst/>
              <a:cxnLst/>
              <a:rect l="l" t="t" r="r" b="b"/>
              <a:pathLst>
                <a:path w="11504096" h="1963166">
                  <a:moveTo>
                    <a:pt x="10035653" y="0"/>
                  </a:moveTo>
                  <a:lnTo>
                    <a:pt x="0" y="0"/>
                  </a:lnTo>
                  <a:lnTo>
                    <a:pt x="1300564" y="837565"/>
                  </a:lnTo>
                  <a:cubicBezTo>
                    <a:pt x="1361876" y="877062"/>
                    <a:pt x="1393419" y="929386"/>
                    <a:pt x="1393419" y="981583"/>
                  </a:cubicBezTo>
                  <a:cubicBezTo>
                    <a:pt x="1393419" y="1033780"/>
                    <a:pt x="1362862" y="1085596"/>
                    <a:pt x="1300564" y="1125601"/>
                  </a:cubicBezTo>
                  <a:lnTo>
                    <a:pt x="986" y="1963166"/>
                  </a:lnTo>
                  <a:lnTo>
                    <a:pt x="10034864" y="1963166"/>
                  </a:lnTo>
                  <a:lnTo>
                    <a:pt x="11504096" y="981583"/>
                  </a:lnTo>
                  <a:lnTo>
                    <a:pt x="10035653" y="0"/>
                  </a:lnTo>
                  <a:close/>
                </a:path>
              </a:pathLst>
            </a:custGeom>
            <a:solidFill>
              <a:srgbClr val="6B6B6B"/>
            </a:solidFill>
          </p:spPr>
        </p:sp>
      </p:grpSp>
      <p:sp>
        <p:nvSpPr>
          <p:cNvPr id="40" name="Freeform 40"/>
          <p:cNvSpPr/>
          <p:nvPr/>
        </p:nvSpPr>
        <p:spPr>
          <a:xfrm>
            <a:off x="9565268" y="565411"/>
            <a:ext cx="1153436" cy="1059064"/>
          </a:xfrm>
          <a:custGeom>
            <a:avLst/>
            <a:gdLst/>
            <a:ahLst/>
            <a:cxnLst/>
            <a:rect l="l" t="t" r="r" b="b"/>
            <a:pathLst>
              <a:path w="1153436" h="1059064">
                <a:moveTo>
                  <a:pt x="0" y="0"/>
                </a:moveTo>
                <a:lnTo>
                  <a:pt x="1153437" y="0"/>
                </a:lnTo>
                <a:lnTo>
                  <a:pt x="1153437" y="1059064"/>
                </a:lnTo>
                <a:lnTo>
                  <a:pt x="0" y="10590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1" name="Freeform 41"/>
          <p:cNvSpPr/>
          <p:nvPr/>
        </p:nvSpPr>
        <p:spPr>
          <a:xfrm>
            <a:off x="10896438" y="2362978"/>
            <a:ext cx="1122550" cy="1137021"/>
          </a:xfrm>
          <a:custGeom>
            <a:avLst/>
            <a:gdLst/>
            <a:ahLst/>
            <a:cxnLst/>
            <a:rect l="l" t="t" r="r" b="b"/>
            <a:pathLst>
              <a:path w="1122550" h="1137021">
                <a:moveTo>
                  <a:pt x="0" y="0"/>
                </a:moveTo>
                <a:lnTo>
                  <a:pt x="1122550" y="0"/>
                </a:lnTo>
                <a:lnTo>
                  <a:pt x="1122550" y="1137021"/>
                </a:lnTo>
                <a:lnTo>
                  <a:pt x="0" y="11370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2" name="Freeform 42"/>
          <p:cNvSpPr/>
          <p:nvPr/>
        </p:nvSpPr>
        <p:spPr>
          <a:xfrm>
            <a:off x="8821272" y="4591538"/>
            <a:ext cx="1058038" cy="1209815"/>
          </a:xfrm>
          <a:custGeom>
            <a:avLst/>
            <a:gdLst/>
            <a:ahLst/>
            <a:cxnLst/>
            <a:rect l="l" t="t" r="r" b="b"/>
            <a:pathLst>
              <a:path w="1058038" h="1209815">
                <a:moveTo>
                  <a:pt x="0" y="0"/>
                </a:moveTo>
                <a:lnTo>
                  <a:pt x="1058038" y="0"/>
                </a:lnTo>
                <a:lnTo>
                  <a:pt x="1058038" y="1209815"/>
                </a:lnTo>
                <a:lnTo>
                  <a:pt x="0" y="12098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3" name="Freeform 43"/>
          <p:cNvSpPr/>
          <p:nvPr/>
        </p:nvSpPr>
        <p:spPr>
          <a:xfrm>
            <a:off x="10868494" y="6533604"/>
            <a:ext cx="1228872" cy="1059064"/>
          </a:xfrm>
          <a:custGeom>
            <a:avLst/>
            <a:gdLst/>
            <a:ahLst/>
            <a:cxnLst/>
            <a:rect l="l" t="t" r="r" b="b"/>
            <a:pathLst>
              <a:path w="1228872" h="1059064">
                <a:moveTo>
                  <a:pt x="0" y="0"/>
                </a:moveTo>
                <a:lnTo>
                  <a:pt x="1228871" y="0"/>
                </a:lnTo>
                <a:lnTo>
                  <a:pt x="1228871" y="1059064"/>
                </a:lnTo>
                <a:lnTo>
                  <a:pt x="0" y="10590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4" name="Freeform 44"/>
          <p:cNvSpPr/>
          <p:nvPr/>
        </p:nvSpPr>
        <p:spPr>
          <a:xfrm>
            <a:off x="8667781" y="8303118"/>
            <a:ext cx="1440379" cy="1081594"/>
          </a:xfrm>
          <a:custGeom>
            <a:avLst/>
            <a:gdLst/>
            <a:ahLst/>
            <a:cxnLst/>
            <a:rect l="l" t="t" r="r" b="b"/>
            <a:pathLst>
              <a:path w="1440379" h="1081594">
                <a:moveTo>
                  <a:pt x="0" y="0"/>
                </a:moveTo>
                <a:lnTo>
                  <a:pt x="1440379" y="0"/>
                </a:lnTo>
                <a:lnTo>
                  <a:pt x="1440379" y="1081594"/>
                </a:lnTo>
                <a:lnTo>
                  <a:pt x="0" y="10815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5" name="TextBox 45"/>
          <p:cNvSpPr txBox="1"/>
          <p:nvPr/>
        </p:nvSpPr>
        <p:spPr>
          <a:xfrm>
            <a:off x="1113972" y="1125890"/>
            <a:ext cx="4574506" cy="673743"/>
          </a:xfrm>
          <a:prstGeom prst="rect">
            <a:avLst/>
          </a:prstGeom>
        </p:spPr>
        <p:txBody>
          <a:bodyPr lIns="0" tIns="0" rIns="0" bIns="0" rtlCol="0" anchor="t">
            <a:spAutoFit/>
          </a:bodyPr>
          <a:lstStyle/>
          <a:p>
            <a:pPr marL="0" lvl="0" indent="0" algn="l">
              <a:lnSpc>
                <a:spcPts val="5090"/>
              </a:lnSpc>
              <a:spcBef>
                <a:spcPct val="0"/>
              </a:spcBef>
            </a:pPr>
            <a:r>
              <a:rPr lang="en-US" sz="3688" spc="361">
                <a:solidFill>
                  <a:srgbClr val="FFFFFF"/>
                </a:solidFill>
                <a:latin typeface="Codec Pro ExtraBold"/>
                <a:ea typeface="Codec Pro ExtraBold"/>
                <a:cs typeface="Codec Pro ExtraBold"/>
                <a:sym typeface="Codec Pro ExtraBold"/>
              </a:rPr>
              <a:t>17 TUJUAN SDGS</a:t>
            </a:r>
          </a:p>
        </p:txBody>
      </p:sp>
      <p:sp>
        <p:nvSpPr>
          <p:cNvPr id="46" name="TextBox 46"/>
          <p:cNvSpPr txBox="1"/>
          <p:nvPr/>
        </p:nvSpPr>
        <p:spPr>
          <a:xfrm>
            <a:off x="10896438" y="686100"/>
            <a:ext cx="3484144" cy="633795"/>
          </a:xfrm>
          <a:prstGeom prst="rect">
            <a:avLst/>
          </a:prstGeom>
        </p:spPr>
        <p:txBody>
          <a:bodyPr lIns="0" tIns="0" rIns="0" bIns="0" rtlCol="0" anchor="t">
            <a:spAutoFit/>
          </a:bodyPr>
          <a:lstStyle/>
          <a:p>
            <a:pPr marL="0" lvl="0" indent="0" algn="l">
              <a:lnSpc>
                <a:spcPts val="2564"/>
              </a:lnSpc>
              <a:spcBef>
                <a:spcPct val="0"/>
              </a:spcBef>
            </a:pPr>
            <a:r>
              <a:rPr lang="en-US" sz="1858" spc="182">
                <a:solidFill>
                  <a:srgbClr val="FFFFFF"/>
                </a:solidFill>
                <a:latin typeface="Open Sauce"/>
                <a:ea typeface="Open Sauce"/>
                <a:cs typeface="Open Sauce"/>
                <a:sym typeface="Open Sauce"/>
              </a:rPr>
              <a:t>Tindakan untuk iklim (Climate action)</a:t>
            </a:r>
          </a:p>
        </p:txBody>
      </p:sp>
      <p:sp>
        <p:nvSpPr>
          <p:cNvPr id="47" name="TextBox 47"/>
          <p:cNvSpPr txBox="1"/>
          <p:nvPr/>
        </p:nvSpPr>
        <p:spPr>
          <a:xfrm>
            <a:off x="7420550" y="623887"/>
            <a:ext cx="979531" cy="799238"/>
          </a:xfrm>
          <a:prstGeom prst="rect">
            <a:avLst/>
          </a:prstGeom>
        </p:spPr>
        <p:txBody>
          <a:bodyPr lIns="0" tIns="0" rIns="0" bIns="0" rtlCol="0" anchor="t">
            <a:spAutoFit/>
          </a:bodyPr>
          <a:lstStyle/>
          <a:p>
            <a:pPr marL="0" lvl="0" indent="0" algn="ctr">
              <a:lnSpc>
                <a:spcPts val="6047"/>
              </a:lnSpc>
              <a:spcBef>
                <a:spcPct val="0"/>
              </a:spcBef>
            </a:pPr>
            <a:r>
              <a:rPr lang="en-US" sz="4381" spc="429">
                <a:solidFill>
                  <a:srgbClr val="231F20"/>
                </a:solidFill>
                <a:latin typeface="Codec Pro ExtraBold"/>
                <a:ea typeface="Codec Pro ExtraBold"/>
                <a:cs typeface="Codec Pro ExtraBold"/>
                <a:sym typeface="Codec Pro ExtraBold"/>
              </a:rPr>
              <a:t>13</a:t>
            </a:r>
          </a:p>
        </p:txBody>
      </p:sp>
      <p:sp>
        <p:nvSpPr>
          <p:cNvPr id="48" name="TextBox 48"/>
          <p:cNvSpPr txBox="1"/>
          <p:nvPr/>
        </p:nvSpPr>
        <p:spPr>
          <a:xfrm>
            <a:off x="13262559" y="2486003"/>
            <a:ext cx="979531" cy="799238"/>
          </a:xfrm>
          <a:prstGeom prst="rect">
            <a:avLst/>
          </a:prstGeom>
        </p:spPr>
        <p:txBody>
          <a:bodyPr lIns="0" tIns="0" rIns="0" bIns="0" rtlCol="0" anchor="t">
            <a:spAutoFit/>
          </a:bodyPr>
          <a:lstStyle/>
          <a:p>
            <a:pPr marL="0" lvl="0" indent="0" algn="ctr">
              <a:lnSpc>
                <a:spcPts val="6047"/>
              </a:lnSpc>
              <a:spcBef>
                <a:spcPct val="0"/>
              </a:spcBef>
            </a:pPr>
            <a:r>
              <a:rPr lang="en-US" sz="4381" spc="429">
                <a:solidFill>
                  <a:srgbClr val="231F20"/>
                </a:solidFill>
                <a:latin typeface="Codec Pro ExtraBold"/>
                <a:ea typeface="Codec Pro ExtraBold"/>
                <a:cs typeface="Codec Pro ExtraBold"/>
                <a:sym typeface="Codec Pro ExtraBold"/>
              </a:rPr>
              <a:t>14</a:t>
            </a:r>
          </a:p>
        </p:txBody>
      </p:sp>
      <p:sp>
        <p:nvSpPr>
          <p:cNvPr id="49" name="TextBox 49"/>
          <p:cNvSpPr txBox="1"/>
          <p:nvPr/>
        </p:nvSpPr>
        <p:spPr>
          <a:xfrm>
            <a:off x="6668009" y="4802856"/>
            <a:ext cx="979531" cy="799238"/>
          </a:xfrm>
          <a:prstGeom prst="rect">
            <a:avLst/>
          </a:prstGeom>
        </p:spPr>
        <p:txBody>
          <a:bodyPr lIns="0" tIns="0" rIns="0" bIns="0" rtlCol="0" anchor="t">
            <a:spAutoFit/>
          </a:bodyPr>
          <a:lstStyle/>
          <a:p>
            <a:pPr marL="0" lvl="0" indent="0" algn="ctr">
              <a:lnSpc>
                <a:spcPts val="6047"/>
              </a:lnSpc>
              <a:spcBef>
                <a:spcPct val="0"/>
              </a:spcBef>
            </a:pPr>
            <a:r>
              <a:rPr lang="en-US" sz="4381" spc="429">
                <a:solidFill>
                  <a:srgbClr val="231F20"/>
                </a:solidFill>
                <a:latin typeface="Codec Pro ExtraBold"/>
                <a:ea typeface="Codec Pro ExtraBold"/>
                <a:cs typeface="Codec Pro ExtraBold"/>
                <a:sym typeface="Codec Pro ExtraBold"/>
              </a:rPr>
              <a:t>15</a:t>
            </a:r>
          </a:p>
        </p:txBody>
      </p:sp>
      <p:sp>
        <p:nvSpPr>
          <p:cNvPr id="50" name="TextBox 50"/>
          <p:cNvSpPr txBox="1"/>
          <p:nvPr/>
        </p:nvSpPr>
        <p:spPr>
          <a:xfrm>
            <a:off x="13110638" y="6603454"/>
            <a:ext cx="979531" cy="799238"/>
          </a:xfrm>
          <a:prstGeom prst="rect">
            <a:avLst/>
          </a:prstGeom>
        </p:spPr>
        <p:txBody>
          <a:bodyPr lIns="0" tIns="0" rIns="0" bIns="0" rtlCol="0" anchor="t">
            <a:spAutoFit/>
          </a:bodyPr>
          <a:lstStyle/>
          <a:p>
            <a:pPr marL="0" lvl="0" indent="0" algn="ctr">
              <a:lnSpc>
                <a:spcPts val="6047"/>
              </a:lnSpc>
              <a:spcBef>
                <a:spcPct val="0"/>
              </a:spcBef>
            </a:pPr>
            <a:r>
              <a:rPr lang="en-US" sz="4381" spc="429">
                <a:solidFill>
                  <a:srgbClr val="231F20"/>
                </a:solidFill>
                <a:latin typeface="Codec Pro ExtraBold"/>
                <a:ea typeface="Codec Pro ExtraBold"/>
                <a:cs typeface="Codec Pro ExtraBold"/>
                <a:sym typeface="Codec Pro ExtraBold"/>
              </a:rPr>
              <a:t>16</a:t>
            </a:r>
          </a:p>
        </p:txBody>
      </p:sp>
      <p:sp>
        <p:nvSpPr>
          <p:cNvPr id="51" name="TextBox 51"/>
          <p:cNvSpPr txBox="1"/>
          <p:nvPr/>
        </p:nvSpPr>
        <p:spPr>
          <a:xfrm>
            <a:off x="1113972" y="1900362"/>
            <a:ext cx="3934942" cy="896656"/>
          </a:xfrm>
          <a:prstGeom prst="rect">
            <a:avLst/>
          </a:prstGeom>
        </p:spPr>
        <p:txBody>
          <a:bodyPr lIns="0" tIns="0" rIns="0" bIns="0" rtlCol="0" anchor="t">
            <a:spAutoFit/>
          </a:bodyPr>
          <a:lstStyle/>
          <a:p>
            <a:pPr marL="0" lvl="0" indent="0" algn="l">
              <a:lnSpc>
                <a:spcPts val="2455"/>
              </a:lnSpc>
              <a:spcBef>
                <a:spcPct val="0"/>
              </a:spcBef>
            </a:pPr>
            <a:r>
              <a:rPr lang="en-US" sz="1779" spc="174">
                <a:solidFill>
                  <a:srgbClr val="FFFFFF"/>
                </a:solidFill>
                <a:latin typeface="Open Sauce"/>
                <a:ea typeface="Open Sauce"/>
                <a:cs typeface="Open Sauce"/>
                <a:sym typeface="Open Sauce"/>
              </a:rPr>
              <a:t>Adapun 17 tujuan pembangunan berkelanjuan SDGS dipaparkan sbb:</a:t>
            </a:r>
          </a:p>
        </p:txBody>
      </p:sp>
      <p:sp>
        <p:nvSpPr>
          <p:cNvPr id="52" name="TextBox 52"/>
          <p:cNvSpPr txBox="1"/>
          <p:nvPr/>
        </p:nvSpPr>
        <p:spPr>
          <a:xfrm>
            <a:off x="7108621" y="2600303"/>
            <a:ext cx="3484144" cy="633795"/>
          </a:xfrm>
          <a:prstGeom prst="rect">
            <a:avLst/>
          </a:prstGeom>
        </p:spPr>
        <p:txBody>
          <a:bodyPr lIns="0" tIns="0" rIns="0" bIns="0" rtlCol="0" anchor="t">
            <a:spAutoFit/>
          </a:bodyPr>
          <a:lstStyle/>
          <a:p>
            <a:pPr marL="0" lvl="0" indent="0" algn="r">
              <a:lnSpc>
                <a:spcPts val="2564"/>
              </a:lnSpc>
              <a:spcBef>
                <a:spcPct val="0"/>
              </a:spcBef>
            </a:pPr>
            <a:r>
              <a:rPr lang="en-US" sz="1858" spc="182">
                <a:solidFill>
                  <a:srgbClr val="FFFFFF"/>
                </a:solidFill>
                <a:latin typeface="Open Sauce"/>
                <a:ea typeface="Open Sauce"/>
                <a:cs typeface="Open Sauce"/>
                <a:sym typeface="Open Sauce"/>
              </a:rPr>
              <a:t>Kehidupan dibawah Air (Life Below water)</a:t>
            </a:r>
          </a:p>
        </p:txBody>
      </p:sp>
      <p:sp>
        <p:nvSpPr>
          <p:cNvPr id="53" name="TextBox 53"/>
          <p:cNvSpPr txBox="1"/>
          <p:nvPr/>
        </p:nvSpPr>
        <p:spPr>
          <a:xfrm>
            <a:off x="10277490" y="4917156"/>
            <a:ext cx="3484144" cy="633795"/>
          </a:xfrm>
          <a:prstGeom prst="rect">
            <a:avLst/>
          </a:prstGeom>
        </p:spPr>
        <p:txBody>
          <a:bodyPr lIns="0" tIns="0" rIns="0" bIns="0" rtlCol="0" anchor="t">
            <a:spAutoFit/>
          </a:bodyPr>
          <a:lstStyle/>
          <a:p>
            <a:pPr marL="0" lvl="0" indent="0" algn="l">
              <a:lnSpc>
                <a:spcPts val="2564"/>
              </a:lnSpc>
              <a:spcBef>
                <a:spcPct val="0"/>
              </a:spcBef>
            </a:pPr>
            <a:r>
              <a:rPr lang="en-US" sz="1858" spc="182">
                <a:solidFill>
                  <a:srgbClr val="FFFFFF"/>
                </a:solidFill>
                <a:latin typeface="Open Sauce"/>
                <a:ea typeface="Open Sauce"/>
                <a:cs typeface="Open Sauce"/>
                <a:sym typeface="Open Sauce"/>
              </a:rPr>
              <a:t>Kehidupan di atas darat (Line on land)</a:t>
            </a:r>
          </a:p>
        </p:txBody>
      </p:sp>
      <p:sp>
        <p:nvSpPr>
          <p:cNvPr id="54" name="TextBox 54"/>
          <p:cNvSpPr txBox="1"/>
          <p:nvPr/>
        </p:nvSpPr>
        <p:spPr>
          <a:xfrm>
            <a:off x="4495355" y="6675236"/>
            <a:ext cx="6223350" cy="633795"/>
          </a:xfrm>
          <a:prstGeom prst="rect">
            <a:avLst/>
          </a:prstGeom>
        </p:spPr>
        <p:txBody>
          <a:bodyPr lIns="0" tIns="0" rIns="0" bIns="0" rtlCol="0" anchor="t">
            <a:spAutoFit/>
          </a:bodyPr>
          <a:lstStyle/>
          <a:p>
            <a:pPr marL="0" lvl="0" indent="0" algn="r">
              <a:lnSpc>
                <a:spcPts val="2564"/>
              </a:lnSpc>
              <a:spcBef>
                <a:spcPct val="0"/>
              </a:spcBef>
            </a:pPr>
            <a:r>
              <a:rPr lang="en-US" sz="1858" spc="182">
                <a:solidFill>
                  <a:srgbClr val="FFFFFF"/>
                </a:solidFill>
                <a:latin typeface="Open Sauce"/>
                <a:ea typeface="Open Sauce"/>
                <a:cs typeface="Open Sauce"/>
                <a:sym typeface="Open Sauce"/>
              </a:rPr>
              <a:t>Perdamaian, keadilan dan Institusi yang kuat (Peace, Justice, and Strong Institution)</a:t>
            </a:r>
          </a:p>
        </p:txBody>
      </p:sp>
      <p:sp>
        <p:nvSpPr>
          <p:cNvPr id="55" name="TextBox 55"/>
          <p:cNvSpPr txBox="1"/>
          <p:nvPr/>
        </p:nvSpPr>
        <p:spPr>
          <a:xfrm>
            <a:off x="10432916" y="8382140"/>
            <a:ext cx="4399951" cy="957645"/>
          </a:xfrm>
          <a:prstGeom prst="rect">
            <a:avLst/>
          </a:prstGeom>
        </p:spPr>
        <p:txBody>
          <a:bodyPr lIns="0" tIns="0" rIns="0" bIns="0" rtlCol="0" anchor="t">
            <a:spAutoFit/>
          </a:bodyPr>
          <a:lstStyle/>
          <a:p>
            <a:pPr marL="0" lvl="0" indent="0" algn="l">
              <a:lnSpc>
                <a:spcPts val="2564"/>
              </a:lnSpc>
              <a:spcBef>
                <a:spcPct val="0"/>
              </a:spcBef>
            </a:pPr>
            <a:r>
              <a:rPr lang="en-US" sz="1858" spc="182">
                <a:solidFill>
                  <a:srgbClr val="FFFFFF"/>
                </a:solidFill>
                <a:latin typeface="Open Sauce"/>
                <a:ea typeface="Open Sauce"/>
                <a:cs typeface="Open Sauce"/>
                <a:sym typeface="Open Sauce"/>
              </a:rPr>
              <a:t>Kemitraan untuk mencapai tujuan (Paetnerships for the goals)</a:t>
            </a:r>
          </a:p>
        </p:txBody>
      </p:sp>
      <p:sp>
        <p:nvSpPr>
          <p:cNvPr id="56" name="TextBox 56"/>
          <p:cNvSpPr txBox="1"/>
          <p:nvPr/>
        </p:nvSpPr>
        <p:spPr>
          <a:xfrm>
            <a:off x="5688478" y="8449898"/>
            <a:ext cx="979531" cy="799238"/>
          </a:xfrm>
          <a:prstGeom prst="rect">
            <a:avLst/>
          </a:prstGeom>
        </p:spPr>
        <p:txBody>
          <a:bodyPr lIns="0" tIns="0" rIns="0" bIns="0" rtlCol="0" anchor="t">
            <a:spAutoFit/>
          </a:bodyPr>
          <a:lstStyle/>
          <a:p>
            <a:pPr marL="0" lvl="0" indent="0" algn="ctr">
              <a:lnSpc>
                <a:spcPts val="6047"/>
              </a:lnSpc>
              <a:spcBef>
                <a:spcPct val="0"/>
              </a:spcBef>
            </a:pPr>
            <a:r>
              <a:rPr lang="en-US" sz="4381" spc="429">
                <a:solidFill>
                  <a:srgbClr val="231F20"/>
                </a:solidFill>
                <a:latin typeface="Codec Pro ExtraBold"/>
                <a:ea typeface="Codec Pro ExtraBold"/>
                <a:cs typeface="Codec Pro ExtraBold"/>
                <a:sym typeface="Codec Pro ExtraBold"/>
              </a:rPr>
              <a:t>17</a:t>
            </a:r>
          </a:p>
        </p:txBody>
      </p:sp>
      <p:sp>
        <p:nvSpPr>
          <p:cNvPr id="57" name="AutoShape 57"/>
          <p:cNvSpPr/>
          <p:nvPr/>
        </p:nvSpPr>
        <p:spPr>
          <a:xfrm>
            <a:off x="-172608" y="1790108"/>
            <a:ext cx="5720180" cy="0"/>
          </a:xfrm>
          <a:prstGeom prst="line">
            <a:avLst/>
          </a:prstGeom>
          <a:ln w="19050" cap="rnd">
            <a:solidFill>
              <a:srgbClr val="FFFFFF"/>
            </a:solidFill>
            <a:prstDash val="solid"/>
            <a:headEnd type="none" w="sm" len="sm"/>
            <a:tailEnd type="none" w="sm" len="sm"/>
          </a:ln>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3331551" y="3988736"/>
            <a:ext cx="11624899" cy="1918154"/>
          </a:xfrm>
          <a:prstGeom prst="rect">
            <a:avLst/>
          </a:prstGeom>
        </p:spPr>
        <p:txBody>
          <a:bodyPr lIns="0" tIns="0" rIns="0" bIns="0" rtlCol="0" anchor="t">
            <a:spAutoFit/>
          </a:bodyPr>
          <a:lstStyle/>
          <a:p>
            <a:pPr algn="ctr">
              <a:lnSpc>
                <a:spcPts val="6716"/>
              </a:lnSpc>
            </a:pPr>
            <a:r>
              <a:rPr lang="en-US" sz="7996" spc="783">
                <a:solidFill>
                  <a:srgbClr val="FFFFFF"/>
                </a:solidFill>
                <a:latin typeface="Codec Pro ExtraBold"/>
                <a:ea typeface="Codec Pro ExtraBold"/>
                <a:cs typeface="Codec Pro ExtraBold"/>
                <a:sym typeface="Codec Pro ExtraBold"/>
              </a:rPr>
              <a:t>PERBEDAAN MGDS DAN SDGS</a:t>
            </a:r>
          </a:p>
        </p:txBody>
      </p:sp>
      <p:sp>
        <p:nvSpPr>
          <p:cNvPr id="4" name="AutoShape 4"/>
          <p:cNvSpPr/>
          <p:nvPr/>
        </p:nvSpPr>
        <p:spPr>
          <a:xfrm flipH="1" flipV="1">
            <a:off x="3634652" y="5830690"/>
            <a:ext cx="11321669" cy="38100"/>
          </a:xfrm>
          <a:prstGeom prst="line">
            <a:avLst/>
          </a:prstGeom>
          <a:ln w="76200" cap="flat">
            <a:solidFill>
              <a:srgbClr val="FDFBFB"/>
            </a:solidFill>
            <a:prstDash val="solid"/>
            <a:headEnd type="none" w="sm" len="sm"/>
            <a:tailEnd type="none" w="sm" len="sm"/>
          </a:ln>
        </p:spPr>
      </p:sp>
      <p:grpSp>
        <p:nvGrpSpPr>
          <p:cNvPr id="5" name="Group 5"/>
          <p:cNvGrpSpPr/>
          <p:nvPr/>
        </p:nvGrpSpPr>
        <p:grpSpPr>
          <a:xfrm>
            <a:off x="13969053" y="-5826845"/>
            <a:ext cx="8637895" cy="863789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3F6B"/>
            </a:solidFill>
            <a:ln cap="sq">
              <a:noFill/>
              <a:prstDash val="solid"/>
              <a:miter/>
            </a:ln>
          </p:spPr>
        </p:sp>
        <p:sp>
          <p:nvSpPr>
            <p:cNvPr id="7" name="TextBox 7"/>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8" name="Group 8"/>
          <p:cNvGrpSpPr/>
          <p:nvPr/>
        </p:nvGrpSpPr>
        <p:grpSpPr>
          <a:xfrm>
            <a:off x="-2346965" y="7567672"/>
            <a:ext cx="4879096" cy="48790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3F6B"/>
            </a:solidFill>
            <a:ln cap="sq">
              <a:noFill/>
              <a:prstDash val="solid"/>
              <a:miter/>
            </a:ln>
          </p:spPr>
        </p:sp>
        <p:sp>
          <p:nvSpPr>
            <p:cNvPr id="10" name="TextBox 10"/>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1" name="AutoShape 11"/>
          <p:cNvSpPr/>
          <p:nvPr/>
        </p:nvSpPr>
        <p:spPr>
          <a:xfrm>
            <a:off x="-1831390" y="1759672"/>
            <a:ext cx="5720180" cy="0"/>
          </a:xfrm>
          <a:prstGeom prst="line">
            <a:avLst/>
          </a:prstGeom>
          <a:ln w="19050" cap="rnd">
            <a:solidFill>
              <a:srgbClr val="FFFFFF"/>
            </a:solidFill>
            <a:prstDash val="solid"/>
            <a:headEnd type="none" w="sm" len="sm"/>
            <a:tailEnd type="none" w="sm" len="sm"/>
          </a:ln>
        </p:spPr>
      </p:sp>
      <p:sp>
        <p:nvSpPr>
          <p:cNvPr id="12" name="AutoShape 12"/>
          <p:cNvSpPr/>
          <p:nvPr/>
        </p:nvSpPr>
        <p:spPr>
          <a:xfrm>
            <a:off x="1942848" y="2338171"/>
            <a:ext cx="5720180" cy="0"/>
          </a:xfrm>
          <a:prstGeom prst="line">
            <a:avLst/>
          </a:prstGeom>
          <a:ln w="19050" cap="rnd">
            <a:solidFill>
              <a:srgbClr val="FFFFFF"/>
            </a:solidFill>
            <a:prstDash val="solid"/>
            <a:headEnd type="none" w="sm" len="sm"/>
            <a:tailEnd type="none" w="sm" len="sm"/>
          </a:ln>
        </p:spPr>
      </p:sp>
      <p:sp>
        <p:nvSpPr>
          <p:cNvPr id="13" name="AutoShape 13"/>
          <p:cNvSpPr/>
          <p:nvPr/>
        </p:nvSpPr>
        <p:spPr>
          <a:xfrm>
            <a:off x="14956449" y="9248775"/>
            <a:ext cx="5720180" cy="0"/>
          </a:xfrm>
          <a:prstGeom prst="line">
            <a:avLst/>
          </a:prstGeom>
          <a:ln w="19050" cap="rnd">
            <a:solidFill>
              <a:srgbClr val="FFFFFF"/>
            </a:solidFill>
            <a:prstDash val="solid"/>
            <a:headEnd type="none" w="sm" len="sm"/>
            <a:tailEnd type="none" w="sm" len="sm"/>
          </a:ln>
        </p:spPr>
      </p:sp>
      <p:sp>
        <p:nvSpPr>
          <p:cNvPr id="14" name="AutoShape 14"/>
          <p:cNvSpPr/>
          <p:nvPr/>
        </p:nvSpPr>
        <p:spPr>
          <a:xfrm>
            <a:off x="11539120" y="8762027"/>
            <a:ext cx="5720180" cy="0"/>
          </a:xfrm>
          <a:prstGeom prst="line">
            <a:avLst/>
          </a:prstGeom>
          <a:ln w="19050" cap="rnd">
            <a:solidFill>
              <a:srgbClr val="FFFFFF"/>
            </a:solidFill>
            <a:prstDash val="solid"/>
            <a:headEnd type="none" w="sm" len="sm"/>
            <a:tailEnd type="none" w="sm" len="sm"/>
          </a:ln>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Freeform 2"/>
          <p:cNvSpPr/>
          <p:nvPr/>
        </p:nvSpPr>
        <p:spPr>
          <a:xfrm>
            <a:off x="0" y="-3827718"/>
            <a:ext cx="18288000" cy="7843837"/>
          </a:xfrm>
          <a:custGeom>
            <a:avLst/>
            <a:gdLst/>
            <a:ahLst/>
            <a:cxnLst/>
            <a:rect l="l" t="t" r="r" b="b"/>
            <a:pathLst>
              <a:path w="18288000" h="7843837">
                <a:moveTo>
                  <a:pt x="0" y="0"/>
                </a:moveTo>
                <a:lnTo>
                  <a:pt x="18288000" y="0"/>
                </a:lnTo>
                <a:lnTo>
                  <a:pt x="18288000" y="7843837"/>
                </a:lnTo>
                <a:lnTo>
                  <a:pt x="0" y="7843837"/>
                </a:lnTo>
                <a:lnTo>
                  <a:pt x="0" y="0"/>
                </a:lnTo>
                <a:close/>
              </a:path>
            </a:pathLst>
          </a:custGeom>
          <a:blipFill>
            <a:blip r:embed="rId2"/>
            <a:stretch>
              <a:fillRect t="-25209" b="-30127"/>
            </a:stretch>
          </a:blipFill>
        </p:spPr>
      </p:sp>
      <p:sp>
        <p:nvSpPr>
          <p:cNvPr id="3" name="TextBox 3"/>
          <p:cNvSpPr txBox="1"/>
          <p:nvPr/>
        </p:nvSpPr>
        <p:spPr>
          <a:xfrm>
            <a:off x="3048694" y="4497577"/>
            <a:ext cx="12190613" cy="666750"/>
          </a:xfrm>
          <a:prstGeom prst="rect">
            <a:avLst/>
          </a:prstGeom>
        </p:spPr>
        <p:txBody>
          <a:bodyPr lIns="0" tIns="0" rIns="0" bIns="0" rtlCol="0" anchor="t">
            <a:spAutoFit/>
          </a:bodyPr>
          <a:lstStyle/>
          <a:p>
            <a:pPr marL="0" lvl="0" indent="0" algn="ctr">
              <a:lnSpc>
                <a:spcPts val="5247"/>
              </a:lnSpc>
              <a:spcBef>
                <a:spcPct val="0"/>
              </a:spcBef>
            </a:pPr>
            <a:r>
              <a:rPr lang="en-US" sz="4373">
                <a:solidFill>
                  <a:srgbClr val="FFFFFF"/>
                </a:solidFill>
                <a:latin typeface="Now Bold"/>
                <a:ea typeface="Now Bold"/>
                <a:cs typeface="Now Bold"/>
                <a:sym typeface="Now Bold"/>
              </a:rPr>
              <a:t>MDGS DAN SDGS</a:t>
            </a:r>
          </a:p>
        </p:txBody>
      </p:sp>
      <p:sp>
        <p:nvSpPr>
          <p:cNvPr id="4" name="TextBox 4"/>
          <p:cNvSpPr txBox="1"/>
          <p:nvPr/>
        </p:nvSpPr>
        <p:spPr>
          <a:xfrm>
            <a:off x="1028700" y="6173780"/>
            <a:ext cx="7520377" cy="2055820"/>
          </a:xfrm>
          <a:prstGeom prst="rect">
            <a:avLst/>
          </a:prstGeom>
        </p:spPr>
        <p:txBody>
          <a:bodyPr lIns="0" tIns="0" rIns="0" bIns="0" rtlCol="0" anchor="t">
            <a:spAutoFit/>
          </a:bodyPr>
          <a:lstStyle/>
          <a:p>
            <a:pPr marL="418241" lvl="1" indent="-209120" algn="l">
              <a:lnSpc>
                <a:spcPts val="2712"/>
              </a:lnSpc>
              <a:buFont typeface="Arial"/>
              <a:buChar char="•"/>
            </a:pPr>
            <a:r>
              <a:rPr lang="en-US" sz="1937" spc="-48">
                <a:solidFill>
                  <a:srgbClr val="FFFFFF"/>
                </a:solidFill>
                <a:latin typeface="Canva Sans"/>
                <a:ea typeface="Canva Sans"/>
                <a:cs typeface="Canva Sans"/>
                <a:sym typeface="Canva Sans"/>
              </a:rPr>
              <a:t>Hanya mnecakup 8 tujuan</a:t>
            </a:r>
          </a:p>
          <a:p>
            <a:pPr marL="418241" lvl="1" indent="-209120" algn="l">
              <a:lnSpc>
                <a:spcPts val="2712"/>
              </a:lnSpc>
              <a:buFont typeface="Arial"/>
              <a:buChar char="•"/>
            </a:pPr>
            <a:r>
              <a:rPr lang="en-US" sz="1937" spc="-48">
                <a:solidFill>
                  <a:srgbClr val="FFFFFF"/>
                </a:solidFill>
                <a:latin typeface="Canva Sans"/>
                <a:ea typeface="Canva Sans"/>
                <a:cs typeface="Canva Sans"/>
                <a:sym typeface="Canva Sans"/>
              </a:rPr>
              <a:t>Tujuan MDGs lebih fokus pada isu-isu sosial seperti kesehatan, kemiskinan, dan pendidikan dengan sedikit perhatian pada isu lingkungan</a:t>
            </a:r>
          </a:p>
          <a:p>
            <a:pPr marL="418241" lvl="1" indent="-209120" algn="l">
              <a:lnSpc>
                <a:spcPts val="2712"/>
              </a:lnSpc>
              <a:buFont typeface="Arial"/>
              <a:buChar char="•"/>
            </a:pPr>
            <a:r>
              <a:rPr lang="en-US" sz="1937" spc="-48">
                <a:solidFill>
                  <a:srgbClr val="FFFFFF"/>
                </a:solidFill>
                <a:latin typeface="Canva Sans"/>
                <a:ea typeface="Canva Sans"/>
                <a:cs typeface="Canva Sans"/>
                <a:sym typeface="Canva Sans"/>
              </a:rPr>
              <a:t>MDGs lebih bersifat top-down dan tidak memiliki perhatian yang cukup pada partisipasi masyarakat</a:t>
            </a:r>
          </a:p>
        </p:txBody>
      </p:sp>
      <p:sp>
        <p:nvSpPr>
          <p:cNvPr id="5" name="TextBox 5"/>
          <p:cNvSpPr txBox="1"/>
          <p:nvPr/>
        </p:nvSpPr>
        <p:spPr>
          <a:xfrm>
            <a:off x="9738923" y="6173780"/>
            <a:ext cx="7520377" cy="3084520"/>
          </a:xfrm>
          <a:prstGeom prst="rect">
            <a:avLst/>
          </a:prstGeom>
        </p:spPr>
        <p:txBody>
          <a:bodyPr lIns="0" tIns="0" rIns="0" bIns="0" rtlCol="0" anchor="t">
            <a:spAutoFit/>
          </a:bodyPr>
          <a:lstStyle/>
          <a:p>
            <a:pPr marL="418241" lvl="1" indent="-209120" algn="l">
              <a:lnSpc>
                <a:spcPts val="2712"/>
              </a:lnSpc>
              <a:buFont typeface="Arial"/>
              <a:buChar char="•"/>
            </a:pPr>
            <a:r>
              <a:rPr lang="en-US" sz="1937" spc="-48">
                <a:solidFill>
                  <a:srgbClr val="FFFFFF"/>
                </a:solidFill>
                <a:latin typeface="Canva Sans"/>
                <a:ea typeface="Canva Sans"/>
                <a:cs typeface="Canva Sans"/>
                <a:sym typeface="Canva Sans"/>
              </a:rPr>
              <a:t>SDGs memiliki 17 tujuan dan 169 target.</a:t>
            </a:r>
          </a:p>
          <a:p>
            <a:pPr marL="418241" lvl="1" indent="-209120" algn="l">
              <a:lnSpc>
                <a:spcPts val="2712"/>
              </a:lnSpc>
              <a:buFont typeface="Arial"/>
              <a:buChar char="•"/>
            </a:pPr>
            <a:r>
              <a:rPr lang="en-US" sz="1937" spc="-48">
                <a:solidFill>
                  <a:srgbClr val="FFFFFF"/>
                </a:solidFill>
                <a:latin typeface="Canva Sans"/>
                <a:ea typeface="Canva Sans"/>
                <a:cs typeface="Canva Sans"/>
                <a:sym typeface="Canva Sans"/>
              </a:rPr>
              <a:t>SDGs lebih kontekstual dan fokus pada tantangan global seperti ketimpangan ekonomi, perubahan iklim, dan ketidakadilan gender.</a:t>
            </a:r>
          </a:p>
          <a:p>
            <a:pPr marL="418241" lvl="1" indent="-209120" algn="l">
              <a:lnSpc>
                <a:spcPts val="2712"/>
              </a:lnSpc>
              <a:buFont typeface="Arial"/>
              <a:buChar char="•"/>
            </a:pPr>
            <a:r>
              <a:rPr lang="en-US" sz="1937" spc="-48">
                <a:solidFill>
                  <a:srgbClr val="FFFFFF"/>
                </a:solidFill>
                <a:latin typeface="Canva Sans"/>
                <a:ea typeface="Canva Sans"/>
                <a:cs typeface="Canva Sans"/>
                <a:sym typeface="Canva Sans"/>
              </a:rPr>
              <a:t>Tujuan SDGs mengakui bahwa isu-isu sosial, ekonomi, dan lingkungan saling terkait dan mempengaruhi satu sama lain, sehingga memerlukan pendekatan holistik dan terintegrasi untuk mencapai kemajuan yang berkelanjutan.</a:t>
            </a:r>
          </a:p>
          <a:p>
            <a:pPr algn="l">
              <a:lnSpc>
                <a:spcPts val="2712"/>
              </a:lnSpc>
            </a:pPr>
            <a:endParaRPr lang="en-US" sz="1937" spc="-48">
              <a:solidFill>
                <a:srgbClr val="FFFFFF"/>
              </a:solidFill>
              <a:latin typeface="Canva Sans"/>
              <a:ea typeface="Canva Sans"/>
              <a:cs typeface="Canva Sans"/>
              <a:sym typeface="Canva Sans"/>
            </a:endParaRPr>
          </a:p>
        </p:txBody>
      </p:sp>
      <p:sp>
        <p:nvSpPr>
          <p:cNvPr id="6" name="AutoShape 6"/>
          <p:cNvSpPr/>
          <p:nvPr/>
        </p:nvSpPr>
        <p:spPr>
          <a:xfrm>
            <a:off x="9153525" y="5732493"/>
            <a:ext cx="0" cy="3525807"/>
          </a:xfrm>
          <a:prstGeom prst="line">
            <a:avLst/>
          </a:prstGeom>
          <a:ln w="38100" cap="flat">
            <a:solidFill>
              <a:srgbClr val="FFFFFF"/>
            </a:solidFill>
            <a:prstDash val="solid"/>
            <a:headEnd type="none" w="sm" len="sm"/>
            <a:tailEnd type="none" w="sm" len="sm"/>
          </a:ln>
        </p:spPr>
      </p:sp>
      <p:sp>
        <p:nvSpPr>
          <p:cNvPr id="7" name="TextBox 7"/>
          <p:cNvSpPr txBox="1"/>
          <p:nvPr/>
        </p:nvSpPr>
        <p:spPr>
          <a:xfrm>
            <a:off x="1028700" y="5588636"/>
            <a:ext cx="2624498" cy="422369"/>
          </a:xfrm>
          <a:prstGeom prst="rect">
            <a:avLst/>
          </a:prstGeom>
        </p:spPr>
        <p:txBody>
          <a:bodyPr lIns="0" tIns="0" rIns="0" bIns="0" rtlCol="0" anchor="t">
            <a:spAutoFit/>
          </a:bodyPr>
          <a:lstStyle/>
          <a:p>
            <a:pPr algn="l">
              <a:lnSpc>
                <a:spcPts val="3494"/>
              </a:lnSpc>
            </a:pPr>
            <a:r>
              <a:rPr lang="en-US" sz="2496" spc="82">
                <a:solidFill>
                  <a:srgbClr val="FFFFFF"/>
                </a:solidFill>
                <a:latin typeface="Canva Sans Bold"/>
                <a:ea typeface="Canva Sans Bold"/>
                <a:cs typeface="Canva Sans Bold"/>
                <a:sym typeface="Canva Sans Bold"/>
              </a:rPr>
              <a:t>MDGS</a:t>
            </a:r>
          </a:p>
        </p:txBody>
      </p:sp>
      <p:sp>
        <p:nvSpPr>
          <p:cNvPr id="8" name="TextBox 8"/>
          <p:cNvSpPr txBox="1"/>
          <p:nvPr/>
        </p:nvSpPr>
        <p:spPr>
          <a:xfrm>
            <a:off x="9738923" y="5588636"/>
            <a:ext cx="3273274" cy="422369"/>
          </a:xfrm>
          <a:prstGeom prst="rect">
            <a:avLst/>
          </a:prstGeom>
        </p:spPr>
        <p:txBody>
          <a:bodyPr lIns="0" tIns="0" rIns="0" bIns="0" rtlCol="0" anchor="t">
            <a:spAutoFit/>
          </a:bodyPr>
          <a:lstStyle/>
          <a:p>
            <a:pPr algn="l">
              <a:lnSpc>
                <a:spcPts val="3494"/>
              </a:lnSpc>
            </a:pPr>
            <a:r>
              <a:rPr lang="en-US" sz="2496" spc="82">
                <a:solidFill>
                  <a:srgbClr val="FFFFFF"/>
                </a:solidFill>
                <a:latin typeface="Canva Sans Bold"/>
                <a:ea typeface="Canva Sans Bold"/>
                <a:cs typeface="Canva Sans Bold"/>
                <a:sym typeface="Canva Sans Bold"/>
              </a:rPr>
              <a:t>SDGS</a:t>
            </a:r>
          </a:p>
        </p:txBody>
      </p:sp>
      <p:sp>
        <p:nvSpPr>
          <p:cNvPr id="9" name="AutoShape 9"/>
          <p:cNvSpPr/>
          <p:nvPr/>
        </p:nvSpPr>
        <p:spPr>
          <a:xfrm flipH="1">
            <a:off x="904665" y="9773388"/>
            <a:ext cx="16668374" cy="0"/>
          </a:xfrm>
          <a:prstGeom prst="line">
            <a:avLst/>
          </a:prstGeom>
          <a:ln w="38100" cap="flat">
            <a:solidFill>
              <a:srgbClr val="FFFFFF"/>
            </a:solidFill>
            <a:prstDash val="solid"/>
            <a:headEnd type="none" w="sm" len="sm"/>
            <a:tailEnd type="none" w="sm" len="sm"/>
          </a:ln>
        </p:spPr>
      </p:sp>
      <p:sp>
        <p:nvSpPr>
          <p:cNvPr id="10" name="Freeform 10"/>
          <p:cNvSpPr/>
          <p:nvPr/>
        </p:nvSpPr>
        <p:spPr>
          <a:xfrm rot="9133202">
            <a:off x="10560529" y="7150066"/>
            <a:ext cx="10099928" cy="6023230"/>
          </a:xfrm>
          <a:custGeom>
            <a:avLst/>
            <a:gdLst/>
            <a:ahLst/>
            <a:cxnLst/>
            <a:rect l="l" t="t" r="r" b="b"/>
            <a:pathLst>
              <a:path w="10099928" h="6023230">
                <a:moveTo>
                  <a:pt x="0" y="0"/>
                </a:moveTo>
                <a:lnTo>
                  <a:pt x="10099928" y="0"/>
                </a:lnTo>
                <a:lnTo>
                  <a:pt x="10099928" y="6023230"/>
                </a:lnTo>
                <a:lnTo>
                  <a:pt x="0" y="60232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AutoShape 11"/>
          <p:cNvSpPr/>
          <p:nvPr/>
        </p:nvSpPr>
        <p:spPr>
          <a:xfrm>
            <a:off x="1028700" y="6039579"/>
            <a:ext cx="5720180" cy="0"/>
          </a:xfrm>
          <a:prstGeom prst="line">
            <a:avLst/>
          </a:prstGeom>
          <a:ln w="19050" cap="rnd">
            <a:solidFill>
              <a:srgbClr val="FFFFFF"/>
            </a:solidFill>
            <a:prstDash val="solid"/>
            <a:headEnd type="none" w="sm" len="sm"/>
            <a:tailEnd type="none" w="sm" len="sm"/>
          </a:ln>
        </p:spPr>
      </p:sp>
      <p:sp>
        <p:nvSpPr>
          <p:cNvPr id="12" name="AutoShape 12"/>
          <p:cNvSpPr/>
          <p:nvPr/>
        </p:nvSpPr>
        <p:spPr>
          <a:xfrm>
            <a:off x="9738923" y="6030054"/>
            <a:ext cx="5720180" cy="0"/>
          </a:xfrm>
          <a:prstGeom prst="line">
            <a:avLst/>
          </a:prstGeom>
          <a:ln w="19050" cap="rnd">
            <a:solidFill>
              <a:srgbClr val="FFFFFF"/>
            </a:solidFill>
            <a:prstDash val="solid"/>
            <a:headEnd type="none" w="sm" len="sm"/>
            <a:tailEnd type="none" w="sm" len="sm"/>
          </a:ln>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a:off x="0" y="0"/>
            <a:ext cx="18669125" cy="10524719"/>
          </a:xfrm>
          <a:custGeom>
            <a:avLst/>
            <a:gdLst/>
            <a:ahLst/>
            <a:cxnLst/>
            <a:rect l="l" t="t" r="r" b="b"/>
            <a:pathLst>
              <a:path w="18669125" h="10524719">
                <a:moveTo>
                  <a:pt x="0" y="0"/>
                </a:moveTo>
                <a:lnTo>
                  <a:pt x="18669125" y="0"/>
                </a:lnTo>
                <a:lnTo>
                  <a:pt x="18669125" y="10524719"/>
                </a:lnTo>
                <a:lnTo>
                  <a:pt x="0" y="10524719"/>
                </a:lnTo>
                <a:lnTo>
                  <a:pt x="0" y="0"/>
                </a:lnTo>
                <a:close/>
              </a:path>
            </a:pathLst>
          </a:custGeom>
          <a:blipFill>
            <a:blip r:embed="rId2">
              <a:alphaModFix amt="17000"/>
            </a:blip>
            <a:stretch>
              <a:fillRect/>
            </a:stretch>
          </a:blipFill>
        </p:spPr>
      </p:sp>
      <p:sp>
        <p:nvSpPr>
          <p:cNvPr id="3" name="Freeform 3"/>
          <p:cNvSpPr/>
          <p:nvPr/>
        </p:nvSpPr>
        <p:spPr>
          <a:xfrm rot="5015114">
            <a:off x="9740863" y="2343404"/>
            <a:ext cx="15802157" cy="9423832"/>
          </a:xfrm>
          <a:custGeom>
            <a:avLst/>
            <a:gdLst/>
            <a:ahLst/>
            <a:cxnLst/>
            <a:rect l="l" t="t" r="r" b="b"/>
            <a:pathLst>
              <a:path w="15802157" h="9423832">
                <a:moveTo>
                  <a:pt x="0" y="0"/>
                </a:moveTo>
                <a:lnTo>
                  <a:pt x="15802157" y="0"/>
                </a:lnTo>
                <a:lnTo>
                  <a:pt x="15802157" y="9423832"/>
                </a:lnTo>
                <a:lnTo>
                  <a:pt x="0" y="9423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383988" y="1738960"/>
            <a:ext cx="16349642" cy="7619050"/>
            <a:chOff x="0" y="0"/>
            <a:chExt cx="4306079" cy="2006663"/>
          </a:xfrm>
        </p:grpSpPr>
        <p:sp>
          <p:nvSpPr>
            <p:cNvPr id="5" name="Freeform 5"/>
            <p:cNvSpPr/>
            <p:nvPr/>
          </p:nvSpPr>
          <p:spPr>
            <a:xfrm>
              <a:off x="0" y="0"/>
              <a:ext cx="4306079" cy="2006663"/>
            </a:xfrm>
            <a:custGeom>
              <a:avLst/>
              <a:gdLst/>
              <a:ahLst/>
              <a:cxnLst/>
              <a:rect l="l" t="t" r="r" b="b"/>
              <a:pathLst>
                <a:path w="4306079" h="2006663">
                  <a:moveTo>
                    <a:pt x="0" y="0"/>
                  </a:moveTo>
                  <a:lnTo>
                    <a:pt x="4306079" y="0"/>
                  </a:lnTo>
                  <a:lnTo>
                    <a:pt x="4306079" y="2006663"/>
                  </a:lnTo>
                  <a:lnTo>
                    <a:pt x="0" y="2006663"/>
                  </a:lnTo>
                  <a:close/>
                </a:path>
              </a:pathLst>
            </a:custGeom>
            <a:solidFill>
              <a:srgbClr val="F5F5F5"/>
            </a:solidFill>
            <a:ln w="38100" cap="sq">
              <a:solidFill>
                <a:srgbClr val="263F6B"/>
              </a:solidFill>
              <a:prstDash val="solid"/>
              <a:miter/>
            </a:ln>
          </p:spPr>
        </p:sp>
        <p:sp>
          <p:nvSpPr>
            <p:cNvPr id="6" name="TextBox 6"/>
            <p:cNvSpPr txBox="1"/>
            <p:nvPr/>
          </p:nvSpPr>
          <p:spPr>
            <a:xfrm>
              <a:off x="0" y="-28575"/>
              <a:ext cx="4306079" cy="2035238"/>
            </a:xfrm>
            <a:prstGeom prst="rect">
              <a:avLst/>
            </a:prstGeom>
          </p:spPr>
          <p:txBody>
            <a:bodyPr lIns="50800" tIns="50800" rIns="50800" bIns="50800" rtlCol="0" anchor="ctr"/>
            <a:lstStyle/>
            <a:p>
              <a:pPr algn="ctr">
                <a:lnSpc>
                  <a:spcPts val="1869"/>
                </a:lnSpc>
              </a:pPr>
              <a:endParaRPr/>
            </a:p>
          </p:txBody>
        </p:sp>
      </p:grpSp>
      <p:sp>
        <p:nvSpPr>
          <p:cNvPr id="7" name="AutoShape 7"/>
          <p:cNvSpPr/>
          <p:nvPr/>
        </p:nvSpPr>
        <p:spPr>
          <a:xfrm flipV="1">
            <a:off x="8743768" y="2661296"/>
            <a:ext cx="0" cy="1794779"/>
          </a:xfrm>
          <a:prstGeom prst="line">
            <a:avLst/>
          </a:prstGeom>
          <a:ln w="38100" cap="flat">
            <a:solidFill>
              <a:srgbClr val="192253"/>
            </a:solidFill>
            <a:prstDash val="solid"/>
            <a:headEnd type="none" w="sm" len="sm"/>
            <a:tailEnd type="none" w="sm" len="sm"/>
          </a:ln>
        </p:spPr>
      </p:sp>
      <p:grpSp>
        <p:nvGrpSpPr>
          <p:cNvPr id="8" name="Group 8"/>
          <p:cNvGrpSpPr>
            <a:grpSpLocks noChangeAspect="1"/>
          </p:cNvGrpSpPr>
          <p:nvPr/>
        </p:nvGrpSpPr>
        <p:grpSpPr>
          <a:xfrm>
            <a:off x="8558809" y="2476337"/>
            <a:ext cx="369918" cy="369918"/>
            <a:chOff x="6705600" y="1371600"/>
            <a:chExt cx="10972800" cy="10972800"/>
          </a:xfrm>
        </p:grpSpPr>
        <p:sp>
          <p:nvSpPr>
            <p:cNvPr id="9" name="Freeform 9"/>
            <p:cNvSpPr/>
            <p:nvPr/>
          </p:nvSpPr>
          <p:spPr>
            <a:xfrm>
              <a:off x="6696808" y="1100629"/>
              <a:ext cx="10990383" cy="11514742"/>
            </a:xfrm>
            <a:custGeom>
              <a:avLst/>
              <a:gdLst/>
              <a:ahLst/>
              <a:cxnLst/>
              <a:rect l="l" t="t" r="r" b="b"/>
              <a:pathLst>
                <a:path w="10990383" h="11514742">
                  <a:moveTo>
                    <a:pt x="8792" y="5757371"/>
                  </a:moveTo>
                  <a:cubicBezTo>
                    <a:pt x="0" y="7723318"/>
                    <a:pt x="1043775" y="9543701"/>
                    <a:pt x="2744885" y="10529222"/>
                  </a:cubicBezTo>
                  <a:cubicBezTo>
                    <a:pt x="4445995" y="11514742"/>
                    <a:pt x="6544390" y="11514742"/>
                    <a:pt x="8245500" y="10529222"/>
                  </a:cubicBezTo>
                  <a:cubicBezTo>
                    <a:pt x="9946609" y="9543701"/>
                    <a:pt x="10990384" y="7723318"/>
                    <a:pt x="10981592" y="5757371"/>
                  </a:cubicBezTo>
                  <a:cubicBezTo>
                    <a:pt x="10990384" y="3791424"/>
                    <a:pt x="9946609" y="1971041"/>
                    <a:pt x="8245500" y="985520"/>
                  </a:cubicBezTo>
                  <a:cubicBezTo>
                    <a:pt x="6544390" y="0"/>
                    <a:pt x="4445995" y="0"/>
                    <a:pt x="2744885" y="985520"/>
                  </a:cubicBezTo>
                  <a:cubicBezTo>
                    <a:pt x="1043775" y="1971041"/>
                    <a:pt x="0" y="3791424"/>
                    <a:pt x="8792" y="5757371"/>
                  </a:cubicBezTo>
                  <a:close/>
                </a:path>
              </a:pathLst>
            </a:custGeom>
            <a:solidFill>
              <a:srgbClr val="202354"/>
            </a:solidFill>
          </p:spPr>
        </p:sp>
      </p:grpSp>
      <p:grpSp>
        <p:nvGrpSpPr>
          <p:cNvPr id="10" name="Group 10"/>
          <p:cNvGrpSpPr>
            <a:grpSpLocks noChangeAspect="1"/>
          </p:cNvGrpSpPr>
          <p:nvPr/>
        </p:nvGrpSpPr>
        <p:grpSpPr>
          <a:xfrm>
            <a:off x="8558809" y="4456075"/>
            <a:ext cx="369918" cy="369918"/>
            <a:chOff x="6705600" y="1371600"/>
            <a:chExt cx="10972800" cy="10972800"/>
          </a:xfrm>
        </p:grpSpPr>
        <p:sp>
          <p:nvSpPr>
            <p:cNvPr id="11" name="Freeform 11"/>
            <p:cNvSpPr/>
            <p:nvPr/>
          </p:nvSpPr>
          <p:spPr>
            <a:xfrm>
              <a:off x="6696808" y="1100629"/>
              <a:ext cx="10990383" cy="11514742"/>
            </a:xfrm>
            <a:custGeom>
              <a:avLst/>
              <a:gdLst/>
              <a:ahLst/>
              <a:cxnLst/>
              <a:rect l="l" t="t" r="r" b="b"/>
              <a:pathLst>
                <a:path w="10990383" h="11514742">
                  <a:moveTo>
                    <a:pt x="8792" y="5757371"/>
                  </a:moveTo>
                  <a:cubicBezTo>
                    <a:pt x="0" y="7723318"/>
                    <a:pt x="1043775" y="9543701"/>
                    <a:pt x="2744885" y="10529222"/>
                  </a:cubicBezTo>
                  <a:cubicBezTo>
                    <a:pt x="4445995" y="11514742"/>
                    <a:pt x="6544390" y="11514742"/>
                    <a:pt x="8245500" y="10529222"/>
                  </a:cubicBezTo>
                  <a:cubicBezTo>
                    <a:pt x="9946609" y="9543701"/>
                    <a:pt x="10990384" y="7723318"/>
                    <a:pt x="10981592" y="5757371"/>
                  </a:cubicBezTo>
                  <a:cubicBezTo>
                    <a:pt x="10990384" y="3791424"/>
                    <a:pt x="9946609" y="1971041"/>
                    <a:pt x="8245500" y="985520"/>
                  </a:cubicBezTo>
                  <a:cubicBezTo>
                    <a:pt x="6544390" y="0"/>
                    <a:pt x="4445995" y="0"/>
                    <a:pt x="2744885" y="985520"/>
                  </a:cubicBezTo>
                  <a:cubicBezTo>
                    <a:pt x="1043775" y="1971041"/>
                    <a:pt x="0" y="3791424"/>
                    <a:pt x="8792" y="5757371"/>
                  </a:cubicBezTo>
                  <a:close/>
                </a:path>
              </a:pathLst>
            </a:custGeom>
            <a:solidFill>
              <a:srgbClr val="202354"/>
            </a:solidFill>
          </p:spPr>
        </p:sp>
      </p:grpSp>
      <p:sp>
        <p:nvSpPr>
          <p:cNvPr id="12" name="AutoShape 12"/>
          <p:cNvSpPr/>
          <p:nvPr/>
        </p:nvSpPr>
        <p:spPr>
          <a:xfrm flipH="1">
            <a:off x="-8754464" y="1245604"/>
            <a:ext cx="17409032" cy="38100"/>
          </a:xfrm>
          <a:prstGeom prst="line">
            <a:avLst/>
          </a:prstGeom>
          <a:ln w="76200" cap="flat">
            <a:solidFill>
              <a:srgbClr val="1E2257"/>
            </a:solidFill>
            <a:prstDash val="solid"/>
            <a:headEnd type="none" w="sm" len="sm"/>
            <a:tailEnd type="none" w="sm" len="sm"/>
          </a:ln>
        </p:spPr>
      </p:sp>
      <p:sp>
        <p:nvSpPr>
          <p:cNvPr id="13" name="AutoShape 13"/>
          <p:cNvSpPr/>
          <p:nvPr/>
        </p:nvSpPr>
        <p:spPr>
          <a:xfrm flipV="1">
            <a:off x="957732" y="2837401"/>
            <a:ext cx="19050" cy="3828111"/>
          </a:xfrm>
          <a:prstGeom prst="line">
            <a:avLst/>
          </a:prstGeom>
          <a:ln w="38100" cap="flat">
            <a:solidFill>
              <a:srgbClr val="192253"/>
            </a:solidFill>
            <a:prstDash val="solid"/>
            <a:headEnd type="none" w="sm" len="sm"/>
            <a:tailEnd type="none" w="sm" len="sm"/>
          </a:ln>
        </p:spPr>
      </p:sp>
      <p:grpSp>
        <p:nvGrpSpPr>
          <p:cNvPr id="14" name="Group 14"/>
          <p:cNvGrpSpPr>
            <a:grpSpLocks noChangeAspect="1"/>
          </p:cNvGrpSpPr>
          <p:nvPr/>
        </p:nvGrpSpPr>
        <p:grpSpPr>
          <a:xfrm>
            <a:off x="772772" y="2450077"/>
            <a:ext cx="369918" cy="369918"/>
            <a:chOff x="6705600" y="1371600"/>
            <a:chExt cx="10972800" cy="10972800"/>
          </a:xfrm>
        </p:grpSpPr>
        <p:sp>
          <p:nvSpPr>
            <p:cNvPr id="15" name="Freeform 15"/>
            <p:cNvSpPr/>
            <p:nvPr/>
          </p:nvSpPr>
          <p:spPr>
            <a:xfrm>
              <a:off x="6696808" y="1100629"/>
              <a:ext cx="10990383" cy="11514742"/>
            </a:xfrm>
            <a:custGeom>
              <a:avLst/>
              <a:gdLst/>
              <a:ahLst/>
              <a:cxnLst/>
              <a:rect l="l" t="t" r="r" b="b"/>
              <a:pathLst>
                <a:path w="10990383" h="11514742">
                  <a:moveTo>
                    <a:pt x="8792" y="5757371"/>
                  </a:moveTo>
                  <a:cubicBezTo>
                    <a:pt x="0" y="7723318"/>
                    <a:pt x="1043775" y="9543701"/>
                    <a:pt x="2744885" y="10529222"/>
                  </a:cubicBezTo>
                  <a:cubicBezTo>
                    <a:pt x="4445995" y="11514742"/>
                    <a:pt x="6544390" y="11514742"/>
                    <a:pt x="8245500" y="10529222"/>
                  </a:cubicBezTo>
                  <a:cubicBezTo>
                    <a:pt x="9946609" y="9543701"/>
                    <a:pt x="10990384" y="7723318"/>
                    <a:pt x="10981592" y="5757371"/>
                  </a:cubicBezTo>
                  <a:cubicBezTo>
                    <a:pt x="10990384" y="3791424"/>
                    <a:pt x="9946609" y="1971041"/>
                    <a:pt x="8245500" y="985520"/>
                  </a:cubicBezTo>
                  <a:cubicBezTo>
                    <a:pt x="6544390" y="0"/>
                    <a:pt x="4445995" y="0"/>
                    <a:pt x="2744885" y="985520"/>
                  </a:cubicBezTo>
                  <a:cubicBezTo>
                    <a:pt x="1043775" y="1971041"/>
                    <a:pt x="0" y="3791424"/>
                    <a:pt x="8792" y="5757371"/>
                  </a:cubicBezTo>
                  <a:close/>
                </a:path>
              </a:pathLst>
            </a:custGeom>
            <a:solidFill>
              <a:srgbClr val="202354"/>
            </a:solidFill>
          </p:spPr>
        </p:sp>
      </p:grpSp>
      <p:grpSp>
        <p:nvGrpSpPr>
          <p:cNvPr id="16" name="Group 16"/>
          <p:cNvGrpSpPr>
            <a:grpSpLocks noChangeAspect="1"/>
          </p:cNvGrpSpPr>
          <p:nvPr/>
        </p:nvGrpSpPr>
        <p:grpSpPr>
          <a:xfrm>
            <a:off x="772772" y="4363046"/>
            <a:ext cx="369918" cy="369918"/>
            <a:chOff x="6705600" y="1371600"/>
            <a:chExt cx="10972800" cy="10972800"/>
          </a:xfrm>
        </p:grpSpPr>
        <p:sp>
          <p:nvSpPr>
            <p:cNvPr id="17" name="Freeform 17"/>
            <p:cNvSpPr/>
            <p:nvPr/>
          </p:nvSpPr>
          <p:spPr>
            <a:xfrm>
              <a:off x="6696808" y="1100629"/>
              <a:ext cx="10990383" cy="11514742"/>
            </a:xfrm>
            <a:custGeom>
              <a:avLst/>
              <a:gdLst/>
              <a:ahLst/>
              <a:cxnLst/>
              <a:rect l="l" t="t" r="r" b="b"/>
              <a:pathLst>
                <a:path w="10990383" h="11514742">
                  <a:moveTo>
                    <a:pt x="8792" y="5757371"/>
                  </a:moveTo>
                  <a:cubicBezTo>
                    <a:pt x="0" y="7723318"/>
                    <a:pt x="1043775" y="9543701"/>
                    <a:pt x="2744885" y="10529222"/>
                  </a:cubicBezTo>
                  <a:cubicBezTo>
                    <a:pt x="4445995" y="11514742"/>
                    <a:pt x="6544390" y="11514742"/>
                    <a:pt x="8245500" y="10529222"/>
                  </a:cubicBezTo>
                  <a:cubicBezTo>
                    <a:pt x="9946609" y="9543701"/>
                    <a:pt x="10990384" y="7723318"/>
                    <a:pt x="10981592" y="5757371"/>
                  </a:cubicBezTo>
                  <a:cubicBezTo>
                    <a:pt x="10990384" y="3791424"/>
                    <a:pt x="9946609" y="1971041"/>
                    <a:pt x="8245500" y="985520"/>
                  </a:cubicBezTo>
                  <a:cubicBezTo>
                    <a:pt x="6544390" y="0"/>
                    <a:pt x="4445995" y="0"/>
                    <a:pt x="2744885" y="985520"/>
                  </a:cubicBezTo>
                  <a:cubicBezTo>
                    <a:pt x="1043775" y="1971041"/>
                    <a:pt x="0" y="3791424"/>
                    <a:pt x="8792" y="5757371"/>
                  </a:cubicBezTo>
                  <a:close/>
                </a:path>
              </a:pathLst>
            </a:custGeom>
            <a:solidFill>
              <a:srgbClr val="202354"/>
            </a:solidFill>
          </p:spPr>
        </p:sp>
      </p:grpSp>
      <p:sp>
        <p:nvSpPr>
          <p:cNvPr id="18" name="TextBox 18"/>
          <p:cNvSpPr txBox="1"/>
          <p:nvPr/>
        </p:nvSpPr>
        <p:spPr>
          <a:xfrm>
            <a:off x="9054139" y="2441888"/>
            <a:ext cx="5260448" cy="480060"/>
          </a:xfrm>
          <a:prstGeom prst="rect">
            <a:avLst/>
          </a:prstGeom>
        </p:spPr>
        <p:txBody>
          <a:bodyPr lIns="0" tIns="0" rIns="0" bIns="0" rtlCol="0" anchor="t">
            <a:spAutoFit/>
          </a:bodyPr>
          <a:lstStyle/>
          <a:p>
            <a:pPr algn="just">
              <a:lnSpc>
                <a:spcPts val="3630"/>
              </a:lnSpc>
            </a:pPr>
            <a:r>
              <a:rPr lang="en-US" sz="3300" spc="105">
                <a:solidFill>
                  <a:srgbClr val="000000"/>
                </a:solidFill>
                <a:latin typeface="Open Sauce Medium"/>
                <a:ea typeface="Open Sauce Medium"/>
                <a:cs typeface="Open Sauce Medium"/>
                <a:sym typeface="Open Sauce Medium"/>
              </a:rPr>
              <a:t>Reduced Inequality</a:t>
            </a:r>
          </a:p>
        </p:txBody>
      </p:sp>
      <p:sp>
        <p:nvSpPr>
          <p:cNvPr id="19" name="TextBox 19"/>
          <p:cNvSpPr txBox="1"/>
          <p:nvPr/>
        </p:nvSpPr>
        <p:spPr>
          <a:xfrm>
            <a:off x="9054139" y="4401675"/>
            <a:ext cx="6721357" cy="937260"/>
          </a:xfrm>
          <a:prstGeom prst="rect">
            <a:avLst/>
          </a:prstGeom>
        </p:spPr>
        <p:txBody>
          <a:bodyPr lIns="0" tIns="0" rIns="0" bIns="0" rtlCol="0" anchor="t">
            <a:spAutoFit/>
          </a:bodyPr>
          <a:lstStyle/>
          <a:p>
            <a:pPr algn="l">
              <a:lnSpc>
                <a:spcPts val="3630"/>
              </a:lnSpc>
            </a:pPr>
            <a:r>
              <a:rPr lang="en-US" sz="3300" spc="105">
                <a:solidFill>
                  <a:srgbClr val="000000"/>
                </a:solidFill>
                <a:latin typeface="Open Sauce Medium"/>
                <a:ea typeface="Open Sauce Medium"/>
                <a:cs typeface="Open Sauce Medium"/>
                <a:sym typeface="Open Sauce Medium"/>
              </a:rPr>
              <a:t>Peace, Justice and Strong Institutions</a:t>
            </a:r>
          </a:p>
        </p:txBody>
      </p:sp>
      <p:sp>
        <p:nvSpPr>
          <p:cNvPr id="20" name="TextBox 20"/>
          <p:cNvSpPr txBox="1"/>
          <p:nvPr/>
        </p:nvSpPr>
        <p:spPr>
          <a:xfrm>
            <a:off x="541564" y="646244"/>
            <a:ext cx="7689983" cy="618410"/>
          </a:xfrm>
          <a:prstGeom prst="rect">
            <a:avLst/>
          </a:prstGeom>
        </p:spPr>
        <p:txBody>
          <a:bodyPr lIns="0" tIns="0" rIns="0" bIns="0" rtlCol="0" anchor="t">
            <a:spAutoFit/>
          </a:bodyPr>
          <a:lstStyle/>
          <a:p>
            <a:pPr marL="0" lvl="0" indent="0" algn="ctr">
              <a:lnSpc>
                <a:spcPts val="4867"/>
              </a:lnSpc>
              <a:spcBef>
                <a:spcPct val="0"/>
              </a:spcBef>
            </a:pPr>
            <a:r>
              <a:rPr lang="en-US" sz="4055">
                <a:solidFill>
                  <a:srgbClr val="213559"/>
                </a:solidFill>
                <a:latin typeface="Now Bold"/>
                <a:ea typeface="Now Bold"/>
                <a:cs typeface="Now Bold"/>
                <a:sym typeface="Now Bold"/>
              </a:rPr>
              <a:t>TUJUAN SDGS PADA MSDM</a:t>
            </a:r>
          </a:p>
        </p:txBody>
      </p:sp>
      <p:sp>
        <p:nvSpPr>
          <p:cNvPr id="21" name="TextBox 21"/>
          <p:cNvSpPr txBox="1"/>
          <p:nvPr/>
        </p:nvSpPr>
        <p:spPr>
          <a:xfrm>
            <a:off x="1357220" y="2404531"/>
            <a:ext cx="5260448" cy="480060"/>
          </a:xfrm>
          <a:prstGeom prst="rect">
            <a:avLst/>
          </a:prstGeom>
        </p:spPr>
        <p:txBody>
          <a:bodyPr lIns="0" tIns="0" rIns="0" bIns="0" rtlCol="0" anchor="t">
            <a:spAutoFit/>
          </a:bodyPr>
          <a:lstStyle/>
          <a:p>
            <a:pPr algn="just">
              <a:lnSpc>
                <a:spcPts val="3630"/>
              </a:lnSpc>
            </a:pPr>
            <a:r>
              <a:rPr lang="en-US" sz="3300" spc="105">
                <a:solidFill>
                  <a:srgbClr val="000000"/>
                </a:solidFill>
                <a:latin typeface="Open Sauce Medium"/>
                <a:ea typeface="Open Sauce Medium"/>
                <a:cs typeface="Open Sauce Medium"/>
                <a:sym typeface="Open Sauce Medium"/>
              </a:rPr>
              <a:t>Quality Education</a:t>
            </a:r>
          </a:p>
        </p:txBody>
      </p:sp>
      <p:sp>
        <p:nvSpPr>
          <p:cNvPr id="22" name="TextBox 22"/>
          <p:cNvSpPr txBox="1"/>
          <p:nvPr/>
        </p:nvSpPr>
        <p:spPr>
          <a:xfrm>
            <a:off x="1447081" y="3098732"/>
            <a:ext cx="6784466" cy="687324"/>
          </a:xfrm>
          <a:prstGeom prst="rect">
            <a:avLst/>
          </a:prstGeom>
        </p:spPr>
        <p:txBody>
          <a:bodyPr lIns="0" tIns="0" rIns="0" bIns="0" rtlCol="0" anchor="t">
            <a:spAutoFit/>
          </a:bodyPr>
          <a:lstStyle/>
          <a:p>
            <a:pPr algn="l">
              <a:lnSpc>
                <a:spcPts val="2792"/>
              </a:lnSpc>
            </a:pPr>
            <a:r>
              <a:rPr lang="en-US" sz="1899">
                <a:solidFill>
                  <a:srgbClr val="000000"/>
                </a:solidFill>
                <a:latin typeface="Open Sauce Light"/>
                <a:ea typeface="Open Sauce Light"/>
                <a:cs typeface="Open Sauce Light"/>
                <a:sym typeface="Open Sauce Light"/>
              </a:rPr>
              <a:t>Memastikan pendidikan yang inklusif, berkualitas, dan merata serta memberikan peluang belajar sepanjang hayat.</a:t>
            </a:r>
          </a:p>
        </p:txBody>
      </p:sp>
      <p:sp>
        <p:nvSpPr>
          <p:cNvPr id="23" name="TextBox 23"/>
          <p:cNvSpPr txBox="1"/>
          <p:nvPr/>
        </p:nvSpPr>
        <p:spPr>
          <a:xfrm>
            <a:off x="1357220" y="4358618"/>
            <a:ext cx="5260448" cy="480060"/>
          </a:xfrm>
          <a:prstGeom prst="rect">
            <a:avLst/>
          </a:prstGeom>
        </p:spPr>
        <p:txBody>
          <a:bodyPr lIns="0" tIns="0" rIns="0" bIns="0" rtlCol="0" anchor="t">
            <a:spAutoFit/>
          </a:bodyPr>
          <a:lstStyle/>
          <a:p>
            <a:pPr algn="just">
              <a:lnSpc>
                <a:spcPts val="3630"/>
              </a:lnSpc>
            </a:pPr>
            <a:r>
              <a:rPr lang="en-US" sz="3300" spc="105">
                <a:solidFill>
                  <a:srgbClr val="000000"/>
                </a:solidFill>
                <a:latin typeface="Open Sauce Medium"/>
                <a:ea typeface="Open Sauce Medium"/>
                <a:cs typeface="Open Sauce Medium"/>
                <a:sym typeface="Open Sauce Medium"/>
              </a:rPr>
              <a:t>Gender Quality</a:t>
            </a:r>
          </a:p>
        </p:txBody>
      </p:sp>
      <p:sp>
        <p:nvSpPr>
          <p:cNvPr id="24" name="TextBox 24"/>
          <p:cNvSpPr txBox="1"/>
          <p:nvPr/>
        </p:nvSpPr>
        <p:spPr>
          <a:xfrm>
            <a:off x="1357220" y="5048228"/>
            <a:ext cx="6874327" cy="1039749"/>
          </a:xfrm>
          <a:prstGeom prst="rect">
            <a:avLst/>
          </a:prstGeom>
        </p:spPr>
        <p:txBody>
          <a:bodyPr lIns="0" tIns="0" rIns="0" bIns="0" rtlCol="0" anchor="t">
            <a:spAutoFit/>
          </a:bodyPr>
          <a:lstStyle/>
          <a:p>
            <a:pPr algn="l">
              <a:lnSpc>
                <a:spcPts val="2792"/>
              </a:lnSpc>
            </a:pPr>
            <a:r>
              <a:rPr lang="en-US" sz="1899">
                <a:solidFill>
                  <a:srgbClr val="000000"/>
                </a:solidFill>
                <a:latin typeface="Open Sauce Light"/>
                <a:ea typeface="Open Sauce Light"/>
                <a:cs typeface="Open Sauce Light"/>
                <a:sym typeface="Open Sauce Light"/>
              </a:rPr>
              <a:t>Mencapai kesejahtraan gender yang memberdayakan semua perempuan dan gadis. ini berkaitan dengan peneran MSDM yang adil dan inklusif di tempat kerja</a:t>
            </a:r>
          </a:p>
        </p:txBody>
      </p:sp>
      <p:sp>
        <p:nvSpPr>
          <p:cNvPr id="25" name="TextBox 25"/>
          <p:cNvSpPr txBox="1"/>
          <p:nvPr/>
        </p:nvSpPr>
        <p:spPr>
          <a:xfrm>
            <a:off x="1447081" y="6499603"/>
            <a:ext cx="6717811" cy="937260"/>
          </a:xfrm>
          <a:prstGeom prst="rect">
            <a:avLst/>
          </a:prstGeom>
        </p:spPr>
        <p:txBody>
          <a:bodyPr lIns="0" tIns="0" rIns="0" bIns="0" rtlCol="0" anchor="t">
            <a:spAutoFit/>
          </a:bodyPr>
          <a:lstStyle/>
          <a:p>
            <a:pPr algn="l">
              <a:lnSpc>
                <a:spcPts val="3630"/>
              </a:lnSpc>
            </a:pPr>
            <a:r>
              <a:rPr lang="en-US" sz="3300" spc="105">
                <a:solidFill>
                  <a:srgbClr val="000000"/>
                </a:solidFill>
                <a:latin typeface="Open Sauce Medium"/>
                <a:ea typeface="Open Sauce Medium"/>
                <a:cs typeface="Open Sauce Medium"/>
                <a:sym typeface="Open Sauce Medium"/>
              </a:rPr>
              <a:t>Desent Work and Economic Growth</a:t>
            </a:r>
          </a:p>
        </p:txBody>
      </p:sp>
      <p:sp>
        <p:nvSpPr>
          <p:cNvPr id="26" name="TextBox 26"/>
          <p:cNvSpPr txBox="1"/>
          <p:nvPr/>
        </p:nvSpPr>
        <p:spPr>
          <a:xfrm>
            <a:off x="1357220" y="7646413"/>
            <a:ext cx="6986316" cy="687324"/>
          </a:xfrm>
          <a:prstGeom prst="rect">
            <a:avLst/>
          </a:prstGeom>
        </p:spPr>
        <p:txBody>
          <a:bodyPr lIns="0" tIns="0" rIns="0" bIns="0" rtlCol="0" anchor="t">
            <a:spAutoFit/>
          </a:bodyPr>
          <a:lstStyle/>
          <a:p>
            <a:pPr algn="l">
              <a:lnSpc>
                <a:spcPts val="2792"/>
              </a:lnSpc>
            </a:pPr>
            <a:r>
              <a:rPr lang="en-US" sz="1899">
                <a:solidFill>
                  <a:srgbClr val="000000"/>
                </a:solidFill>
                <a:latin typeface="Open Sauce Light"/>
                <a:ea typeface="Open Sauce Light"/>
                <a:cs typeface="Open Sauce Light"/>
                <a:sym typeface="Open Sauce Light"/>
              </a:rPr>
              <a:t>MEncapai pertumbuhan ekonomi yang berkelanjutan dan inklusif dan pekerjaan yang layak untuk semua.</a:t>
            </a:r>
          </a:p>
        </p:txBody>
      </p:sp>
      <p:grpSp>
        <p:nvGrpSpPr>
          <p:cNvPr id="27" name="Group 27"/>
          <p:cNvGrpSpPr>
            <a:grpSpLocks noChangeAspect="1"/>
          </p:cNvGrpSpPr>
          <p:nvPr/>
        </p:nvGrpSpPr>
        <p:grpSpPr>
          <a:xfrm>
            <a:off x="772772" y="6480553"/>
            <a:ext cx="369918" cy="369918"/>
            <a:chOff x="6705600" y="1371600"/>
            <a:chExt cx="10972800" cy="10972800"/>
          </a:xfrm>
        </p:grpSpPr>
        <p:sp>
          <p:nvSpPr>
            <p:cNvPr id="28" name="Freeform 28"/>
            <p:cNvSpPr/>
            <p:nvPr/>
          </p:nvSpPr>
          <p:spPr>
            <a:xfrm>
              <a:off x="6696808" y="1100629"/>
              <a:ext cx="10990383" cy="11514742"/>
            </a:xfrm>
            <a:custGeom>
              <a:avLst/>
              <a:gdLst/>
              <a:ahLst/>
              <a:cxnLst/>
              <a:rect l="l" t="t" r="r" b="b"/>
              <a:pathLst>
                <a:path w="10990383" h="11514742">
                  <a:moveTo>
                    <a:pt x="8792" y="5757371"/>
                  </a:moveTo>
                  <a:cubicBezTo>
                    <a:pt x="0" y="7723318"/>
                    <a:pt x="1043775" y="9543701"/>
                    <a:pt x="2744885" y="10529222"/>
                  </a:cubicBezTo>
                  <a:cubicBezTo>
                    <a:pt x="4445995" y="11514742"/>
                    <a:pt x="6544390" y="11514742"/>
                    <a:pt x="8245500" y="10529222"/>
                  </a:cubicBezTo>
                  <a:cubicBezTo>
                    <a:pt x="9946609" y="9543701"/>
                    <a:pt x="10990384" y="7723318"/>
                    <a:pt x="10981592" y="5757371"/>
                  </a:cubicBezTo>
                  <a:cubicBezTo>
                    <a:pt x="10990384" y="3791424"/>
                    <a:pt x="9946609" y="1971041"/>
                    <a:pt x="8245500" y="985520"/>
                  </a:cubicBezTo>
                  <a:cubicBezTo>
                    <a:pt x="6544390" y="0"/>
                    <a:pt x="4445995" y="0"/>
                    <a:pt x="2744885" y="985520"/>
                  </a:cubicBezTo>
                  <a:cubicBezTo>
                    <a:pt x="1043775" y="1971041"/>
                    <a:pt x="0" y="3791424"/>
                    <a:pt x="8792" y="5757371"/>
                  </a:cubicBezTo>
                  <a:close/>
                </a:path>
              </a:pathLst>
            </a:custGeom>
            <a:solidFill>
              <a:srgbClr val="202354"/>
            </a:solidFill>
          </p:spPr>
        </p:sp>
      </p:grpSp>
      <p:sp>
        <p:nvSpPr>
          <p:cNvPr id="29" name="TextBox 29"/>
          <p:cNvSpPr txBox="1"/>
          <p:nvPr/>
        </p:nvSpPr>
        <p:spPr>
          <a:xfrm>
            <a:off x="9054139" y="3085701"/>
            <a:ext cx="6986316" cy="1039749"/>
          </a:xfrm>
          <a:prstGeom prst="rect">
            <a:avLst/>
          </a:prstGeom>
        </p:spPr>
        <p:txBody>
          <a:bodyPr lIns="0" tIns="0" rIns="0" bIns="0" rtlCol="0" anchor="t">
            <a:spAutoFit/>
          </a:bodyPr>
          <a:lstStyle/>
          <a:p>
            <a:pPr algn="l">
              <a:lnSpc>
                <a:spcPts val="2792"/>
              </a:lnSpc>
            </a:pPr>
            <a:r>
              <a:rPr lang="en-US" sz="1899">
                <a:solidFill>
                  <a:srgbClr val="000000"/>
                </a:solidFill>
                <a:latin typeface="Open Sauce Light"/>
                <a:ea typeface="Open Sauce Light"/>
                <a:cs typeface="Open Sauce Light"/>
                <a:sym typeface="Open Sauce Light"/>
              </a:rPr>
              <a:t>Mengurangi ketidaksetaraan di dalam dan di negara. ini berhubungan dengan kebijakan SDM yang memastikan kesetaraan di tempat kerja</a:t>
            </a:r>
          </a:p>
        </p:txBody>
      </p:sp>
      <p:sp>
        <p:nvSpPr>
          <p:cNvPr id="30" name="TextBox 30"/>
          <p:cNvSpPr txBox="1"/>
          <p:nvPr/>
        </p:nvSpPr>
        <p:spPr>
          <a:xfrm>
            <a:off x="9054139" y="5500860"/>
            <a:ext cx="6194990" cy="1392174"/>
          </a:xfrm>
          <a:prstGeom prst="rect">
            <a:avLst/>
          </a:prstGeom>
        </p:spPr>
        <p:txBody>
          <a:bodyPr lIns="0" tIns="0" rIns="0" bIns="0" rtlCol="0" anchor="t">
            <a:spAutoFit/>
          </a:bodyPr>
          <a:lstStyle/>
          <a:p>
            <a:pPr algn="l">
              <a:lnSpc>
                <a:spcPts val="2792"/>
              </a:lnSpc>
            </a:pPr>
            <a:r>
              <a:rPr lang="en-US" sz="1899">
                <a:solidFill>
                  <a:srgbClr val="000000"/>
                </a:solidFill>
                <a:latin typeface="Open Sauce Light"/>
                <a:ea typeface="Open Sauce Light"/>
                <a:cs typeface="Open Sauce Light"/>
                <a:sym typeface="Open Sauce Light"/>
              </a:rPr>
              <a:t>Membangun masyarakat yang damai , adil dan inklusif. ini dapat mencakup penciptaan lingkungan kerja yang etis dan asil serta memperkuat tata kelola dalam sebuah organisasi.</a:t>
            </a:r>
          </a:p>
        </p:txBody>
      </p:sp>
      <p:grpSp>
        <p:nvGrpSpPr>
          <p:cNvPr id="31" name="Group 31"/>
          <p:cNvGrpSpPr/>
          <p:nvPr/>
        </p:nvGrpSpPr>
        <p:grpSpPr>
          <a:xfrm>
            <a:off x="-379036" y="9181462"/>
            <a:ext cx="2673535" cy="2675250"/>
            <a:chOff x="0" y="0"/>
            <a:chExt cx="3367440" cy="3369600"/>
          </a:xfrm>
        </p:grpSpPr>
        <p:sp>
          <p:nvSpPr>
            <p:cNvPr id="32" name="Freeform 32"/>
            <p:cNvSpPr/>
            <p:nvPr/>
          </p:nvSpPr>
          <p:spPr>
            <a:xfrm>
              <a:off x="0" y="0"/>
              <a:ext cx="3367405" cy="3369564"/>
            </a:xfrm>
            <a:custGeom>
              <a:avLst/>
              <a:gdLst/>
              <a:ahLst/>
              <a:cxnLst/>
              <a:rect l="l" t="t" r="r" b="b"/>
              <a:pathLst>
                <a:path w="3367405" h="3369564">
                  <a:moveTo>
                    <a:pt x="0" y="1684782"/>
                  </a:moveTo>
                  <a:cubicBezTo>
                    <a:pt x="0" y="754253"/>
                    <a:pt x="753872" y="0"/>
                    <a:pt x="1683766" y="0"/>
                  </a:cubicBezTo>
                  <a:cubicBezTo>
                    <a:pt x="2613660" y="0"/>
                    <a:pt x="3367405" y="754253"/>
                    <a:pt x="3367405" y="1684782"/>
                  </a:cubicBezTo>
                  <a:cubicBezTo>
                    <a:pt x="3367405" y="2615311"/>
                    <a:pt x="2613660" y="3369564"/>
                    <a:pt x="1683766" y="3369564"/>
                  </a:cubicBezTo>
                  <a:cubicBezTo>
                    <a:pt x="753872" y="3369564"/>
                    <a:pt x="0" y="2615311"/>
                    <a:pt x="0" y="1684782"/>
                  </a:cubicBezTo>
                  <a:close/>
                </a:path>
              </a:pathLst>
            </a:custGeom>
            <a:solidFill>
              <a:srgbClr val="192253"/>
            </a:solidFill>
          </p:spPr>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645</Words>
  <Application>Microsoft Office PowerPoint</Application>
  <PresentationFormat>Custom</PresentationFormat>
  <Paragraphs>98</Paragraphs>
  <Slides>16</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16</vt:i4>
      </vt:variant>
    </vt:vector>
  </HeadingPairs>
  <TitlesOfParts>
    <vt:vector size="32" baseType="lpstr">
      <vt:lpstr>Bernoru</vt:lpstr>
      <vt:lpstr>Alata</vt:lpstr>
      <vt:lpstr>Calibri</vt:lpstr>
      <vt:lpstr>Montserrat Ultra-Bold</vt:lpstr>
      <vt:lpstr>Montserrat Ultra-Bold Italics</vt:lpstr>
      <vt:lpstr>Open Sauce Light</vt:lpstr>
      <vt:lpstr>Open Sauce</vt:lpstr>
      <vt:lpstr>Open Sauce Medium</vt:lpstr>
      <vt:lpstr>Now Bold</vt:lpstr>
      <vt:lpstr>Glacial Indifference</vt:lpstr>
      <vt:lpstr>Arial</vt:lpstr>
      <vt:lpstr>Canva Sans</vt:lpstr>
      <vt:lpstr>Canva Sans Bold</vt:lpstr>
      <vt:lpstr>Open Sans Extra Bold</vt:lpstr>
      <vt:lpstr>Codec Pro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Gray White Professional Strategic Marketing Presentation</dc:title>
  <cp:lastModifiedBy>ASUS TERBARU</cp:lastModifiedBy>
  <cp:revision>2</cp:revision>
  <dcterms:created xsi:type="dcterms:W3CDTF">2006-08-16T00:00:00Z</dcterms:created>
  <dcterms:modified xsi:type="dcterms:W3CDTF">2024-08-25T07:52:28Z</dcterms:modified>
  <dc:identifier>DAGOdEE7V30</dc:identifier>
</cp:coreProperties>
</file>