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media/image3.jpg" ContentType="image/jpg"/>
  <Override PartName="/ppt/media/image4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60" r:id="rId11"/>
    <p:sldId id="269" r:id="rId12"/>
    <p:sldId id="261" r:id="rId13"/>
    <p:sldId id="278" r:id="rId14"/>
    <p:sldId id="262" r:id="rId15"/>
    <p:sldId id="265" r:id="rId16"/>
    <p:sldId id="263" r:id="rId17"/>
    <p:sldId id="264" r:id="rId18"/>
    <p:sldId id="270" r:id="rId19"/>
    <p:sldId id="266" r:id="rId20"/>
    <p:sldId id="267" r:id="rId21"/>
    <p:sldId id="268" r:id="rId22"/>
    <p:sldId id="273" r:id="rId23"/>
    <p:sldId id="271" r:id="rId24"/>
    <p:sldId id="277" r:id="rId25"/>
    <p:sldId id="272" r:id="rId26"/>
    <p:sldId id="275" r:id="rId27"/>
    <p:sldId id="276" r:id="rId28"/>
    <p:sldId id="279" r:id="rId2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BC12-9D71-4C6E-BC48-4612806A238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FAB54EAC-DA67-4CDF-A068-581D098394C8}">
      <dgm:prSet phldrT="[Text]"/>
      <dgm:spPr/>
      <dgm:t>
        <a:bodyPr/>
        <a:lstStyle/>
        <a:p>
          <a:r>
            <a:rPr lang="id-ID" dirty="0" smtClean="0">
              <a:latin typeface="Comic Sans MS" panose="030F0702030302020204" pitchFamily="66" charset="0"/>
            </a:rPr>
            <a:t>Jumlah total informasi</a:t>
          </a:r>
          <a:endParaRPr lang="id-ID" dirty="0">
            <a:latin typeface="Comic Sans MS" panose="030F0702030302020204" pitchFamily="66" charset="0"/>
          </a:endParaRPr>
        </a:p>
      </dgm:t>
    </dgm:pt>
    <dgm:pt modelId="{22559AEB-0573-49D1-ADD9-AF3DE35DC9AB}" type="parTrans" cxnId="{F575F939-DE14-49E6-85CC-200DC3C8D5F9}">
      <dgm:prSet/>
      <dgm:spPr/>
      <dgm:t>
        <a:bodyPr/>
        <a:lstStyle/>
        <a:p>
          <a:endParaRPr lang="id-ID"/>
        </a:p>
      </dgm:t>
    </dgm:pt>
    <dgm:pt modelId="{18F28FBA-4A99-499C-931D-AA31ECCB8BA6}" type="sibTrans" cxnId="{F575F939-DE14-49E6-85CC-200DC3C8D5F9}">
      <dgm:prSet/>
      <dgm:spPr/>
      <dgm:t>
        <a:bodyPr/>
        <a:lstStyle/>
        <a:p>
          <a:endParaRPr lang="id-ID"/>
        </a:p>
      </dgm:t>
    </dgm:pt>
    <dgm:pt modelId="{375D4B54-DC25-44F7-B878-D7461FD041DF}">
      <dgm:prSet phldrT="[Text]" custT="1"/>
      <dgm:spPr/>
      <dgm:t>
        <a:bodyPr/>
        <a:lstStyle/>
        <a:p>
          <a:r>
            <a:rPr lang="id-ID" sz="3600" dirty="0" smtClean="0">
              <a:latin typeface="Comic Sans MS" panose="030F0702030302020204" pitchFamily="66" charset="0"/>
            </a:rPr>
            <a:t>Gen</a:t>
          </a:r>
          <a:endParaRPr lang="id-ID" sz="3600" dirty="0">
            <a:latin typeface="Comic Sans MS" panose="030F0702030302020204" pitchFamily="66" charset="0"/>
          </a:endParaRPr>
        </a:p>
      </dgm:t>
    </dgm:pt>
    <dgm:pt modelId="{F30C4C06-7B40-4294-8CB8-0A1CF4305463}" type="parTrans" cxnId="{3A1E9FC0-0EE2-472E-849B-227CCC626A9F}">
      <dgm:prSet/>
      <dgm:spPr/>
      <dgm:t>
        <a:bodyPr/>
        <a:lstStyle/>
        <a:p>
          <a:endParaRPr lang="id-ID"/>
        </a:p>
      </dgm:t>
    </dgm:pt>
    <dgm:pt modelId="{BB4B9D88-0961-4C4D-A23A-9F9687D665CF}" type="sibTrans" cxnId="{3A1E9FC0-0EE2-472E-849B-227CCC626A9F}">
      <dgm:prSet/>
      <dgm:spPr/>
      <dgm:t>
        <a:bodyPr/>
        <a:lstStyle/>
        <a:p>
          <a:endParaRPr lang="id-ID"/>
        </a:p>
      </dgm:t>
    </dgm:pt>
    <dgm:pt modelId="{A8011310-FB96-452B-84FB-D68A930AF0AA}">
      <dgm:prSet phldrT="[Text]"/>
      <dgm:spPr/>
      <dgm:t>
        <a:bodyPr/>
        <a:lstStyle/>
        <a:p>
          <a:r>
            <a:rPr lang="id-ID" dirty="0" smtClean="0">
              <a:latin typeface="Comic Sans MS" panose="030F0702030302020204" pitchFamily="66" charset="0"/>
            </a:rPr>
            <a:t>materi dalam kromosom makhluk hidup yang mengendalikan sifat organism. </a:t>
          </a:r>
        </a:p>
        <a:p>
          <a:r>
            <a:rPr lang="id-ID" dirty="0" smtClean="0">
              <a:latin typeface="Comic Sans MS" panose="030F0702030302020204" pitchFamily="66" charset="0"/>
            </a:rPr>
            <a:t>Keanekaragaman gen inilah yang menyebabkan variasi antar individu </a:t>
          </a:r>
          <a:r>
            <a:rPr lang="sv-SE" dirty="0" smtClean="0">
              <a:latin typeface="Comic Sans MS" panose="030F0702030302020204" pitchFamily="66" charset="0"/>
            </a:rPr>
            <a:t>sejenis. Karena gen berperan dalam mengatur dan mengendalikan sifat atau</a:t>
          </a:r>
          <a:r>
            <a:rPr lang="id-ID" dirty="0" smtClean="0">
              <a:latin typeface="Comic Sans MS" panose="030F0702030302020204" pitchFamily="66" charset="0"/>
            </a:rPr>
            <a:t> penampilan suatu makhluk hidup.</a:t>
          </a:r>
          <a:endParaRPr lang="id-ID" dirty="0">
            <a:latin typeface="Comic Sans MS" panose="030F0702030302020204" pitchFamily="66" charset="0"/>
          </a:endParaRPr>
        </a:p>
      </dgm:t>
    </dgm:pt>
    <dgm:pt modelId="{EB9E2804-0413-4C67-BFA0-58798A9614AD}" type="parTrans" cxnId="{E45E4BB0-1D54-4E7A-9573-61E0D637ABB3}">
      <dgm:prSet/>
      <dgm:spPr/>
      <dgm:t>
        <a:bodyPr/>
        <a:lstStyle/>
        <a:p>
          <a:endParaRPr lang="id-ID"/>
        </a:p>
      </dgm:t>
    </dgm:pt>
    <dgm:pt modelId="{7B0A8E12-9C04-4121-8098-A28205665D1B}" type="sibTrans" cxnId="{E45E4BB0-1D54-4E7A-9573-61E0D637ABB3}">
      <dgm:prSet/>
      <dgm:spPr/>
      <dgm:t>
        <a:bodyPr/>
        <a:lstStyle/>
        <a:p>
          <a:endParaRPr lang="id-ID"/>
        </a:p>
      </dgm:t>
    </dgm:pt>
    <dgm:pt modelId="{F97DF069-D2DA-430A-8C16-B40F3DCA452C}">
      <dgm:prSet phldrT="[Text]" phldr="1"/>
      <dgm:spPr/>
      <dgm:t>
        <a:bodyPr/>
        <a:lstStyle/>
        <a:p>
          <a:endParaRPr lang="id-ID"/>
        </a:p>
      </dgm:t>
    </dgm:pt>
    <dgm:pt modelId="{DF80D8A6-0D0A-495E-B5FC-EC582021C897}" type="parTrans" cxnId="{C24672EF-286E-4A60-9ECE-E2150C1F475D}">
      <dgm:prSet/>
      <dgm:spPr/>
      <dgm:t>
        <a:bodyPr/>
        <a:lstStyle/>
        <a:p>
          <a:endParaRPr lang="id-ID"/>
        </a:p>
      </dgm:t>
    </dgm:pt>
    <dgm:pt modelId="{00829B41-F53D-4E60-829A-E2E702DF1965}" type="sibTrans" cxnId="{C24672EF-286E-4A60-9ECE-E2150C1F475D}">
      <dgm:prSet/>
      <dgm:spPr/>
      <dgm:t>
        <a:bodyPr/>
        <a:lstStyle/>
        <a:p>
          <a:endParaRPr lang="id-ID"/>
        </a:p>
      </dgm:t>
    </dgm:pt>
    <dgm:pt modelId="{63F0DDD7-EDBF-4B6C-96FA-FA5C3E2B5516}">
      <dgm:prSet phldrT="[Text]"/>
      <dgm:spPr/>
      <dgm:t>
        <a:bodyPr/>
        <a:lstStyle/>
        <a:p>
          <a:r>
            <a:rPr lang="id-ID" dirty="0" smtClean="0"/>
            <a:t>Perbedaan variasi yang menyebabkan sifat yang tidak tampak (fenotipe) pada setiap mekhluk hidup menjadi berbeda.</a:t>
          </a:r>
        </a:p>
        <a:p>
          <a:r>
            <a:rPr lang="id-ID" dirty="0" smtClean="0"/>
            <a:t>Variasi makhluk hidup dapat terjadi akibat perkawinan sehingga susunan gen keturunannya berbeda dari susunan gen induknya.</a:t>
          </a:r>
        </a:p>
        <a:p>
          <a:r>
            <a:rPr lang="id-ID" dirty="0" smtClean="0"/>
            <a:t>Selain itu, variasi makhluk hidup dapat pula terjadi karena interaksi gen dengan</a:t>
          </a:r>
          <a:endParaRPr lang="id-ID" dirty="0"/>
        </a:p>
      </dgm:t>
    </dgm:pt>
    <dgm:pt modelId="{CCE8AE5F-3F5D-48EF-9D52-7ED8245FA0EA}" type="parTrans" cxnId="{9928178F-0842-4A4D-B66C-83BE726A724C}">
      <dgm:prSet/>
      <dgm:spPr/>
      <dgm:t>
        <a:bodyPr/>
        <a:lstStyle/>
        <a:p>
          <a:endParaRPr lang="id-ID"/>
        </a:p>
      </dgm:t>
    </dgm:pt>
    <dgm:pt modelId="{29DBDBC9-6419-46B3-A748-D4FBAF301BA0}" type="sibTrans" cxnId="{9928178F-0842-4A4D-B66C-83BE726A724C}">
      <dgm:prSet/>
      <dgm:spPr/>
      <dgm:t>
        <a:bodyPr/>
        <a:lstStyle/>
        <a:p>
          <a:endParaRPr lang="id-ID"/>
        </a:p>
      </dgm:t>
    </dgm:pt>
    <dgm:pt modelId="{86F6DB40-9C29-40E3-B28C-3D39822FA155}">
      <dgm:prSet/>
      <dgm:spPr/>
      <dgm:t>
        <a:bodyPr/>
        <a:lstStyle/>
        <a:p>
          <a:r>
            <a:rPr lang="id-ID" dirty="0" smtClean="0">
              <a:latin typeface="Comic Sans MS" panose="030F0702030302020204" pitchFamily="66" charset="0"/>
            </a:rPr>
            <a:t>genetik yang terkandung di dalam individu tumbuhan, hewan dan mikroorganisme</a:t>
          </a:r>
          <a:endParaRPr lang="id-ID" dirty="0">
            <a:latin typeface="Comic Sans MS" panose="030F0702030302020204" pitchFamily="66" charset="0"/>
          </a:endParaRPr>
        </a:p>
      </dgm:t>
    </dgm:pt>
    <dgm:pt modelId="{AD1DA42B-4A73-4F64-A90B-C6DE64B1FFE6}" type="parTrans" cxnId="{59034B4B-7604-48C4-ABB4-4CF7DAFA6CE5}">
      <dgm:prSet/>
      <dgm:spPr/>
      <dgm:t>
        <a:bodyPr/>
        <a:lstStyle/>
        <a:p>
          <a:endParaRPr lang="id-ID"/>
        </a:p>
      </dgm:t>
    </dgm:pt>
    <dgm:pt modelId="{ECCBAE7A-C6C9-426A-89B8-4CF2790E6DBF}" type="sibTrans" cxnId="{59034B4B-7604-48C4-ABB4-4CF7DAFA6CE5}">
      <dgm:prSet/>
      <dgm:spPr/>
      <dgm:t>
        <a:bodyPr/>
        <a:lstStyle/>
        <a:p>
          <a:endParaRPr lang="id-ID"/>
        </a:p>
      </dgm:t>
    </dgm:pt>
    <dgm:pt modelId="{09A1F48F-A12C-448E-A045-ABC93EDC1494}">
      <dgm:prSet/>
      <dgm:spPr/>
      <dgm:t>
        <a:bodyPr/>
        <a:lstStyle/>
        <a:p>
          <a:r>
            <a:rPr lang="id-ID" dirty="0" smtClean="0">
              <a:latin typeface="Comic Sans MS" panose="030F0702030302020204" pitchFamily="66" charset="0"/>
            </a:rPr>
            <a:t>yang mendiami bumi.</a:t>
          </a:r>
          <a:endParaRPr lang="id-ID" dirty="0">
            <a:latin typeface="Comic Sans MS" panose="030F0702030302020204" pitchFamily="66" charset="0"/>
          </a:endParaRPr>
        </a:p>
      </dgm:t>
    </dgm:pt>
    <dgm:pt modelId="{FC2C75FB-5188-4035-B4FF-55381EB5817D}" type="parTrans" cxnId="{7EAF094A-CCD2-424F-9D31-243EB9E27D67}">
      <dgm:prSet/>
      <dgm:spPr/>
      <dgm:t>
        <a:bodyPr/>
        <a:lstStyle/>
        <a:p>
          <a:endParaRPr lang="id-ID"/>
        </a:p>
      </dgm:t>
    </dgm:pt>
    <dgm:pt modelId="{58D630C4-AD2D-46C9-B527-61E099F9D9DD}" type="sibTrans" cxnId="{7EAF094A-CCD2-424F-9D31-243EB9E27D67}">
      <dgm:prSet/>
      <dgm:spPr/>
      <dgm:t>
        <a:bodyPr/>
        <a:lstStyle/>
        <a:p>
          <a:endParaRPr lang="id-ID"/>
        </a:p>
      </dgm:t>
    </dgm:pt>
    <dgm:pt modelId="{FFAD9536-A21C-43D2-B390-942C1402F4DB}">
      <dgm:prSet/>
      <dgm:spPr/>
      <dgm:t>
        <a:bodyPr/>
        <a:lstStyle/>
        <a:p>
          <a:r>
            <a:rPr lang="id-ID" smtClean="0"/>
            <a:t>lingkungan. Akibatnya dua makhluk hidup yang sama susunan gennya belum tentu</a:t>
          </a:r>
        </a:p>
      </dgm:t>
    </dgm:pt>
    <dgm:pt modelId="{D0EFAC64-86F3-40E1-8453-1FFF1641B57F}" type="parTrans" cxnId="{A3ED4210-0D80-415C-9AF1-7230133EBDFE}">
      <dgm:prSet/>
      <dgm:spPr/>
      <dgm:t>
        <a:bodyPr/>
        <a:lstStyle/>
        <a:p>
          <a:endParaRPr lang="id-ID"/>
        </a:p>
      </dgm:t>
    </dgm:pt>
    <dgm:pt modelId="{01E754B3-28CA-425A-A0E5-D93731FE634B}" type="sibTrans" cxnId="{A3ED4210-0D80-415C-9AF1-7230133EBDFE}">
      <dgm:prSet/>
      <dgm:spPr/>
      <dgm:t>
        <a:bodyPr/>
        <a:lstStyle/>
        <a:p>
          <a:endParaRPr lang="id-ID"/>
        </a:p>
      </dgm:t>
    </dgm:pt>
    <dgm:pt modelId="{AE7027EA-3CD7-4F51-B918-690993676BF8}">
      <dgm:prSet/>
      <dgm:spPr/>
      <dgm:t>
        <a:bodyPr/>
        <a:lstStyle/>
        <a:p>
          <a:r>
            <a:rPr lang="id-ID" dirty="0" smtClean="0"/>
            <a:t>mempunyai fenotip yang sama.</a:t>
          </a:r>
        </a:p>
      </dgm:t>
    </dgm:pt>
    <dgm:pt modelId="{D57AA1A1-8E28-4CE1-9B4A-50D8637A5E81}" type="parTrans" cxnId="{5C1A4B3D-F8EC-4DE0-A428-A296D01A5D75}">
      <dgm:prSet/>
      <dgm:spPr/>
      <dgm:t>
        <a:bodyPr/>
        <a:lstStyle/>
        <a:p>
          <a:endParaRPr lang="id-ID"/>
        </a:p>
      </dgm:t>
    </dgm:pt>
    <dgm:pt modelId="{C642862A-719D-4DA5-BDE5-CE115B0B316C}" type="sibTrans" cxnId="{5C1A4B3D-F8EC-4DE0-A428-A296D01A5D75}">
      <dgm:prSet/>
      <dgm:spPr/>
      <dgm:t>
        <a:bodyPr/>
        <a:lstStyle/>
        <a:p>
          <a:endParaRPr lang="id-ID"/>
        </a:p>
      </dgm:t>
    </dgm:pt>
    <dgm:pt modelId="{F92693F5-5313-4B0C-BA24-0DCE48A0E46B}">
      <dgm:prSet phldrT="[Text]" custT="1"/>
      <dgm:spPr/>
      <dgm:t>
        <a:bodyPr/>
        <a:lstStyle/>
        <a:p>
          <a:r>
            <a:rPr lang="id-ID" sz="3600" dirty="0" smtClean="0">
              <a:latin typeface="Comic Sans MS" panose="030F0702030302020204" pitchFamily="66" charset="0"/>
            </a:rPr>
            <a:t>Keanekaragaman genetik (genetic diversity</a:t>
          </a:r>
          <a:endParaRPr lang="id-ID" sz="3600" dirty="0">
            <a:latin typeface="Comic Sans MS" panose="030F0702030302020204" pitchFamily="66" charset="0"/>
          </a:endParaRPr>
        </a:p>
      </dgm:t>
    </dgm:pt>
    <dgm:pt modelId="{0437EF9B-B6B8-4F7A-AF05-17A928060482}" type="sibTrans" cxnId="{7281D397-96BC-4D32-BE8B-315108C56DB6}">
      <dgm:prSet/>
      <dgm:spPr/>
      <dgm:t>
        <a:bodyPr/>
        <a:lstStyle/>
        <a:p>
          <a:endParaRPr lang="id-ID"/>
        </a:p>
      </dgm:t>
    </dgm:pt>
    <dgm:pt modelId="{AB162DBC-5CD8-4446-8805-B3BFF6722D2F}" type="parTrans" cxnId="{7281D397-96BC-4D32-BE8B-315108C56DB6}">
      <dgm:prSet/>
      <dgm:spPr/>
      <dgm:t>
        <a:bodyPr/>
        <a:lstStyle/>
        <a:p>
          <a:endParaRPr lang="id-ID"/>
        </a:p>
      </dgm:t>
    </dgm:pt>
    <dgm:pt modelId="{C7FFF18D-E922-428A-9538-A6F90F4F2A53}" type="pres">
      <dgm:prSet presAssocID="{DC73BC12-9D71-4C6E-BC48-4612806A238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FCF2841-3398-425A-8140-BE799447D4C2}" type="pres">
      <dgm:prSet presAssocID="{F92693F5-5313-4B0C-BA24-0DCE48A0E46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AD50B0-9951-4A82-9248-2FA4E86C0DA5}" type="pres">
      <dgm:prSet presAssocID="{F92693F5-5313-4B0C-BA24-0DCE48A0E46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09FDC7-604E-4853-A21F-32E3F683B08B}" type="pres">
      <dgm:prSet presAssocID="{375D4B54-DC25-44F7-B878-D7461FD041DF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6CD31920-855D-4F7D-BB48-78B80CA11AAC}" type="pres">
      <dgm:prSet presAssocID="{375D4B54-DC25-44F7-B878-D7461FD041D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0666B8-A856-4407-967D-5DAB1C94ED26}" type="pres">
      <dgm:prSet presAssocID="{F97DF069-D2DA-430A-8C16-B40F3DCA452C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36417D08-7412-4497-B054-7064C365159D}" type="pres">
      <dgm:prSet presAssocID="{F97DF069-D2DA-430A-8C16-B40F3DCA452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A5B201A-C6C2-4378-806C-85B7B670CC57}" type="presOf" srcId="{09A1F48F-A12C-448E-A045-ABC93EDC1494}" destId="{ADAD50B0-9951-4A82-9248-2FA4E86C0DA5}" srcOrd="0" destOrd="2" presId="urn:microsoft.com/office/officeart/2009/3/layout/IncreasingArrowsProcess"/>
    <dgm:cxn modelId="{A3ED4210-0D80-415C-9AF1-7230133EBDFE}" srcId="{F97DF069-D2DA-430A-8C16-B40F3DCA452C}" destId="{FFAD9536-A21C-43D2-B390-942C1402F4DB}" srcOrd="1" destOrd="0" parTransId="{D0EFAC64-86F3-40E1-8453-1FFF1641B57F}" sibTransId="{01E754B3-28CA-425A-A0E5-D93731FE634B}"/>
    <dgm:cxn modelId="{F575F939-DE14-49E6-85CC-200DC3C8D5F9}" srcId="{F92693F5-5313-4B0C-BA24-0DCE48A0E46B}" destId="{FAB54EAC-DA67-4CDF-A068-581D098394C8}" srcOrd="0" destOrd="0" parTransId="{22559AEB-0573-49D1-ADD9-AF3DE35DC9AB}" sibTransId="{18F28FBA-4A99-499C-931D-AA31ECCB8BA6}"/>
    <dgm:cxn modelId="{3A1E9FC0-0EE2-472E-849B-227CCC626A9F}" srcId="{DC73BC12-9D71-4C6E-BC48-4612806A238E}" destId="{375D4B54-DC25-44F7-B878-D7461FD041DF}" srcOrd="1" destOrd="0" parTransId="{F30C4C06-7B40-4294-8CB8-0A1CF4305463}" sibTransId="{BB4B9D88-0961-4C4D-A23A-9F9687D665CF}"/>
    <dgm:cxn modelId="{EB027833-2720-48A1-AA82-6ACC0B7C3008}" type="presOf" srcId="{F92693F5-5313-4B0C-BA24-0DCE48A0E46B}" destId="{EFCF2841-3398-425A-8140-BE799447D4C2}" srcOrd="0" destOrd="0" presId="urn:microsoft.com/office/officeart/2009/3/layout/IncreasingArrowsProcess"/>
    <dgm:cxn modelId="{B69907AD-2B9C-4503-A8F7-6077861AEDDB}" type="presOf" srcId="{A8011310-FB96-452B-84FB-D68A930AF0AA}" destId="{6CD31920-855D-4F7D-BB48-78B80CA11AAC}" srcOrd="0" destOrd="0" presId="urn:microsoft.com/office/officeart/2009/3/layout/IncreasingArrowsProcess"/>
    <dgm:cxn modelId="{7EAF094A-CCD2-424F-9D31-243EB9E27D67}" srcId="{F92693F5-5313-4B0C-BA24-0DCE48A0E46B}" destId="{09A1F48F-A12C-448E-A045-ABC93EDC1494}" srcOrd="2" destOrd="0" parTransId="{FC2C75FB-5188-4035-B4FF-55381EB5817D}" sibTransId="{58D630C4-AD2D-46C9-B527-61E099F9D9DD}"/>
    <dgm:cxn modelId="{5D844C75-A5F1-4362-9D2E-C121FE69ACAD}" type="presOf" srcId="{F97DF069-D2DA-430A-8C16-B40F3DCA452C}" destId="{CA0666B8-A856-4407-967D-5DAB1C94ED26}" srcOrd="0" destOrd="0" presId="urn:microsoft.com/office/officeart/2009/3/layout/IncreasingArrowsProcess"/>
    <dgm:cxn modelId="{5C1A4B3D-F8EC-4DE0-A428-A296D01A5D75}" srcId="{F97DF069-D2DA-430A-8C16-B40F3DCA452C}" destId="{AE7027EA-3CD7-4F51-B918-690993676BF8}" srcOrd="2" destOrd="0" parTransId="{D57AA1A1-8E28-4CE1-9B4A-50D8637A5E81}" sibTransId="{C642862A-719D-4DA5-BDE5-CE115B0B316C}"/>
    <dgm:cxn modelId="{5BCF415A-E1BC-4445-855B-F22FC57EB72A}" type="presOf" srcId="{63F0DDD7-EDBF-4B6C-96FA-FA5C3E2B5516}" destId="{36417D08-7412-4497-B054-7064C365159D}" srcOrd="0" destOrd="0" presId="urn:microsoft.com/office/officeart/2009/3/layout/IncreasingArrowsProcess"/>
    <dgm:cxn modelId="{28AF0149-71CC-48DC-8E8A-4A82EF2A5418}" type="presOf" srcId="{86F6DB40-9C29-40E3-B28C-3D39822FA155}" destId="{ADAD50B0-9951-4A82-9248-2FA4E86C0DA5}" srcOrd="0" destOrd="1" presId="urn:microsoft.com/office/officeart/2009/3/layout/IncreasingArrowsProcess"/>
    <dgm:cxn modelId="{7281D397-96BC-4D32-BE8B-315108C56DB6}" srcId="{DC73BC12-9D71-4C6E-BC48-4612806A238E}" destId="{F92693F5-5313-4B0C-BA24-0DCE48A0E46B}" srcOrd="0" destOrd="0" parTransId="{AB162DBC-5CD8-4446-8805-B3BFF6722D2F}" sibTransId="{0437EF9B-B6B8-4F7A-AF05-17A928060482}"/>
    <dgm:cxn modelId="{9928178F-0842-4A4D-B66C-83BE726A724C}" srcId="{F97DF069-D2DA-430A-8C16-B40F3DCA452C}" destId="{63F0DDD7-EDBF-4B6C-96FA-FA5C3E2B5516}" srcOrd="0" destOrd="0" parTransId="{CCE8AE5F-3F5D-48EF-9D52-7ED8245FA0EA}" sibTransId="{29DBDBC9-6419-46B3-A748-D4FBAF301BA0}"/>
    <dgm:cxn modelId="{D019119E-10F0-45BE-9F0A-8D72E46249B9}" type="presOf" srcId="{FFAD9536-A21C-43D2-B390-942C1402F4DB}" destId="{36417D08-7412-4497-B054-7064C365159D}" srcOrd="0" destOrd="1" presId="urn:microsoft.com/office/officeart/2009/3/layout/IncreasingArrowsProcess"/>
    <dgm:cxn modelId="{23F54B76-169B-44EA-B492-28CD44542465}" type="presOf" srcId="{FAB54EAC-DA67-4CDF-A068-581D098394C8}" destId="{ADAD50B0-9951-4A82-9248-2FA4E86C0DA5}" srcOrd="0" destOrd="0" presId="urn:microsoft.com/office/officeart/2009/3/layout/IncreasingArrowsProcess"/>
    <dgm:cxn modelId="{CAE11461-32DF-48DD-BC35-9CD724492D92}" type="presOf" srcId="{375D4B54-DC25-44F7-B878-D7461FD041DF}" destId="{CC09FDC7-604E-4853-A21F-32E3F683B08B}" srcOrd="0" destOrd="0" presId="urn:microsoft.com/office/officeart/2009/3/layout/IncreasingArrowsProcess"/>
    <dgm:cxn modelId="{685EB06A-0544-4C8B-95CF-4AFFB7948206}" type="presOf" srcId="{AE7027EA-3CD7-4F51-B918-690993676BF8}" destId="{36417D08-7412-4497-B054-7064C365159D}" srcOrd="0" destOrd="2" presId="urn:microsoft.com/office/officeart/2009/3/layout/IncreasingArrowsProcess"/>
    <dgm:cxn modelId="{C24672EF-286E-4A60-9ECE-E2150C1F475D}" srcId="{DC73BC12-9D71-4C6E-BC48-4612806A238E}" destId="{F97DF069-D2DA-430A-8C16-B40F3DCA452C}" srcOrd="2" destOrd="0" parTransId="{DF80D8A6-0D0A-495E-B5FC-EC582021C897}" sibTransId="{00829B41-F53D-4E60-829A-E2E702DF1965}"/>
    <dgm:cxn modelId="{F937C990-1A9F-4979-8C91-FFBCFC7F8C72}" type="presOf" srcId="{DC73BC12-9D71-4C6E-BC48-4612806A238E}" destId="{C7FFF18D-E922-428A-9538-A6F90F4F2A53}" srcOrd="0" destOrd="0" presId="urn:microsoft.com/office/officeart/2009/3/layout/IncreasingArrowsProcess"/>
    <dgm:cxn modelId="{E45E4BB0-1D54-4E7A-9573-61E0D637ABB3}" srcId="{375D4B54-DC25-44F7-B878-D7461FD041DF}" destId="{A8011310-FB96-452B-84FB-D68A930AF0AA}" srcOrd="0" destOrd="0" parTransId="{EB9E2804-0413-4C67-BFA0-58798A9614AD}" sibTransId="{7B0A8E12-9C04-4121-8098-A28205665D1B}"/>
    <dgm:cxn modelId="{59034B4B-7604-48C4-ABB4-4CF7DAFA6CE5}" srcId="{F92693F5-5313-4B0C-BA24-0DCE48A0E46B}" destId="{86F6DB40-9C29-40E3-B28C-3D39822FA155}" srcOrd="1" destOrd="0" parTransId="{AD1DA42B-4A73-4F64-A90B-C6DE64B1FFE6}" sibTransId="{ECCBAE7A-C6C9-426A-89B8-4CF2790E6DBF}"/>
    <dgm:cxn modelId="{660A6F46-0B9E-4A31-A4C3-2E438F03D84F}" type="presParOf" srcId="{C7FFF18D-E922-428A-9538-A6F90F4F2A53}" destId="{EFCF2841-3398-425A-8140-BE799447D4C2}" srcOrd="0" destOrd="0" presId="urn:microsoft.com/office/officeart/2009/3/layout/IncreasingArrowsProcess"/>
    <dgm:cxn modelId="{4938973A-2A15-4B32-95BF-6515A861DF94}" type="presParOf" srcId="{C7FFF18D-E922-428A-9538-A6F90F4F2A53}" destId="{ADAD50B0-9951-4A82-9248-2FA4E86C0DA5}" srcOrd="1" destOrd="0" presId="urn:microsoft.com/office/officeart/2009/3/layout/IncreasingArrowsProcess"/>
    <dgm:cxn modelId="{19227ED8-80E3-4725-A3C3-64511E0F0963}" type="presParOf" srcId="{C7FFF18D-E922-428A-9538-A6F90F4F2A53}" destId="{CC09FDC7-604E-4853-A21F-32E3F683B08B}" srcOrd="2" destOrd="0" presId="urn:microsoft.com/office/officeart/2009/3/layout/IncreasingArrowsProcess"/>
    <dgm:cxn modelId="{36BA0E6E-C2C2-469D-A718-37256F898DFE}" type="presParOf" srcId="{C7FFF18D-E922-428A-9538-A6F90F4F2A53}" destId="{6CD31920-855D-4F7D-BB48-78B80CA11AAC}" srcOrd="3" destOrd="0" presId="urn:microsoft.com/office/officeart/2009/3/layout/IncreasingArrowsProcess"/>
    <dgm:cxn modelId="{100A6546-FDFF-49B7-B7D5-AE58848FF64D}" type="presParOf" srcId="{C7FFF18D-E922-428A-9538-A6F90F4F2A53}" destId="{CA0666B8-A856-4407-967D-5DAB1C94ED26}" srcOrd="4" destOrd="0" presId="urn:microsoft.com/office/officeart/2009/3/layout/IncreasingArrowsProcess"/>
    <dgm:cxn modelId="{EA661BE2-7BEB-4AE0-8034-114216862686}" type="presParOf" srcId="{C7FFF18D-E922-428A-9538-A6F90F4F2A53}" destId="{36417D08-7412-4497-B054-7064C365159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F2841-3398-425A-8140-BE799447D4C2}">
      <dsp:nvSpPr>
        <dsp:cNvPr id="0" name=""/>
        <dsp:cNvSpPr/>
      </dsp:nvSpPr>
      <dsp:spPr>
        <a:xfrm>
          <a:off x="35152" y="337818"/>
          <a:ext cx="12121694" cy="17653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280254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latin typeface="Comic Sans MS" panose="030F0702030302020204" pitchFamily="66" charset="0"/>
            </a:rPr>
            <a:t>Keanekaragaman genetik (genetic diversity</a:t>
          </a:r>
          <a:endParaRPr lang="id-ID" sz="3600" kern="1200" dirty="0">
            <a:latin typeface="Comic Sans MS" panose="030F0702030302020204" pitchFamily="66" charset="0"/>
          </a:endParaRPr>
        </a:p>
      </dsp:txBody>
      <dsp:txXfrm>
        <a:off x="35152" y="779163"/>
        <a:ext cx="11680349" cy="882690"/>
      </dsp:txXfrm>
    </dsp:sp>
    <dsp:sp modelId="{ADAD50B0-9951-4A82-9248-2FA4E86C0DA5}">
      <dsp:nvSpPr>
        <dsp:cNvPr id="0" name=""/>
        <dsp:cNvSpPr/>
      </dsp:nvSpPr>
      <dsp:spPr>
        <a:xfrm>
          <a:off x="35152" y="1699181"/>
          <a:ext cx="3733481" cy="3400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Comic Sans MS" panose="030F0702030302020204" pitchFamily="66" charset="0"/>
            </a:rPr>
            <a:t>Jumlah total informasi</a:t>
          </a:r>
          <a:endParaRPr lang="id-ID" sz="1600" kern="1200" dirty="0">
            <a:latin typeface="Comic Sans MS" panose="030F0702030302020204" pitchFamily="66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Comic Sans MS" panose="030F0702030302020204" pitchFamily="66" charset="0"/>
            </a:rPr>
            <a:t>genetik yang terkandung di dalam individu tumbuhan, hewan dan mikroorganisme</a:t>
          </a:r>
          <a:endParaRPr lang="id-ID" sz="1600" kern="1200" dirty="0">
            <a:latin typeface="Comic Sans MS" panose="030F0702030302020204" pitchFamily="66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Comic Sans MS" panose="030F0702030302020204" pitchFamily="66" charset="0"/>
            </a:rPr>
            <a:t>yang mendiami bumi.</a:t>
          </a:r>
          <a:endParaRPr lang="id-ID" sz="1600" kern="1200" dirty="0">
            <a:latin typeface="Comic Sans MS" panose="030F0702030302020204" pitchFamily="66" charset="0"/>
          </a:endParaRPr>
        </a:p>
      </dsp:txBody>
      <dsp:txXfrm>
        <a:off x="35152" y="1699181"/>
        <a:ext cx="3733481" cy="3400772"/>
      </dsp:txXfrm>
    </dsp:sp>
    <dsp:sp modelId="{CC09FDC7-604E-4853-A21F-32E3F683B08B}">
      <dsp:nvSpPr>
        <dsp:cNvPr id="0" name=""/>
        <dsp:cNvSpPr/>
      </dsp:nvSpPr>
      <dsp:spPr>
        <a:xfrm>
          <a:off x="3768634" y="926278"/>
          <a:ext cx="8388212" cy="17653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280254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latin typeface="Comic Sans MS" panose="030F0702030302020204" pitchFamily="66" charset="0"/>
            </a:rPr>
            <a:t>Gen</a:t>
          </a:r>
          <a:endParaRPr lang="id-ID" sz="3600" kern="1200" dirty="0">
            <a:latin typeface="Comic Sans MS" panose="030F0702030302020204" pitchFamily="66" charset="0"/>
          </a:endParaRPr>
        </a:p>
      </dsp:txBody>
      <dsp:txXfrm>
        <a:off x="3768634" y="1367623"/>
        <a:ext cx="7946867" cy="882690"/>
      </dsp:txXfrm>
    </dsp:sp>
    <dsp:sp modelId="{6CD31920-855D-4F7D-BB48-78B80CA11AAC}">
      <dsp:nvSpPr>
        <dsp:cNvPr id="0" name=""/>
        <dsp:cNvSpPr/>
      </dsp:nvSpPr>
      <dsp:spPr>
        <a:xfrm>
          <a:off x="3768634" y="2287641"/>
          <a:ext cx="3733481" cy="3400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Comic Sans MS" panose="030F0702030302020204" pitchFamily="66" charset="0"/>
            </a:rPr>
            <a:t>materi dalam kromosom makhluk hidup yang mengendalikan sifat organism.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Comic Sans MS" panose="030F0702030302020204" pitchFamily="66" charset="0"/>
            </a:rPr>
            <a:t>Keanekaragaman gen inilah yang menyebabkan variasi antar individu </a:t>
          </a:r>
          <a:r>
            <a:rPr lang="sv-SE" sz="1600" kern="1200" dirty="0" smtClean="0">
              <a:latin typeface="Comic Sans MS" panose="030F0702030302020204" pitchFamily="66" charset="0"/>
            </a:rPr>
            <a:t>sejenis. Karena gen berperan dalam mengatur dan mengendalikan sifat atau</a:t>
          </a:r>
          <a:r>
            <a:rPr lang="id-ID" sz="1600" kern="1200" dirty="0" smtClean="0">
              <a:latin typeface="Comic Sans MS" panose="030F0702030302020204" pitchFamily="66" charset="0"/>
            </a:rPr>
            <a:t> penampilan suatu makhluk hidup.</a:t>
          </a:r>
          <a:endParaRPr lang="id-ID" sz="1600" kern="1200" dirty="0">
            <a:latin typeface="Comic Sans MS" panose="030F0702030302020204" pitchFamily="66" charset="0"/>
          </a:endParaRPr>
        </a:p>
      </dsp:txBody>
      <dsp:txXfrm>
        <a:off x="3768634" y="2287641"/>
        <a:ext cx="3733481" cy="3400772"/>
      </dsp:txXfrm>
    </dsp:sp>
    <dsp:sp modelId="{CA0666B8-A856-4407-967D-5DAB1C94ED26}">
      <dsp:nvSpPr>
        <dsp:cNvPr id="0" name=""/>
        <dsp:cNvSpPr/>
      </dsp:nvSpPr>
      <dsp:spPr>
        <a:xfrm>
          <a:off x="7502116" y="1514738"/>
          <a:ext cx="4654730" cy="17653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254000" bIns="280254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300" kern="1200"/>
        </a:p>
      </dsp:txBody>
      <dsp:txXfrm>
        <a:off x="7502116" y="1956083"/>
        <a:ext cx="4213385" cy="882690"/>
      </dsp:txXfrm>
    </dsp:sp>
    <dsp:sp modelId="{36417D08-7412-4497-B054-7064C365159D}">
      <dsp:nvSpPr>
        <dsp:cNvPr id="0" name=""/>
        <dsp:cNvSpPr/>
      </dsp:nvSpPr>
      <dsp:spPr>
        <a:xfrm>
          <a:off x="7502116" y="2876101"/>
          <a:ext cx="3733481" cy="3351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Perbedaan variasi yang menyebabkan sifat yang tidak tampak (fenotipe) pada setiap mekhluk hidup menjadi berbeda.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Variasi makhluk hidup dapat terjadi akibat perkawinan sehingga susunan gen keturunannya berbeda dari susunan gen induknya.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Selain itu, variasi makhluk hidup dapat pula terjadi karena interaksi gen dengan</a:t>
          </a:r>
          <a:endParaRPr lang="id-ID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lingkungan. Akibatnya dua makhluk hidup yang sama susunan gennya belum tentu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mempunyai fenotip yang sama.</a:t>
          </a:r>
        </a:p>
      </dsp:txBody>
      <dsp:txXfrm>
        <a:off x="7502116" y="2876101"/>
        <a:ext cx="3733481" cy="335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268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017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067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1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11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3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44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16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89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1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9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040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33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39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00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51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8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44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9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54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0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7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3424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1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33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25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94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39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1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14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64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9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9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7790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9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92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43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47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76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11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87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59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40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8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5847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15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01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6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80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363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32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5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22011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57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72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91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433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80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98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161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962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39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2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2597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845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857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30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481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50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31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66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3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2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43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1246-D981-4325-B4BB-520015E0413D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96E2-DB80-4E99-8963-CC70590DC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92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5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6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8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7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KOMPONEN BIODIVERSITAS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222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1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1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48" y="285728"/>
            <a:ext cx="6229368" cy="703282"/>
          </a:xfrm>
          <a:solidFill>
            <a:schemeClr val="bg1">
              <a:lumMod val="95000"/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id-ID" sz="2800" u="sng" dirty="0">
                <a:latin typeface="Jokerman" pitchFamily="82" charset="0"/>
              </a:rPr>
              <a:t>KEANEKARAGAMAN JENIS</a:t>
            </a:r>
            <a:endParaRPr lang="id-ID" sz="2400" u="sng" dirty="0">
              <a:latin typeface="Jokerman" pitchFamily="82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38089" y="1058080"/>
            <a:ext cx="8018618" cy="23181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dirty="0">
              <a:latin typeface="Corbel" pitchFamily="34" charset="0"/>
              <a:ea typeface="Malgun Gothic" pitchFamily="34" charset="-127"/>
              <a:cs typeface="MV Boli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id-ID" sz="2400" dirty="0">
                <a:latin typeface="Corbel" pitchFamily="34" charset="0"/>
                <a:ea typeface="Malgun Gothic" pitchFamily="34" charset="-127"/>
                <a:cs typeface="MV Boli" pitchFamily="2" charset="0"/>
              </a:rPr>
              <a:t>Keanekaragaman jenis (spesies) adalah keanekaragaman berbagai jenis makhluk hidup.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id-ID" sz="2400" dirty="0">
                <a:latin typeface="Corbel" pitchFamily="34" charset="0"/>
                <a:ea typeface="Malgun Gothic" pitchFamily="34" charset="-127"/>
                <a:cs typeface="MV Boli" pitchFamily="2" charset="0"/>
              </a:rPr>
              <a:t>Dua makhluk hidup dapat dikatakan satu spesies jika keduanya dapat melakukan perkawinan secara bebas dan menghasilkan keturunan yang subur (fertil). </a:t>
            </a:r>
            <a:endParaRPr lang="id-ID" sz="2400" dirty="0">
              <a:latin typeface="Corbel" pitchFamily="34" charset="0"/>
              <a:cs typeface="Arial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156707" y="989010"/>
            <a:ext cx="4035293" cy="3760561"/>
          </a:xfrm>
          <a:prstGeom prst="wedgeEllipseCallout">
            <a:avLst>
              <a:gd name="adj1" fmla="val -11903"/>
              <a:gd name="adj2" fmla="val 72605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000" dirty="0">
                <a:solidFill>
                  <a:schemeClr val="tx1"/>
                </a:solidFill>
                <a:latin typeface="Comic Sans MS" pitchFamily="66" charset="0"/>
                <a:ea typeface="Malgun Gothic" pitchFamily="34" charset="-127"/>
                <a:cs typeface="MV Boli" pitchFamily="2" charset="0"/>
              </a:rPr>
              <a:t>Keanekaragaman spesies biasanya dijumpai pada suatu tempat tertentu yang dihuni kumpulan makhluk hidup dari berbagai spesies (komunitas). </a:t>
            </a:r>
            <a:endParaRPr lang="id-ID" sz="20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-1" y="3445316"/>
            <a:ext cx="8156708" cy="3236837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id-ID" sz="2400" dirty="0">
              <a:solidFill>
                <a:schemeClr val="tx1"/>
              </a:solidFill>
              <a:latin typeface="Corbel" pitchFamily="34" charset="0"/>
              <a:ea typeface="Malgun Gothic" pitchFamily="34" charset="-127"/>
              <a:cs typeface="MV Boli" pitchFamily="2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id-ID" sz="2400" dirty="0">
              <a:solidFill>
                <a:schemeClr val="tx1"/>
              </a:solidFill>
              <a:latin typeface="Corbel" pitchFamily="34" charset="0"/>
              <a:ea typeface="Malgun Gothic" pitchFamily="34" charset="-127"/>
              <a:cs typeface="MV Boli" pitchFamily="2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id-ID" sz="2400" dirty="0">
              <a:solidFill>
                <a:schemeClr val="tx1"/>
              </a:solidFill>
              <a:latin typeface="Aharoni" pitchFamily="2" charset="-79"/>
              <a:ea typeface="Malgun Gothic" pitchFamily="34" charset="-127"/>
              <a:cs typeface="Aharoni" pitchFamily="2" charset="-79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schemeClr val="tx1"/>
                </a:solidFill>
                <a:latin typeface="Aharoni" pitchFamily="2" charset="-79"/>
                <a:ea typeface="Malgun Gothic" pitchFamily="34" charset="-127"/>
                <a:cs typeface="Aharoni" pitchFamily="2" charset="-79"/>
              </a:rPr>
              <a:t>Spesies dapat diartikan sebagai :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id-ID" sz="2400" b="1" dirty="0">
                <a:solidFill>
                  <a:schemeClr val="tx1"/>
                </a:solidFill>
                <a:latin typeface="Corbel" pitchFamily="34" charset="0"/>
                <a:ea typeface="Malgun Gothic" pitchFamily="34" charset="-127"/>
                <a:cs typeface="MV Boli" pitchFamily="2" charset="0"/>
              </a:rPr>
              <a:t>1. </a:t>
            </a:r>
            <a:r>
              <a:rPr lang="id-ID" sz="2400" dirty="0">
                <a:solidFill>
                  <a:schemeClr val="tx1"/>
                </a:solidFill>
                <a:latin typeface="Corbel" pitchFamily="34" charset="0"/>
                <a:ea typeface="Malgun Gothic" pitchFamily="34" charset="-127"/>
                <a:cs typeface="MV Boli" pitchFamily="2" charset="0"/>
              </a:rPr>
              <a:t>Sekelompok individu yang menunjukkan beberapa karakteristik penting berbeda dari kelompok-kelompok lain, baik secara morfologi, fisiologi atau biokimia. 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id-ID" sz="2400" b="1" dirty="0">
                <a:solidFill>
                  <a:schemeClr val="tx1"/>
                </a:solidFill>
                <a:latin typeface="Corbel" pitchFamily="34" charset="0"/>
                <a:ea typeface="Malgun Gothic" pitchFamily="34" charset="-127"/>
                <a:cs typeface="MV Boli" pitchFamily="2" charset="0"/>
              </a:rPr>
              <a:t>2.</a:t>
            </a:r>
            <a:r>
              <a:rPr lang="id-ID" sz="2400" dirty="0">
                <a:solidFill>
                  <a:schemeClr val="tx1"/>
                </a:solidFill>
                <a:latin typeface="Corbel" pitchFamily="34" charset="0"/>
                <a:ea typeface="Malgun Gothic" pitchFamily="34" charset="-127"/>
                <a:cs typeface="MV Boli" pitchFamily="2" charset="0"/>
              </a:rPr>
              <a:t> Spesies dapat diartikan sebagai sekelompok individu-individu yang berpotensi untuk berkembang biak dengan sesama mereka di alam, dan tidak mampu berkembangbiak dengan individu-individu dari spesies lain.</a:t>
            </a:r>
            <a:endParaRPr lang="id-ID" sz="2400" dirty="0">
              <a:solidFill>
                <a:schemeClr val="tx1"/>
              </a:solidFill>
              <a:latin typeface="Corbe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 dirty="0">
              <a:solidFill>
                <a:schemeClr val="tx1"/>
              </a:solidFill>
              <a:latin typeface="Corbel" pitchFamily="34" charset="0"/>
              <a:cs typeface="Arial" pitchFamily="34" charset="0"/>
            </a:endParaRPr>
          </a:p>
          <a:p>
            <a:pPr algn="ctr"/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991096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9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1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714356"/>
            <a:ext cx="8229600" cy="703282"/>
          </a:xfrm>
          <a:solidFill>
            <a:schemeClr val="bg1">
              <a:lumMod val="95000"/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id-ID" sz="2800" u="sng" dirty="0">
                <a:latin typeface="Jokerman" pitchFamily="82" charset="0"/>
              </a:rPr>
              <a:t>KEANEKARAGAMAN</a:t>
            </a:r>
            <a:r>
              <a:rPr lang="id-ID" sz="3200" u="sng" dirty="0">
                <a:latin typeface="Jokerman" pitchFamily="82" charset="0"/>
              </a:rPr>
              <a:t> EKOSISTEM</a:t>
            </a:r>
            <a:endParaRPr lang="id-ID" sz="2800" u="sng" dirty="0">
              <a:latin typeface="Jokerman" pitchFamily="82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 rot="10800000" flipV="1">
            <a:off x="234462" y="1718096"/>
            <a:ext cx="6647356" cy="23083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latin typeface="Candara" pitchFamily="34" charset="0"/>
                <a:ea typeface="Malgun Gothic" pitchFamily="34" charset="-127"/>
                <a:cs typeface="MV Boli" pitchFamily="2" charset="0"/>
              </a:rPr>
              <a:t>Makhluk hidup yang beranekaragam berinteraksi dengan sesamanya (lingkungan biotik) dan dengan lingkungan abiotik (tidak hidup) seperti air, tanah, cahaya matahari, suhu, kelembapan, dan mineral. Kombinasi tersebut membentuk lingkungan yang beragam.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953255" y="1571611"/>
            <a:ext cx="4769821" cy="3141065"/>
          </a:xfrm>
          <a:prstGeom prst="wedgeEllipseCallout">
            <a:avLst>
              <a:gd name="adj1" fmla="val -12238"/>
              <a:gd name="adj2" fmla="val 83739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400" dirty="0">
                <a:solidFill>
                  <a:schemeClr val="tx1"/>
                </a:solidFill>
                <a:latin typeface="Candara" pitchFamily="34" charset="0"/>
                <a:ea typeface="Malgun Gothic" pitchFamily="34" charset="-127"/>
                <a:cs typeface="MV Boli" pitchFamily="2" charset="0"/>
              </a:rPr>
              <a:t>Perbedaan kondisi komponen abiotik pada suatu daerah menyebabkan jenis yang dapat beradaptasi dengan lingkungan tersebut berbeda.</a:t>
            </a:r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400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234462" y="4528771"/>
            <a:ext cx="6433042" cy="155734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  <a:latin typeface="Candara" pitchFamily="34" charset="0"/>
                <a:ea typeface="Malgun Gothic" pitchFamily="34" charset="-127"/>
                <a:cs typeface="MV Boli" pitchFamily="2" charset="0"/>
              </a:rPr>
              <a:t>Interaksi antara lingkungan abiotik tertentu dengan sekumpulan jenis-jenis makhluk hidup menunjukkan adanya keanekaragaman ekosistem.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9714771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3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12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3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Bagaimana Persebaran atau Distribusi Keanekaragaman hayati (Biodiversitas) di Indonesia? Sebutkan dan Jelaskan serta berikan contohnya!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 Apa manfaat dari </a:t>
            </a:r>
            <a:r>
              <a:rPr lang="id-ID" dirty="0"/>
              <a:t>Keanekaragaman hayati (Biodiversitas</a:t>
            </a:r>
            <a:r>
              <a:rPr lang="id-ID" dirty="0" smtClean="0"/>
              <a:t>)?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595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047" y="1423237"/>
            <a:ext cx="5791200" cy="4696567"/>
          </a:xfrm>
          <a:prstGeom prst="rect">
            <a:avLst/>
          </a:prstGeom>
          <a:solidFill>
            <a:srgbClr val="BAE0E3"/>
          </a:solidFill>
        </p:spPr>
        <p:txBody>
          <a:bodyPr vert="horz" wrap="square" lIns="0" tIns="33426" rIns="0" bIns="0" rtlCol="0">
            <a:spAutoFit/>
          </a:bodyPr>
          <a:lstStyle/>
          <a:p>
            <a:pPr marL="394207" marR="146963">
              <a:spcBef>
                <a:spcPts val="263"/>
              </a:spcBef>
            </a:pPr>
            <a:r>
              <a:rPr sz="3200" dirty="0">
                <a:latin typeface="Arial MT"/>
                <a:cs typeface="Arial MT"/>
              </a:rPr>
              <a:t>Keanekaragaman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hayati </a:t>
            </a:r>
            <a:r>
              <a:rPr sz="3200" spc="-64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terdiri </a:t>
            </a:r>
            <a:r>
              <a:rPr sz="3200" dirty="0">
                <a:latin typeface="Arial MT"/>
                <a:cs typeface="Arial MT"/>
              </a:rPr>
              <a:t>dari 3 komponen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utama</a:t>
            </a:r>
            <a:r>
              <a:rPr sz="3200" dirty="0">
                <a:latin typeface="Arial MT"/>
                <a:cs typeface="Arial MT"/>
              </a:rPr>
              <a:t>:</a:t>
            </a:r>
          </a:p>
          <a:p>
            <a:pPr marL="757869" marR="663351" indent="-260499">
              <a:spcBef>
                <a:spcPts val="567"/>
              </a:spcBef>
              <a:buChar char="–"/>
              <a:tabLst>
                <a:tab pos="758445" algn="l"/>
              </a:tabLst>
            </a:pPr>
            <a:r>
              <a:rPr sz="3200" dirty="0">
                <a:latin typeface="Arial MT"/>
                <a:cs typeface="Arial MT"/>
              </a:rPr>
              <a:t>Keane</a:t>
            </a:r>
            <a:r>
              <a:rPr sz="3200" spc="5" dirty="0">
                <a:latin typeface="Arial MT"/>
                <a:cs typeface="Arial MT"/>
              </a:rPr>
              <a:t>k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5" dirty="0">
                <a:latin typeface="Arial MT"/>
                <a:cs typeface="Arial MT"/>
              </a:rPr>
              <a:t>r</a:t>
            </a:r>
            <a:r>
              <a:rPr sz="3200" dirty="0">
                <a:latin typeface="Arial MT"/>
                <a:cs typeface="Arial MT"/>
              </a:rPr>
              <a:t>agaman  genetik</a:t>
            </a:r>
            <a:endParaRPr sz="3200" dirty="0">
              <a:latin typeface="Arial MT"/>
              <a:cs typeface="Arial MT"/>
            </a:endParaRPr>
          </a:p>
          <a:p>
            <a:pPr marL="757869" marR="663351" indent="-260499">
              <a:spcBef>
                <a:spcPts val="567"/>
              </a:spcBef>
              <a:buChar char="–"/>
              <a:tabLst>
                <a:tab pos="758445" algn="l"/>
              </a:tabLst>
            </a:pPr>
            <a:r>
              <a:rPr sz="3200" dirty="0">
                <a:latin typeface="Arial MT"/>
                <a:cs typeface="Arial MT"/>
              </a:rPr>
              <a:t>Keane</a:t>
            </a:r>
            <a:r>
              <a:rPr sz="3200" spc="5" dirty="0">
                <a:latin typeface="Arial MT"/>
                <a:cs typeface="Arial MT"/>
              </a:rPr>
              <a:t>k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5" dirty="0">
                <a:latin typeface="Arial MT"/>
                <a:cs typeface="Arial MT"/>
              </a:rPr>
              <a:t>r</a:t>
            </a:r>
            <a:r>
              <a:rPr sz="3200" dirty="0">
                <a:latin typeface="Arial MT"/>
                <a:cs typeface="Arial MT"/>
              </a:rPr>
              <a:t>agaman  spesies</a:t>
            </a:r>
            <a:endParaRPr sz="3200" dirty="0">
              <a:latin typeface="Arial MT"/>
              <a:cs typeface="Arial MT"/>
            </a:endParaRPr>
          </a:p>
          <a:p>
            <a:pPr marL="757869" marR="663351" indent="-260499">
              <a:spcBef>
                <a:spcPts val="563"/>
              </a:spcBef>
              <a:buChar char="–"/>
              <a:tabLst>
                <a:tab pos="758445" algn="l"/>
              </a:tabLst>
            </a:pPr>
            <a:r>
              <a:rPr sz="3200" dirty="0">
                <a:latin typeface="Arial MT"/>
                <a:cs typeface="Arial MT"/>
              </a:rPr>
              <a:t>Keane</a:t>
            </a:r>
            <a:r>
              <a:rPr sz="3200" spc="5" dirty="0">
                <a:latin typeface="Arial MT"/>
                <a:cs typeface="Arial MT"/>
              </a:rPr>
              <a:t>k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5" dirty="0">
                <a:latin typeface="Arial MT"/>
                <a:cs typeface="Arial MT"/>
              </a:rPr>
              <a:t>r</a:t>
            </a:r>
            <a:r>
              <a:rPr sz="3200" dirty="0">
                <a:latin typeface="Arial MT"/>
                <a:cs typeface="Arial MT"/>
              </a:rPr>
              <a:t>agaman  ekosistem</a:t>
            </a:r>
            <a:endParaRPr sz="3200" dirty="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23404" y="287626"/>
            <a:ext cx="4078815" cy="3141603"/>
            <a:chOff x="5775838" y="473963"/>
            <a:chExt cx="3409315" cy="3304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3269" y="501396"/>
              <a:ext cx="3352799" cy="3276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75833" y="473976"/>
              <a:ext cx="3409315" cy="3304540"/>
            </a:xfrm>
            <a:custGeom>
              <a:avLst/>
              <a:gdLst/>
              <a:ahLst/>
              <a:cxnLst/>
              <a:rect l="l" t="t" r="r" b="b"/>
              <a:pathLst>
                <a:path w="3409315" h="3304540">
                  <a:moveTo>
                    <a:pt x="2659380" y="1351788"/>
                  </a:moveTo>
                  <a:lnTo>
                    <a:pt x="2631948" y="1351788"/>
                  </a:lnTo>
                  <a:lnTo>
                    <a:pt x="2631948" y="1380744"/>
                  </a:lnTo>
                  <a:lnTo>
                    <a:pt x="2631948" y="1595628"/>
                  </a:lnTo>
                  <a:lnTo>
                    <a:pt x="781812" y="1595628"/>
                  </a:lnTo>
                  <a:lnTo>
                    <a:pt x="781812" y="1380744"/>
                  </a:lnTo>
                  <a:lnTo>
                    <a:pt x="2631948" y="1380744"/>
                  </a:lnTo>
                  <a:lnTo>
                    <a:pt x="2631948" y="1351788"/>
                  </a:lnTo>
                  <a:lnTo>
                    <a:pt x="752856" y="1351788"/>
                  </a:lnTo>
                  <a:lnTo>
                    <a:pt x="752856" y="1624584"/>
                  </a:lnTo>
                  <a:lnTo>
                    <a:pt x="768096" y="1624584"/>
                  </a:lnTo>
                  <a:lnTo>
                    <a:pt x="781812" y="1624584"/>
                  </a:lnTo>
                  <a:lnTo>
                    <a:pt x="2631948" y="1624584"/>
                  </a:lnTo>
                  <a:lnTo>
                    <a:pt x="2645664" y="1624584"/>
                  </a:lnTo>
                  <a:lnTo>
                    <a:pt x="2659380" y="1624584"/>
                  </a:lnTo>
                  <a:lnTo>
                    <a:pt x="2659380" y="1351788"/>
                  </a:lnTo>
                  <a:close/>
                </a:path>
                <a:path w="3409315" h="3304540">
                  <a:moveTo>
                    <a:pt x="3409188" y="0"/>
                  </a:moveTo>
                  <a:lnTo>
                    <a:pt x="0" y="0"/>
                  </a:lnTo>
                  <a:lnTo>
                    <a:pt x="0" y="3304032"/>
                  </a:lnTo>
                  <a:lnTo>
                    <a:pt x="13716" y="3304032"/>
                  </a:lnTo>
                  <a:lnTo>
                    <a:pt x="27432" y="3304032"/>
                  </a:lnTo>
                  <a:lnTo>
                    <a:pt x="27432" y="27432"/>
                  </a:lnTo>
                  <a:lnTo>
                    <a:pt x="3380232" y="27432"/>
                  </a:lnTo>
                  <a:lnTo>
                    <a:pt x="3380232" y="3304032"/>
                  </a:lnTo>
                  <a:lnTo>
                    <a:pt x="3395472" y="3304032"/>
                  </a:lnTo>
                  <a:lnTo>
                    <a:pt x="3409188" y="3304032"/>
                  </a:lnTo>
                  <a:lnTo>
                    <a:pt x="3409188" y="0"/>
                  </a:lnTo>
                  <a:close/>
                </a:path>
              </a:pathLst>
            </a:custGeom>
            <a:solidFill>
              <a:srgbClr val="7F003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67862" y="1710465"/>
            <a:ext cx="1530083" cy="12333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726" spc="-5" dirty="0">
                <a:latin typeface="Arial MT"/>
                <a:cs typeface="Arial MT"/>
              </a:rPr>
              <a:t>Genetic diversity</a:t>
            </a:r>
            <a:r>
              <a:rPr sz="726" dirty="0">
                <a:latin typeface="Arial MT"/>
                <a:cs typeface="Arial MT"/>
              </a:rPr>
              <a:t> in</a:t>
            </a:r>
            <a:r>
              <a:rPr sz="726" spc="-5" dirty="0">
                <a:latin typeface="Arial MT"/>
                <a:cs typeface="Arial MT"/>
              </a:rPr>
              <a:t> </a:t>
            </a:r>
            <a:r>
              <a:rPr sz="726" dirty="0">
                <a:latin typeface="Arial MT"/>
                <a:cs typeface="Arial MT"/>
              </a:rPr>
              <a:t>a</a:t>
            </a:r>
            <a:r>
              <a:rPr sz="726" spc="14" dirty="0">
                <a:latin typeface="Arial MT"/>
                <a:cs typeface="Arial MT"/>
              </a:rPr>
              <a:t> </a:t>
            </a:r>
            <a:r>
              <a:rPr sz="726" spc="-5" dirty="0">
                <a:latin typeface="Arial MT"/>
                <a:cs typeface="Arial MT"/>
              </a:rPr>
              <a:t>vole</a:t>
            </a:r>
            <a:r>
              <a:rPr sz="726" spc="5" dirty="0">
                <a:latin typeface="Arial MT"/>
                <a:cs typeface="Arial MT"/>
              </a:rPr>
              <a:t> </a:t>
            </a:r>
            <a:r>
              <a:rPr sz="726" spc="-5" dirty="0">
                <a:latin typeface="Arial MT"/>
                <a:cs typeface="Arial MT"/>
              </a:rPr>
              <a:t>population</a:t>
            </a:r>
            <a:endParaRPr sz="726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8185" y="502402"/>
            <a:ext cx="5110874" cy="441944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sz="2800" spc="-9" dirty="0">
                <a:solidFill>
                  <a:srgbClr val="0000FF"/>
                </a:solidFill>
                <a:latin typeface="Arial"/>
                <a:cs typeface="Arial"/>
              </a:rPr>
              <a:t>Komponen</a:t>
            </a:r>
            <a:r>
              <a:rPr sz="2800" spc="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Biodiversitas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23404" y="3305909"/>
            <a:ext cx="4078815" cy="2708154"/>
            <a:chOff x="5775838" y="3777995"/>
            <a:chExt cx="3409315" cy="28486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3269" y="3777995"/>
              <a:ext cx="3352800" cy="28087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75833" y="3778008"/>
              <a:ext cx="3409315" cy="2848610"/>
            </a:xfrm>
            <a:custGeom>
              <a:avLst/>
              <a:gdLst/>
              <a:ahLst/>
              <a:cxnLst/>
              <a:rect l="l" t="t" r="r" b="b"/>
              <a:pathLst>
                <a:path w="3409315" h="2848609">
                  <a:moveTo>
                    <a:pt x="2991612" y="82296"/>
                  </a:moveTo>
                  <a:lnTo>
                    <a:pt x="2964180" y="82296"/>
                  </a:lnTo>
                  <a:lnTo>
                    <a:pt x="2964180" y="111252"/>
                  </a:lnTo>
                  <a:lnTo>
                    <a:pt x="2964180" y="327660"/>
                  </a:lnTo>
                  <a:lnTo>
                    <a:pt x="531876" y="327660"/>
                  </a:lnTo>
                  <a:lnTo>
                    <a:pt x="531876" y="111252"/>
                  </a:lnTo>
                  <a:lnTo>
                    <a:pt x="2964180" y="111252"/>
                  </a:lnTo>
                  <a:lnTo>
                    <a:pt x="2964180" y="82296"/>
                  </a:lnTo>
                  <a:lnTo>
                    <a:pt x="502920" y="82296"/>
                  </a:lnTo>
                  <a:lnTo>
                    <a:pt x="502920" y="355092"/>
                  </a:lnTo>
                  <a:lnTo>
                    <a:pt x="518160" y="355092"/>
                  </a:lnTo>
                  <a:lnTo>
                    <a:pt x="531876" y="355092"/>
                  </a:lnTo>
                  <a:lnTo>
                    <a:pt x="2964180" y="355092"/>
                  </a:lnTo>
                  <a:lnTo>
                    <a:pt x="2977896" y="355092"/>
                  </a:lnTo>
                  <a:lnTo>
                    <a:pt x="2991612" y="355092"/>
                  </a:lnTo>
                  <a:lnTo>
                    <a:pt x="2991612" y="82296"/>
                  </a:lnTo>
                  <a:close/>
                </a:path>
                <a:path w="3409315" h="2848609">
                  <a:moveTo>
                    <a:pt x="3409188" y="0"/>
                  </a:moveTo>
                  <a:lnTo>
                    <a:pt x="3380232" y="0"/>
                  </a:lnTo>
                  <a:lnTo>
                    <a:pt x="3380232" y="2819400"/>
                  </a:lnTo>
                  <a:lnTo>
                    <a:pt x="27432" y="2819400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2848356"/>
                  </a:lnTo>
                  <a:lnTo>
                    <a:pt x="13716" y="2848356"/>
                  </a:lnTo>
                  <a:lnTo>
                    <a:pt x="27432" y="2848356"/>
                  </a:lnTo>
                  <a:lnTo>
                    <a:pt x="3380232" y="2848356"/>
                  </a:lnTo>
                  <a:lnTo>
                    <a:pt x="3395472" y="2848356"/>
                  </a:lnTo>
                  <a:lnTo>
                    <a:pt x="3409188" y="2848356"/>
                  </a:lnTo>
                  <a:lnTo>
                    <a:pt x="3409188" y="0"/>
                  </a:lnTo>
                  <a:close/>
                </a:path>
              </a:pathLst>
            </a:custGeom>
            <a:solidFill>
              <a:srgbClr val="7F003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38264" y="3556938"/>
            <a:ext cx="2063163" cy="12333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726" dirty="0">
                <a:latin typeface="Arial MT"/>
                <a:cs typeface="Arial MT"/>
              </a:rPr>
              <a:t>Species</a:t>
            </a:r>
            <a:r>
              <a:rPr sz="726" spc="-18" dirty="0">
                <a:latin typeface="Arial MT"/>
                <a:cs typeface="Arial MT"/>
              </a:rPr>
              <a:t> </a:t>
            </a:r>
            <a:r>
              <a:rPr sz="726" spc="-5" dirty="0">
                <a:latin typeface="Arial MT"/>
                <a:cs typeface="Arial MT"/>
              </a:rPr>
              <a:t>diversity</a:t>
            </a:r>
            <a:r>
              <a:rPr sz="726" spc="-9" dirty="0">
                <a:latin typeface="Arial MT"/>
                <a:cs typeface="Arial MT"/>
              </a:rPr>
              <a:t> </a:t>
            </a:r>
            <a:r>
              <a:rPr sz="726" dirty="0">
                <a:latin typeface="Arial MT"/>
                <a:cs typeface="Arial MT"/>
              </a:rPr>
              <a:t>in</a:t>
            </a:r>
            <a:r>
              <a:rPr sz="726" spc="-5" dirty="0">
                <a:latin typeface="Arial MT"/>
                <a:cs typeface="Arial MT"/>
              </a:rPr>
              <a:t> </a:t>
            </a:r>
            <a:r>
              <a:rPr sz="726" dirty="0">
                <a:latin typeface="Arial MT"/>
                <a:cs typeface="Arial MT"/>
              </a:rPr>
              <a:t>a</a:t>
            </a:r>
            <a:r>
              <a:rPr sz="726" spc="-5" dirty="0">
                <a:latin typeface="Arial MT"/>
                <a:cs typeface="Arial MT"/>
              </a:rPr>
              <a:t> </a:t>
            </a:r>
            <a:r>
              <a:rPr sz="726" dirty="0">
                <a:latin typeface="Arial MT"/>
                <a:cs typeface="Arial MT"/>
              </a:rPr>
              <a:t>coastal</a:t>
            </a:r>
            <a:r>
              <a:rPr sz="726" spc="-9" dirty="0">
                <a:latin typeface="Arial MT"/>
                <a:cs typeface="Arial MT"/>
              </a:rPr>
              <a:t> </a:t>
            </a:r>
            <a:r>
              <a:rPr sz="726" spc="-5" dirty="0">
                <a:latin typeface="Arial MT"/>
                <a:cs typeface="Arial MT"/>
              </a:rPr>
              <a:t>redwood</a:t>
            </a:r>
            <a:r>
              <a:rPr sz="726" spc="27" dirty="0">
                <a:latin typeface="Arial MT"/>
                <a:cs typeface="Arial MT"/>
              </a:rPr>
              <a:t> </a:t>
            </a:r>
            <a:r>
              <a:rPr sz="726" dirty="0">
                <a:latin typeface="Arial MT"/>
                <a:cs typeface="Arial MT"/>
              </a:rPr>
              <a:t>ecosystem</a:t>
            </a:r>
            <a:endParaRPr sz="726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01376" y="5586446"/>
            <a:ext cx="2279853" cy="357308"/>
          </a:xfrm>
          <a:custGeom>
            <a:avLst/>
            <a:gdLst/>
            <a:ahLst/>
            <a:cxnLst/>
            <a:rect l="l" t="t" r="r" b="b"/>
            <a:pathLst>
              <a:path w="2512059" h="393700">
                <a:moveTo>
                  <a:pt x="2511552" y="393192"/>
                </a:moveTo>
                <a:lnTo>
                  <a:pt x="2511552" y="0"/>
                </a:lnTo>
                <a:lnTo>
                  <a:pt x="0" y="0"/>
                </a:lnTo>
                <a:lnTo>
                  <a:pt x="0" y="393192"/>
                </a:lnTo>
                <a:lnTo>
                  <a:pt x="13716" y="393192"/>
                </a:lnTo>
                <a:lnTo>
                  <a:pt x="13716" y="28956"/>
                </a:lnTo>
                <a:lnTo>
                  <a:pt x="28956" y="13716"/>
                </a:lnTo>
                <a:lnTo>
                  <a:pt x="28956" y="28956"/>
                </a:lnTo>
                <a:lnTo>
                  <a:pt x="2484120" y="28956"/>
                </a:lnTo>
                <a:lnTo>
                  <a:pt x="2484120" y="13716"/>
                </a:lnTo>
                <a:lnTo>
                  <a:pt x="2497836" y="28956"/>
                </a:lnTo>
                <a:lnTo>
                  <a:pt x="2497836" y="393192"/>
                </a:lnTo>
                <a:lnTo>
                  <a:pt x="2511552" y="393192"/>
                </a:lnTo>
                <a:close/>
              </a:path>
              <a:path w="2512059" h="393700">
                <a:moveTo>
                  <a:pt x="28956" y="28956"/>
                </a:moveTo>
                <a:lnTo>
                  <a:pt x="28956" y="13716"/>
                </a:lnTo>
                <a:lnTo>
                  <a:pt x="13716" y="28956"/>
                </a:lnTo>
                <a:lnTo>
                  <a:pt x="28956" y="28956"/>
                </a:lnTo>
                <a:close/>
              </a:path>
              <a:path w="2512059" h="393700">
                <a:moveTo>
                  <a:pt x="28956" y="364236"/>
                </a:moveTo>
                <a:lnTo>
                  <a:pt x="28956" y="28956"/>
                </a:lnTo>
                <a:lnTo>
                  <a:pt x="13716" y="28956"/>
                </a:lnTo>
                <a:lnTo>
                  <a:pt x="13716" y="364236"/>
                </a:lnTo>
                <a:lnTo>
                  <a:pt x="28956" y="364236"/>
                </a:lnTo>
                <a:close/>
              </a:path>
              <a:path w="2512059" h="393700">
                <a:moveTo>
                  <a:pt x="2497836" y="364236"/>
                </a:moveTo>
                <a:lnTo>
                  <a:pt x="13716" y="364236"/>
                </a:lnTo>
                <a:lnTo>
                  <a:pt x="28956" y="379476"/>
                </a:lnTo>
                <a:lnTo>
                  <a:pt x="28956" y="393192"/>
                </a:lnTo>
                <a:lnTo>
                  <a:pt x="2484120" y="393192"/>
                </a:lnTo>
                <a:lnTo>
                  <a:pt x="2484120" y="379476"/>
                </a:lnTo>
                <a:lnTo>
                  <a:pt x="2497836" y="364236"/>
                </a:lnTo>
                <a:close/>
              </a:path>
              <a:path w="2512059" h="393700">
                <a:moveTo>
                  <a:pt x="28956" y="393192"/>
                </a:moveTo>
                <a:lnTo>
                  <a:pt x="28956" y="379476"/>
                </a:lnTo>
                <a:lnTo>
                  <a:pt x="13716" y="364236"/>
                </a:lnTo>
                <a:lnTo>
                  <a:pt x="13716" y="393192"/>
                </a:lnTo>
                <a:lnTo>
                  <a:pt x="28956" y="393192"/>
                </a:lnTo>
                <a:close/>
              </a:path>
              <a:path w="2512059" h="393700">
                <a:moveTo>
                  <a:pt x="2497836" y="28956"/>
                </a:moveTo>
                <a:lnTo>
                  <a:pt x="2484120" y="13716"/>
                </a:lnTo>
                <a:lnTo>
                  <a:pt x="2484120" y="28956"/>
                </a:lnTo>
                <a:lnTo>
                  <a:pt x="2497836" y="28956"/>
                </a:lnTo>
                <a:close/>
              </a:path>
              <a:path w="2512059" h="393700">
                <a:moveTo>
                  <a:pt x="2497836" y="364236"/>
                </a:moveTo>
                <a:lnTo>
                  <a:pt x="2497836" y="28956"/>
                </a:lnTo>
                <a:lnTo>
                  <a:pt x="2484120" y="28956"/>
                </a:lnTo>
                <a:lnTo>
                  <a:pt x="2484120" y="364236"/>
                </a:lnTo>
                <a:lnTo>
                  <a:pt x="2497836" y="364236"/>
                </a:lnTo>
                <a:close/>
              </a:path>
              <a:path w="2512059" h="393700">
                <a:moveTo>
                  <a:pt x="2497836" y="393192"/>
                </a:moveTo>
                <a:lnTo>
                  <a:pt x="2497836" y="364236"/>
                </a:lnTo>
                <a:lnTo>
                  <a:pt x="2484120" y="379476"/>
                </a:lnTo>
                <a:lnTo>
                  <a:pt x="2484120" y="393192"/>
                </a:lnTo>
                <a:lnTo>
                  <a:pt x="2497836" y="393192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 txBox="1"/>
          <p:nvPr/>
        </p:nvSpPr>
        <p:spPr>
          <a:xfrm>
            <a:off x="7305206" y="5639925"/>
            <a:ext cx="1672430" cy="23503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84144">
              <a:spcBef>
                <a:spcPts val="91"/>
              </a:spcBef>
            </a:pPr>
            <a:r>
              <a:rPr sz="726" dirty="0">
                <a:latin typeface="Arial MT"/>
                <a:cs typeface="Arial MT"/>
              </a:rPr>
              <a:t>Community </a:t>
            </a:r>
            <a:r>
              <a:rPr sz="726" spc="-5" dirty="0">
                <a:latin typeface="Arial MT"/>
                <a:cs typeface="Arial MT"/>
              </a:rPr>
              <a:t>and </a:t>
            </a:r>
            <a:r>
              <a:rPr sz="726" dirty="0">
                <a:latin typeface="Arial MT"/>
                <a:cs typeface="Arial MT"/>
              </a:rPr>
              <a:t>ecosystem </a:t>
            </a:r>
            <a:r>
              <a:rPr sz="726" spc="-5" dirty="0">
                <a:latin typeface="Arial MT"/>
                <a:cs typeface="Arial MT"/>
              </a:rPr>
              <a:t>diversity </a:t>
            </a:r>
            <a:r>
              <a:rPr sz="726" dirty="0">
                <a:latin typeface="Arial MT"/>
                <a:cs typeface="Arial MT"/>
              </a:rPr>
              <a:t> across</a:t>
            </a:r>
            <a:r>
              <a:rPr sz="726" spc="-18" dirty="0">
                <a:latin typeface="Arial MT"/>
                <a:cs typeface="Arial MT"/>
              </a:rPr>
              <a:t> </a:t>
            </a:r>
            <a:r>
              <a:rPr sz="726" dirty="0">
                <a:latin typeface="Arial MT"/>
                <a:cs typeface="Arial MT"/>
              </a:rPr>
              <a:t>the</a:t>
            </a:r>
            <a:r>
              <a:rPr sz="726" spc="-5" dirty="0">
                <a:latin typeface="Arial MT"/>
                <a:cs typeface="Arial MT"/>
              </a:rPr>
              <a:t> </a:t>
            </a:r>
            <a:r>
              <a:rPr sz="726" dirty="0">
                <a:latin typeface="Arial MT"/>
                <a:cs typeface="Arial MT"/>
              </a:rPr>
              <a:t>landscape</a:t>
            </a:r>
            <a:r>
              <a:rPr sz="726" spc="5" dirty="0">
                <a:latin typeface="Arial MT"/>
                <a:cs typeface="Arial MT"/>
              </a:rPr>
              <a:t> </a:t>
            </a:r>
            <a:r>
              <a:rPr sz="726" spc="-5" dirty="0">
                <a:latin typeface="Arial MT"/>
                <a:cs typeface="Arial MT"/>
              </a:rPr>
              <a:t>of</a:t>
            </a:r>
            <a:r>
              <a:rPr sz="726" spc="5" dirty="0">
                <a:latin typeface="Arial MT"/>
                <a:cs typeface="Arial MT"/>
              </a:rPr>
              <a:t> </a:t>
            </a:r>
            <a:r>
              <a:rPr sz="726" spc="-5" dirty="0">
                <a:latin typeface="Arial MT"/>
                <a:cs typeface="Arial MT"/>
              </a:rPr>
              <a:t>an</a:t>
            </a:r>
            <a:r>
              <a:rPr sz="726" spc="5" dirty="0">
                <a:latin typeface="Arial MT"/>
                <a:cs typeface="Arial MT"/>
              </a:rPr>
              <a:t> </a:t>
            </a:r>
            <a:r>
              <a:rPr sz="726" spc="-5" dirty="0">
                <a:latin typeface="Arial MT"/>
                <a:cs typeface="Arial MT"/>
              </a:rPr>
              <a:t>entire</a:t>
            </a:r>
            <a:r>
              <a:rPr sz="726" dirty="0">
                <a:latin typeface="Arial MT"/>
                <a:cs typeface="Arial MT"/>
              </a:rPr>
              <a:t> </a:t>
            </a:r>
            <a:r>
              <a:rPr sz="726" spc="-5" dirty="0">
                <a:latin typeface="Arial MT"/>
                <a:cs typeface="Arial MT"/>
              </a:rPr>
              <a:t>region</a:t>
            </a:r>
            <a:endParaRPr sz="726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59248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4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2795" y="357166"/>
            <a:ext cx="4897495" cy="523220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2800" u="sng" dirty="0">
                <a:latin typeface="Jokerman" pitchFamily="82" charset="0"/>
              </a:rPr>
              <a:t>KEANEKARAGAMAN GEN</a:t>
            </a:r>
            <a:endParaRPr lang="id-ID" sz="2800" u="sng" dirty="0">
              <a:latin typeface="Jokerman" pitchFamily="82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10800000" flipV="1">
            <a:off x="345274" y="928994"/>
            <a:ext cx="6607982" cy="30469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Corbel" pitchFamily="34" charset="0"/>
              <a:ea typeface="Batang" pitchFamily="18" charset="-127"/>
              <a:cs typeface="MV Boli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Keanekaragaman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gen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adalah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keanekaragaman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yang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terjadi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pada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satu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kelompok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spesies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. </a:t>
            </a:r>
            <a:endParaRPr lang="id-ID" sz="2400" dirty="0">
              <a:latin typeface="Corbel" pitchFamily="34" charset="0"/>
              <a:ea typeface="Batang" pitchFamily="18" charset="-127"/>
              <a:cs typeface="MV Boli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d-ID" sz="2400" dirty="0">
              <a:latin typeface="Corbel" pitchFamily="34" charset="0"/>
              <a:ea typeface="Batang" pitchFamily="18" charset="-127"/>
              <a:cs typeface="MV Boli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Gen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adalah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materi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yang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terdapat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pada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kromosom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,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bersifat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h</a:t>
            </a:r>
            <a:r>
              <a:rPr lang="id-ID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e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rediter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(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diturunkan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) yang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berfungsi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mengatur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dan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mengendalikan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sifat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atau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penampilan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suatu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makhluk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 </a:t>
            </a:r>
            <a:r>
              <a:rPr lang="en-US" sz="2400" dirty="0" err="1">
                <a:latin typeface="Corbel" pitchFamily="34" charset="0"/>
                <a:ea typeface="Batang" pitchFamily="18" charset="-127"/>
                <a:cs typeface="MV Boli" pitchFamily="2" charset="0"/>
              </a:rPr>
              <a:t>hidup</a:t>
            </a:r>
            <a:r>
              <a:rPr lang="en-US" sz="2400" dirty="0">
                <a:latin typeface="Corbel" pitchFamily="34" charset="0"/>
                <a:ea typeface="Batang" pitchFamily="18" charset="-127"/>
                <a:cs typeface="MV Boli" pitchFamily="2" charset="0"/>
              </a:rPr>
              <a:t>. </a:t>
            </a:r>
            <a:endParaRPr lang="id-ID" sz="2400" dirty="0">
              <a:latin typeface="Corbel" pitchFamily="34" charset="0"/>
              <a:ea typeface="Batang" pitchFamily="18" charset="-127"/>
              <a:cs typeface="MV Boli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953256" y="857231"/>
            <a:ext cx="5004282" cy="4160245"/>
          </a:xfrm>
          <a:prstGeom prst="wedgeEllipseCallout">
            <a:avLst>
              <a:gd name="adj1" fmla="val -13714"/>
              <a:gd name="adj2" fmla="val 77218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dirty="0">
                <a:solidFill>
                  <a:schemeClr val="tx1"/>
                </a:solidFill>
                <a:latin typeface="Comic Sans MS" pitchFamily="66" charset="0"/>
                <a:ea typeface="Malgun Gothic" pitchFamily="34" charset="-127"/>
                <a:cs typeface="MV Boli" pitchFamily="2" charset="0"/>
              </a:rPr>
              <a:t>Gen adalah unit-unit kromosom yang membawa kode untuk pembuatan protein spesifik. Setelah dibentuk, dan diberi kode oleh gen, protein-protein ini selanjutnya menentukan perkembangan serta tampilan, bentuk, fungsi, dari jaringan dan organ terakait. </a:t>
            </a:r>
            <a:endParaRPr lang="id-ID" sz="20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endParaRPr lang="id-ID" sz="2000" dirty="0">
              <a:latin typeface="Comic Sans MS" pitchFamily="66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45273" y="4250714"/>
            <a:ext cx="6607983" cy="2431439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d-ID" sz="2400" dirty="0">
              <a:solidFill>
                <a:schemeClr val="tx1"/>
              </a:solidFill>
              <a:latin typeface="Corbel" pitchFamily="34" charset="0"/>
              <a:ea typeface="Batang" pitchFamily="18" charset="-127"/>
              <a:cs typeface="Andalus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Variasi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menyebabkan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fenotip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genotip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makhluk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hidup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berbeda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Variasi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menyebabkan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fenotip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genotip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ma</a:t>
            </a:r>
            <a:r>
              <a:rPr lang="id-ID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kh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l</a:t>
            </a:r>
            <a:r>
              <a:rPr lang="id-ID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uk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hidup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berbeda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. 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Variasi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terjadi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melalui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perkawinan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maupun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akibat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interaksi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lingkungan</a:t>
            </a:r>
            <a:r>
              <a:rPr lang="en-US" sz="2400" dirty="0">
                <a:solidFill>
                  <a:schemeClr val="tx1"/>
                </a:solidFill>
                <a:latin typeface="Corbel" pitchFamily="34" charset="0"/>
                <a:ea typeface="Batang" pitchFamily="18" charset="-127"/>
                <a:cs typeface="Andalus" pitchFamily="18" charset="-78"/>
              </a:rPr>
              <a:t>. </a:t>
            </a:r>
          </a:p>
          <a:p>
            <a:pPr algn="ctr"/>
            <a:endParaRPr lang="id-ID" sz="2400" dirty="0">
              <a:latin typeface="Corbel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8267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9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500948"/>
              </p:ext>
            </p:extLst>
          </p:nvPr>
        </p:nvGraphicFramePr>
        <p:xfrm>
          <a:off x="0" y="-1"/>
          <a:ext cx="12192000" cy="656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51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0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497</Words>
  <Application>Microsoft Office PowerPoint</Application>
  <PresentationFormat>Widescreen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Malgun Gothic</vt:lpstr>
      <vt:lpstr>Aharoni</vt:lpstr>
      <vt:lpstr>Andalus</vt:lpstr>
      <vt:lpstr>Arial</vt:lpstr>
      <vt:lpstr>Arial MT</vt:lpstr>
      <vt:lpstr>Batang</vt:lpstr>
      <vt:lpstr>Calibri</vt:lpstr>
      <vt:lpstr>Calibri Light</vt:lpstr>
      <vt:lpstr>Candara</vt:lpstr>
      <vt:lpstr>Comic Sans MS</vt:lpstr>
      <vt:lpstr>Corbel</vt:lpstr>
      <vt:lpstr>Jokerman</vt:lpstr>
      <vt:lpstr>MV Boli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KOMPONEN BIODIVERSITAS</vt:lpstr>
      <vt:lpstr>PowerPoint Presentation</vt:lpstr>
      <vt:lpstr>Komponen Biodiversitas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KEANEKARAGAMAN JENIS</vt:lpstr>
      <vt:lpstr>PowerPoint Presentation</vt:lpstr>
      <vt:lpstr>PowerPoint Presentation</vt:lpstr>
      <vt:lpstr>PowerPoint Presentation</vt:lpstr>
      <vt:lpstr>PowerPoint Presentation</vt:lpstr>
      <vt:lpstr>KEANEKARAGAMAN EKOSISTEM</vt:lpstr>
      <vt:lpstr>PowerPoint Presentation</vt:lpstr>
      <vt:lpstr>PowerPoint Presentation</vt:lpstr>
      <vt:lpstr>PowerPoint Presentation</vt:lpstr>
      <vt:lpstr>PowerPoint Presentation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KOMPONEN BIODIVERSITAS</dc:title>
  <dc:creator>Windows User</dc:creator>
  <cp:lastModifiedBy>Windows User</cp:lastModifiedBy>
  <cp:revision>7</cp:revision>
  <dcterms:created xsi:type="dcterms:W3CDTF">2022-09-27T21:34:40Z</dcterms:created>
  <dcterms:modified xsi:type="dcterms:W3CDTF">2022-09-27T22:27:47Z</dcterms:modified>
</cp:coreProperties>
</file>