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1479" r:id="rId2"/>
    <p:sldId id="1480" r:id="rId3"/>
    <p:sldId id="1481" r:id="rId4"/>
    <p:sldId id="1482" r:id="rId5"/>
    <p:sldId id="1499" r:id="rId6"/>
    <p:sldId id="1490" r:id="rId7"/>
    <p:sldId id="1491" r:id="rId8"/>
    <p:sldId id="1492" r:id="rId9"/>
    <p:sldId id="1496" r:id="rId10"/>
    <p:sldId id="1493" r:id="rId11"/>
    <p:sldId id="1494" r:id="rId12"/>
    <p:sldId id="1495" r:id="rId13"/>
    <p:sldId id="1497" r:id="rId14"/>
    <p:sldId id="1498" r:id="rId15"/>
  </p:sldIdLst>
  <p:sldSz cx="24377650" cy="13716000"/>
  <p:notesSz cx="6858000" cy="9144000"/>
  <p:defaultTextStyle>
    <a:defPPr>
      <a:defRPr lang="en-US"/>
    </a:defPPr>
    <a:lvl1pPr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1pPr>
    <a:lvl2pPr marL="912813" indent="-4556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2pPr>
    <a:lvl3pPr marL="1827213" indent="-9128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3pPr>
    <a:lvl4pPr marL="2741613" indent="-13700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4pPr>
    <a:lvl5pPr marL="3656013" indent="-18272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9"/>
    <a:srgbClr val="FBB62B"/>
    <a:srgbClr val="364D65"/>
    <a:srgbClr val="19232E"/>
    <a:srgbClr val="2F2F2F"/>
    <a:srgbClr val="FBC81F"/>
    <a:srgbClr val="2C4054"/>
    <a:srgbClr val="FAD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15" autoAdjust="0"/>
    <p:restoredTop sz="86382" autoAdjust="0"/>
  </p:normalViewPr>
  <p:slideViewPr>
    <p:cSldViewPr snapToGrid="0" snapToObjects="1">
      <p:cViewPr varScale="1">
        <p:scale>
          <a:sx n="55" d="100"/>
          <a:sy n="55" d="100"/>
        </p:scale>
        <p:origin x="1072" y="208"/>
      </p:cViewPr>
      <p:guideLst>
        <p:guide orient="horz" pos="4320"/>
        <p:guide pos="7678"/>
      </p:guideLst>
    </p:cSldViewPr>
  </p:slideViewPr>
  <p:outlineViewPr>
    <p:cViewPr>
      <p:scale>
        <a:sx n="33" d="100"/>
        <a:sy n="33" d="100"/>
      </p:scale>
      <p:origin x="0" y="-42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28992"/>
    </p:cViewPr>
  </p:sorterViewPr>
  <p:notesViewPr>
    <p:cSldViewPr snapToGrid="0" snapToObjects="1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1B79A9-3CFA-41DB-AFF2-592DE0727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0F28C3-B98C-40F1-8F62-3DBD131AD2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4C264D7-A8F4-4FD9-AC99-2DF9D8FD6441}" type="datetimeFigureOut">
              <a:rPr lang="id-ID"/>
              <a:pPr>
                <a:defRPr/>
              </a:pPr>
              <a:t>26/06/20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5C9B2-06FE-4FC1-ABD1-518FB82BF4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81806-9674-48E2-B39A-AEA66677A3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C4ABB27-E202-4909-97C2-09EC0D982A3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7F1BF91-004A-406C-A2EB-CA12568648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349429-8D0A-452D-9D3C-E44073ACFBD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fld id="{2922A384-2089-448C-A95D-1780BFE26FC9}" type="datetimeFigureOut">
              <a:rPr lang="en-US"/>
              <a:pPr>
                <a:defRPr/>
              </a:pPr>
              <a:t>6/26/20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06D73B2-DD44-41BF-A980-1186DCFC0B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C2B0B50-C86C-4ED8-8C19-9219FA7531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5AE5-306C-4A33-A0EF-584A6CE5A82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1FB40-DD57-48B7-9B10-F4C01910CD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fld id="{4EB32396-9A0B-482E-B345-E89C133AD6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1pPr>
    <a:lvl2pPr marL="9128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2pPr>
    <a:lvl3pPr marL="18272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3pPr>
    <a:lvl4pPr marL="27416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4pPr>
    <a:lvl5pPr marL="36560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aman Depa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14CC4B-4200-49B6-A38D-ED9A74134DB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36401" y="2246811"/>
            <a:ext cx="13057979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r">
              <a:defRPr sz="3600"/>
            </a:lvl1pPr>
          </a:lstStyle>
          <a:p>
            <a:pPr lvl="0"/>
            <a:r>
              <a:rPr lang="id-ID" altLang="id-ID" dirty="0"/>
              <a:t>Kode Mata Kuliah – Nama Mata Kuliah</a:t>
            </a:r>
            <a:endParaRPr lang="en-US" altLang="id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0F126-9AA0-4A74-9886-9EE9699122DB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36401" y="3651254"/>
            <a:ext cx="13057979" cy="45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43" tIns="91422" rIns="182843" bIns="91422" numCol="1" anchor="t" anchorCtr="0" compatLnSpc="1">
            <a:prstTxWarp prst="textNoShape">
              <a:avLst/>
            </a:prstTxWarp>
          </a:bodyPr>
          <a:lstStyle>
            <a:lvl1pPr algn="r">
              <a:defRPr sz="8000"/>
            </a:lvl1pPr>
          </a:lstStyle>
          <a:p>
            <a:pPr lvl="0"/>
            <a:endParaRPr lang="en-US" altLang="id-ID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3041D80-A403-4086-842E-86ADAB96DA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6401" y="8543108"/>
            <a:ext cx="13057979" cy="1045029"/>
          </a:xfrm>
          <a:prstGeom prst="rect">
            <a:avLst/>
          </a:prstGeo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4C64EB4-5A7B-4B64-8628-30300DFFD3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36399" y="9898177"/>
            <a:ext cx="13057979" cy="1045029"/>
          </a:xfrm>
          <a:prstGeom prst="rect">
            <a:avLst/>
          </a:prstGeo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02B15A3-53D5-4879-B0E1-463DB8845CA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760575" y="2246313"/>
            <a:ext cx="8880475" cy="8696325"/>
          </a:xfrm>
          <a:prstGeom prst="rect">
            <a:avLst/>
          </a:prstGeom>
        </p:spPr>
        <p:txBody>
          <a:bodyPr/>
          <a:lstStyle/>
          <a:p>
            <a:pPr lvl="0"/>
            <a:endParaRPr lang="id-ID" noProof="0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9F577BB-444A-4844-B042-BCEF4066211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00430D1-E522-424B-8C34-EE28471BFA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89A0C6E-1A18-4D31-BCFD-91B5DB89AA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442954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1182F798-D54A-4432-BED0-21DF7DCAEE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F241105-1969-4617-A9C1-45CDC4358F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1E226C9-2761-4329-9E59-BE14E48CED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246940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vi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675648" cy="13716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FE5D4D2-0D8D-41D6-92C0-70CF1FBD1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F56882D-12DD-4426-998B-6B3E869CC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1D79C07-3841-4519-BBDD-FDDFEF252E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62145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dership sk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682364" y="3945706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6DA1AE-4DD7-43E1-8BBF-09206BAA584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0827E96-AA74-44C5-8670-D8164CBAE6B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84E617E-730E-4487-A4E0-43792150D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19232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aster-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0613571" cy="13715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7A8F6A6-BFEA-4937-936E-1515E10E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C6DFBA-95E2-4C7F-8AA6-5068341C0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9503176D-A533-45AE-92D7-DB05D21759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5115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phone_device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2284648" y="2124292"/>
            <a:ext cx="7241628" cy="12875172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5F903AB-6A66-4EFF-BC0C-4511B64B826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8B493A7-AFE1-49A1-8D9A-6AE67CAC0785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02080DE-0864-4CBA-9060-7318F96DE7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78060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phone_device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9253207" y="6230198"/>
            <a:ext cx="5756336" cy="102067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3B33909-18BF-40A6-8660-AAABE39FCEA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09F331A-5E8E-4F66-90D1-9BEDE72B51A4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E3A7589-02D6-45D3-AD39-F90CE501C9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9001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73008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3403702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00874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68236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2305C8-7176-4C1C-B619-B57534C49C0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2B02DAF-C090-4F1E-99E6-E0C2EC8E76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1C137DB6-AC2B-4A53-A2EE-0E98117E95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91434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77012-5A56-44F1-B7EB-715958BD2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24850" cy="2651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F0B7BCB-0769-4FCD-84AC-C83F75DB64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3E3603F-B21A-41D1-8927-A3B20D6B51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32FCC-6039-49E8-A8D3-1F6E7938A4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60375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3328A-8EF3-4843-B504-799FE34C0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080" y="2743200"/>
            <a:ext cx="21775490" cy="196373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7D6B470-9CEE-4F3F-8FB4-1DA6B358B3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5094288"/>
            <a:ext cx="21775490" cy="6792912"/>
          </a:xfrm>
          <a:prstGeom prst="rect">
            <a:avLst/>
          </a:prstGeom>
        </p:spPr>
        <p:txBody>
          <a:bodyPr/>
          <a:lstStyle>
            <a:lvl1pPr marL="857250" indent="-857250">
              <a:buFont typeface="Arial" panose="020B0604020202020204" pitchFamily="34" charset="0"/>
              <a:buChar char="•"/>
              <a:defRPr/>
            </a:lvl1pPr>
            <a:lvl2pPr marL="1485900" indent="-571500">
              <a:buFont typeface="Arial" panose="020B0604020202020204" pitchFamily="34" charset="0"/>
              <a:buChar char="•"/>
              <a:defRPr/>
            </a:lvl2pPr>
            <a:lvl3pPr marL="2400300" indent="-571500">
              <a:buFont typeface="Arial" panose="020B0604020202020204" pitchFamily="34" charset="0"/>
              <a:buChar char="•"/>
              <a:defRPr/>
            </a:lvl3pPr>
            <a:lvl4pPr marL="3200400" indent="-457200">
              <a:buFont typeface="Arial" panose="020B0604020202020204" pitchFamily="34" charset="0"/>
              <a:buChar char="•"/>
              <a:defRPr/>
            </a:lvl4pPr>
            <a:lvl5pPr marL="4114800" indent="-4572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C82449D-2D93-4729-9DE5-E82885B601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03307D7-9C46-4616-B5EA-AC3B35771E8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48A74-02D4-4A0F-B138-42043E1198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212768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6148104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2409748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9278926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C13841-8713-4B2C-A4D0-BADC4B00C62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09748" y="7068973"/>
            <a:ext cx="19558208" cy="254529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/>
            <a:endParaRPr lang="id-ID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FC27A2-C685-46A5-90C4-52F0BD2BA8F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434B9D4-FA4C-4C43-A404-D2564F40E15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1745D95E-328C-40EC-9CC2-51986FE451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07303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eti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132235" y="2653564"/>
            <a:ext cx="7434751" cy="8016884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DE6430-2778-4EE6-BE6D-5C8DDC542C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607675" y="5121275"/>
            <a:ext cx="12638088" cy="2873375"/>
          </a:xfrm>
          <a:prstGeom prst="rect">
            <a:avLst/>
          </a:prstGeom>
        </p:spPr>
        <p:txBody>
          <a:bodyPr/>
          <a:lstStyle/>
          <a:p>
            <a:pPr lvl="0"/>
            <a:endParaRPr lang="id-ID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6F5D2BD-0194-4A5F-9428-D3CE4E859CB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03438-867B-480B-9FBC-93E3DC58354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551B64CD-0BDD-436F-8092-EB4DF2BBCE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26666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9DA45E5A-587C-45A9-BDE5-ADA264F208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631452C-14CF-4765-8DB1-FC3016BAE9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5FA25A47-F341-4958-AC5F-812B9ED14D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09174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Mis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2245840" y="3125033"/>
            <a:ext cx="12105684" cy="6769604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4B7A209-DC34-421F-B9C0-0DF92AF513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79813" y="6008688"/>
            <a:ext cx="7758112" cy="3886200"/>
          </a:xfrm>
          <a:prstGeom prst="rect">
            <a:avLst/>
          </a:prstGeom>
        </p:spPr>
        <p:txBody>
          <a:bodyPr/>
          <a:lstStyle>
            <a:lvl1pPr algn="r">
              <a:defRPr sz="4000"/>
            </a:lvl1pPr>
          </a:lstStyle>
          <a:p>
            <a:pPr lvl="0"/>
            <a:endParaRPr 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BB8A5-9280-4548-8EDF-D6D35930B7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2619787-FBAB-4000-9C92-665532A1F10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4B843F91-C28D-41A6-B71E-14FF0E5FF9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685014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3" y="4"/>
            <a:ext cx="24377648" cy="13715999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36D9EFB-19CF-4A69-8D96-1C5176A2DAE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3F7E7DC-800C-4A8F-B966-35F6F90415D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B3FA3DEA-6B37-442D-ACC9-EDF547A5FF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72292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68235" cy="137160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0187EC7-F906-45B7-8ADF-C7C064EE042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A261DDA-5436-4F8E-A4AE-6467515E4F3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164F337-88F9-4143-B7EB-C0D708DAE4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37327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" y="0"/>
            <a:ext cx="12168235" cy="137160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17B4BED-BC77-44B3-80C3-E0C30FF55F9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AE014BA-AAE0-49D3-BF85-19AEEC32141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07BFF0F-EE55-46F4-AE01-7BF6BEC092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82859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extBox 8">
            <a:extLst>
              <a:ext uri="{FF2B5EF4-FFF2-40B4-BE49-F238E27FC236}">
                <a16:creationId xmlns:a16="http://schemas.microsoft.com/office/drawing/2014/main" id="{98BBFB5A-115E-482E-9E56-A51815BDFE5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098125" y="606425"/>
            <a:ext cx="83026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07" tIns="91404" rIns="182807" bIns="91404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ctr" eaLnBrk="1" hangingPunct="1">
              <a:defRPr/>
            </a:pPr>
            <a:fld id="{30F393CD-FCB2-4AE5-8184-5D8F89372665}" type="slidenum">
              <a:rPr lang="id-ID" altLang="id-ID" sz="2800" b="1" smtClean="0">
                <a:solidFill>
                  <a:schemeClr val="bg1"/>
                </a:solidFill>
                <a:latin typeface="Lato Bold"/>
                <a:ea typeface="Lato Bold"/>
                <a:cs typeface="Lato Bold"/>
              </a:rPr>
              <a:pPr algn="ctr" eaLnBrk="1" hangingPunct="1">
                <a:defRPr/>
              </a:pPr>
              <a:t>‹#›</a:t>
            </a:fld>
            <a:endParaRPr lang="id-ID" altLang="id-ID" sz="2800" b="1">
              <a:solidFill>
                <a:schemeClr val="bg1"/>
              </a:solidFill>
              <a:latin typeface="Lato Bold"/>
              <a:ea typeface="Lato Bold"/>
              <a:cs typeface="Lato Bold"/>
            </a:endParaRPr>
          </a:p>
        </p:txBody>
      </p:sp>
      <p:pic>
        <p:nvPicPr>
          <p:cNvPr id="1027" name="Picture 11">
            <a:extLst>
              <a:ext uri="{FF2B5EF4-FFF2-40B4-BE49-F238E27FC236}">
                <a16:creationId xmlns:a16="http://schemas.microsoft.com/office/drawing/2014/main" id="{37E06F13-DC98-43D3-9DCD-468928ED2D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26988"/>
            <a:ext cx="2979057" cy="284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8">
            <a:extLst>
              <a:ext uri="{FF2B5EF4-FFF2-40B4-BE49-F238E27FC236}">
                <a16:creationId xmlns:a16="http://schemas.microsoft.com/office/drawing/2014/main" id="{996CE51F-FCB9-4AD2-983E-F0252ED33F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4708" y="10817530"/>
            <a:ext cx="3032941" cy="2898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49BF60-D5F3-4686-AE44-B51407E54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65988" y="12607925"/>
            <a:ext cx="8226425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BE432EA-40EE-46D6-84D1-0B32A2C42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6600" y="12607925"/>
            <a:ext cx="1379538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DC8C996-C9AB-420D-B6A8-C8632DE271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3" r:id="rId1"/>
    <p:sldLayoutId id="2147484654" r:id="rId2"/>
    <p:sldLayoutId id="2147484655" r:id="rId3"/>
    <p:sldLayoutId id="2147484656" r:id="rId4"/>
    <p:sldLayoutId id="2147484657" r:id="rId5"/>
    <p:sldLayoutId id="2147484658" r:id="rId6"/>
    <p:sldLayoutId id="2147484659" r:id="rId7"/>
    <p:sldLayoutId id="2147484660" r:id="rId8"/>
    <p:sldLayoutId id="2147484661" r:id="rId9"/>
    <p:sldLayoutId id="2147484663" r:id="rId10"/>
    <p:sldLayoutId id="2147484664" r:id="rId11"/>
    <p:sldLayoutId id="2147484670" r:id="rId12"/>
    <p:sldLayoutId id="2147484676" r:id="rId13"/>
    <p:sldLayoutId id="2147484712" r:id="rId14"/>
    <p:sldLayoutId id="2147484713" r:id="rId15"/>
    <p:sldLayoutId id="2147484721" r:id="rId16"/>
    <p:sldLayoutId id="2147484652" r:id="rId17"/>
  </p:sldLayoutIdLst>
  <p:transition advClick="0"/>
  <p:hf hdr="0" ftr="0" dt="0"/>
  <p:txStyles>
    <p:titleStyle>
      <a:lvl1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chemeClr val="tx1"/>
          </a:solidFill>
          <a:latin typeface="Lato" panose="020F0502020204030203" pitchFamily="34" charset="0"/>
          <a:ea typeface="+mj-ea"/>
          <a:cs typeface="+mj-cs"/>
        </a:defRPr>
      </a:lvl1pPr>
      <a:lvl2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2pPr>
      <a:lvl3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3pPr>
      <a:lvl4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4pPr>
      <a:lvl5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5pPr>
      <a:lvl6pPr marL="4572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6pPr>
      <a:lvl7pPr marL="9144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7pPr>
      <a:lvl8pPr marL="13716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8pPr>
      <a:lvl9pPr marL="18288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9pPr>
    </p:titleStyle>
    <p:bodyStyle>
      <a:lvl1pPr algn="l" defTabSz="1827213" rtl="0" eaLnBrk="0" fontAlgn="base" hangingPunct="0">
        <a:lnSpc>
          <a:spcPct val="90000"/>
        </a:lnSpc>
        <a:spcBef>
          <a:spcPts val="2000"/>
        </a:spcBef>
        <a:spcAft>
          <a:spcPct val="0"/>
        </a:spcAft>
        <a:buFont typeface="Arial" panose="020B0604020202020204" pitchFamily="34" charset="0"/>
        <a:defRPr lang="en-US" sz="60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9144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40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18288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6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3pPr>
      <a:lvl4pPr marL="27432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2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4pPr>
      <a:lvl5pPr marL="36576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2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>
            <a:extLst>
              <a:ext uri="{FF2B5EF4-FFF2-40B4-BE49-F238E27FC236}">
                <a16:creationId xmlns:a16="http://schemas.microsoft.com/office/drawing/2014/main" id="{2356AC5D-2D06-4CB6-A715-5BF8C5BEA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2246313"/>
            <a:ext cx="13057188" cy="914400"/>
          </a:xfrm>
          <a:noFill/>
        </p:spPr>
        <p:txBody>
          <a:bodyPr/>
          <a:lstStyle/>
          <a:p>
            <a:r>
              <a:rPr lang="id-ID" altLang="en-US" sz="4000" b="1" dirty="0">
                <a:latin typeface="Lato"/>
              </a:rPr>
              <a:t>KONFIGURASI dan IMPLEMENTASI ERP</a:t>
            </a:r>
          </a:p>
        </p:txBody>
      </p:sp>
      <p:sp>
        <p:nvSpPr>
          <p:cNvPr id="88067" name="Content Placeholder 2">
            <a:extLst>
              <a:ext uri="{FF2B5EF4-FFF2-40B4-BE49-F238E27FC236}">
                <a16:creationId xmlns:a16="http://schemas.microsoft.com/office/drawing/2014/main" id="{A2C706EE-1E5C-497E-930F-F53B4590A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0" y="3651250"/>
            <a:ext cx="15210536" cy="4581525"/>
          </a:xfrm>
          <a:noFill/>
        </p:spPr>
        <p:txBody>
          <a:bodyPr/>
          <a:lstStyle/>
          <a:p>
            <a:r>
              <a:rPr lang="id-ID" sz="9600" b="1" dirty="0">
                <a:latin typeface="Times New Roman" pitchFamily="18" charset="0"/>
                <a:cs typeface="Times New Roman" pitchFamily="18" charset="0"/>
              </a:rPr>
              <a:t>IMPLEMENTASI ERP</a:t>
            </a:r>
          </a:p>
          <a:p>
            <a:r>
              <a:rPr lang="id-ID" sz="9600" b="1" dirty="0">
                <a:latin typeface="Times New Roman" pitchFamily="18" charset="0"/>
                <a:cs typeface="Times New Roman" pitchFamily="18" charset="0"/>
              </a:rPr>
              <a:t>Kasus ASAP</a:t>
            </a:r>
          </a:p>
          <a:p>
            <a:r>
              <a:rPr lang="id-ID" sz="9600" b="1" dirty="0" err="1">
                <a:latin typeface="Times New Roman" pitchFamily="18" charset="0"/>
                <a:cs typeface="Times New Roman" pitchFamily="18" charset="0"/>
              </a:rPr>
              <a:t>Phase</a:t>
            </a:r>
            <a:r>
              <a:rPr lang="id-ID" sz="9600" b="1" dirty="0">
                <a:latin typeface="Times New Roman" pitchFamily="18" charset="0"/>
                <a:cs typeface="Times New Roman" pitchFamily="18" charset="0"/>
              </a:rPr>
              <a:t> 4 Final </a:t>
            </a:r>
            <a:r>
              <a:rPr lang="id-ID" sz="9600" b="1" dirty="0" err="1">
                <a:latin typeface="Times New Roman" pitchFamily="18" charset="0"/>
                <a:cs typeface="Times New Roman" pitchFamily="18" charset="0"/>
              </a:rPr>
              <a:t>Preparation</a:t>
            </a:r>
            <a:endParaRPr lang="id-ID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8" name="Text Placeholder 3">
            <a:extLst>
              <a:ext uri="{FF2B5EF4-FFF2-40B4-BE49-F238E27FC236}">
                <a16:creationId xmlns:a16="http://schemas.microsoft.com/office/drawing/2014/main" id="{B726CBE4-3436-4484-8D7A-2008B363793F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 bwMode="auto">
          <a:xfrm>
            <a:off x="736600" y="8542337"/>
            <a:ext cx="13057188" cy="1355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altLang="en-US" sz="4800" dirty="0" err="1">
                <a:latin typeface="Lato"/>
              </a:rPr>
              <a:t>R</a:t>
            </a:r>
            <a:r>
              <a:rPr lang="id-ID" altLang="en-US" sz="4800" dirty="0">
                <a:latin typeface="Lato"/>
              </a:rPr>
              <a:t>. </a:t>
            </a:r>
            <a:r>
              <a:rPr lang="id-ID" altLang="en-US" sz="4800" dirty="0" err="1">
                <a:latin typeface="Lato"/>
              </a:rPr>
              <a:t>Wahjoe</a:t>
            </a:r>
            <a:r>
              <a:rPr lang="id-ID" altLang="en-US" sz="4800" dirty="0">
                <a:latin typeface="Lato"/>
              </a:rPr>
              <a:t> Witjaksono</a:t>
            </a:r>
          </a:p>
        </p:txBody>
      </p:sp>
      <p:sp>
        <p:nvSpPr>
          <p:cNvPr id="88069" name="Text Placeholder 4">
            <a:extLst>
              <a:ext uri="{FF2B5EF4-FFF2-40B4-BE49-F238E27FC236}">
                <a16:creationId xmlns:a16="http://schemas.microsoft.com/office/drawing/2014/main" id="{E07AFDEB-F654-4594-96CE-5C000F586AF7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 bwMode="auto">
          <a:xfrm>
            <a:off x="736600" y="9898063"/>
            <a:ext cx="13057188" cy="1044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altLang="en-US" sz="4800" dirty="0">
                <a:latin typeface="Lato"/>
              </a:rPr>
              <a:t>Sistem Informasi– Fakultas Rekayasa Industri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9D0F1-262A-8D4A-BFD0-06E977A18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8000" b="1" dirty="0"/>
              <a:t>Detailed Planning for Cut-Over and Support </a:t>
            </a:r>
            <a:endParaRPr lang="en-US" sz="80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F58DF7-5BEF-4F4E-A0A7-0D821CD92E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cut-over,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lama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ERP,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produktif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</a:t>
            </a:r>
          </a:p>
          <a:p>
            <a:r>
              <a:rPr lang="en-US" dirty="0" err="1"/>
              <a:t>menyediakan</a:t>
            </a:r>
            <a:r>
              <a:rPr lang="en-US" dirty="0"/>
              <a:t> help desk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goes live.</a:t>
            </a:r>
          </a:p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menyesuaikan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cut-over </a:t>
            </a:r>
            <a:r>
              <a:rPr lang="en-US" dirty="0" err="1"/>
              <a:t>dan</a:t>
            </a:r>
            <a:r>
              <a:rPr lang="en-US" dirty="0"/>
              <a:t> support </a:t>
            </a:r>
            <a:r>
              <a:rPr lang="en-US" dirty="0" err="1"/>
              <a:t>sistem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2EEAB9-455C-4A43-8AB9-C773A16F12A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97711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03CC1-00D2-E243-9B9B-441912915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903" y="235131"/>
            <a:ext cx="16020269" cy="1963737"/>
          </a:xfrm>
        </p:spPr>
        <p:txBody>
          <a:bodyPr/>
          <a:lstStyle/>
          <a:p>
            <a:r>
              <a:rPr lang="en-ID" sz="8000" b="1" dirty="0"/>
              <a:t>Cut-Over  </a:t>
            </a:r>
            <a:endParaRPr lang="en-US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827C7-BEB8-074D-9571-1B0503BA28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901302" y="1645693"/>
            <a:ext cx="21775490" cy="11260410"/>
          </a:xfrm>
        </p:spPr>
        <p:txBody>
          <a:bodyPr/>
          <a:lstStyle/>
          <a:p>
            <a:r>
              <a:rPr lang="en-US" sz="4800" dirty="0" err="1"/>
              <a:t>Perubahan</a:t>
            </a:r>
            <a:r>
              <a:rPr lang="en-US" sz="4800" dirty="0"/>
              <a:t> </a:t>
            </a:r>
            <a:r>
              <a:rPr lang="en-US" sz="4800" dirty="0" err="1"/>
              <a:t>pada</a:t>
            </a:r>
            <a:r>
              <a:rPr lang="en-US" sz="4800" dirty="0"/>
              <a:t> </a:t>
            </a:r>
            <a:r>
              <a:rPr lang="en-US" sz="4800" dirty="0" err="1"/>
              <a:t>sistem</a:t>
            </a:r>
            <a:r>
              <a:rPr lang="en-US" sz="4800" dirty="0"/>
              <a:t> </a:t>
            </a:r>
            <a:r>
              <a:rPr lang="en-US" sz="4800" dirty="0" err="1"/>
              <a:t>produktif</a:t>
            </a:r>
            <a:r>
              <a:rPr lang="en-US" sz="4800" dirty="0"/>
              <a:t> </a:t>
            </a:r>
            <a:r>
              <a:rPr lang="en-US" sz="4800" dirty="0" err="1"/>
              <a:t>dilakukan</a:t>
            </a:r>
            <a:r>
              <a:rPr lang="en-US" sz="4800" dirty="0"/>
              <a:t> </a:t>
            </a:r>
            <a:r>
              <a:rPr lang="en-US" sz="4800" dirty="0" err="1"/>
              <a:t>dalam</a:t>
            </a:r>
            <a:r>
              <a:rPr lang="en-US" sz="4800" dirty="0"/>
              <a:t> </a:t>
            </a:r>
            <a:r>
              <a:rPr lang="en-US" sz="4800" dirty="0" err="1"/>
              <a:t>paket</a:t>
            </a:r>
            <a:r>
              <a:rPr lang="en-US" sz="4800" dirty="0"/>
              <a:t> </a:t>
            </a:r>
            <a:r>
              <a:rPr lang="en-US" sz="4800" dirty="0" err="1"/>
              <a:t>pekerjaan</a:t>
            </a:r>
            <a:r>
              <a:rPr lang="en-US" sz="4800" dirty="0"/>
              <a:t> </a:t>
            </a:r>
            <a:r>
              <a:rPr lang="en-US" sz="4800" dirty="0" err="1"/>
              <a:t>ini</a:t>
            </a:r>
            <a:r>
              <a:rPr lang="en-US" sz="4800" dirty="0"/>
              <a:t>. Hasil </a:t>
            </a:r>
            <a:r>
              <a:rPr lang="en-US" sz="4800" dirty="0" err="1"/>
              <a:t>paket</a:t>
            </a:r>
            <a:r>
              <a:rPr lang="en-US" sz="4800" dirty="0"/>
              <a:t> </a:t>
            </a:r>
            <a:r>
              <a:rPr lang="en-US" sz="4800" dirty="0" err="1"/>
              <a:t>pekerjaan</a:t>
            </a:r>
            <a:r>
              <a:rPr lang="en-US" sz="4800" dirty="0"/>
              <a:t> lain </a:t>
            </a:r>
            <a:r>
              <a:rPr lang="en-US" sz="4800" dirty="0" err="1"/>
              <a:t>dari</a:t>
            </a:r>
            <a:r>
              <a:rPr lang="en-US" sz="4800" dirty="0"/>
              <a:t> </a:t>
            </a:r>
            <a:r>
              <a:rPr lang="en-US" sz="4800" dirty="0" err="1"/>
              <a:t>fase</a:t>
            </a:r>
            <a:r>
              <a:rPr lang="en-US" sz="4800" dirty="0"/>
              <a:t> </a:t>
            </a:r>
            <a:r>
              <a:rPr lang="en-US" sz="4800" dirty="0" err="1"/>
              <a:t>ini</a:t>
            </a:r>
            <a:r>
              <a:rPr lang="en-US" sz="4800" dirty="0"/>
              <a:t> </a:t>
            </a:r>
            <a:r>
              <a:rPr lang="en-US" sz="4800" dirty="0" err="1"/>
              <a:t>bergabung</a:t>
            </a:r>
            <a:r>
              <a:rPr lang="en-US" sz="4800" dirty="0"/>
              <a:t> di </a:t>
            </a:r>
            <a:r>
              <a:rPr lang="en-US" sz="4800" dirty="0" err="1"/>
              <a:t>sini</a:t>
            </a:r>
            <a:r>
              <a:rPr lang="en-US" sz="4800" dirty="0"/>
              <a:t>.</a:t>
            </a:r>
          </a:p>
          <a:p>
            <a:r>
              <a:rPr lang="en-US" sz="4800" dirty="0" err="1"/>
              <a:t>Pengaturan</a:t>
            </a:r>
            <a:r>
              <a:rPr lang="en-US" sz="4800" dirty="0"/>
              <a:t> </a:t>
            </a:r>
            <a:r>
              <a:rPr lang="en-US" sz="4800" dirty="0" err="1"/>
              <a:t>penyesuaian</a:t>
            </a:r>
            <a:r>
              <a:rPr lang="en-US" sz="4800" dirty="0"/>
              <a:t>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objek</a:t>
            </a:r>
            <a:r>
              <a:rPr lang="en-US" sz="4800" dirty="0"/>
              <a:t> </a:t>
            </a:r>
            <a:r>
              <a:rPr lang="en-US" sz="4800" dirty="0" err="1"/>
              <a:t>repositori</a:t>
            </a:r>
            <a:r>
              <a:rPr lang="en-US" sz="4800" dirty="0"/>
              <a:t> ERP yang </a:t>
            </a:r>
            <a:r>
              <a:rPr lang="en-US" sz="4800" dirty="0" err="1"/>
              <a:t>sebelumnya</a:t>
            </a:r>
            <a:r>
              <a:rPr lang="en-US" sz="4800" dirty="0"/>
              <a:t> </a:t>
            </a:r>
            <a:r>
              <a:rPr lang="en-US" sz="4800" dirty="0" err="1"/>
              <a:t>diuji</a:t>
            </a:r>
            <a:r>
              <a:rPr lang="en-US" sz="4800" dirty="0"/>
              <a:t> </a:t>
            </a:r>
            <a:r>
              <a:rPr lang="en-US" sz="4800" dirty="0" err="1"/>
              <a:t>dalam</a:t>
            </a:r>
            <a:r>
              <a:rPr lang="en-US" sz="4800" dirty="0"/>
              <a:t> </a:t>
            </a:r>
            <a:r>
              <a:rPr lang="en-US" sz="4800" dirty="0" err="1"/>
              <a:t>sistem</a:t>
            </a:r>
            <a:r>
              <a:rPr lang="en-US" sz="4800" dirty="0"/>
              <a:t> </a:t>
            </a:r>
            <a:r>
              <a:rPr lang="en-US" sz="4800" dirty="0" err="1"/>
              <a:t>jaminan</a:t>
            </a:r>
            <a:r>
              <a:rPr lang="en-US" sz="4800" dirty="0"/>
              <a:t> </a:t>
            </a:r>
            <a:r>
              <a:rPr lang="en-US" sz="4800" dirty="0" err="1"/>
              <a:t>kualitas</a:t>
            </a:r>
            <a:r>
              <a:rPr lang="en-US" sz="4800" dirty="0"/>
              <a:t> </a:t>
            </a:r>
            <a:r>
              <a:rPr lang="en-US" sz="4800" dirty="0" err="1"/>
              <a:t>diteruskan</a:t>
            </a:r>
            <a:r>
              <a:rPr lang="en-US" sz="4800" dirty="0"/>
              <a:t> </a:t>
            </a:r>
            <a:r>
              <a:rPr lang="en-US" sz="4800" dirty="0" err="1"/>
              <a:t>ke</a:t>
            </a:r>
            <a:r>
              <a:rPr lang="en-US" sz="4800" dirty="0"/>
              <a:t> </a:t>
            </a:r>
            <a:r>
              <a:rPr lang="en-US" sz="4800" dirty="0" err="1"/>
              <a:t>sistem</a:t>
            </a:r>
            <a:r>
              <a:rPr lang="en-US" sz="4800" dirty="0"/>
              <a:t> </a:t>
            </a:r>
            <a:r>
              <a:rPr lang="en-US" sz="4800" dirty="0" err="1"/>
              <a:t>produktif</a:t>
            </a:r>
            <a:r>
              <a:rPr lang="en-US" sz="4800" dirty="0"/>
              <a:t>. Data master </a:t>
            </a:r>
            <a:r>
              <a:rPr lang="en-US" sz="4800" dirty="0" err="1"/>
              <a:t>dan</a:t>
            </a:r>
            <a:r>
              <a:rPr lang="en-US" sz="4800" dirty="0"/>
              <a:t> data </a:t>
            </a:r>
            <a:r>
              <a:rPr lang="en-US" sz="4800" dirty="0" err="1"/>
              <a:t>transaksi</a:t>
            </a:r>
            <a:r>
              <a:rPr lang="en-US" sz="4800" dirty="0"/>
              <a:t> yang </a:t>
            </a:r>
            <a:r>
              <a:rPr lang="en-US" sz="4800" dirty="0" err="1"/>
              <a:t>diperlukan</a:t>
            </a:r>
            <a:r>
              <a:rPr lang="en-US" sz="4800" dirty="0"/>
              <a:t> </a:t>
            </a:r>
            <a:r>
              <a:rPr lang="en-US" sz="4800" dirty="0" err="1"/>
              <a:t>kemudian</a:t>
            </a:r>
            <a:r>
              <a:rPr lang="en-US" sz="4800" dirty="0"/>
              <a:t> </a:t>
            </a:r>
            <a:r>
              <a:rPr lang="en-US" sz="4800" dirty="0" err="1"/>
              <a:t>diambil</a:t>
            </a:r>
            <a:r>
              <a:rPr lang="en-US" sz="4800" dirty="0"/>
              <a:t> </a:t>
            </a:r>
            <a:r>
              <a:rPr lang="en-US" sz="4800" dirty="0" err="1"/>
              <a:t>dari</a:t>
            </a:r>
            <a:r>
              <a:rPr lang="en-US" sz="4800" dirty="0"/>
              <a:t> </a:t>
            </a:r>
            <a:r>
              <a:rPr lang="en-US" sz="4800" dirty="0" err="1"/>
              <a:t>sistem</a:t>
            </a:r>
            <a:r>
              <a:rPr lang="en-US" sz="4800" dirty="0"/>
              <a:t> lama.</a:t>
            </a:r>
          </a:p>
          <a:p>
            <a:r>
              <a:rPr lang="en-US" sz="4800" dirty="0" err="1"/>
              <a:t>Penerimaan</a:t>
            </a:r>
            <a:r>
              <a:rPr lang="en-US" sz="4800" dirty="0"/>
              <a:t> </a:t>
            </a:r>
            <a:r>
              <a:rPr lang="en-US" sz="4800" dirty="0" err="1"/>
              <a:t>akhir</a:t>
            </a:r>
            <a:r>
              <a:rPr lang="en-US" sz="4800" dirty="0"/>
              <a:t> </a:t>
            </a:r>
            <a:r>
              <a:rPr lang="en-US" sz="4800" dirty="0" err="1"/>
              <a:t>memutuskan</a:t>
            </a:r>
            <a:r>
              <a:rPr lang="en-US" sz="4800" dirty="0"/>
              <a:t> </a:t>
            </a:r>
            <a:r>
              <a:rPr lang="en-US" sz="4800" dirty="0" err="1"/>
              <a:t>apakah</a:t>
            </a:r>
            <a:r>
              <a:rPr lang="en-US" sz="4800" dirty="0"/>
              <a:t> </a:t>
            </a:r>
            <a:r>
              <a:rPr lang="en-US" sz="4800" dirty="0" err="1"/>
              <a:t>sistem</a:t>
            </a:r>
            <a:r>
              <a:rPr lang="en-US" sz="4800" dirty="0"/>
              <a:t> ERP </a:t>
            </a:r>
            <a:r>
              <a:rPr lang="en-US" sz="4800" dirty="0" err="1"/>
              <a:t>dapat</a:t>
            </a:r>
            <a:r>
              <a:rPr lang="en-US" sz="4800" dirty="0"/>
              <a:t> </a:t>
            </a:r>
            <a:r>
              <a:rPr lang="en-US" sz="4800" dirty="0" err="1"/>
              <a:t>digunakan</a:t>
            </a:r>
            <a:r>
              <a:rPr lang="en-US" sz="4800" dirty="0"/>
              <a:t> </a:t>
            </a:r>
            <a:r>
              <a:rPr lang="en-US" sz="4800" dirty="0" err="1"/>
              <a:t>untuk</a:t>
            </a:r>
            <a:r>
              <a:rPr lang="en-US" sz="4800" dirty="0"/>
              <a:t> </a:t>
            </a:r>
            <a:r>
              <a:rPr lang="en-US" sz="4800" dirty="0" err="1"/>
              <a:t>operasi</a:t>
            </a:r>
            <a:r>
              <a:rPr lang="en-US" sz="4800" dirty="0"/>
              <a:t> </a:t>
            </a:r>
            <a:r>
              <a:rPr lang="en-US" sz="4800" dirty="0" err="1"/>
              <a:t>produktif</a:t>
            </a:r>
            <a:r>
              <a:rPr lang="en-US" sz="4800" dirty="0"/>
              <a:t> (</a:t>
            </a:r>
            <a:r>
              <a:rPr lang="en-US" sz="4800" dirty="0" err="1"/>
              <a:t>Fase</a:t>
            </a:r>
            <a:r>
              <a:rPr lang="en-US" sz="4800" dirty="0"/>
              <a:t> 5: Go Live </a:t>
            </a:r>
            <a:r>
              <a:rPr lang="en-US" sz="4800" dirty="0" err="1"/>
              <a:t>dan</a:t>
            </a:r>
            <a:r>
              <a:rPr lang="en-US" sz="4800" dirty="0"/>
              <a:t> Support) </a:t>
            </a:r>
            <a:r>
              <a:rPr lang="en-US" sz="4800" dirty="0" err="1"/>
              <a:t>atau</a:t>
            </a:r>
            <a:r>
              <a:rPr lang="en-US" sz="4800" dirty="0"/>
              <a:t> </a:t>
            </a:r>
            <a:r>
              <a:rPr lang="en-US" sz="4800" dirty="0" err="1"/>
              <a:t>apakah</a:t>
            </a:r>
            <a:r>
              <a:rPr lang="en-US" sz="4800" dirty="0"/>
              <a:t> </a:t>
            </a:r>
            <a:r>
              <a:rPr lang="en-US" sz="4800" dirty="0" err="1"/>
              <a:t>pekerjaan</a:t>
            </a:r>
            <a:r>
              <a:rPr lang="en-US" sz="4800" dirty="0"/>
              <a:t> </a:t>
            </a:r>
            <a:r>
              <a:rPr lang="en-US" sz="4800" dirty="0" err="1"/>
              <a:t>korektif</a:t>
            </a:r>
            <a:r>
              <a:rPr lang="en-US" sz="4800" dirty="0"/>
              <a:t> </a:t>
            </a:r>
            <a:r>
              <a:rPr lang="en-US" sz="4800" dirty="0" err="1"/>
              <a:t>tambahan</a:t>
            </a:r>
            <a:r>
              <a:rPr lang="en-US" sz="4800" dirty="0"/>
              <a:t> </a:t>
            </a:r>
            <a:r>
              <a:rPr lang="en-US" sz="4800" dirty="0" err="1"/>
              <a:t>masih</a:t>
            </a:r>
            <a:r>
              <a:rPr lang="en-US" sz="4800" dirty="0"/>
              <a:t> </a:t>
            </a:r>
            <a:r>
              <a:rPr lang="en-US" sz="4800" dirty="0" err="1"/>
              <a:t>diperlukan</a:t>
            </a:r>
            <a:r>
              <a:rPr lang="en-US" sz="4800" dirty="0"/>
              <a:t>.</a:t>
            </a:r>
          </a:p>
          <a:p>
            <a:r>
              <a:rPr lang="en-US" sz="4800" dirty="0"/>
              <a:t>Salinan Backup </a:t>
            </a:r>
            <a:r>
              <a:rPr lang="en-US" sz="4800" dirty="0" err="1"/>
              <a:t>dari</a:t>
            </a:r>
            <a:r>
              <a:rPr lang="en-US" sz="4800" dirty="0"/>
              <a:t> </a:t>
            </a:r>
            <a:r>
              <a:rPr lang="en-US" sz="4800" dirty="0" err="1"/>
              <a:t>sistem</a:t>
            </a:r>
            <a:r>
              <a:rPr lang="en-US" sz="4800" dirty="0"/>
              <a:t> </a:t>
            </a:r>
            <a:r>
              <a:rPr lang="en-US" sz="4800" dirty="0" err="1"/>
              <a:t>produktif</a:t>
            </a:r>
            <a:r>
              <a:rPr lang="en-US" sz="4800" dirty="0"/>
              <a:t> </a:t>
            </a:r>
            <a:r>
              <a:rPr lang="en-US" sz="4800" dirty="0" err="1"/>
              <a:t>dibuat</a:t>
            </a:r>
            <a:r>
              <a:rPr lang="en-US" sz="4800" dirty="0"/>
              <a:t>. </a:t>
            </a:r>
          </a:p>
          <a:p>
            <a:r>
              <a:rPr lang="en-US" sz="4800" dirty="0"/>
              <a:t>Data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pengaturan</a:t>
            </a:r>
            <a:r>
              <a:rPr lang="en-US" sz="4800" dirty="0"/>
              <a:t> yang </a:t>
            </a:r>
            <a:r>
              <a:rPr lang="en-US" sz="4800" dirty="0" err="1"/>
              <a:t>diteruskan</a:t>
            </a:r>
            <a:r>
              <a:rPr lang="en-US" sz="4800" dirty="0"/>
              <a:t>, </a:t>
            </a:r>
            <a:r>
              <a:rPr lang="en-US" sz="4800" dirty="0" err="1"/>
              <a:t>dan</a:t>
            </a:r>
            <a:r>
              <a:rPr lang="en-US" sz="4800" dirty="0"/>
              <a:t> proses </a:t>
            </a:r>
            <a:r>
              <a:rPr lang="en-US" sz="4800" dirty="0" err="1"/>
              <a:t>bisnis</a:t>
            </a:r>
            <a:r>
              <a:rPr lang="en-US" sz="4800" dirty="0"/>
              <a:t> </a:t>
            </a:r>
            <a:r>
              <a:rPr lang="en-US" sz="4800" dirty="0" err="1"/>
              <a:t>penting</a:t>
            </a:r>
            <a:r>
              <a:rPr lang="en-US" sz="4800" dirty="0"/>
              <a:t>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antarmuka</a:t>
            </a:r>
            <a:r>
              <a:rPr lang="en-US" sz="4800" dirty="0"/>
              <a:t> </a:t>
            </a:r>
            <a:r>
              <a:rPr lang="en-US" sz="4800" dirty="0" err="1"/>
              <a:t>ke</a:t>
            </a:r>
            <a:r>
              <a:rPr lang="en-US" sz="4800" dirty="0"/>
              <a:t> </a:t>
            </a:r>
            <a:r>
              <a:rPr lang="en-US" sz="4800" dirty="0" err="1"/>
              <a:t>sistem</a:t>
            </a:r>
            <a:r>
              <a:rPr lang="en-US" sz="4800" dirty="0"/>
              <a:t> </a:t>
            </a:r>
            <a:r>
              <a:rPr lang="en-US" sz="4800" dirty="0" err="1"/>
              <a:t>eksternal</a:t>
            </a:r>
            <a:r>
              <a:rPr lang="en-US" sz="4800" dirty="0"/>
              <a:t> </a:t>
            </a:r>
            <a:r>
              <a:rPr lang="en-US" sz="4800" dirty="0" err="1"/>
              <a:t>diuji</a:t>
            </a:r>
            <a:r>
              <a:rPr lang="en-US" sz="4800" dirty="0"/>
              <a:t>. </a:t>
            </a:r>
          </a:p>
          <a:p>
            <a:r>
              <a:rPr lang="en-US" sz="4800" dirty="0" err="1"/>
              <a:t>Setiap</a:t>
            </a:r>
            <a:r>
              <a:rPr lang="en-US" sz="4800" dirty="0"/>
              <a:t> </a:t>
            </a:r>
            <a:r>
              <a:rPr lang="en-US" sz="4800" dirty="0" err="1"/>
              <a:t>perubahan</a:t>
            </a:r>
            <a:r>
              <a:rPr lang="en-US" sz="4800" dirty="0"/>
              <a:t> yang </a:t>
            </a:r>
            <a:r>
              <a:rPr lang="en-US" sz="4800" dirty="0" err="1"/>
              <a:t>dilakukan</a:t>
            </a:r>
            <a:r>
              <a:rPr lang="en-US" sz="4800" dirty="0"/>
              <a:t> </a:t>
            </a:r>
            <a:r>
              <a:rPr lang="en-US" sz="4800" dirty="0" err="1"/>
              <a:t>secara</a:t>
            </a:r>
            <a:r>
              <a:rPr lang="en-US" sz="4800" dirty="0"/>
              <a:t> </a:t>
            </a:r>
            <a:r>
              <a:rPr lang="en-US" sz="4800" dirty="0" err="1"/>
              <a:t>langsung</a:t>
            </a:r>
            <a:r>
              <a:rPr lang="en-US" sz="4800" dirty="0"/>
              <a:t> </a:t>
            </a:r>
            <a:r>
              <a:rPr lang="en-US" sz="4800" dirty="0" err="1"/>
              <a:t>dalam</a:t>
            </a:r>
            <a:r>
              <a:rPr lang="en-US" sz="4800" dirty="0"/>
              <a:t> </a:t>
            </a:r>
            <a:r>
              <a:rPr lang="en-US" sz="4800" dirty="0" err="1"/>
              <a:t>sistem</a:t>
            </a:r>
            <a:r>
              <a:rPr lang="en-US" sz="4800" dirty="0"/>
              <a:t> </a:t>
            </a:r>
            <a:r>
              <a:rPr lang="en-US" sz="4800" dirty="0" err="1"/>
              <a:t>produktif</a:t>
            </a:r>
            <a:r>
              <a:rPr lang="en-US" sz="4800" dirty="0"/>
              <a:t> </a:t>
            </a:r>
            <a:r>
              <a:rPr lang="en-US" sz="4800" dirty="0" err="1"/>
              <a:t>harus</a:t>
            </a:r>
            <a:r>
              <a:rPr lang="en-US" sz="4800" dirty="0"/>
              <a:t> </a:t>
            </a:r>
            <a:r>
              <a:rPr lang="en-US" sz="4800" dirty="0" err="1"/>
              <a:t>didokumentasikan</a:t>
            </a:r>
            <a:r>
              <a:rPr lang="en-US" sz="4800" dirty="0"/>
              <a:t>. </a:t>
            </a:r>
          </a:p>
          <a:p>
            <a:r>
              <a:rPr lang="en-US" sz="4800" dirty="0" err="1"/>
              <a:t>Jika</a:t>
            </a:r>
            <a:r>
              <a:rPr lang="en-US" sz="4800" dirty="0"/>
              <a:t> </a:t>
            </a:r>
            <a:r>
              <a:rPr lang="en-US" sz="4800" dirty="0" err="1"/>
              <a:t>perlu</a:t>
            </a:r>
            <a:r>
              <a:rPr lang="en-US" sz="4800" dirty="0"/>
              <a:t>, </a:t>
            </a:r>
            <a:r>
              <a:rPr lang="en-US" sz="4800" dirty="0" err="1"/>
              <a:t>sistem</a:t>
            </a:r>
            <a:r>
              <a:rPr lang="en-US" sz="4800" dirty="0"/>
              <a:t> </a:t>
            </a:r>
            <a:r>
              <a:rPr lang="en-US" sz="4800" dirty="0" err="1"/>
              <a:t>produktif</a:t>
            </a:r>
            <a:r>
              <a:rPr lang="en-US" sz="4800" dirty="0"/>
              <a:t> yang </a:t>
            </a:r>
            <a:r>
              <a:rPr lang="en-US" sz="4800" dirty="0" err="1"/>
              <a:t>lengkap</a:t>
            </a:r>
            <a:r>
              <a:rPr lang="en-US" sz="4800" dirty="0"/>
              <a:t> </a:t>
            </a:r>
            <a:r>
              <a:rPr lang="en-US" sz="4800" dirty="0" err="1"/>
              <a:t>harus</a:t>
            </a:r>
            <a:r>
              <a:rPr lang="en-US" sz="4800" dirty="0"/>
              <a:t> </a:t>
            </a:r>
            <a:r>
              <a:rPr lang="en-US" sz="4800" dirty="0" err="1"/>
              <a:t>disimpan</a:t>
            </a:r>
            <a:r>
              <a:rPr lang="en-US" sz="4800" dirty="0"/>
              <a:t> </a:t>
            </a:r>
            <a:r>
              <a:rPr lang="en-US" sz="4800" dirty="0" err="1"/>
              <a:t>lagi</a:t>
            </a:r>
            <a:r>
              <a:rPr lang="en-US" sz="480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0D9856-57CB-664D-B9E2-C8AAD5F777F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237757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BE275-0C62-F24A-8138-37EBC5CF9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7891" y="209006"/>
            <a:ext cx="16725663" cy="1963737"/>
          </a:xfrm>
        </p:spPr>
        <p:txBody>
          <a:bodyPr/>
          <a:lstStyle/>
          <a:p>
            <a:r>
              <a:rPr lang="en-ID" sz="8000" b="1" dirty="0"/>
              <a:t>Quality Check Final Preparation Phase </a:t>
            </a:r>
            <a:endParaRPr lang="en-US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7942E-DB61-BB4F-BF9A-82BE055A06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1776549"/>
            <a:ext cx="21775490" cy="1011065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, </a:t>
            </a:r>
            <a:r>
              <a:rPr lang="en-US" dirty="0" err="1"/>
              <a:t>tes</a:t>
            </a:r>
            <a:r>
              <a:rPr lang="en-US" dirty="0"/>
              <a:t> juga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tenggat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direncanakan</a:t>
            </a:r>
            <a:r>
              <a:rPr lang="en-US" dirty="0"/>
              <a:t> (</a:t>
            </a:r>
            <a:r>
              <a:rPr lang="en-US" dirty="0" err="1"/>
              <a:t>tonggak</a:t>
            </a:r>
            <a:r>
              <a:rPr lang="en-US" dirty="0"/>
              <a:t>)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. </a:t>
            </a:r>
            <a:r>
              <a:rPr lang="en-US" dirty="0" err="1"/>
              <a:t>Sedapat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, </a:t>
            </a:r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dirty="0" err="1"/>
              <a:t>diuji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kelengkapan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92A0D-B765-B046-B2D6-C4A1A438F62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1546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A0221-7170-DC40-AF42-E9F8A3851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FB2BC-5A7D-AF48-A643-5B5C4128AC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2F2FAF-D252-E640-B362-603A8A9D245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530463"/>
      </p:ext>
    </p:extLst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B0E42-930C-A24C-9392-D589E65C7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9E1028-9DBF-C64C-AEFE-451E1CBC48D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A5D9B1-E464-0741-8093-637A74D6429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271565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>
            <a:extLst>
              <a:ext uri="{FF2B5EF4-FFF2-40B4-BE49-F238E27FC236}">
                <a16:creationId xmlns:a16="http://schemas.microsoft.com/office/drawing/2014/main" id="{5CAEC0D2-8CE1-41F1-A38F-66DC66BC70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00163" y="329184"/>
            <a:ext cx="21774150" cy="1963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d-ID" altLang="en-US" sz="8000" dirty="0">
                <a:latin typeface="Times New Roman" pitchFamily="18" charset="0"/>
                <a:cs typeface="Times New Roman" pitchFamily="18" charset="0"/>
              </a:rPr>
              <a:t>TUJUAN PEMBELAJARAN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B57AD3-1DA0-4EAA-B2B5-F6679135286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CAD54C3-3A11-48DA-BB54-E5ECEC44346D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9092" name="Text Placeholder 3">
            <a:extLst>
              <a:ext uri="{FF2B5EF4-FFF2-40B4-BE49-F238E27FC236}">
                <a16:creationId xmlns:a16="http://schemas.microsoft.com/office/drawing/2014/main" id="{9A817ABD-CEFC-408D-AA14-051C6F00622E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 bwMode="auto">
          <a:xfrm>
            <a:off x="1697161" y="1589536"/>
            <a:ext cx="21775737" cy="103150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>PO3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merancang</a:t>
            </a:r>
            <a:r>
              <a:rPr lang="en-US" dirty="0"/>
              <a:t>,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, proses, </a:t>
            </a:r>
            <a:r>
              <a:rPr lang="en-US" dirty="0" err="1"/>
              <a:t>komponen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program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ID" dirty="0"/>
              <a:t> </a:t>
            </a:r>
            <a:r>
              <a:rPr lang="en-US" dirty="0"/>
              <a:t>.</a:t>
            </a:r>
          </a:p>
          <a:p>
            <a:r>
              <a:rPr lang="en-US" b="1" dirty="0"/>
              <a:t>LO3</a:t>
            </a:r>
            <a:r>
              <a:rPr lang="en-ID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ERP</a:t>
            </a:r>
            <a:r>
              <a:rPr lang="en-ID" dirty="0"/>
              <a:t> </a:t>
            </a:r>
          </a:p>
          <a:p>
            <a:r>
              <a:rPr lang="en-US" b="1" dirty="0"/>
              <a:t>LO5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, </a:t>
            </a:r>
            <a:r>
              <a:rPr lang="en-US" dirty="0" err="1"/>
              <a:t>menjelaskan</a:t>
            </a:r>
            <a:r>
              <a:rPr lang="en-US" dirty="0"/>
              <a:t>,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menerapkan</a:t>
            </a:r>
            <a:r>
              <a:rPr lang="en-US" dirty="0"/>
              <a:t> ERP di Perusahaan</a:t>
            </a:r>
            <a:r>
              <a:rPr lang="en-ID" dirty="0"/>
              <a:t>  </a:t>
            </a:r>
          </a:p>
          <a:p>
            <a:r>
              <a:rPr lang="en-ID" dirty="0" err="1"/>
              <a:t>Mahasiswa</a:t>
            </a:r>
            <a:r>
              <a:rPr lang="en-ID" dirty="0"/>
              <a:t> </a:t>
            </a:r>
            <a:r>
              <a:rPr lang="en-ID" dirty="0" err="1"/>
              <a:t>mampu</a:t>
            </a:r>
            <a:r>
              <a:rPr lang="en-ID" dirty="0"/>
              <a:t> </a:t>
            </a:r>
            <a:r>
              <a:rPr lang="en-ID" dirty="0" err="1"/>
              <a:t>menjelaskan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:</a:t>
            </a:r>
          </a:p>
          <a:p>
            <a:pPr lvl="1"/>
            <a:r>
              <a:rPr lang="en-US" dirty="0"/>
              <a:t>Project Management Final Preparation Phase</a:t>
            </a:r>
          </a:p>
          <a:p>
            <a:pPr lvl="1"/>
            <a:r>
              <a:rPr lang="en-US" dirty="0"/>
              <a:t>End User Training</a:t>
            </a:r>
          </a:p>
          <a:p>
            <a:pPr lvl="1"/>
            <a:r>
              <a:rPr lang="en-US" dirty="0"/>
              <a:t>System Management</a:t>
            </a:r>
          </a:p>
          <a:p>
            <a:pPr lvl="1"/>
            <a:r>
              <a:rPr lang="en-US" dirty="0"/>
              <a:t>Detailed Project Planning</a:t>
            </a:r>
          </a:p>
          <a:p>
            <a:pPr lvl="1"/>
            <a:r>
              <a:rPr lang="en-US" dirty="0"/>
              <a:t>Cut Over</a:t>
            </a:r>
          </a:p>
          <a:p>
            <a:pPr lvl="1"/>
            <a:r>
              <a:rPr lang="en-US" dirty="0"/>
              <a:t>Quality Check Final Preparation Phase</a:t>
            </a:r>
          </a:p>
          <a:p>
            <a:endParaRPr lang="en-ID" dirty="0"/>
          </a:p>
          <a:p>
            <a:pPr marL="0" indent="0">
              <a:buNone/>
            </a:pPr>
            <a:endParaRPr lang="id-ID" altLang="en-US" sz="4400" dirty="0">
              <a:latin typeface="Lato"/>
            </a:endParaRP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EE313-06C8-B240-9F3F-E45EF00B1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/>
              <a:t>Final Preparation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A7D3F9-5FDC-E147-B10B-92BFAFC3AC5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just"/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keempat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mempersiapkan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ERP (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produktif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produktif</a:t>
            </a:r>
            <a:r>
              <a:rPr lang="en-US" dirty="0"/>
              <a:t> (</a:t>
            </a:r>
            <a:r>
              <a:rPr lang="en-US" dirty="0" err="1"/>
              <a:t>berjalan</a:t>
            </a:r>
            <a:r>
              <a:rPr lang="en-US" dirty="0"/>
              <a:t>). </a:t>
            </a:r>
            <a:r>
              <a:rPr lang="en-US" dirty="0" err="1"/>
              <a:t>Tes</a:t>
            </a:r>
            <a:r>
              <a:rPr lang="en-US" dirty="0"/>
              <a:t> non-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,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,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lama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ERP (cut-over)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1FB05E-1FBF-0449-8796-AFD230DE534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22263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32246-9F0D-7D4C-AB01-A39D261F4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4148" y="329184"/>
            <a:ext cx="19787711" cy="1963737"/>
          </a:xfrm>
        </p:spPr>
        <p:txBody>
          <a:bodyPr/>
          <a:lstStyle/>
          <a:p>
            <a:r>
              <a:rPr lang="en-US" sz="8000" b="1" dirty="0"/>
              <a:t>Phase 4: Final Preparation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93007E-0D1F-CB46-A1F3-98968BC40A4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18FB0A0-28EE-354C-A83F-93CDC45FD599}"/>
              </a:ext>
            </a:extLst>
          </p:cNvPr>
          <p:cNvSpPr txBox="1">
            <a:spLocks/>
          </p:cNvSpPr>
          <p:nvPr/>
        </p:nvSpPr>
        <p:spPr>
          <a:xfrm>
            <a:off x="1426369" y="779463"/>
            <a:ext cx="21775490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endParaRPr lang="en-ID" sz="8000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D9A0F3-BBAE-5A4C-A911-107AA6B2BF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8892" y="3803904"/>
            <a:ext cx="20575662" cy="665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764675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1B456-BA54-9E48-8D43-2F30447C5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6434" y="328246"/>
            <a:ext cx="17432397" cy="1963737"/>
          </a:xfrm>
        </p:spPr>
        <p:txBody>
          <a:bodyPr/>
          <a:lstStyle/>
          <a:p>
            <a:r>
              <a:rPr lang="en-US" sz="8000" b="1" dirty="0">
                <a:solidFill>
                  <a:srgbClr val="FF0000"/>
                </a:solidFill>
              </a:rPr>
              <a:t>Final Preparation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6CC04E-C1BC-214F-AC1E-268650E6148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92779" y="3195149"/>
            <a:ext cx="21775490" cy="6792912"/>
          </a:xfrm>
        </p:spPr>
        <p:txBody>
          <a:bodyPr/>
          <a:lstStyle/>
          <a:p>
            <a:r>
              <a:rPr lang="en-US" dirty="0"/>
              <a:t>Project Management Final Preparation Phase</a:t>
            </a:r>
          </a:p>
          <a:p>
            <a:r>
              <a:rPr lang="en-US" dirty="0"/>
              <a:t>End User Training</a:t>
            </a:r>
          </a:p>
          <a:p>
            <a:r>
              <a:rPr lang="en-US" dirty="0"/>
              <a:t>System Management</a:t>
            </a:r>
          </a:p>
          <a:p>
            <a:r>
              <a:rPr lang="en-US" dirty="0"/>
              <a:t>Detailed Project Planning</a:t>
            </a:r>
          </a:p>
          <a:p>
            <a:r>
              <a:rPr lang="en-US" dirty="0"/>
              <a:t>Cut Over</a:t>
            </a:r>
          </a:p>
          <a:p>
            <a:r>
              <a:rPr lang="en-US" dirty="0"/>
              <a:t>Quality Check Final Preparation Phase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339B47-5B83-4144-BA5B-1D414FF08A3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848012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82F76-956C-F94C-82E8-4C79672BE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8000" b="1" dirty="0"/>
              <a:t>Project Management Final Preparation</a:t>
            </a:r>
            <a:br>
              <a:rPr lang="en-ID" sz="8000" b="1" dirty="0"/>
            </a:br>
            <a:endParaRPr lang="en-US" sz="80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AE31A6-2FE0-0E4F-9B46-A692620319C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/>
              <a:t>Tugas-tugas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formal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tugas-tugas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.</a:t>
            </a:r>
          </a:p>
          <a:p>
            <a:r>
              <a:rPr lang="en-US" dirty="0"/>
              <a:t>Status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komite</a:t>
            </a:r>
            <a:r>
              <a:rPr lang="en-US" dirty="0"/>
              <a:t> </a:t>
            </a:r>
            <a:r>
              <a:rPr lang="en-US" dirty="0" err="1"/>
              <a:t>pengarah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diadakan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7E46E-DB97-7547-9E49-A30DF5A5388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559188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78D3C-5BA5-C84D-A105-4D6AC027C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9064" y="292608"/>
            <a:ext cx="18669416" cy="1963737"/>
          </a:xfrm>
        </p:spPr>
        <p:txBody>
          <a:bodyPr/>
          <a:lstStyle/>
          <a:p>
            <a:r>
              <a:rPr lang="en-ID" sz="8000" b="1" dirty="0"/>
              <a:t>End User Training  </a:t>
            </a:r>
            <a:endParaRPr lang="en-US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B0993-184C-314D-A92C-C181FC1564A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2256345"/>
            <a:ext cx="21775490" cy="9630855"/>
          </a:xfrm>
        </p:spPr>
        <p:txBody>
          <a:bodyPr/>
          <a:lstStyle/>
          <a:p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para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disiapkan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memadai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3, </a:t>
            </a:r>
            <a:r>
              <a:rPr lang="en-US" dirty="0" err="1"/>
              <a:t>tetapi</a:t>
            </a:r>
            <a:r>
              <a:rPr lang="en-US" dirty="0"/>
              <a:t> di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diadakan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mensyaratkan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seminar, </a:t>
            </a:r>
            <a:r>
              <a:rPr lang="en-US" dirty="0" err="1"/>
              <a:t>dokumentasi</a:t>
            </a:r>
            <a:r>
              <a:rPr lang="en-US" dirty="0"/>
              <a:t>,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, </a:t>
            </a:r>
            <a:r>
              <a:rPr lang="en-US" dirty="0" err="1"/>
              <a:t>catatan</a:t>
            </a:r>
            <a:r>
              <a:rPr lang="en-US" dirty="0"/>
              <a:t> master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data </a:t>
            </a:r>
            <a:r>
              <a:rPr lang="en-US" dirty="0" err="1"/>
              <a:t>uji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disalin</a:t>
            </a:r>
            <a:r>
              <a:rPr lang="en-US" dirty="0"/>
              <a:t>.</a:t>
            </a:r>
          </a:p>
          <a:p>
            <a:r>
              <a:rPr lang="en-US" dirty="0"/>
              <a:t>Hasil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diperiksa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, para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diuji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kuesioner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. Di </a:t>
            </a:r>
            <a:r>
              <a:rPr lang="en-US" dirty="0" err="1"/>
              <a:t>sisi</a:t>
            </a:r>
            <a:r>
              <a:rPr lang="en-US" dirty="0"/>
              <a:t> lain,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minat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saran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kursus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para </a:t>
            </a:r>
            <a:r>
              <a:rPr lang="en-US" dirty="0" err="1"/>
              <a:t>peserta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memasukkannya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9A63ED-36BF-5242-AE01-28D9D7135C7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711288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CB775-C45F-124F-BFDE-783EFA271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3576" y="0"/>
            <a:ext cx="19108328" cy="1963737"/>
          </a:xfrm>
        </p:spPr>
        <p:txBody>
          <a:bodyPr/>
          <a:lstStyle/>
          <a:p>
            <a:r>
              <a:rPr lang="en-ID" sz="8000" b="1" dirty="0"/>
              <a:t>System Management </a:t>
            </a:r>
            <a:br>
              <a:rPr lang="en-ID" sz="8000" dirty="0"/>
            </a:br>
            <a:r>
              <a:rPr lang="en-ID" sz="8000" b="1" dirty="0"/>
              <a:t> </a:t>
            </a:r>
            <a:endParaRPr lang="en-US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AF049A-FD6B-9E4D-9C95-8D7B86407D7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1963737"/>
            <a:ext cx="21775490" cy="9923463"/>
          </a:xfrm>
        </p:spPr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menyesuaikan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ERP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 </a:t>
            </a:r>
            <a:r>
              <a:rPr lang="en-US" dirty="0" err="1"/>
              <a:t>siang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malam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paralel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mendistribusikan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.</a:t>
            </a:r>
          </a:p>
          <a:p>
            <a:r>
              <a:rPr lang="en-US" dirty="0" err="1"/>
              <a:t>Pengaturan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memengaruhi</a:t>
            </a:r>
            <a:r>
              <a:rPr lang="en-US" dirty="0"/>
              <a:t> area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lvl="1"/>
            <a:r>
              <a:rPr lang="en-US" sz="5400" dirty="0" err="1"/>
              <a:t>Perencanaan</a:t>
            </a:r>
            <a:r>
              <a:rPr lang="en-US" sz="5400" dirty="0"/>
              <a:t> </a:t>
            </a:r>
            <a:r>
              <a:rPr lang="en-US" sz="5400" dirty="0" err="1"/>
              <a:t>untuk</a:t>
            </a:r>
            <a:r>
              <a:rPr lang="en-US" sz="5400" dirty="0"/>
              <a:t> background processing job yang </a:t>
            </a:r>
            <a:r>
              <a:rPr lang="en-US" sz="5400" dirty="0" err="1"/>
              <a:t>harus</a:t>
            </a:r>
            <a:r>
              <a:rPr lang="en-US" sz="5400" dirty="0"/>
              <a:t> </a:t>
            </a:r>
            <a:r>
              <a:rPr lang="en-US" sz="5400" dirty="0" err="1"/>
              <a:t>dijalankan</a:t>
            </a:r>
            <a:r>
              <a:rPr lang="en-US" sz="5400" dirty="0"/>
              <a:t> </a:t>
            </a:r>
            <a:r>
              <a:rPr lang="en-US" sz="5400" dirty="0" err="1"/>
              <a:t>secara</a:t>
            </a:r>
            <a:r>
              <a:rPr lang="en-US" sz="5400" dirty="0"/>
              <a:t> </a:t>
            </a:r>
            <a:r>
              <a:rPr lang="en-US" sz="5400" dirty="0" err="1"/>
              <a:t>berkala</a:t>
            </a:r>
            <a:r>
              <a:rPr lang="en-US" sz="5400" dirty="0"/>
              <a:t> </a:t>
            </a:r>
            <a:r>
              <a:rPr lang="en-US" sz="5400" dirty="0" err="1"/>
              <a:t>untuk</a:t>
            </a:r>
            <a:r>
              <a:rPr lang="en-US" sz="5400" dirty="0"/>
              <a:t> </a:t>
            </a:r>
            <a:r>
              <a:rPr lang="en-US" sz="5400" dirty="0" err="1"/>
              <a:t>mengatur</a:t>
            </a:r>
            <a:r>
              <a:rPr lang="en-US" sz="5400" dirty="0"/>
              <a:t> </a:t>
            </a:r>
            <a:r>
              <a:rPr lang="en-US" sz="5400" dirty="0" err="1"/>
              <a:t>ulang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r>
              <a:rPr lang="en-US" sz="5400" dirty="0"/>
              <a:t> ERP. </a:t>
            </a:r>
          </a:p>
          <a:p>
            <a:pPr lvl="1"/>
            <a:r>
              <a:rPr lang="en-US" sz="5400" dirty="0"/>
              <a:t>Program </a:t>
            </a:r>
            <a:r>
              <a:rPr lang="en-US" sz="5400" dirty="0" err="1"/>
              <a:t>pemantauan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r>
              <a:rPr lang="en-US" sz="5400" dirty="0"/>
              <a:t> yang </a:t>
            </a:r>
            <a:r>
              <a:rPr lang="en-US" sz="5400" dirty="0" err="1"/>
              <a:t>memungkinkan</a:t>
            </a:r>
            <a:r>
              <a:rPr lang="en-US" sz="5400" dirty="0"/>
              <a:t> administrator </a:t>
            </a:r>
            <a:r>
              <a:rPr lang="en-US" sz="5400" dirty="0" err="1"/>
              <a:t>sistem</a:t>
            </a:r>
            <a:r>
              <a:rPr lang="en-US" sz="5400" dirty="0"/>
              <a:t> </a:t>
            </a:r>
            <a:r>
              <a:rPr lang="en-US" sz="5400" dirty="0" err="1"/>
              <a:t>untuk</a:t>
            </a:r>
            <a:r>
              <a:rPr lang="en-US" sz="5400" dirty="0"/>
              <a:t> </a:t>
            </a:r>
            <a:r>
              <a:rPr lang="en-US" sz="5400" dirty="0" err="1"/>
              <a:t>memantau</a:t>
            </a:r>
            <a:r>
              <a:rPr lang="en-US" sz="5400" dirty="0"/>
              <a:t> </a:t>
            </a:r>
            <a:r>
              <a:rPr lang="en-US" sz="5400" dirty="0" err="1"/>
              <a:t>keadaan</a:t>
            </a:r>
            <a:r>
              <a:rPr lang="en-US" sz="5400" dirty="0"/>
              <a:t> instance ERP, </a:t>
            </a:r>
            <a:r>
              <a:rPr lang="en-US" sz="5400" dirty="0" err="1"/>
              <a:t>sistem</a:t>
            </a:r>
            <a:r>
              <a:rPr lang="en-US" sz="5400" dirty="0"/>
              <a:t> </a:t>
            </a:r>
            <a:r>
              <a:rPr lang="en-US" sz="5400" dirty="0" err="1"/>
              <a:t>manajemen</a:t>
            </a:r>
            <a:r>
              <a:rPr lang="en-US" sz="5400" dirty="0"/>
              <a:t> basis data,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jaringan</a:t>
            </a:r>
            <a:r>
              <a:rPr lang="en-US" sz="5400" dirty="0"/>
              <a:t>.</a:t>
            </a:r>
          </a:p>
          <a:p>
            <a:pPr lvl="1"/>
            <a:r>
              <a:rPr lang="en-US" sz="5400" dirty="0" err="1"/>
              <a:t>Kalender</a:t>
            </a:r>
            <a:r>
              <a:rPr lang="en-US" sz="5400" dirty="0"/>
              <a:t> Backup yang </a:t>
            </a:r>
            <a:r>
              <a:rPr lang="en-US" sz="5400" dirty="0" err="1"/>
              <a:t>memungkinkan</a:t>
            </a:r>
            <a:r>
              <a:rPr lang="en-US" sz="5400" dirty="0"/>
              <a:t> </a:t>
            </a:r>
            <a:r>
              <a:rPr lang="en-US" sz="5400" dirty="0" err="1"/>
              <a:t>perencanaan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kontrol</a:t>
            </a:r>
            <a:r>
              <a:rPr lang="en-US" sz="5400" dirty="0"/>
              <a:t> backup </a:t>
            </a:r>
            <a:r>
              <a:rPr lang="en-US" sz="5400" dirty="0" err="1"/>
              <a:t>reguler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r>
              <a:rPr lang="en-US" sz="5400" dirty="0"/>
              <a:t> </a:t>
            </a:r>
            <a:r>
              <a:rPr lang="en-US" sz="5400" dirty="0" err="1"/>
              <a:t>manajemen</a:t>
            </a:r>
            <a:r>
              <a:rPr lang="en-US" sz="5400" dirty="0"/>
              <a:t> basis data.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181922-037A-4E4A-83FB-52D2A681107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098303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9987B-96F5-2048-8CE5-B03067BE3AC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6389" y="1358310"/>
            <a:ext cx="23154277" cy="6792912"/>
          </a:xfrm>
        </p:spPr>
        <p:txBody>
          <a:bodyPr/>
          <a:lstStyle/>
          <a:p>
            <a:pPr lvl="1"/>
            <a:r>
              <a:rPr lang="en-US" sz="4400" dirty="0" err="1"/>
              <a:t>Infrastruktur</a:t>
            </a:r>
            <a:r>
              <a:rPr lang="en-US" sz="4400" dirty="0"/>
              <a:t> </a:t>
            </a:r>
            <a:r>
              <a:rPr lang="en-US" sz="4400" dirty="0" err="1"/>
              <a:t>untuk</a:t>
            </a:r>
            <a:r>
              <a:rPr lang="en-US" sz="4400" dirty="0"/>
              <a:t> </a:t>
            </a:r>
            <a:r>
              <a:rPr lang="en-US" sz="4400" dirty="0" err="1"/>
              <a:t>pencetakan</a:t>
            </a:r>
            <a:r>
              <a:rPr lang="en-US" sz="4400" dirty="0"/>
              <a:t> </a:t>
            </a:r>
            <a:r>
              <a:rPr lang="en-US" sz="4400" dirty="0" err="1"/>
              <a:t>harus</a:t>
            </a:r>
            <a:r>
              <a:rPr lang="en-US" sz="4400" dirty="0"/>
              <a:t> </a:t>
            </a:r>
            <a:r>
              <a:rPr lang="en-US" sz="4400" dirty="0" err="1"/>
              <a:t>direalisasikan</a:t>
            </a:r>
            <a:r>
              <a:rPr lang="en-US" sz="4400" dirty="0"/>
              <a:t> </a:t>
            </a:r>
            <a:r>
              <a:rPr lang="en-US" sz="4400" dirty="0" err="1"/>
              <a:t>sesuai</a:t>
            </a:r>
            <a:r>
              <a:rPr lang="en-US" sz="4400" dirty="0"/>
              <a:t> </a:t>
            </a:r>
            <a:r>
              <a:rPr lang="en-US" sz="4400" dirty="0" err="1"/>
              <a:t>dengan</a:t>
            </a:r>
            <a:r>
              <a:rPr lang="en-US" sz="4400" dirty="0"/>
              <a:t> </a:t>
            </a:r>
            <a:r>
              <a:rPr lang="en-US" sz="4400" dirty="0" err="1"/>
              <a:t>persyaratan</a:t>
            </a:r>
            <a:r>
              <a:rPr lang="en-US" sz="4400" dirty="0"/>
              <a:t>. </a:t>
            </a:r>
            <a:r>
              <a:rPr lang="en-US" sz="4400" dirty="0" err="1"/>
              <a:t>Strategi</a:t>
            </a:r>
            <a:r>
              <a:rPr lang="en-US" sz="4400" dirty="0"/>
              <a:t> </a:t>
            </a:r>
            <a:r>
              <a:rPr lang="en-US" sz="4400" dirty="0" err="1"/>
              <a:t>harus</a:t>
            </a:r>
            <a:r>
              <a:rPr lang="en-US" sz="4400" dirty="0"/>
              <a:t> </a:t>
            </a:r>
            <a:r>
              <a:rPr lang="en-US" sz="4400" dirty="0" err="1"/>
              <a:t>ditentukan</a:t>
            </a:r>
            <a:r>
              <a:rPr lang="en-US" sz="4400" dirty="0"/>
              <a:t> </a:t>
            </a:r>
            <a:r>
              <a:rPr lang="en-US" sz="4400" dirty="0" err="1"/>
              <a:t>seperti</a:t>
            </a:r>
            <a:r>
              <a:rPr lang="en-US" sz="4400" dirty="0"/>
              <a:t>:</a:t>
            </a:r>
          </a:p>
          <a:p>
            <a:pPr lvl="2"/>
            <a:r>
              <a:rPr lang="en-US" sz="4400" dirty="0" err="1"/>
              <a:t>memulai</a:t>
            </a:r>
            <a:r>
              <a:rPr lang="en-US" sz="4400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menjalankan</a:t>
            </a:r>
            <a:r>
              <a:rPr lang="en-US" sz="4400" dirty="0"/>
              <a:t> </a:t>
            </a:r>
            <a:r>
              <a:rPr lang="en-US" sz="4400" dirty="0" err="1"/>
              <a:t>permintaan</a:t>
            </a:r>
            <a:r>
              <a:rPr lang="en-US" sz="4400" dirty="0"/>
              <a:t> </a:t>
            </a:r>
            <a:r>
              <a:rPr lang="en-US" sz="4400" dirty="0" err="1"/>
              <a:t>pencetakan</a:t>
            </a:r>
            <a:r>
              <a:rPr lang="en-US" sz="4400" dirty="0"/>
              <a:t> </a:t>
            </a:r>
            <a:r>
              <a:rPr lang="en-US" sz="4400" dirty="0" err="1"/>
              <a:t>massal</a:t>
            </a:r>
            <a:r>
              <a:rPr lang="en-US" sz="4400" dirty="0"/>
              <a:t>,</a:t>
            </a:r>
          </a:p>
          <a:p>
            <a:pPr lvl="2"/>
            <a:r>
              <a:rPr lang="en-US" sz="4400" dirty="0" err="1"/>
              <a:t>mengizinkan</a:t>
            </a:r>
            <a:r>
              <a:rPr lang="en-US" sz="4400" dirty="0"/>
              <a:t> </a:t>
            </a:r>
            <a:r>
              <a:rPr lang="en-US" sz="4400" dirty="0" err="1"/>
              <a:t>karyawan</a:t>
            </a:r>
            <a:r>
              <a:rPr lang="en-US" sz="4400" dirty="0"/>
              <a:t> </a:t>
            </a:r>
            <a:r>
              <a:rPr lang="en-US" sz="4400" dirty="0" err="1"/>
              <a:t>untuk</a:t>
            </a:r>
            <a:r>
              <a:rPr lang="en-US" sz="4400" dirty="0"/>
              <a:t> </a:t>
            </a:r>
            <a:r>
              <a:rPr lang="en-US" sz="4400" dirty="0" err="1"/>
              <a:t>menggunakan</a:t>
            </a:r>
            <a:r>
              <a:rPr lang="en-US" sz="4400" dirty="0"/>
              <a:t> printer </a:t>
            </a:r>
            <a:r>
              <a:rPr lang="en-US" sz="4400" dirty="0" err="1"/>
              <a:t>alternatif</a:t>
            </a:r>
            <a:r>
              <a:rPr lang="en-US" sz="4400" dirty="0"/>
              <a:t> di </a:t>
            </a:r>
            <a:r>
              <a:rPr lang="en-US" sz="4400" dirty="0" err="1"/>
              <a:t>bawah</a:t>
            </a:r>
            <a:r>
              <a:rPr lang="en-US" sz="4400" dirty="0"/>
              <a:t> </a:t>
            </a:r>
            <a:r>
              <a:rPr lang="en-US" sz="4400" dirty="0" err="1"/>
              <a:t>kendali</a:t>
            </a:r>
            <a:r>
              <a:rPr lang="en-US" sz="4400" dirty="0"/>
              <a:t> </a:t>
            </a:r>
            <a:r>
              <a:rPr lang="en-US" sz="4400" dirty="0" err="1"/>
              <a:t>sistem</a:t>
            </a:r>
            <a:r>
              <a:rPr lang="en-US" sz="4400" dirty="0"/>
              <a:t>,</a:t>
            </a:r>
          </a:p>
          <a:p>
            <a:pPr lvl="2"/>
            <a:r>
              <a:rPr lang="en-US" sz="4400" dirty="0"/>
              <a:t>printer </a:t>
            </a:r>
            <a:r>
              <a:rPr lang="en-US" sz="4400" dirty="0" err="1"/>
              <a:t>pengganti</a:t>
            </a:r>
            <a:r>
              <a:rPr lang="en-US" sz="4400" dirty="0"/>
              <a:t> yang </a:t>
            </a:r>
            <a:r>
              <a:rPr lang="en-US" sz="4400" dirty="0" err="1"/>
              <a:t>disediakan</a:t>
            </a:r>
            <a:r>
              <a:rPr lang="en-US" sz="4400" dirty="0"/>
              <a:t> </a:t>
            </a:r>
            <a:r>
              <a:rPr lang="en-US" sz="4400" dirty="0" err="1"/>
              <a:t>dalam</a:t>
            </a:r>
            <a:r>
              <a:rPr lang="en-US" sz="4400" dirty="0"/>
              <a:t> </a:t>
            </a:r>
            <a:r>
              <a:rPr lang="en-US" sz="4400" dirty="0" err="1"/>
              <a:t>waktu</a:t>
            </a:r>
            <a:r>
              <a:rPr lang="en-US" sz="4400" dirty="0"/>
              <a:t> </a:t>
            </a:r>
            <a:r>
              <a:rPr lang="en-US" sz="4400" dirty="0" err="1"/>
              <a:t>sesingkat</a:t>
            </a:r>
            <a:r>
              <a:rPr lang="en-US" sz="4400" dirty="0"/>
              <a:t> </a:t>
            </a:r>
            <a:r>
              <a:rPr lang="en-US" sz="4400" dirty="0" err="1"/>
              <a:t>mungkin</a:t>
            </a:r>
            <a:endParaRPr lang="en-US" sz="4400" dirty="0"/>
          </a:p>
          <a:p>
            <a:pPr lvl="2"/>
            <a:r>
              <a:rPr lang="en-US" sz="4400" dirty="0" err="1"/>
              <a:t>melindungi</a:t>
            </a:r>
            <a:r>
              <a:rPr lang="en-US" sz="4400" dirty="0"/>
              <a:t> </a:t>
            </a:r>
            <a:r>
              <a:rPr lang="en-US" sz="4400" dirty="0" err="1"/>
              <a:t>permintaan</a:t>
            </a:r>
            <a:r>
              <a:rPr lang="en-US" sz="4400" dirty="0"/>
              <a:t> </a:t>
            </a:r>
            <a:r>
              <a:rPr lang="en-US" sz="4400" dirty="0" err="1"/>
              <a:t>cetak</a:t>
            </a:r>
            <a:r>
              <a:rPr lang="en-US" sz="4400" dirty="0"/>
              <a:t> </a:t>
            </a:r>
            <a:r>
              <a:rPr lang="en-US" sz="4400" dirty="0" err="1"/>
              <a:t>dari</a:t>
            </a:r>
            <a:r>
              <a:rPr lang="en-US" sz="4400" dirty="0"/>
              <a:t> </a:t>
            </a:r>
            <a:r>
              <a:rPr lang="en-US" sz="4400" dirty="0" err="1"/>
              <a:t>akses</a:t>
            </a:r>
            <a:r>
              <a:rPr lang="en-US" sz="4400" dirty="0"/>
              <a:t> yang </a:t>
            </a:r>
            <a:r>
              <a:rPr lang="en-US" sz="4400" dirty="0" err="1"/>
              <a:t>tidak</a:t>
            </a:r>
            <a:r>
              <a:rPr lang="en-US" sz="4400" dirty="0"/>
              <a:t> </a:t>
            </a:r>
            <a:r>
              <a:rPr lang="en-US" sz="4400" dirty="0" err="1"/>
              <a:t>sah</a:t>
            </a:r>
            <a:endParaRPr lang="en-US" sz="4400" dirty="0"/>
          </a:p>
          <a:p>
            <a:pPr lvl="2"/>
            <a:r>
              <a:rPr lang="en-US" sz="4400" dirty="0"/>
              <a:t>Setelah </a:t>
            </a:r>
            <a:r>
              <a:rPr lang="en-US" sz="4400" dirty="0" err="1"/>
              <a:t>personel</a:t>
            </a:r>
            <a:r>
              <a:rPr lang="en-US" sz="4400" dirty="0"/>
              <a:t> </a:t>
            </a:r>
            <a:r>
              <a:rPr lang="en-US" sz="4400" dirty="0" err="1"/>
              <a:t>telah</a:t>
            </a:r>
            <a:r>
              <a:rPr lang="en-US" sz="4400" dirty="0"/>
              <a:t> </a:t>
            </a:r>
            <a:r>
              <a:rPr lang="en-US" sz="4400" dirty="0" err="1"/>
              <a:t>dilatih</a:t>
            </a:r>
            <a:r>
              <a:rPr lang="en-US" sz="4400" dirty="0"/>
              <a:t> </a:t>
            </a:r>
            <a:r>
              <a:rPr lang="en-US" sz="4400" dirty="0" err="1"/>
              <a:t>secara</a:t>
            </a:r>
            <a:r>
              <a:rPr lang="en-US" sz="4400" dirty="0"/>
              <a:t> internal </a:t>
            </a:r>
            <a:r>
              <a:rPr lang="en-US" sz="4400" dirty="0" err="1"/>
              <a:t>untuk</a:t>
            </a:r>
            <a:r>
              <a:rPr lang="en-US" sz="4400" dirty="0"/>
              <a:t> </a:t>
            </a:r>
            <a:r>
              <a:rPr lang="en-US" sz="4400" dirty="0" err="1"/>
              <a:t>administrasi</a:t>
            </a:r>
            <a:r>
              <a:rPr lang="en-US" sz="4400" dirty="0"/>
              <a:t> </a:t>
            </a:r>
            <a:r>
              <a:rPr lang="en-US" sz="4400" dirty="0" err="1"/>
              <a:t>sistem</a:t>
            </a:r>
            <a:r>
              <a:rPr lang="en-US" sz="4400" dirty="0"/>
              <a:t>, </a:t>
            </a:r>
            <a:r>
              <a:rPr lang="en-US" sz="4400" dirty="0" err="1"/>
              <a:t>berbagai</a:t>
            </a:r>
            <a:r>
              <a:rPr lang="en-US" sz="4400" dirty="0"/>
              <a:t> </a:t>
            </a:r>
            <a:r>
              <a:rPr lang="en-US" sz="4400" dirty="0" err="1"/>
              <a:t>tes</a:t>
            </a:r>
            <a:r>
              <a:rPr lang="en-US" sz="4400" dirty="0"/>
              <a:t> </a:t>
            </a:r>
            <a:r>
              <a:rPr lang="en-US" sz="4400" dirty="0" err="1"/>
              <a:t>dilakukan</a:t>
            </a:r>
            <a:r>
              <a:rPr lang="en-US" sz="4400" dirty="0"/>
              <a:t> </a:t>
            </a:r>
            <a:r>
              <a:rPr lang="en-US" sz="4400" dirty="0" err="1"/>
              <a:t>sesuai</a:t>
            </a:r>
            <a:r>
              <a:rPr lang="en-US" sz="4400" dirty="0"/>
              <a:t> </a:t>
            </a:r>
            <a:r>
              <a:rPr lang="en-US" sz="4400" dirty="0" err="1"/>
              <a:t>dengan</a:t>
            </a:r>
            <a:r>
              <a:rPr lang="en-US" sz="4400" dirty="0"/>
              <a:t> </a:t>
            </a:r>
            <a:r>
              <a:rPr lang="en-US" sz="4400" dirty="0" err="1"/>
              <a:t>rencana</a:t>
            </a:r>
            <a:r>
              <a:rPr lang="en-US" sz="4400" dirty="0"/>
              <a:t> yang </a:t>
            </a:r>
            <a:r>
              <a:rPr lang="en-US" sz="4400" dirty="0" err="1"/>
              <a:t>dibuat</a:t>
            </a:r>
            <a:r>
              <a:rPr lang="en-US" sz="4400" dirty="0"/>
              <a:t> </a:t>
            </a:r>
            <a:r>
              <a:rPr lang="en-US" sz="4400" dirty="0" err="1"/>
              <a:t>pada</a:t>
            </a:r>
            <a:r>
              <a:rPr lang="en-US" sz="4400" dirty="0"/>
              <a:t> </a:t>
            </a:r>
            <a:r>
              <a:rPr lang="en-US" sz="4400" dirty="0" err="1"/>
              <a:t>fase</a:t>
            </a:r>
            <a:r>
              <a:rPr lang="en-US" sz="4400" dirty="0"/>
              <a:t> </a:t>
            </a:r>
            <a:r>
              <a:rPr lang="en-US" sz="4400" dirty="0" err="1"/>
              <a:t>kedua</a:t>
            </a:r>
            <a:r>
              <a:rPr lang="en-US" sz="4400" dirty="0"/>
              <a:t>:</a:t>
            </a:r>
          </a:p>
          <a:p>
            <a:pPr lvl="2"/>
            <a:r>
              <a:rPr lang="en-US" sz="4400" dirty="0" err="1"/>
              <a:t>tes</a:t>
            </a:r>
            <a:r>
              <a:rPr lang="en-US" sz="4400" dirty="0"/>
              <a:t> </a:t>
            </a:r>
            <a:r>
              <a:rPr lang="en-US" sz="4400" dirty="0" err="1"/>
              <a:t>untuk</a:t>
            </a:r>
            <a:r>
              <a:rPr lang="en-US" sz="4400" dirty="0"/>
              <a:t> </a:t>
            </a:r>
            <a:r>
              <a:rPr lang="en-US" sz="4400" dirty="0" err="1"/>
              <a:t>memeriksa</a:t>
            </a:r>
            <a:r>
              <a:rPr lang="en-US" sz="4400" dirty="0"/>
              <a:t> throughput (</a:t>
            </a:r>
            <a:r>
              <a:rPr lang="en-US" sz="4400" dirty="0" err="1"/>
              <a:t>jumlah</a:t>
            </a:r>
            <a:r>
              <a:rPr lang="en-US" sz="4400" dirty="0"/>
              <a:t> data per unit </a:t>
            </a:r>
            <a:r>
              <a:rPr lang="en-US" sz="4400" dirty="0" err="1"/>
              <a:t>waktu</a:t>
            </a:r>
            <a:r>
              <a:rPr lang="en-US" sz="4400" dirty="0"/>
              <a:t>) </a:t>
            </a:r>
            <a:r>
              <a:rPr lang="en-US" sz="4400" dirty="0" err="1"/>
              <a:t>untuk</a:t>
            </a:r>
            <a:r>
              <a:rPr lang="en-US" sz="4400" dirty="0"/>
              <a:t> </a:t>
            </a:r>
            <a:r>
              <a:rPr lang="en-US" sz="4400" dirty="0" err="1"/>
              <a:t>transaksi</a:t>
            </a:r>
            <a:r>
              <a:rPr lang="en-US" sz="4400" dirty="0"/>
              <a:t> paling </a:t>
            </a:r>
            <a:r>
              <a:rPr lang="en-US" sz="4400" dirty="0" err="1"/>
              <a:t>penting</a:t>
            </a:r>
            <a:r>
              <a:rPr lang="en-US" sz="4400" dirty="0"/>
              <a:t> </a:t>
            </a:r>
            <a:r>
              <a:rPr lang="en-US" sz="4400" dirty="0" err="1"/>
              <a:t>dari</a:t>
            </a:r>
            <a:r>
              <a:rPr lang="en-US" sz="4400" dirty="0"/>
              <a:t> proses </a:t>
            </a:r>
            <a:r>
              <a:rPr lang="en-US" sz="4400" dirty="0" err="1"/>
              <a:t>bisnis</a:t>
            </a:r>
            <a:r>
              <a:rPr lang="en-US" sz="4400" dirty="0"/>
              <a:t> ERP,</a:t>
            </a:r>
          </a:p>
          <a:p>
            <a:pPr lvl="2"/>
            <a:r>
              <a:rPr lang="en-US" sz="4400" dirty="0" err="1"/>
              <a:t>tes</a:t>
            </a:r>
            <a:r>
              <a:rPr lang="en-US" sz="4400" dirty="0"/>
              <a:t> </a:t>
            </a:r>
            <a:r>
              <a:rPr lang="en-US" sz="4400" dirty="0" err="1"/>
              <a:t>administrasi</a:t>
            </a:r>
            <a:r>
              <a:rPr lang="en-US" sz="4400" dirty="0"/>
              <a:t> </a:t>
            </a:r>
            <a:r>
              <a:rPr lang="en-US" sz="4400" dirty="0" err="1"/>
              <a:t>sistem</a:t>
            </a:r>
            <a:r>
              <a:rPr lang="en-US" sz="4400" dirty="0"/>
              <a:t> </a:t>
            </a:r>
            <a:r>
              <a:rPr lang="en-US" sz="4400" dirty="0" err="1"/>
              <a:t>untuk</a:t>
            </a:r>
            <a:r>
              <a:rPr lang="en-US" sz="4400" dirty="0"/>
              <a:t> </a:t>
            </a:r>
            <a:r>
              <a:rPr lang="en-US" sz="4400" dirty="0" err="1"/>
              <a:t>memeriksa</a:t>
            </a:r>
            <a:r>
              <a:rPr lang="en-US" sz="4400" dirty="0"/>
              <a:t> </a:t>
            </a:r>
            <a:r>
              <a:rPr lang="en-US" sz="4400" dirty="0" err="1"/>
              <a:t>tugas</a:t>
            </a:r>
            <a:r>
              <a:rPr lang="en-US" sz="4400" dirty="0"/>
              <a:t> </a:t>
            </a:r>
            <a:r>
              <a:rPr lang="en-US" sz="4400" dirty="0" err="1"/>
              <a:t>administrasi</a:t>
            </a:r>
            <a:r>
              <a:rPr lang="en-US" sz="4400" dirty="0"/>
              <a:t> </a:t>
            </a:r>
            <a:r>
              <a:rPr lang="en-US" sz="4400" dirty="0" err="1"/>
              <a:t>sistem</a:t>
            </a:r>
            <a:r>
              <a:rPr lang="en-US" sz="4400" dirty="0"/>
              <a:t> yang paling </a:t>
            </a:r>
            <a:r>
              <a:rPr lang="en-US" sz="4400" dirty="0" err="1"/>
              <a:t>penting</a:t>
            </a:r>
            <a:r>
              <a:rPr lang="en-US" sz="4400" dirty="0"/>
              <a:t> (</a:t>
            </a:r>
            <a:r>
              <a:rPr lang="en-US" sz="4400" dirty="0" err="1"/>
              <a:t>perencanaan</a:t>
            </a:r>
            <a:r>
              <a:rPr lang="en-US" sz="4400" dirty="0"/>
              <a:t> </a:t>
            </a:r>
            <a:r>
              <a:rPr lang="en-US" sz="4400" dirty="0" err="1"/>
              <a:t>kerja</a:t>
            </a:r>
            <a:r>
              <a:rPr lang="en-US" sz="4400" dirty="0"/>
              <a:t>, </a:t>
            </a:r>
            <a:r>
              <a:rPr lang="en-US" sz="4400" dirty="0" err="1"/>
              <a:t>sistem</a:t>
            </a:r>
            <a:r>
              <a:rPr lang="en-US" sz="4400" dirty="0"/>
              <a:t> </a:t>
            </a:r>
            <a:r>
              <a:rPr lang="en-US" sz="4400" dirty="0" err="1"/>
              <a:t>koreksi</a:t>
            </a:r>
            <a:r>
              <a:rPr lang="en-US" sz="4400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sistem</a:t>
            </a:r>
            <a:r>
              <a:rPr lang="en-US" sz="4400" dirty="0"/>
              <a:t> </a:t>
            </a:r>
            <a:r>
              <a:rPr lang="en-US" sz="4400" dirty="0" err="1"/>
              <a:t>transportasi</a:t>
            </a:r>
            <a:r>
              <a:rPr lang="en-US" sz="4400" dirty="0"/>
              <a:t>, </a:t>
            </a:r>
            <a:r>
              <a:rPr lang="en-US" sz="4400" dirty="0" err="1"/>
              <a:t>pemantauan</a:t>
            </a:r>
            <a:r>
              <a:rPr lang="en-US" sz="4400" dirty="0"/>
              <a:t> </a:t>
            </a:r>
            <a:r>
              <a:rPr lang="en-US" sz="4400" dirty="0" err="1"/>
              <a:t>sistem</a:t>
            </a:r>
            <a:r>
              <a:rPr lang="en-US" sz="4400" dirty="0"/>
              <a:t>, </a:t>
            </a:r>
            <a:r>
              <a:rPr lang="en-US" sz="4400" dirty="0" err="1"/>
              <a:t>administrasi</a:t>
            </a:r>
            <a:r>
              <a:rPr lang="en-US" sz="4400" dirty="0"/>
              <a:t> spool, </a:t>
            </a:r>
            <a:r>
              <a:rPr lang="en-US" sz="4400" dirty="0" err="1"/>
              <a:t>dll</a:t>
            </a:r>
            <a:r>
              <a:rPr lang="en-US" sz="4400" dirty="0"/>
              <a:t>.),</a:t>
            </a:r>
          </a:p>
          <a:p>
            <a:pPr lvl="2"/>
            <a:r>
              <a:rPr lang="en-US" sz="4400" dirty="0" err="1"/>
              <a:t>tes</a:t>
            </a:r>
            <a:r>
              <a:rPr lang="en-US" sz="4400" dirty="0"/>
              <a:t> </a:t>
            </a:r>
            <a:r>
              <a:rPr lang="en-US" sz="4400" dirty="0" err="1"/>
              <a:t>pemulihan</a:t>
            </a:r>
            <a:r>
              <a:rPr lang="en-US" sz="4400" dirty="0"/>
              <a:t> </a:t>
            </a:r>
            <a:r>
              <a:rPr lang="en-US" sz="4400" dirty="0" err="1"/>
              <a:t>bencana</a:t>
            </a:r>
            <a:r>
              <a:rPr lang="en-US" sz="4400" dirty="0"/>
              <a:t> </a:t>
            </a:r>
            <a:r>
              <a:rPr lang="en-US" sz="4400" dirty="0" err="1"/>
              <a:t>untuk</a:t>
            </a:r>
            <a:r>
              <a:rPr lang="en-US" sz="4400" dirty="0"/>
              <a:t> </a:t>
            </a:r>
            <a:r>
              <a:rPr lang="en-US" sz="4400" dirty="0" err="1"/>
              <a:t>membuktikan</a:t>
            </a:r>
            <a:r>
              <a:rPr lang="en-US" sz="4400" dirty="0"/>
              <a:t> </a:t>
            </a:r>
            <a:r>
              <a:rPr lang="en-US" sz="4400" dirty="0" err="1"/>
              <a:t>strategi</a:t>
            </a:r>
            <a:r>
              <a:rPr lang="en-US" sz="4400" dirty="0"/>
              <a:t> </a:t>
            </a:r>
            <a:r>
              <a:rPr lang="en-US" sz="4400" dirty="0" err="1"/>
              <a:t>kegagalan</a:t>
            </a:r>
            <a:r>
              <a:rPr lang="en-US" sz="4400" dirty="0"/>
              <a:t> total </a:t>
            </a:r>
            <a:r>
              <a:rPr lang="en-US" sz="4400" dirty="0" err="1"/>
              <a:t>komputer</a:t>
            </a:r>
            <a:r>
              <a:rPr lang="en-US" sz="4400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komponen</a:t>
            </a:r>
            <a:r>
              <a:rPr lang="en-US" sz="4400" dirty="0"/>
              <a:t> </a:t>
            </a:r>
            <a:r>
              <a:rPr lang="en-US" sz="4400" dirty="0" err="1"/>
              <a:t>komputer</a:t>
            </a:r>
            <a:r>
              <a:rPr lang="en-US" sz="4400" dirty="0"/>
              <a:t>, </a:t>
            </a:r>
            <a:r>
              <a:rPr lang="en-US" sz="4400" dirty="0" err="1"/>
              <a:t>khususnya</a:t>
            </a:r>
            <a:r>
              <a:rPr lang="en-US" sz="4400" dirty="0"/>
              <a:t> </a:t>
            </a:r>
            <a:r>
              <a:rPr lang="en-US" sz="4400" dirty="0" err="1"/>
              <a:t>sehubungan</a:t>
            </a:r>
            <a:r>
              <a:rPr lang="en-US" sz="4400" dirty="0"/>
              <a:t> </a:t>
            </a:r>
            <a:r>
              <a:rPr lang="en-US" sz="4400" dirty="0" err="1"/>
              <a:t>dengan</a:t>
            </a:r>
            <a:r>
              <a:rPr lang="en-US" sz="4400" dirty="0"/>
              <a:t> </a:t>
            </a:r>
            <a:r>
              <a:rPr lang="en-US" sz="4400" dirty="0" err="1"/>
              <a:t>mitra</a:t>
            </a:r>
            <a:r>
              <a:rPr lang="en-US" sz="4400" dirty="0"/>
              <a:t> </a:t>
            </a:r>
            <a:r>
              <a:rPr lang="en-US" sz="4400" dirty="0" err="1"/>
              <a:t>perangkat</a:t>
            </a:r>
            <a:r>
              <a:rPr lang="en-US" sz="4400" dirty="0"/>
              <a:t> </a:t>
            </a:r>
            <a:r>
              <a:rPr lang="en-US" sz="4400" dirty="0" err="1"/>
              <a:t>keras</a:t>
            </a:r>
            <a:r>
              <a:rPr lang="en-US" sz="4400" dirty="0"/>
              <a:t>,</a:t>
            </a:r>
          </a:p>
          <a:p>
            <a:pPr lvl="2"/>
            <a:r>
              <a:rPr lang="en-US" sz="4400" dirty="0" err="1"/>
              <a:t>tes</a:t>
            </a:r>
            <a:r>
              <a:rPr lang="en-US" sz="4400" dirty="0"/>
              <a:t> </a:t>
            </a:r>
            <a:r>
              <a:rPr lang="en-US" sz="4400" dirty="0" err="1"/>
              <a:t>prosedur</a:t>
            </a:r>
            <a:r>
              <a:rPr lang="en-US" sz="4400" dirty="0"/>
              <a:t> </a:t>
            </a:r>
            <a:r>
              <a:rPr lang="en-US" sz="4400" dirty="0" err="1"/>
              <a:t>pencadangan</a:t>
            </a:r>
            <a:r>
              <a:rPr lang="en-US" sz="4400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pemulihan</a:t>
            </a:r>
            <a:r>
              <a:rPr lang="en-US" sz="4400" dirty="0"/>
              <a:t> </a:t>
            </a:r>
            <a:r>
              <a:rPr lang="en-US" sz="4400" dirty="0" err="1"/>
              <a:t>untuk</a:t>
            </a:r>
            <a:r>
              <a:rPr lang="en-US" sz="4400" dirty="0"/>
              <a:t> </a:t>
            </a:r>
            <a:r>
              <a:rPr lang="en-US" sz="4400" dirty="0" err="1"/>
              <a:t>memeriksa</a:t>
            </a:r>
            <a:r>
              <a:rPr lang="en-US" sz="4400" dirty="0"/>
              <a:t> </a:t>
            </a:r>
            <a:r>
              <a:rPr lang="en-US" sz="4400" dirty="0" err="1"/>
              <a:t>penyimpanan</a:t>
            </a:r>
            <a:r>
              <a:rPr lang="en-US" sz="4400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pemulihan</a:t>
            </a:r>
            <a:r>
              <a:rPr lang="en-US" sz="4400" dirty="0"/>
              <a:t> data (database, file log) </a:t>
            </a:r>
            <a:r>
              <a:rPr lang="en-US" sz="4400" dirty="0" err="1"/>
              <a:t>dan</a:t>
            </a:r>
            <a:endParaRPr lang="en-US" sz="4400" dirty="0"/>
          </a:p>
          <a:p>
            <a:pPr lvl="2"/>
            <a:r>
              <a:rPr lang="en-US" sz="4400" dirty="0" err="1"/>
              <a:t>tes</a:t>
            </a:r>
            <a:r>
              <a:rPr lang="en-US" sz="4400" dirty="0"/>
              <a:t> </a:t>
            </a:r>
            <a:r>
              <a:rPr lang="en-US" sz="4400" dirty="0" err="1"/>
              <a:t>cetak</a:t>
            </a:r>
            <a:r>
              <a:rPr lang="en-US" sz="4400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faks</a:t>
            </a:r>
            <a:r>
              <a:rPr lang="en-US" sz="4400" dirty="0"/>
              <a:t> </a:t>
            </a:r>
            <a:r>
              <a:rPr lang="en-US" sz="4400" dirty="0" err="1"/>
              <a:t>untuk</a:t>
            </a:r>
            <a:r>
              <a:rPr lang="en-US" sz="4400" dirty="0"/>
              <a:t> </a:t>
            </a:r>
            <a:r>
              <a:rPr lang="en-US" sz="4400" dirty="0" err="1"/>
              <a:t>memeriksa</a:t>
            </a:r>
            <a:r>
              <a:rPr lang="en-US" sz="4400" dirty="0"/>
              <a:t> </a:t>
            </a:r>
            <a:r>
              <a:rPr lang="en-US" sz="4400" dirty="0" err="1"/>
              <a:t>infrastruktur</a:t>
            </a:r>
            <a:r>
              <a:rPr lang="en-US" sz="4400" dirty="0"/>
              <a:t> </a:t>
            </a:r>
            <a:r>
              <a:rPr lang="en-US" sz="4400" dirty="0" err="1"/>
              <a:t>perangkat</a:t>
            </a:r>
            <a:r>
              <a:rPr lang="en-US" sz="4400" dirty="0"/>
              <a:t> </a:t>
            </a:r>
            <a:r>
              <a:rPr lang="en-US" sz="4400" dirty="0" err="1"/>
              <a:t>keras</a:t>
            </a:r>
            <a:r>
              <a:rPr lang="en-US" sz="4400" dirty="0"/>
              <a:t> </a:t>
            </a:r>
            <a:r>
              <a:rPr lang="en-US" sz="4400" dirty="0" err="1"/>
              <a:t>terkait</a:t>
            </a:r>
            <a:r>
              <a:rPr lang="en-US" sz="4400" dirty="0"/>
              <a:t>.</a:t>
            </a:r>
          </a:p>
          <a:p>
            <a:endParaRPr lang="en-US" sz="4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1E6CD6-872C-3B48-88EB-D4D542C0957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3A07B07-DBA0-1D44-80CD-1C4F289A2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3576" y="0"/>
            <a:ext cx="19108328" cy="1963737"/>
          </a:xfrm>
        </p:spPr>
        <p:txBody>
          <a:bodyPr/>
          <a:lstStyle/>
          <a:p>
            <a:r>
              <a:rPr lang="en-ID" sz="8000" b="1" dirty="0"/>
              <a:t>System Management </a:t>
            </a:r>
            <a:br>
              <a:rPr lang="en-ID" sz="8000" dirty="0"/>
            </a:br>
            <a:r>
              <a:rPr lang="en-ID" sz="8000" b="1" dirty="0"/>
              <a:t>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272659247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Halaman Depan Slide">
  <a:themeElements>
    <a:clrScheme name="motagua light prueba">
      <a:dk1>
        <a:srgbClr val="445469"/>
      </a:dk1>
      <a:lt1>
        <a:sysClr val="window" lastClr="FFFFFF"/>
      </a:lt1>
      <a:dk2>
        <a:srgbClr val="445469"/>
      </a:dk2>
      <a:lt2>
        <a:srgbClr val="FFFFFF"/>
      </a:lt2>
      <a:accent1>
        <a:srgbClr val="1EA185"/>
      </a:accent1>
      <a:accent2>
        <a:srgbClr val="9BBB5C"/>
      </a:accent2>
      <a:accent3>
        <a:srgbClr val="F29B26"/>
      </a:accent3>
      <a:accent4>
        <a:srgbClr val="BD392F"/>
      </a:accent4>
      <a:accent5>
        <a:srgbClr val="445469"/>
      </a:accent5>
      <a:accent6>
        <a:srgbClr val="445469"/>
      </a:accent6>
      <a:hlink>
        <a:srgbClr val="F33B48"/>
      </a:hlink>
      <a:folHlink>
        <a:srgbClr val="FFC000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22046</TotalTime>
  <Words>822</Words>
  <Application>Microsoft Macintosh PowerPoint</Application>
  <PresentationFormat>Custom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Lato</vt:lpstr>
      <vt:lpstr>Lato Bold</vt:lpstr>
      <vt:lpstr>Lato Light</vt:lpstr>
      <vt:lpstr>Times New Roman</vt:lpstr>
      <vt:lpstr>Halaman Depan Slide</vt:lpstr>
      <vt:lpstr>KONFIGURASI dan IMPLEMENTASI ERP</vt:lpstr>
      <vt:lpstr>TUJUAN PEMBELAJARAN</vt:lpstr>
      <vt:lpstr>Final Preparation</vt:lpstr>
      <vt:lpstr>Phase 4: Final Preparation</vt:lpstr>
      <vt:lpstr>Final Preparation</vt:lpstr>
      <vt:lpstr>Project Management Final Preparation </vt:lpstr>
      <vt:lpstr>End User Training  </vt:lpstr>
      <vt:lpstr>System Management   </vt:lpstr>
      <vt:lpstr>System Management   </vt:lpstr>
      <vt:lpstr>Detailed Planning for Cut-Over and Support </vt:lpstr>
      <vt:lpstr>Cut-Over  </vt:lpstr>
      <vt:lpstr>Quality Check Final Preparation Phase </vt:lpstr>
      <vt:lpstr>Quiz</vt:lpstr>
      <vt:lpstr>Tugas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Jetfabrik</dc:creator>
  <cp:keywords/>
  <dc:description/>
  <cp:lastModifiedBy>Microsoft Office User</cp:lastModifiedBy>
  <cp:revision>3174</cp:revision>
  <dcterms:created xsi:type="dcterms:W3CDTF">2014-11-12T21:47:38Z</dcterms:created>
  <dcterms:modified xsi:type="dcterms:W3CDTF">2020-06-26T07:00:45Z</dcterms:modified>
  <cp:category/>
</cp:coreProperties>
</file>