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95" r:id="rId2"/>
    <p:sldMasterId id="2147483708" r:id="rId3"/>
    <p:sldMasterId id="2147483727" r:id="rId4"/>
  </p:sldMasterIdLst>
  <p:notesMasterIdLst>
    <p:notesMasterId r:id="rId23"/>
  </p:notesMasterIdLst>
  <p:sldIdLst>
    <p:sldId id="317" r:id="rId5"/>
    <p:sldId id="261" r:id="rId6"/>
    <p:sldId id="583" r:id="rId7"/>
    <p:sldId id="594" r:id="rId8"/>
    <p:sldId id="579" r:id="rId9"/>
    <p:sldId id="580" r:id="rId10"/>
    <p:sldId id="581" r:id="rId11"/>
    <p:sldId id="595" r:id="rId12"/>
    <p:sldId id="596" r:id="rId13"/>
    <p:sldId id="597" r:id="rId14"/>
    <p:sldId id="599" r:id="rId15"/>
    <p:sldId id="585" r:id="rId16"/>
    <p:sldId id="586" r:id="rId17"/>
    <p:sldId id="587" r:id="rId18"/>
    <p:sldId id="524" r:id="rId19"/>
    <p:sldId id="330" r:id="rId20"/>
    <p:sldId id="313" r:id="rId21"/>
    <p:sldId id="570" r:id="rId22"/>
  </p:sldIdLst>
  <p:sldSz cx="12192000" cy="6858000"/>
  <p:notesSz cx="6858000" cy="9144000"/>
  <p:embeddedFontLst>
    <p:embeddedFont>
      <p:font typeface="Aileron Thin" panose="020B0604020202020204" charset="0"/>
      <p:regular r:id="rId24"/>
      <p:italic r:id="rId25"/>
    </p:embeddedFont>
    <p:embeddedFont>
      <p:font typeface="Avenir Next LT Pro" panose="020B0504020202020204" pitchFamily="3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Franklin Gothic Book" panose="020B0503020102020204" pitchFamily="34" charset="0"/>
      <p:regular r:id="rId36"/>
      <p:italic r:id="rId37"/>
    </p:embeddedFont>
    <p:embeddedFont>
      <p:font typeface="Franklin Gothic Demi" panose="020B0703020102020204" pitchFamily="34" charset="0"/>
      <p:regular r:id="rId38"/>
      <p:italic r:id="rId39"/>
    </p:embeddedFont>
    <p:embeddedFont>
      <p:font typeface="Impact" panose="020B0806030902050204" pitchFamily="34" charset="0"/>
      <p:regular r:id="rId40"/>
    </p:embeddedFont>
    <p:embeddedFont>
      <p:font typeface="Josefin Sans" pitchFamily="2" charset="0"/>
      <p:regular r:id="rId41"/>
      <p:bold r:id="rId42"/>
    </p:embeddedFont>
    <p:embeddedFont>
      <p:font typeface="Lato" panose="020F0502020204030203" pitchFamily="34" charset="0"/>
      <p:regular r:id="rId43"/>
      <p:bold r:id="rId44"/>
      <p:italic r:id="rId45"/>
      <p:boldItalic r:id="rId46"/>
    </p:embeddedFont>
    <p:embeddedFont>
      <p:font typeface="Montserrat" panose="00000500000000000000" pitchFamily="2" charset="0"/>
      <p:regular r:id="rId47"/>
      <p:bold r:id="rId48"/>
      <p:italic r:id="rId49"/>
      <p:boldItalic r:id="rId50"/>
    </p:embeddedFont>
    <p:embeddedFont>
      <p:font typeface="Nunito Sans" pitchFamily="2" charset="0"/>
      <p:regular r:id="rId51"/>
      <p:bold r:id="rId52"/>
      <p:italic r:id="rId53"/>
      <p:boldItalic r:id="rId54"/>
    </p:embeddedFont>
    <p:embeddedFont>
      <p:font typeface="Raleway" pitchFamily="2" charset="0"/>
      <p:regular r:id="rId55"/>
      <p:bold r:id="rId56"/>
      <p:italic r:id="rId57"/>
      <p:boldItalic r:id="rId58"/>
    </p:embeddedFont>
    <p:embeddedFont>
      <p:font typeface="Segoe UI Historic" panose="020B0502040204020203" pitchFamily="34" charset="0"/>
      <p:regular r:id="rId59"/>
    </p:embeddedFont>
    <p:embeddedFont>
      <p:font typeface="Segoe UI Semibold" panose="020B0702040204020203" pitchFamily="34" charset="0"/>
      <p:bold r:id="rId60"/>
      <p:boldItalic r:id="rId61"/>
    </p:embeddedFont>
    <p:embeddedFont>
      <p:font typeface="Segoe UI Semilight" panose="020B0402040204020203" pitchFamily="34" charset="0"/>
      <p:regular r:id="rId62"/>
      <p:italic r:id="rId63"/>
    </p:embeddedFont>
    <p:embeddedFont>
      <p:font typeface="Tw Cen MT" panose="020B0602020104020603" pitchFamily="34" charset="0"/>
      <p:regular r:id="rId64"/>
      <p:bold r:id="rId65"/>
      <p:italic r:id="rId66"/>
      <p:boldItalic r:id="rId67"/>
    </p:embeddedFont>
    <p:embeddedFont>
      <p:font typeface="Wingdings 2" panose="05020102010507070707" pitchFamily="18" charset="2"/>
      <p:regular r:id="rId6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93"/>
    <a:srgbClr val="FBA200"/>
    <a:srgbClr val="0E2034"/>
    <a:srgbClr val="0680C3"/>
    <a:srgbClr val="90C221"/>
    <a:srgbClr val="FE7358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52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font3.fntdata"/><Relationship Id="rId21" Type="http://schemas.openxmlformats.org/officeDocument/2006/relationships/slide" Target="slides/slide17.xml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63" Type="http://schemas.openxmlformats.org/officeDocument/2006/relationships/font" Target="fonts/font40.fntdata"/><Relationship Id="rId68" Type="http://schemas.openxmlformats.org/officeDocument/2006/relationships/font" Target="fonts/font45.fntdata"/><Relationship Id="rId7" Type="http://schemas.openxmlformats.org/officeDocument/2006/relationships/slide" Target="slides/slide3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6.fntdata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font" Target="fonts/font30.fntdata"/><Relationship Id="rId58" Type="http://schemas.openxmlformats.org/officeDocument/2006/relationships/font" Target="fonts/font35.fntdata"/><Relationship Id="rId66" Type="http://schemas.openxmlformats.org/officeDocument/2006/relationships/font" Target="fonts/font43.fntdata"/><Relationship Id="rId5" Type="http://schemas.openxmlformats.org/officeDocument/2006/relationships/slide" Target="slides/slide1.xml"/><Relationship Id="rId61" Type="http://schemas.openxmlformats.org/officeDocument/2006/relationships/font" Target="fonts/font38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56" Type="http://schemas.openxmlformats.org/officeDocument/2006/relationships/font" Target="fonts/font33.fntdata"/><Relationship Id="rId64" Type="http://schemas.openxmlformats.org/officeDocument/2006/relationships/font" Target="fonts/font41.fntdata"/><Relationship Id="rId69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28.fntdata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59" Type="http://schemas.openxmlformats.org/officeDocument/2006/relationships/font" Target="fonts/font36.fntdata"/><Relationship Id="rId67" Type="http://schemas.openxmlformats.org/officeDocument/2006/relationships/font" Target="fonts/font44.fntdata"/><Relationship Id="rId20" Type="http://schemas.openxmlformats.org/officeDocument/2006/relationships/slide" Target="slides/slide16.xml"/><Relationship Id="rId41" Type="http://schemas.openxmlformats.org/officeDocument/2006/relationships/font" Target="fonts/font18.fntdata"/><Relationship Id="rId54" Type="http://schemas.openxmlformats.org/officeDocument/2006/relationships/font" Target="fonts/font31.fntdata"/><Relationship Id="rId62" Type="http://schemas.openxmlformats.org/officeDocument/2006/relationships/font" Target="fonts/font39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Relationship Id="rId57" Type="http://schemas.openxmlformats.org/officeDocument/2006/relationships/font" Target="fonts/font34.fntdata"/><Relationship Id="rId10" Type="http://schemas.openxmlformats.org/officeDocument/2006/relationships/slide" Target="slides/slide6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font" Target="fonts/font29.fntdata"/><Relationship Id="rId60" Type="http://schemas.openxmlformats.org/officeDocument/2006/relationships/font" Target="fonts/font37.fntdata"/><Relationship Id="rId65" Type="http://schemas.openxmlformats.org/officeDocument/2006/relationships/font" Target="fonts/font4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font" Target="fonts/font16.fntdata"/><Relationship Id="rId34" Type="http://schemas.openxmlformats.org/officeDocument/2006/relationships/font" Target="fonts/font11.fntdata"/><Relationship Id="rId50" Type="http://schemas.openxmlformats.org/officeDocument/2006/relationships/font" Target="fonts/font27.fntdata"/><Relationship Id="rId55" Type="http://schemas.openxmlformats.org/officeDocument/2006/relationships/font" Target="fonts/font32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59165360"/>
        <c:axId val="1759169952"/>
        <c:axId val="0"/>
      </c:bar3DChart>
      <c:catAx>
        <c:axId val="1759165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759169952"/>
        <c:crosses val="autoZero"/>
        <c:auto val="1"/>
        <c:lblAlgn val="ctr"/>
        <c:lblOffset val="100"/>
        <c:noMultiLvlLbl val="0"/>
      </c:catAx>
      <c:valAx>
        <c:axId val="1759169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75916536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85BEEA-A912-4AE1-B750-E55B36033625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EB71968D-E659-43F9-BBC6-CDAB8446108C}">
      <dgm:prSet phldrT="[Text]" phldr="0"/>
      <dgm:spPr>
        <a:solidFill>
          <a:srgbClr val="FFC000"/>
        </a:solidFill>
      </dgm:spPr>
      <dgm:t>
        <a:bodyPr/>
        <a:lstStyle/>
        <a:p>
          <a:r>
            <a:rPr lang="en-GB" b="1" dirty="0" err="1">
              <a:latin typeface="Arial" panose="020B0604020202020204" pitchFamily="34" charset="0"/>
              <a:cs typeface="Arial" panose="020B0604020202020204" pitchFamily="34" charset="0"/>
            </a:rPr>
            <a:t>Hunian</a:t>
          </a:r>
          <a:endParaRPr lang="en-ID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F0117B-1FCF-4CC4-B517-8158A3232CED}" type="parTrans" cxnId="{DD7623AC-B276-4D6D-AA02-7EB013C99FD5}">
      <dgm:prSet/>
      <dgm:spPr/>
      <dgm:t>
        <a:bodyPr/>
        <a:lstStyle/>
        <a:p>
          <a:endParaRPr lang="en-ID"/>
        </a:p>
      </dgm:t>
    </dgm:pt>
    <dgm:pt modelId="{C9733F5D-C73D-4EDB-8114-DDD3C7ACF739}" type="sibTrans" cxnId="{DD7623AC-B276-4D6D-AA02-7EB013C99FD5}">
      <dgm:prSet/>
      <dgm:spPr>
        <a:ln w="57150"/>
      </dgm:spPr>
      <dgm:t>
        <a:bodyPr/>
        <a:lstStyle/>
        <a:p>
          <a:endParaRPr lang="en-ID"/>
        </a:p>
      </dgm:t>
    </dgm:pt>
    <dgm:pt modelId="{5D15ACF3-0476-4E4B-9FA6-AB46FDA888CA}">
      <dgm:prSet phldrT="[Text]" phldr="0"/>
      <dgm:spPr>
        <a:solidFill>
          <a:srgbClr val="92D050"/>
        </a:solidFill>
      </dgm:spPr>
      <dgm:t>
        <a:bodyPr/>
        <a:lstStyle/>
        <a:p>
          <a:r>
            <a:rPr lang="en-GB" b="1" dirty="0">
              <a:latin typeface="Arial" panose="020B0604020202020204" pitchFamily="34" charset="0"/>
              <a:cs typeface="Arial" panose="020B0604020202020204" pitchFamily="34" charset="0"/>
            </a:rPr>
            <a:t>Sarana dan Kesehatan </a:t>
          </a:r>
          <a:r>
            <a:rPr lang="en-GB" b="1" dirty="0" err="1">
              <a:latin typeface="Arial" panose="020B0604020202020204" pitchFamily="34" charset="0"/>
              <a:cs typeface="Arial" panose="020B0604020202020204" pitchFamily="34" charset="0"/>
            </a:rPr>
            <a:t>Lingkungan</a:t>
          </a:r>
          <a:endParaRPr lang="en-ID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6A1361-4700-4EDE-83A8-83E8254F2F8C}" type="parTrans" cxnId="{A4F60B25-0458-4C11-8540-76AFF049C75B}">
      <dgm:prSet/>
      <dgm:spPr/>
      <dgm:t>
        <a:bodyPr/>
        <a:lstStyle/>
        <a:p>
          <a:endParaRPr lang="en-ID"/>
        </a:p>
      </dgm:t>
    </dgm:pt>
    <dgm:pt modelId="{BDCA24D0-79B4-44EB-9709-0515DED4C1AF}" type="sibTrans" cxnId="{A4F60B25-0458-4C11-8540-76AFF049C75B}">
      <dgm:prSet/>
      <dgm:spPr>
        <a:ln w="57150"/>
      </dgm:spPr>
      <dgm:t>
        <a:bodyPr/>
        <a:lstStyle/>
        <a:p>
          <a:endParaRPr lang="en-ID"/>
        </a:p>
      </dgm:t>
    </dgm:pt>
    <dgm:pt modelId="{B83A9E4C-6798-4A1C-8C3B-C2F9D204537D}">
      <dgm:prSet phldrT="[Text]" phldr="0"/>
      <dgm:spPr>
        <a:solidFill>
          <a:srgbClr val="00B0F0"/>
        </a:solidFill>
      </dgm:spPr>
      <dgm:t>
        <a:bodyPr/>
        <a:lstStyle/>
        <a:p>
          <a:r>
            <a:rPr lang="en-GB" b="1" dirty="0" err="1">
              <a:latin typeface="Arial" panose="020B0604020202020204" pitchFamily="34" charset="0"/>
              <a:cs typeface="Arial" panose="020B0604020202020204" pitchFamily="34" charset="0"/>
            </a:rPr>
            <a:t>Fasilitas</a:t>
          </a:r>
          <a:r>
            <a:rPr lang="en-GB" b="1" dirty="0">
              <a:latin typeface="Arial" panose="020B0604020202020204" pitchFamily="34" charset="0"/>
              <a:cs typeface="Arial" panose="020B0604020202020204" pitchFamily="34" charset="0"/>
            </a:rPr>
            <a:t> Sosial</a:t>
          </a:r>
          <a:endParaRPr lang="en-ID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704AB7-1DD3-4A0F-BC34-5C5DB29CE76A}" type="parTrans" cxnId="{C7948D97-1F3B-46A9-A9D0-C75B4D5025DD}">
      <dgm:prSet/>
      <dgm:spPr/>
      <dgm:t>
        <a:bodyPr/>
        <a:lstStyle/>
        <a:p>
          <a:endParaRPr lang="en-ID"/>
        </a:p>
      </dgm:t>
    </dgm:pt>
    <dgm:pt modelId="{F96F18FF-101A-4339-A0AA-CB76B2562FC3}" type="sibTrans" cxnId="{C7948D97-1F3B-46A9-A9D0-C75B4D5025DD}">
      <dgm:prSet/>
      <dgm:spPr>
        <a:ln w="76200"/>
      </dgm:spPr>
      <dgm:t>
        <a:bodyPr/>
        <a:lstStyle/>
        <a:p>
          <a:endParaRPr lang="en-ID"/>
        </a:p>
      </dgm:t>
    </dgm:pt>
    <dgm:pt modelId="{05EA8B97-62D5-4539-A27E-2318A5CFF5A9}">
      <dgm:prSet phldrT="[Text]" phldr="0"/>
      <dgm:spPr>
        <a:solidFill>
          <a:srgbClr val="7030A0"/>
        </a:solidFill>
      </dgm:spPr>
      <dgm:t>
        <a:bodyPr/>
        <a:lstStyle/>
        <a:p>
          <a:r>
            <a:rPr lang="en-GB" b="1" dirty="0">
              <a:latin typeface="Arial" panose="020B0604020202020204" pitchFamily="34" charset="0"/>
              <a:cs typeface="Arial" panose="020B0604020202020204" pitchFamily="34" charset="0"/>
            </a:rPr>
            <a:t>Usaha </a:t>
          </a:r>
          <a:r>
            <a:rPr lang="en-GB" b="1" dirty="0" err="1">
              <a:latin typeface="Arial" panose="020B0604020202020204" pitchFamily="34" charset="0"/>
              <a:cs typeface="Arial" panose="020B0604020202020204" pitchFamily="34" charset="0"/>
            </a:rPr>
            <a:t>Budidaya</a:t>
          </a:r>
          <a:endParaRPr lang="en-ID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40CDD3-C41A-414F-AB29-6409C063EB82}" type="parTrans" cxnId="{C0A35E3E-E884-4D0B-B9D3-7F5AB146206F}">
      <dgm:prSet/>
      <dgm:spPr/>
      <dgm:t>
        <a:bodyPr/>
        <a:lstStyle/>
        <a:p>
          <a:endParaRPr lang="en-ID"/>
        </a:p>
      </dgm:t>
    </dgm:pt>
    <dgm:pt modelId="{9C16737F-FEB8-4AC8-B2A5-6B0F63E47513}" type="sibTrans" cxnId="{C0A35E3E-E884-4D0B-B9D3-7F5AB146206F}">
      <dgm:prSet/>
      <dgm:spPr>
        <a:ln w="57150"/>
      </dgm:spPr>
      <dgm:t>
        <a:bodyPr/>
        <a:lstStyle/>
        <a:p>
          <a:endParaRPr lang="en-ID"/>
        </a:p>
      </dgm:t>
    </dgm:pt>
    <dgm:pt modelId="{7176C6D5-7F61-40C5-B7A6-BF412AD3310A}">
      <dgm:prSet phldrT="[Text]" phldr="0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GB" b="1" dirty="0" err="1">
              <a:latin typeface="Arial" panose="020B0604020202020204" pitchFamily="34" charset="0"/>
              <a:cs typeface="Arial" panose="020B0604020202020204" pitchFamily="34" charset="0"/>
            </a:rPr>
            <a:t>Koperasi</a:t>
          </a:r>
          <a:r>
            <a:rPr lang="en-GB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b="1" dirty="0" err="1">
              <a:latin typeface="Arial" panose="020B0604020202020204" pitchFamily="34" charset="0"/>
              <a:cs typeface="Arial" panose="020B0604020202020204" pitchFamily="34" charset="0"/>
            </a:rPr>
            <a:t>Sembako</a:t>
          </a:r>
          <a:endParaRPr lang="en-ID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8709CC-E72F-4E49-9F11-2326A905BED8}" type="parTrans" cxnId="{50477AB2-262B-4FB8-9757-01D9BE9C174D}">
      <dgm:prSet/>
      <dgm:spPr/>
      <dgm:t>
        <a:bodyPr/>
        <a:lstStyle/>
        <a:p>
          <a:endParaRPr lang="en-ID"/>
        </a:p>
      </dgm:t>
    </dgm:pt>
    <dgm:pt modelId="{E89B0200-20B2-4488-AA42-E061B6E08A91}" type="sibTrans" cxnId="{50477AB2-262B-4FB8-9757-01D9BE9C174D}">
      <dgm:prSet/>
      <dgm:spPr>
        <a:ln w="76200"/>
      </dgm:spPr>
      <dgm:t>
        <a:bodyPr/>
        <a:lstStyle/>
        <a:p>
          <a:endParaRPr lang="en-ID"/>
        </a:p>
      </dgm:t>
    </dgm:pt>
    <dgm:pt modelId="{8515BB1A-5458-4A68-A776-A32733FF3357}" type="pres">
      <dgm:prSet presAssocID="{BE85BEEA-A912-4AE1-B750-E55B36033625}" presName="cycle" presStyleCnt="0">
        <dgm:presLayoutVars>
          <dgm:dir/>
          <dgm:resizeHandles val="exact"/>
        </dgm:presLayoutVars>
      </dgm:prSet>
      <dgm:spPr/>
    </dgm:pt>
    <dgm:pt modelId="{C4B712BF-BE00-49EB-9CCC-F95BBEDAD65D}" type="pres">
      <dgm:prSet presAssocID="{EB71968D-E659-43F9-BBC6-CDAB8446108C}" presName="node" presStyleLbl="node1" presStyleIdx="0" presStyleCnt="5">
        <dgm:presLayoutVars>
          <dgm:bulletEnabled val="1"/>
        </dgm:presLayoutVars>
      </dgm:prSet>
      <dgm:spPr/>
    </dgm:pt>
    <dgm:pt modelId="{B33843B9-A181-4B68-BBE8-3A3949799D0E}" type="pres">
      <dgm:prSet presAssocID="{EB71968D-E659-43F9-BBC6-CDAB8446108C}" presName="spNode" presStyleCnt="0"/>
      <dgm:spPr/>
    </dgm:pt>
    <dgm:pt modelId="{C79C81A3-5A82-4E60-B73E-3C95FBF95AE8}" type="pres">
      <dgm:prSet presAssocID="{C9733F5D-C73D-4EDB-8114-DDD3C7ACF739}" presName="sibTrans" presStyleLbl="sibTrans1D1" presStyleIdx="0" presStyleCnt="5"/>
      <dgm:spPr/>
    </dgm:pt>
    <dgm:pt modelId="{72952D88-A570-405F-8BFA-E9AD8A004553}" type="pres">
      <dgm:prSet presAssocID="{5D15ACF3-0476-4E4B-9FA6-AB46FDA888CA}" presName="node" presStyleLbl="node1" presStyleIdx="1" presStyleCnt="5">
        <dgm:presLayoutVars>
          <dgm:bulletEnabled val="1"/>
        </dgm:presLayoutVars>
      </dgm:prSet>
      <dgm:spPr/>
    </dgm:pt>
    <dgm:pt modelId="{22FEC684-866C-48F2-9B1A-E0903D04915A}" type="pres">
      <dgm:prSet presAssocID="{5D15ACF3-0476-4E4B-9FA6-AB46FDA888CA}" presName="spNode" presStyleCnt="0"/>
      <dgm:spPr/>
    </dgm:pt>
    <dgm:pt modelId="{C55DC38B-601D-440B-A2B0-A94A73F98BE0}" type="pres">
      <dgm:prSet presAssocID="{BDCA24D0-79B4-44EB-9709-0515DED4C1AF}" presName="sibTrans" presStyleLbl="sibTrans1D1" presStyleIdx="1" presStyleCnt="5"/>
      <dgm:spPr/>
    </dgm:pt>
    <dgm:pt modelId="{EF65CC24-E053-4944-9299-201C0A30A323}" type="pres">
      <dgm:prSet presAssocID="{B83A9E4C-6798-4A1C-8C3B-C2F9D204537D}" presName="node" presStyleLbl="node1" presStyleIdx="2" presStyleCnt="5">
        <dgm:presLayoutVars>
          <dgm:bulletEnabled val="1"/>
        </dgm:presLayoutVars>
      </dgm:prSet>
      <dgm:spPr/>
    </dgm:pt>
    <dgm:pt modelId="{52A2843E-1B07-43D8-9EB7-DB7BAA510511}" type="pres">
      <dgm:prSet presAssocID="{B83A9E4C-6798-4A1C-8C3B-C2F9D204537D}" presName="spNode" presStyleCnt="0"/>
      <dgm:spPr/>
    </dgm:pt>
    <dgm:pt modelId="{8CF87E12-115C-4027-95CB-CFFDE5C4F6D2}" type="pres">
      <dgm:prSet presAssocID="{F96F18FF-101A-4339-A0AA-CB76B2562FC3}" presName="sibTrans" presStyleLbl="sibTrans1D1" presStyleIdx="2" presStyleCnt="5"/>
      <dgm:spPr/>
    </dgm:pt>
    <dgm:pt modelId="{02AD6B49-308A-4272-AA06-CA84EED7E6EE}" type="pres">
      <dgm:prSet presAssocID="{05EA8B97-62D5-4539-A27E-2318A5CFF5A9}" presName="node" presStyleLbl="node1" presStyleIdx="3" presStyleCnt="5">
        <dgm:presLayoutVars>
          <dgm:bulletEnabled val="1"/>
        </dgm:presLayoutVars>
      </dgm:prSet>
      <dgm:spPr/>
    </dgm:pt>
    <dgm:pt modelId="{02AABFAE-F6B5-4232-9815-4B05CA257410}" type="pres">
      <dgm:prSet presAssocID="{05EA8B97-62D5-4539-A27E-2318A5CFF5A9}" presName="spNode" presStyleCnt="0"/>
      <dgm:spPr/>
    </dgm:pt>
    <dgm:pt modelId="{FE8ACCC4-9F08-498A-9F49-4E5184A43E70}" type="pres">
      <dgm:prSet presAssocID="{9C16737F-FEB8-4AC8-B2A5-6B0F63E47513}" presName="sibTrans" presStyleLbl="sibTrans1D1" presStyleIdx="3" presStyleCnt="5"/>
      <dgm:spPr/>
    </dgm:pt>
    <dgm:pt modelId="{3F21EE94-C237-4562-A736-A17766AE21FE}" type="pres">
      <dgm:prSet presAssocID="{7176C6D5-7F61-40C5-B7A6-BF412AD3310A}" presName="node" presStyleLbl="node1" presStyleIdx="4" presStyleCnt="5">
        <dgm:presLayoutVars>
          <dgm:bulletEnabled val="1"/>
        </dgm:presLayoutVars>
      </dgm:prSet>
      <dgm:spPr/>
    </dgm:pt>
    <dgm:pt modelId="{734A16AF-5B2C-4DCB-8D81-2499C29C8128}" type="pres">
      <dgm:prSet presAssocID="{7176C6D5-7F61-40C5-B7A6-BF412AD3310A}" presName="spNode" presStyleCnt="0"/>
      <dgm:spPr/>
    </dgm:pt>
    <dgm:pt modelId="{D7DADDEB-16FF-42D4-9186-3760F507B430}" type="pres">
      <dgm:prSet presAssocID="{E89B0200-20B2-4488-AA42-E061B6E08A91}" presName="sibTrans" presStyleLbl="sibTrans1D1" presStyleIdx="4" presStyleCnt="5"/>
      <dgm:spPr/>
    </dgm:pt>
  </dgm:ptLst>
  <dgm:cxnLst>
    <dgm:cxn modelId="{612FBD01-7926-4A4B-A25B-3B3FA226D85A}" type="presOf" srcId="{9C16737F-FEB8-4AC8-B2A5-6B0F63E47513}" destId="{FE8ACCC4-9F08-498A-9F49-4E5184A43E70}" srcOrd="0" destOrd="0" presId="urn:microsoft.com/office/officeart/2005/8/layout/cycle6"/>
    <dgm:cxn modelId="{05FEE803-87F4-4E2D-8D15-860A7F1FCEF0}" type="presOf" srcId="{5D15ACF3-0476-4E4B-9FA6-AB46FDA888CA}" destId="{72952D88-A570-405F-8BFA-E9AD8A004553}" srcOrd="0" destOrd="0" presId="urn:microsoft.com/office/officeart/2005/8/layout/cycle6"/>
    <dgm:cxn modelId="{40511210-CE3C-4A01-8A64-B279E9A79636}" type="presOf" srcId="{B83A9E4C-6798-4A1C-8C3B-C2F9D204537D}" destId="{EF65CC24-E053-4944-9299-201C0A30A323}" srcOrd="0" destOrd="0" presId="urn:microsoft.com/office/officeart/2005/8/layout/cycle6"/>
    <dgm:cxn modelId="{A4F60B25-0458-4C11-8540-76AFF049C75B}" srcId="{BE85BEEA-A912-4AE1-B750-E55B36033625}" destId="{5D15ACF3-0476-4E4B-9FA6-AB46FDA888CA}" srcOrd="1" destOrd="0" parTransId="{3D6A1361-4700-4EDE-83A8-83E8254F2F8C}" sibTransId="{BDCA24D0-79B4-44EB-9709-0515DED4C1AF}"/>
    <dgm:cxn modelId="{C0A35E3E-E884-4D0B-B9D3-7F5AB146206F}" srcId="{BE85BEEA-A912-4AE1-B750-E55B36033625}" destId="{05EA8B97-62D5-4539-A27E-2318A5CFF5A9}" srcOrd="3" destOrd="0" parTransId="{EC40CDD3-C41A-414F-AB29-6409C063EB82}" sibTransId="{9C16737F-FEB8-4AC8-B2A5-6B0F63E47513}"/>
    <dgm:cxn modelId="{33C03841-B0DD-408B-B3BA-1DEEC6CE73CA}" type="presOf" srcId="{F96F18FF-101A-4339-A0AA-CB76B2562FC3}" destId="{8CF87E12-115C-4027-95CB-CFFDE5C4F6D2}" srcOrd="0" destOrd="0" presId="urn:microsoft.com/office/officeart/2005/8/layout/cycle6"/>
    <dgm:cxn modelId="{D16BF466-10D1-485E-9ED1-4972CB815A36}" type="presOf" srcId="{05EA8B97-62D5-4539-A27E-2318A5CFF5A9}" destId="{02AD6B49-308A-4272-AA06-CA84EED7E6EE}" srcOrd="0" destOrd="0" presId="urn:microsoft.com/office/officeart/2005/8/layout/cycle6"/>
    <dgm:cxn modelId="{52B8E967-8895-49A7-B063-B0A41732A0AF}" type="presOf" srcId="{E89B0200-20B2-4488-AA42-E061B6E08A91}" destId="{D7DADDEB-16FF-42D4-9186-3760F507B430}" srcOrd="0" destOrd="0" presId="urn:microsoft.com/office/officeart/2005/8/layout/cycle6"/>
    <dgm:cxn modelId="{F32F1A6B-6F63-438F-A2A6-E9B4FC75DB36}" type="presOf" srcId="{C9733F5D-C73D-4EDB-8114-DDD3C7ACF739}" destId="{C79C81A3-5A82-4E60-B73E-3C95FBF95AE8}" srcOrd="0" destOrd="0" presId="urn:microsoft.com/office/officeart/2005/8/layout/cycle6"/>
    <dgm:cxn modelId="{DEE7A76F-78BB-4E0D-B378-95ED8F1E9355}" type="presOf" srcId="{EB71968D-E659-43F9-BBC6-CDAB8446108C}" destId="{C4B712BF-BE00-49EB-9CCC-F95BBEDAD65D}" srcOrd="0" destOrd="0" presId="urn:microsoft.com/office/officeart/2005/8/layout/cycle6"/>
    <dgm:cxn modelId="{D226118A-6DC3-45B4-A73F-AA7CB9C5E94B}" type="presOf" srcId="{BE85BEEA-A912-4AE1-B750-E55B36033625}" destId="{8515BB1A-5458-4A68-A776-A32733FF3357}" srcOrd="0" destOrd="0" presId="urn:microsoft.com/office/officeart/2005/8/layout/cycle6"/>
    <dgm:cxn modelId="{C7948D97-1F3B-46A9-A9D0-C75B4D5025DD}" srcId="{BE85BEEA-A912-4AE1-B750-E55B36033625}" destId="{B83A9E4C-6798-4A1C-8C3B-C2F9D204537D}" srcOrd="2" destOrd="0" parTransId="{1C704AB7-1DD3-4A0F-BC34-5C5DB29CE76A}" sibTransId="{F96F18FF-101A-4339-A0AA-CB76B2562FC3}"/>
    <dgm:cxn modelId="{8C3BECA2-4743-4128-9CEB-07B67D14E742}" type="presOf" srcId="{BDCA24D0-79B4-44EB-9709-0515DED4C1AF}" destId="{C55DC38B-601D-440B-A2B0-A94A73F98BE0}" srcOrd="0" destOrd="0" presId="urn:microsoft.com/office/officeart/2005/8/layout/cycle6"/>
    <dgm:cxn modelId="{DD7623AC-B276-4D6D-AA02-7EB013C99FD5}" srcId="{BE85BEEA-A912-4AE1-B750-E55B36033625}" destId="{EB71968D-E659-43F9-BBC6-CDAB8446108C}" srcOrd="0" destOrd="0" parTransId="{25F0117B-1FCF-4CC4-B517-8158A3232CED}" sibTransId="{C9733F5D-C73D-4EDB-8114-DDD3C7ACF739}"/>
    <dgm:cxn modelId="{50477AB2-262B-4FB8-9757-01D9BE9C174D}" srcId="{BE85BEEA-A912-4AE1-B750-E55B36033625}" destId="{7176C6D5-7F61-40C5-B7A6-BF412AD3310A}" srcOrd="4" destOrd="0" parTransId="{3E8709CC-E72F-4E49-9F11-2326A905BED8}" sibTransId="{E89B0200-20B2-4488-AA42-E061B6E08A91}"/>
    <dgm:cxn modelId="{BB1EA9FB-3F89-41DE-AAE3-4FD9C3C38B55}" type="presOf" srcId="{7176C6D5-7F61-40C5-B7A6-BF412AD3310A}" destId="{3F21EE94-C237-4562-A736-A17766AE21FE}" srcOrd="0" destOrd="0" presId="urn:microsoft.com/office/officeart/2005/8/layout/cycle6"/>
    <dgm:cxn modelId="{F381BEE5-3E2A-4D06-8988-B52BFE2B51BF}" type="presParOf" srcId="{8515BB1A-5458-4A68-A776-A32733FF3357}" destId="{C4B712BF-BE00-49EB-9CCC-F95BBEDAD65D}" srcOrd="0" destOrd="0" presId="urn:microsoft.com/office/officeart/2005/8/layout/cycle6"/>
    <dgm:cxn modelId="{E2C6E8E3-2FD8-40EA-831D-5B89EFB18773}" type="presParOf" srcId="{8515BB1A-5458-4A68-A776-A32733FF3357}" destId="{B33843B9-A181-4B68-BBE8-3A3949799D0E}" srcOrd="1" destOrd="0" presId="urn:microsoft.com/office/officeart/2005/8/layout/cycle6"/>
    <dgm:cxn modelId="{D652D301-0A9F-4285-AD19-E6C1A038F7ED}" type="presParOf" srcId="{8515BB1A-5458-4A68-A776-A32733FF3357}" destId="{C79C81A3-5A82-4E60-B73E-3C95FBF95AE8}" srcOrd="2" destOrd="0" presId="urn:microsoft.com/office/officeart/2005/8/layout/cycle6"/>
    <dgm:cxn modelId="{8B094AC4-235A-4E2B-81F4-A62242B21694}" type="presParOf" srcId="{8515BB1A-5458-4A68-A776-A32733FF3357}" destId="{72952D88-A570-405F-8BFA-E9AD8A004553}" srcOrd="3" destOrd="0" presId="urn:microsoft.com/office/officeart/2005/8/layout/cycle6"/>
    <dgm:cxn modelId="{1310DFF5-4656-4C11-88A8-01C784AE6553}" type="presParOf" srcId="{8515BB1A-5458-4A68-A776-A32733FF3357}" destId="{22FEC684-866C-48F2-9B1A-E0903D04915A}" srcOrd="4" destOrd="0" presId="urn:microsoft.com/office/officeart/2005/8/layout/cycle6"/>
    <dgm:cxn modelId="{D7EFD471-0AC8-455A-8495-33753DA202C8}" type="presParOf" srcId="{8515BB1A-5458-4A68-A776-A32733FF3357}" destId="{C55DC38B-601D-440B-A2B0-A94A73F98BE0}" srcOrd="5" destOrd="0" presId="urn:microsoft.com/office/officeart/2005/8/layout/cycle6"/>
    <dgm:cxn modelId="{46E2F1BF-2139-430E-BCBF-922C3AA3B96D}" type="presParOf" srcId="{8515BB1A-5458-4A68-A776-A32733FF3357}" destId="{EF65CC24-E053-4944-9299-201C0A30A323}" srcOrd="6" destOrd="0" presId="urn:microsoft.com/office/officeart/2005/8/layout/cycle6"/>
    <dgm:cxn modelId="{065274EA-7A14-4A6A-9716-59431F8AC913}" type="presParOf" srcId="{8515BB1A-5458-4A68-A776-A32733FF3357}" destId="{52A2843E-1B07-43D8-9EB7-DB7BAA510511}" srcOrd="7" destOrd="0" presId="urn:microsoft.com/office/officeart/2005/8/layout/cycle6"/>
    <dgm:cxn modelId="{1DF62898-C62A-4D17-A2CF-935BAC15F0B4}" type="presParOf" srcId="{8515BB1A-5458-4A68-A776-A32733FF3357}" destId="{8CF87E12-115C-4027-95CB-CFFDE5C4F6D2}" srcOrd="8" destOrd="0" presId="urn:microsoft.com/office/officeart/2005/8/layout/cycle6"/>
    <dgm:cxn modelId="{A2AFB563-F6CC-426A-9C9C-1493E1EBC945}" type="presParOf" srcId="{8515BB1A-5458-4A68-A776-A32733FF3357}" destId="{02AD6B49-308A-4272-AA06-CA84EED7E6EE}" srcOrd="9" destOrd="0" presId="urn:microsoft.com/office/officeart/2005/8/layout/cycle6"/>
    <dgm:cxn modelId="{E21849E3-20BD-4FFA-908A-B1E4FA2DCEDA}" type="presParOf" srcId="{8515BB1A-5458-4A68-A776-A32733FF3357}" destId="{02AABFAE-F6B5-4232-9815-4B05CA257410}" srcOrd="10" destOrd="0" presId="urn:microsoft.com/office/officeart/2005/8/layout/cycle6"/>
    <dgm:cxn modelId="{A558A46A-E32C-4CF4-B72F-59EA342701DF}" type="presParOf" srcId="{8515BB1A-5458-4A68-A776-A32733FF3357}" destId="{FE8ACCC4-9F08-498A-9F49-4E5184A43E70}" srcOrd="11" destOrd="0" presId="urn:microsoft.com/office/officeart/2005/8/layout/cycle6"/>
    <dgm:cxn modelId="{3FDA3A50-5B2C-4A07-AA97-86C91BF66946}" type="presParOf" srcId="{8515BB1A-5458-4A68-A776-A32733FF3357}" destId="{3F21EE94-C237-4562-A736-A17766AE21FE}" srcOrd="12" destOrd="0" presId="urn:microsoft.com/office/officeart/2005/8/layout/cycle6"/>
    <dgm:cxn modelId="{0A7E7544-CFD8-4F1A-8ADE-77B22C848A6B}" type="presParOf" srcId="{8515BB1A-5458-4A68-A776-A32733FF3357}" destId="{734A16AF-5B2C-4DCB-8D81-2499C29C8128}" srcOrd="13" destOrd="0" presId="urn:microsoft.com/office/officeart/2005/8/layout/cycle6"/>
    <dgm:cxn modelId="{3546078F-CE6D-44B2-AAFD-495CB958C6AE}" type="presParOf" srcId="{8515BB1A-5458-4A68-A776-A32733FF3357}" destId="{D7DADDEB-16FF-42D4-9186-3760F507B430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6261E1-AA33-495C-B97C-57530F14196F}" type="doc">
      <dgm:prSet loTypeId="urn:microsoft.com/office/officeart/2005/8/layout/process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ID"/>
        </a:p>
      </dgm:t>
    </dgm:pt>
    <dgm:pt modelId="{3F76E5FF-D510-4FD8-92A2-80ABC3B7CCEA}">
      <dgm:prSet phldrT="[Text]" custT="1"/>
      <dgm:spPr>
        <a:solidFill>
          <a:srgbClr val="CFF6FB"/>
        </a:solidFill>
        <a:ln w="12700"/>
      </dgm:spPr>
      <dgm:t>
        <a:bodyPr/>
        <a:lstStyle/>
        <a:p>
          <a:r>
            <a:rPr lang="en-US" sz="1600" dirty="0">
              <a:solidFill>
                <a:schemeClr val="tx1"/>
              </a:solidFill>
            </a:rPr>
            <a:t>PERENCANAAN</a:t>
          </a:r>
          <a:endParaRPr lang="en-ID" sz="1600" dirty="0">
            <a:solidFill>
              <a:schemeClr val="tx1"/>
            </a:solidFill>
          </a:endParaRPr>
        </a:p>
      </dgm:t>
    </dgm:pt>
    <dgm:pt modelId="{43EC4FAB-6CFB-41A2-8975-B5870BBF1040}" type="parTrans" cxnId="{12F28D4D-82CC-47D6-A179-FB4F59C6335F}">
      <dgm:prSet/>
      <dgm:spPr/>
      <dgm:t>
        <a:bodyPr/>
        <a:lstStyle/>
        <a:p>
          <a:endParaRPr lang="en-ID" sz="1600"/>
        </a:p>
      </dgm:t>
    </dgm:pt>
    <dgm:pt modelId="{1FCB15E8-4EF8-479B-8581-ABE47BD2DAC8}" type="sibTrans" cxnId="{12F28D4D-82CC-47D6-A179-FB4F59C6335F}">
      <dgm:prSet custT="1"/>
      <dgm:spPr>
        <a:solidFill>
          <a:srgbClr val="FFFF00"/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endParaRPr lang="en-ID" sz="1200"/>
        </a:p>
      </dgm:t>
    </dgm:pt>
    <dgm:pt modelId="{D6FCFB8F-60D7-4F0F-9BC1-075FFD4A2207}">
      <dgm:prSet phldrT="[Text]" custT="1"/>
      <dgm:spPr>
        <a:solidFill>
          <a:srgbClr val="CFF6FB"/>
        </a:solidFill>
        <a:ln w="12700"/>
      </dgm:spPr>
      <dgm:t>
        <a:bodyPr/>
        <a:lstStyle/>
        <a:p>
          <a:pPr algn="just">
            <a:buFont typeface="Arial" panose="020B0604020202020204" pitchFamily="34" charset="0"/>
            <a:buChar char="•"/>
          </a:pPr>
          <a:r>
            <a:rPr lang="en-GB" sz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Penyusunan Project Proposal kegiatan</a:t>
          </a:r>
        </a:p>
      </dgm:t>
    </dgm:pt>
    <dgm:pt modelId="{47698EAF-9370-486F-8516-E720424CA494}" type="parTrans" cxnId="{0384B869-8BFC-4019-9F1C-C4B2B9010FC2}">
      <dgm:prSet/>
      <dgm:spPr/>
      <dgm:t>
        <a:bodyPr/>
        <a:lstStyle/>
        <a:p>
          <a:endParaRPr lang="en-ID" sz="1600"/>
        </a:p>
      </dgm:t>
    </dgm:pt>
    <dgm:pt modelId="{C77FACDB-F15D-4BAD-BBE2-FD7941ACB786}" type="sibTrans" cxnId="{0384B869-8BFC-4019-9F1C-C4B2B9010FC2}">
      <dgm:prSet/>
      <dgm:spPr/>
      <dgm:t>
        <a:bodyPr/>
        <a:lstStyle/>
        <a:p>
          <a:endParaRPr lang="en-ID" sz="1600"/>
        </a:p>
      </dgm:t>
    </dgm:pt>
    <dgm:pt modelId="{37883150-699F-4773-B275-A4652ED62521}">
      <dgm:prSet phldrT="[Text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sz="1600" dirty="0">
              <a:solidFill>
                <a:schemeClr val="tx1"/>
              </a:solidFill>
            </a:rPr>
            <a:t>PELAKSANAAN</a:t>
          </a:r>
          <a:endParaRPr lang="en-ID" sz="1600" dirty="0">
            <a:solidFill>
              <a:schemeClr val="tx1"/>
            </a:solidFill>
          </a:endParaRPr>
        </a:p>
      </dgm:t>
    </dgm:pt>
    <dgm:pt modelId="{610169DA-921F-4028-9D46-BD8DD9476D7E}" type="parTrans" cxnId="{16E16A38-49B1-4724-942B-0636F914943D}">
      <dgm:prSet/>
      <dgm:spPr/>
      <dgm:t>
        <a:bodyPr/>
        <a:lstStyle/>
        <a:p>
          <a:endParaRPr lang="en-ID" sz="1600"/>
        </a:p>
      </dgm:t>
    </dgm:pt>
    <dgm:pt modelId="{6FD41774-F7E8-419D-B15C-A3C1A3FFB510}" type="sibTrans" cxnId="{16E16A38-49B1-4724-942B-0636F914943D}">
      <dgm:prSet custT="1"/>
      <dgm:spPr>
        <a:solidFill>
          <a:srgbClr val="FFFF00"/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endParaRPr lang="en-ID" sz="1200"/>
        </a:p>
      </dgm:t>
    </dgm:pt>
    <dgm:pt modelId="{79F85073-534D-4FDC-9706-D5C98CAC8220}">
      <dgm:prSet phldrT="[Text]" custT="1"/>
      <dgm:spPr>
        <a:solidFill>
          <a:schemeClr val="accent2">
            <a:lumMod val="20000"/>
            <a:lumOff val="80000"/>
            <a:alpha val="90000"/>
          </a:schemeClr>
        </a:solidFill>
        <a:ln w="12700"/>
      </dgm:spPr>
      <dgm:t>
        <a:bodyPr/>
        <a:lstStyle/>
        <a:p>
          <a:pPr>
            <a:buFont typeface="Arial" panose="020B0604020202020204" pitchFamily="34" charset="0"/>
            <a:buNone/>
          </a:pPr>
          <a:endParaRPr lang="en-US" sz="1400" noProof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19BBFE-7629-4F8A-ADC8-420F4DF4CBA0}" type="parTrans" cxnId="{B6EA47FC-2674-48AE-A2AA-ABD871BA1B3E}">
      <dgm:prSet/>
      <dgm:spPr/>
      <dgm:t>
        <a:bodyPr/>
        <a:lstStyle/>
        <a:p>
          <a:endParaRPr lang="en-ID" sz="1600"/>
        </a:p>
      </dgm:t>
    </dgm:pt>
    <dgm:pt modelId="{3E8372AE-8D86-4B3A-AABE-98FE52C4583C}" type="sibTrans" cxnId="{B6EA47FC-2674-48AE-A2AA-ABD871BA1B3E}">
      <dgm:prSet/>
      <dgm:spPr/>
      <dgm:t>
        <a:bodyPr/>
        <a:lstStyle/>
        <a:p>
          <a:endParaRPr lang="en-ID" sz="1600"/>
        </a:p>
      </dgm:t>
    </dgm:pt>
    <dgm:pt modelId="{481AE2B7-794E-4720-9DC1-D9133C5CF172}">
      <dgm:prSet phldrT="[Text]" custT="1"/>
      <dgm:spPr>
        <a:solidFill>
          <a:srgbClr val="7AC6AE"/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 sz="1600" dirty="0">
              <a:solidFill>
                <a:schemeClr val="tx1"/>
              </a:solidFill>
            </a:rPr>
            <a:t>PENATAUSAHAAN</a:t>
          </a:r>
          <a:endParaRPr lang="en-ID" sz="1600" dirty="0">
            <a:solidFill>
              <a:schemeClr val="tx1"/>
            </a:solidFill>
          </a:endParaRPr>
        </a:p>
      </dgm:t>
    </dgm:pt>
    <dgm:pt modelId="{43B2648C-8A7E-4EEF-81A7-C529E7DF71FC}" type="parTrans" cxnId="{6C385353-2730-49BF-8566-D95C5C96D4EF}">
      <dgm:prSet/>
      <dgm:spPr/>
      <dgm:t>
        <a:bodyPr/>
        <a:lstStyle/>
        <a:p>
          <a:endParaRPr lang="en-ID" sz="1600"/>
        </a:p>
      </dgm:t>
    </dgm:pt>
    <dgm:pt modelId="{4140BE5B-B789-45C2-9E86-214B9AABE602}" type="sibTrans" cxnId="{6C385353-2730-49BF-8566-D95C5C96D4EF}">
      <dgm:prSet custT="1"/>
      <dgm:spPr>
        <a:solidFill>
          <a:srgbClr val="FFFF00"/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endParaRPr lang="en-ID" sz="1200"/>
        </a:p>
      </dgm:t>
    </dgm:pt>
    <dgm:pt modelId="{9E6EC726-EA1E-4766-BD66-F17E87818F87}">
      <dgm:prSet phldrT="[Text]" custT="1"/>
      <dgm:spPr>
        <a:solidFill>
          <a:srgbClr val="7AC6AE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altLang="en-US" sz="14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Penataan usahaan Kertas Kerja kegiatan (termasuk hasil identifikasi pemangku kepentingan/partner Kerjasama, hasil evaluasi rutin,dll)</a:t>
          </a:r>
          <a:endParaRPr lang="en-US" sz="1400" noProof="1">
            <a:solidFill>
              <a:schemeClr val="tx1"/>
            </a:solidFill>
          </a:endParaRPr>
        </a:p>
      </dgm:t>
    </dgm:pt>
    <dgm:pt modelId="{9E379309-F582-4D07-A230-1FDD96C61C20}" type="parTrans" cxnId="{C1D659C0-C395-459B-96C7-7E8F47907A93}">
      <dgm:prSet/>
      <dgm:spPr/>
      <dgm:t>
        <a:bodyPr/>
        <a:lstStyle/>
        <a:p>
          <a:endParaRPr lang="en-ID" sz="1600"/>
        </a:p>
      </dgm:t>
    </dgm:pt>
    <dgm:pt modelId="{2744B17E-27BF-4906-84CB-FB54BF0F7DBD}" type="sibTrans" cxnId="{C1D659C0-C395-459B-96C7-7E8F47907A93}">
      <dgm:prSet/>
      <dgm:spPr/>
      <dgm:t>
        <a:bodyPr/>
        <a:lstStyle/>
        <a:p>
          <a:endParaRPr lang="en-ID" sz="1600"/>
        </a:p>
      </dgm:t>
    </dgm:pt>
    <dgm:pt modelId="{E2571F25-03AA-404E-8795-4BD2ED32A8FF}">
      <dgm:prSet phldrT="[Text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 sz="1400" dirty="0">
              <a:solidFill>
                <a:schemeClr val="tx1"/>
              </a:solidFill>
            </a:rPr>
            <a:t>PERTANGGUNG-JAWABAN</a:t>
          </a:r>
        </a:p>
        <a:p>
          <a:pPr>
            <a:lnSpc>
              <a:spcPct val="100000"/>
            </a:lnSpc>
          </a:pPr>
          <a:endParaRPr lang="en-US" sz="1400" dirty="0">
            <a:solidFill>
              <a:schemeClr val="tx1"/>
            </a:solidFill>
            <a:latin typeface="Aileron Thin"/>
            <a:cs typeface="+mn-cs"/>
          </a:endParaRPr>
        </a:p>
        <a:p>
          <a:pPr>
            <a:lnSpc>
              <a:spcPct val="100000"/>
            </a:lnSpc>
          </a:pPr>
          <a:endParaRPr lang="en-ID" sz="1400" dirty="0">
            <a:solidFill>
              <a:schemeClr val="tx1"/>
            </a:solidFill>
          </a:endParaRPr>
        </a:p>
      </dgm:t>
    </dgm:pt>
    <dgm:pt modelId="{0232247B-3D96-40C6-8862-77BB7A18B125}" type="parTrans" cxnId="{1117D2F3-41D2-454A-91AC-4C53C293CADE}">
      <dgm:prSet/>
      <dgm:spPr/>
      <dgm:t>
        <a:bodyPr/>
        <a:lstStyle/>
        <a:p>
          <a:endParaRPr lang="en-ID" sz="1600"/>
        </a:p>
      </dgm:t>
    </dgm:pt>
    <dgm:pt modelId="{FC1DE791-67C7-4A84-9211-CE40D4D6D7F6}" type="sibTrans" cxnId="{1117D2F3-41D2-454A-91AC-4C53C293CADE}">
      <dgm:prSet/>
      <dgm:spPr/>
      <dgm:t>
        <a:bodyPr/>
        <a:lstStyle/>
        <a:p>
          <a:endParaRPr lang="en-ID" sz="1600"/>
        </a:p>
      </dgm:t>
    </dgm:pt>
    <dgm:pt modelId="{254BC52C-4A5A-451F-B154-FE34F17D1EBE}">
      <dgm:prSet phldrT="[Text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14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Kewajiban Pejuang Muda untuk  Menyusun Laporan Pertanggungjawaban : </a:t>
          </a:r>
          <a:r>
            <a:rPr lang="en-US" sz="1400" b="1" i="1" u="sng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Off line</a:t>
          </a:r>
          <a:endParaRPr lang="en-US" sz="1400" noProof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E10786-00CC-478C-969E-2D9D8EB9E102}" type="parTrans" cxnId="{D2CE0839-E687-4FF6-91DD-8E20CAD07E51}">
      <dgm:prSet/>
      <dgm:spPr/>
      <dgm:t>
        <a:bodyPr/>
        <a:lstStyle/>
        <a:p>
          <a:endParaRPr lang="en-ID" sz="1600"/>
        </a:p>
      </dgm:t>
    </dgm:pt>
    <dgm:pt modelId="{760F25C9-2AFA-4956-9585-28886250C909}" type="sibTrans" cxnId="{D2CE0839-E687-4FF6-91DD-8E20CAD07E51}">
      <dgm:prSet/>
      <dgm:spPr/>
      <dgm:t>
        <a:bodyPr/>
        <a:lstStyle/>
        <a:p>
          <a:endParaRPr lang="en-ID" sz="1600"/>
        </a:p>
      </dgm:t>
    </dgm:pt>
    <dgm:pt modelId="{C5671EAF-7391-4FBB-A979-68FFBC843B01}">
      <dgm:prSet phldrT="[Text]" custT="1"/>
      <dgm:spPr>
        <a:solidFill>
          <a:schemeClr val="accent2">
            <a:lumMod val="20000"/>
            <a:lumOff val="80000"/>
            <a:alpha val="90000"/>
          </a:schemeClr>
        </a:solidFill>
        <a:ln w="12700"/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Penatausahaan pengelolaan aset hasil kegiatan</a:t>
          </a:r>
        </a:p>
      </dgm:t>
    </dgm:pt>
    <dgm:pt modelId="{EA60483C-38C8-4B5B-B4F8-0BBAB909F2A7}" type="parTrans" cxnId="{C608EBCA-AF5A-48CC-87DC-B3C51CC09CEF}">
      <dgm:prSet/>
      <dgm:spPr/>
      <dgm:t>
        <a:bodyPr/>
        <a:lstStyle/>
        <a:p>
          <a:endParaRPr lang="en-ID"/>
        </a:p>
      </dgm:t>
    </dgm:pt>
    <dgm:pt modelId="{43924E2C-CAC4-4363-B8C5-66CFD5DF855E}" type="sibTrans" cxnId="{C608EBCA-AF5A-48CC-87DC-B3C51CC09CEF}">
      <dgm:prSet/>
      <dgm:spPr/>
      <dgm:t>
        <a:bodyPr/>
        <a:lstStyle/>
        <a:p>
          <a:endParaRPr lang="en-ID"/>
        </a:p>
      </dgm:t>
    </dgm:pt>
    <dgm:pt modelId="{D7890C90-FE43-4C50-AF27-3DA0573646A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2.  Pengukuran Dampak</a:t>
          </a:r>
        </a:p>
      </dgm:t>
    </dgm:pt>
    <dgm:pt modelId="{F6B9123A-5727-4C91-A047-0FAEBCB915FF}" type="parTrans" cxnId="{E0F923E7-A092-4A0E-9623-ECB5EFFE372F}">
      <dgm:prSet/>
      <dgm:spPr/>
      <dgm:t>
        <a:bodyPr/>
        <a:lstStyle/>
        <a:p>
          <a:endParaRPr lang="en-ID"/>
        </a:p>
      </dgm:t>
    </dgm:pt>
    <dgm:pt modelId="{781048B3-DCC5-41BF-BA99-565F43CCBFB4}" type="sibTrans" cxnId="{E0F923E7-A092-4A0E-9623-ECB5EFFE372F}">
      <dgm:prSet/>
      <dgm:spPr/>
      <dgm:t>
        <a:bodyPr/>
        <a:lstStyle/>
        <a:p>
          <a:endParaRPr lang="en-ID"/>
        </a:p>
      </dgm:t>
    </dgm:pt>
    <dgm:pt modelId="{BD4170A0-946C-42CC-A498-C26203A1DFC9}">
      <dgm:prSet phldrT="[Text]" custT="1"/>
      <dgm:spPr>
        <a:solidFill>
          <a:srgbClr val="CFF6FB"/>
        </a:solidFill>
        <a:ln w="12700"/>
      </dgm:spPr>
      <dgm:t>
        <a:bodyPr/>
        <a:lstStyle/>
        <a:p>
          <a:pPr algn="just">
            <a:buFont typeface="Arial" panose="020B0604020202020204" pitchFamily="34" charset="0"/>
            <a:buChar char="•"/>
          </a:pPr>
          <a:r>
            <a:rPr lang="en-GB" sz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keselarasan antara Project Proposal dengan Tujuan Program yang disasar.</a:t>
          </a:r>
        </a:p>
      </dgm:t>
    </dgm:pt>
    <dgm:pt modelId="{1060B7B2-19F8-45CB-B496-05DD3F83DC44}" type="parTrans" cxnId="{74A1A2FA-20D9-4CC1-A1B1-0F1FA97A7B12}">
      <dgm:prSet/>
      <dgm:spPr/>
      <dgm:t>
        <a:bodyPr/>
        <a:lstStyle/>
        <a:p>
          <a:endParaRPr lang="en-ID"/>
        </a:p>
      </dgm:t>
    </dgm:pt>
    <dgm:pt modelId="{42BC9CEB-C0BF-4B6D-8ECA-EE559DAFE03D}" type="sibTrans" cxnId="{74A1A2FA-20D9-4CC1-A1B1-0F1FA97A7B12}">
      <dgm:prSet/>
      <dgm:spPr/>
      <dgm:t>
        <a:bodyPr/>
        <a:lstStyle/>
        <a:p>
          <a:endParaRPr lang="en-ID"/>
        </a:p>
      </dgm:t>
    </dgm:pt>
    <dgm:pt modelId="{81C683BA-557A-4C84-82DC-140274470217}">
      <dgm:prSet custT="1"/>
      <dgm:spPr>
        <a:solidFill>
          <a:srgbClr val="CFF6FB"/>
        </a:solidFill>
        <a:ln w="12700"/>
      </dgm:spPr>
      <dgm:t>
        <a:bodyPr/>
        <a:lstStyle/>
        <a:p>
          <a:pPr algn="just"/>
          <a:r>
            <a:rPr lang="en-ID" sz="1200" dirty="0">
              <a:latin typeface="Arial" panose="020B0604020202020204" pitchFamily="34" charset="0"/>
              <a:cs typeface="Arial" panose="020B0604020202020204" pitchFamily="34" charset="0"/>
            </a:rPr>
            <a:t>Project Proposal </a:t>
          </a:r>
          <a:r>
            <a:rPr lang="en-ID" sz="1200" dirty="0" err="1">
              <a:latin typeface="Arial" panose="020B0604020202020204" pitchFamily="34" charset="0"/>
              <a:cs typeface="Arial" panose="020B0604020202020204" pitchFamily="34" charset="0"/>
            </a:rPr>
            <a:t>telah</a:t>
          </a:r>
          <a:r>
            <a:rPr lang="en-ID" sz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1200" dirty="0" err="1">
              <a:latin typeface="Arial" panose="020B0604020202020204" pitchFamily="34" charset="0"/>
              <a:cs typeface="Arial" panose="020B0604020202020204" pitchFamily="34" charset="0"/>
            </a:rPr>
            <a:t>sesuai</a:t>
          </a:r>
          <a:r>
            <a:rPr lang="en-ID" sz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1200" dirty="0" err="1">
              <a:latin typeface="Arial" panose="020B0604020202020204" pitchFamily="34" charset="0"/>
              <a:cs typeface="Arial" panose="020B0604020202020204" pitchFamily="34" charset="0"/>
            </a:rPr>
            <a:t>hasil</a:t>
          </a:r>
          <a:r>
            <a:rPr lang="en-ID" sz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1200" dirty="0" err="1">
              <a:latin typeface="Arial" panose="020B0604020202020204" pitchFamily="34" charset="0"/>
              <a:cs typeface="Arial" panose="020B0604020202020204" pitchFamily="34" charset="0"/>
            </a:rPr>
            <a:t>dari</a:t>
          </a:r>
          <a:r>
            <a:rPr lang="en-ID" sz="1200" dirty="0">
              <a:latin typeface="Arial" panose="020B0604020202020204" pitchFamily="34" charset="0"/>
              <a:cs typeface="Arial" panose="020B0604020202020204" pitchFamily="34" charset="0"/>
            </a:rPr>
            <a:t>: (1)</a:t>
          </a:r>
          <a:r>
            <a:rPr lang="en-ID" sz="1200" dirty="0" err="1">
              <a:latin typeface="Arial" panose="020B0604020202020204" pitchFamily="34" charset="0"/>
              <a:cs typeface="Arial" panose="020B0604020202020204" pitchFamily="34" charset="0"/>
            </a:rPr>
            <a:t>pemetaan</a:t>
          </a:r>
          <a:r>
            <a:rPr lang="en-ID" sz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1200" dirty="0" err="1">
              <a:latin typeface="Arial" panose="020B0604020202020204" pitchFamily="34" charset="0"/>
              <a:cs typeface="Arial" panose="020B0604020202020204" pitchFamily="34" charset="0"/>
            </a:rPr>
            <a:t>masalah</a:t>
          </a:r>
          <a:r>
            <a:rPr lang="en-ID" sz="1200" dirty="0">
              <a:latin typeface="Arial" panose="020B0604020202020204" pitchFamily="34" charset="0"/>
              <a:cs typeface="Arial" panose="020B0604020202020204" pitchFamily="34" charset="0"/>
            </a:rPr>
            <a:t>; (2)</a:t>
          </a:r>
          <a:r>
            <a:rPr lang="en-ID" sz="1200" dirty="0" err="1">
              <a:latin typeface="Arial" panose="020B0604020202020204" pitchFamily="34" charset="0"/>
              <a:cs typeface="Arial" panose="020B0604020202020204" pitchFamily="34" charset="0"/>
            </a:rPr>
            <a:t>identifikasi</a:t>
          </a:r>
          <a:r>
            <a:rPr lang="en-ID" sz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1200" dirty="0" err="1">
              <a:latin typeface="Arial" panose="020B0604020202020204" pitchFamily="34" charset="0"/>
              <a:cs typeface="Arial" panose="020B0604020202020204" pitchFamily="34" charset="0"/>
            </a:rPr>
            <a:t>alternatif</a:t>
          </a:r>
          <a:r>
            <a:rPr lang="en-ID" sz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1200" dirty="0" err="1">
              <a:latin typeface="Arial" panose="020B0604020202020204" pitchFamily="34" charset="0"/>
              <a:cs typeface="Arial" panose="020B0604020202020204" pitchFamily="34" charset="0"/>
            </a:rPr>
            <a:t>solusi</a:t>
          </a:r>
          <a:r>
            <a:rPr lang="en-ID" sz="1200" dirty="0">
              <a:latin typeface="Arial" panose="020B0604020202020204" pitchFamily="34" charset="0"/>
              <a:cs typeface="Arial" panose="020B0604020202020204" pitchFamily="34" charset="0"/>
            </a:rPr>
            <a:t>; (3)</a:t>
          </a:r>
          <a:r>
            <a:rPr lang="en-ID" sz="1200" dirty="0" err="1">
              <a:latin typeface="Arial" panose="020B0604020202020204" pitchFamily="34" charset="0"/>
              <a:cs typeface="Arial" panose="020B0604020202020204" pitchFamily="34" charset="0"/>
            </a:rPr>
            <a:t>formulasi</a:t>
          </a:r>
          <a:r>
            <a:rPr lang="en-ID" sz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1200" dirty="0" err="1">
              <a:latin typeface="Arial" panose="020B0604020202020204" pitchFamily="34" charset="0"/>
              <a:cs typeface="Arial" panose="020B0604020202020204" pitchFamily="34" charset="0"/>
            </a:rPr>
            <a:t>solusi</a:t>
          </a:r>
          <a:r>
            <a:rPr lang="en-ID" sz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1200" dirty="0" err="1">
              <a:latin typeface="Arial" panose="020B0604020202020204" pitchFamily="34" charset="0"/>
              <a:cs typeface="Arial" panose="020B0604020202020204" pitchFamily="34" charset="0"/>
            </a:rPr>
            <a:t>terbaik</a:t>
          </a:r>
          <a:r>
            <a:rPr lang="en-ID" sz="1200" dirty="0">
              <a:latin typeface="Arial" panose="020B0604020202020204" pitchFamily="34" charset="0"/>
              <a:cs typeface="Arial" panose="020B0604020202020204" pitchFamily="34" charset="0"/>
            </a:rPr>
            <a:t>; (4)</a:t>
          </a:r>
          <a:r>
            <a:rPr lang="en-ID" sz="1200" dirty="0" err="1">
              <a:latin typeface="Arial" panose="020B0604020202020204" pitchFamily="34" charset="0"/>
              <a:cs typeface="Arial" panose="020B0604020202020204" pitchFamily="34" charset="0"/>
            </a:rPr>
            <a:t>perencanaan</a:t>
          </a:r>
          <a:r>
            <a:rPr lang="en-ID" sz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1200" dirty="0" err="1">
              <a:latin typeface="Arial" panose="020B0604020202020204" pitchFamily="34" charset="0"/>
              <a:cs typeface="Arial" panose="020B0604020202020204" pitchFamily="34" charset="0"/>
            </a:rPr>
            <a:t>sumber</a:t>
          </a:r>
          <a:r>
            <a:rPr lang="en-ID" sz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1200" dirty="0" err="1">
              <a:latin typeface="Arial" panose="020B0604020202020204" pitchFamily="34" charset="0"/>
              <a:cs typeface="Arial" panose="020B0604020202020204" pitchFamily="34" charset="0"/>
            </a:rPr>
            <a:t>daya</a:t>
          </a:r>
          <a:r>
            <a:rPr lang="en-ID" sz="1200" dirty="0">
              <a:latin typeface="Arial" panose="020B0604020202020204" pitchFamily="34" charset="0"/>
              <a:cs typeface="Arial" panose="020B0604020202020204" pitchFamily="34" charset="0"/>
            </a:rPr>
            <a:t> dan </a:t>
          </a:r>
          <a:r>
            <a:rPr lang="en-ID" sz="1200" dirty="0" err="1">
              <a:latin typeface="Arial" panose="020B0604020202020204" pitchFamily="34" charset="0"/>
              <a:cs typeface="Arial" panose="020B0604020202020204" pitchFamily="34" charset="0"/>
            </a:rPr>
            <a:t>capaian</a:t>
          </a:r>
          <a:r>
            <a:rPr lang="en-ID" sz="1200" dirty="0">
              <a:latin typeface="Arial" panose="020B0604020202020204" pitchFamily="34" charset="0"/>
              <a:cs typeface="Arial" panose="020B0604020202020204" pitchFamily="34" charset="0"/>
            </a:rPr>
            <a:t>; (5)</a:t>
          </a:r>
          <a:r>
            <a:rPr lang="en-ID" sz="1200" dirty="0" err="1">
              <a:latin typeface="Arial" panose="020B0604020202020204" pitchFamily="34" charset="0"/>
              <a:cs typeface="Arial" panose="020B0604020202020204" pitchFamily="34" charset="0"/>
            </a:rPr>
            <a:t>pengerahan</a:t>
          </a:r>
          <a:r>
            <a:rPr lang="en-ID" sz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1200" dirty="0" err="1">
              <a:latin typeface="Arial" panose="020B0604020202020204" pitchFamily="34" charset="0"/>
              <a:cs typeface="Arial" panose="020B0604020202020204" pitchFamily="34" charset="0"/>
            </a:rPr>
            <a:t>peran</a:t>
          </a:r>
          <a:r>
            <a:rPr lang="en-ID" sz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1200" dirty="0" err="1">
              <a:latin typeface="Arial" panose="020B0604020202020204" pitchFamily="34" charset="0"/>
              <a:cs typeface="Arial" panose="020B0604020202020204" pitchFamily="34" charset="0"/>
            </a:rPr>
            <a:t>serta</a:t>
          </a:r>
          <a:r>
            <a:rPr lang="en-ID" sz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1200" dirty="0" err="1">
              <a:latin typeface="Arial" panose="020B0604020202020204" pitchFamily="34" charset="0"/>
              <a:cs typeface="Arial" panose="020B0604020202020204" pitchFamily="34" charset="0"/>
            </a:rPr>
            <a:t>elemen</a:t>
          </a:r>
          <a:r>
            <a:rPr lang="en-ID" sz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1200" dirty="0" err="1">
              <a:latin typeface="Arial" panose="020B0604020202020204" pitchFamily="34" charset="0"/>
              <a:cs typeface="Arial" panose="020B0604020202020204" pitchFamily="34" charset="0"/>
            </a:rPr>
            <a:t>masyarakat</a:t>
          </a:r>
          <a:r>
            <a:rPr lang="en-ID" sz="1200" dirty="0">
              <a:latin typeface="Arial" panose="020B0604020202020204" pitchFamily="34" charset="0"/>
              <a:cs typeface="Arial" panose="020B0604020202020204" pitchFamily="34" charset="0"/>
            </a:rPr>
            <a:t>. (6)</a:t>
          </a:r>
          <a:r>
            <a:rPr lang="en-ID" sz="1200" dirty="0" err="1">
              <a:latin typeface="Arial" panose="020B0604020202020204" pitchFamily="34" charset="0"/>
              <a:cs typeface="Arial" panose="020B0604020202020204" pitchFamily="34" charset="0"/>
            </a:rPr>
            <a:t>implementasi</a:t>
          </a:r>
          <a:r>
            <a:rPr lang="en-ID" sz="1200" dirty="0">
              <a:latin typeface="Arial" panose="020B0604020202020204" pitchFamily="34" charset="0"/>
              <a:cs typeface="Arial" panose="020B0604020202020204" pitchFamily="34" charset="0"/>
            </a:rPr>
            <a:t> dan </a:t>
          </a:r>
          <a:r>
            <a:rPr lang="en-ID" sz="1200" dirty="0" err="1">
              <a:latin typeface="Arial" panose="020B0604020202020204" pitchFamily="34" charset="0"/>
              <a:cs typeface="Arial" panose="020B0604020202020204" pitchFamily="34" charset="0"/>
            </a:rPr>
            <a:t>pelaporan</a:t>
          </a:r>
          <a:r>
            <a:rPr lang="en-ID" sz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1200" dirty="0" err="1">
              <a:latin typeface="Arial" panose="020B0604020202020204" pitchFamily="34" charset="0"/>
              <a:cs typeface="Arial" panose="020B0604020202020204" pitchFamily="34" charset="0"/>
            </a:rPr>
            <a:t>serta</a:t>
          </a:r>
          <a:r>
            <a:rPr lang="en-ID" sz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1200" dirty="0" err="1">
              <a:latin typeface="Arial" panose="020B0604020202020204" pitchFamily="34" charset="0"/>
              <a:cs typeface="Arial" panose="020B0604020202020204" pitchFamily="34" charset="0"/>
            </a:rPr>
            <a:t>pengukuran</a:t>
          </a:r>
          <a:r>
            <a:rPr lang="en-ID" sz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1200" dirty="0" err="1">
              <a:latin typeface="Arial" panose="020B0604020202020204" pitchFamily="34" charset="0"/>
              <a:cs typeface="Arial" panose="020B0604020202020204" pitchFamily="34" charset="0"/>
            </a:rPr>
            <a:t>dampak</a:t>
          </a:r>
          <a:endParaRPr lang="en-GB" sz="1200" noProof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4E96E1-6890-4E90-B2D8-3C3A95D8D319}" type="parTrans" cxnId="{D01D9730-F77A-4C07-8762-D9D97C30E8AB}">
      <dgm:prSet/>
      <dgm:spPr/>
      <dgm:t>
        <a:bodyPr/>
        <a:lstStyle/>
        <a:p>
          <a:endParaRPr lang="en-ID"/>
        </a:p>
      </dgm:t>
    </dgm:pt>
    <dgm:pt modelId="{AFF94F86-1833-4E93-B5D9-513643DFDA94}" type="sibTrans" cxnId="{D01D9730-F77A-4C07-8762-D9D97C30E8AB}">
      <dgm:prSet/>
      <dgm:spPr/>
      <dgm:t>
        <a:bodyPr/>
        <a:lstStyle/>
        <a:p>
          <a:endParaRPr lang="en-ID"/>
        </a:p>
      </dgm:t>
    </dgm:pt>
    <dgm:pt modelId="{C65C45A4-2585-49F7-95D6-EF33CABC584B}">
      <dgm:prSet custT="1"/>
      <dgm:spPr>
        <a:solidFill>
          <a:srgbClr val="7AC6AE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altLang="en-US" sz="14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Mekanisme peng-SPJ-an sesuai ketentuan</a:t>
          </a:r>
        </a:p>
      </dgm:t>
    </dgm:pt>
    <dgm:pt modelId="{0C85DE0A-4564-4D9E-A468-67A0C33ECF41}" type="parTrans" cxnId="{2181D7AA-361A-4818-BB72-008650243C25}">
      <dgm:prSet/>
      <dgm:spPr/>
      <dgm:t>
        <a:bodyPr/>
        <a:lstStyle/>
        <a:p>
          <a:endParaRPr lang="en-ID"/>
        </a:p>
      </dgm:t>
    </dgm:pt>
    <dgm:pt modelId="{1FE4D750-7BCD-4250-A0DB-D2781E1BE45E}" type="sibTrans" cxnId="{2181D7AA-361A-4818-BB72-008650243C25}">
      <dgm:prSet/>
      <dgm:spPr/>
      <dgm:t>
        <a:bodyPr/>
        <a:lstStyle/>
        <a:p>
          <a:endParaRPr lang="en-ID"/>
        </a:p>
      </dgm:t>
    </dgm:pt>
    <dgm:pt modelId="{E83F4AD5-4242-4E1C-B877-419EA17B286A}">
      <dgm:prSet custT="1"/>
      <dgm:spPr/>
      <dgm:t>
        <a:bodyPr/>
        <a:lstStyle/>
        <a:p>
          <a:r>
            <a:rPr lang="en-US" sz="14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Penatausahaan atas seluruh bukti kegiatan, bukti hasil kerja sesuai perencanaan dalam Project Proposal.</a:t>
          </a:r>
        </a:p>
      </dgm:t>
    </dgm:pt>
    <dgm:pt modelId="{8CA158F8-8EC1-4312-87D0-79E22FC32BFA}" type="parTrans" cxnId="{EC439925-85D3-48F2-A97D-9744319849A3}">
      <dgm:prSet/>
      <dgm:spPr/>
      <dgm:t>
        <a:bodyPr/>
        <a:lstStyle/>
        <a:p>
          <a:endParaRPr lang="en-ID"/>
        </a:p>
      </dgm:t>
    </dgm:pt>
    <dgm:pt modelId="{D520A43A-BAB8-491D-90B3-54C55109F4E0}" type="sibTrans" cxnId="{EC439925-85D3-48F2-A97D-9744319849A3}">
      <dgm:prSet/>
      <dgm:spPr/>
      <dgm:t>
        <a:bodyPr/>
        <a:lstStyle/>
        <a:p>
          <a:endParaRPr lang="en-ID"/>
        </a:p>
      </dgm:t>
    </dgm:pt>
    <dgm:pt modelId="{85B3E9DC-FA68-4A5D-AAC2-2779751438EE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altLang="en-US" sz="14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Pemanfaatan hasil kegiatan/ hasil kerja</a:t>
          </a:r>
        </a:p>
      </dgm:t>
    </dgm:pt>
    <dgm:pt modelId="{CC3A914F-65F1-4217-8F64-9777EE2D0DC5}" type="parTrans" cxnId="{CBDD7928-262A-40D9-8338-736A19BCB4E4}">
      <dgm:prSet/>
      <dgm:spPr/>
      <dgm:t>
        <a:bodyPr/>
        <a:lstStyle/>
        <a:p>
          <a:endParaRPr lang="en-ID"/>
        </a:p>
      </dgm:t>
    </dgm:pt>
    <dgm:pt modelId="{BE168745-06CD-471A-8EF0-1F90C4DF9E32}" type="sibTrans" cxnId="{CBDD7928-262A-40D9-8338-736A19BCB4E4}">
      <dgm:prSet/>
      <dgm:spPr/>
      <dgm:t>
        <a:bodyPr/>
        <a:lstStyle/>
        <a:p>
          <a:endParaRPr lang="en-ID"/>
        </a:p>
      </dgm:t>
    </dgm:pt>
    <dgm:pt modelId="{5DD169E2-EC9E-4ED1-A699-6510C2C8B318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altLang="en-US" sz="14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Seluruh jenis kegiatan  diarahkan diupayakan sendiri oleh tim/ Swakelola</a:t>
          </a:r>
        </a:p>
      </dgm:t>
    </dgm:pt>
    <dgm:pt modelId="{3107A629-69BD-486E-816D-E839AE11BFEB}" type="sibTrans" cxnId="{CD2BE476-CB81-4DCD-9DB0-D0506E6EF0DC}">
      <dgm:prSet/>
      <dgm:spPr/>
      <dgm:t>
        <a:bodyPr/>
        <a:lstStyle/>
        <a:p>
          <a:endParaRPr lang="en-ID"/>
        </a:p>
      </dgm:t>
    </dgm:pt>
    <dgm:pt modelId="{A1663FE2-12D6-462F-A710-440FC6150282}" type="parTrans" cxnId="{CD2BE476-CB81-4DCD-9DB0-D0506E6EF0DC}">
      <dgm:prSet/>
      <dgm:spPr/>
      <dgm:t>
        <a:bodyPr/>
        <a:lstStyle/>
        <a:p>
          <a:endParaRPr lang="en-ID"/>
        </a:p>
      </dgm:t>
    </dgm:pt>
    <dgm:pt modelId="{134EAE82-EDA0-4E06-A1F8-FDFC707E988D}">
      <dgm:prSet phldrT="[Text]" custT="1"/>
      <dgm:spPr>
        <a:solidFill>
          <a:schemeClr val="accent2">
            <a:lumMod val="20000"/>
            <a:lumOff val="80000"/>
            <a:alpha val="90000"/>
          </a:schemeClr>
        </a:solidFill>
        <a:ln w="12700"/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altLang="en-US" sz="14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kewajiban perpajakan yang mengikuti.</a:t>
          </a:r>
          <a:endParaRPr lang="en-US" sz="1400" noProof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C56D3E-A44D-466D-A50C-CE8CFF6A21B3}" type="parTrans" cxnId="{00519774-887A-4ADF-8A0C-0189A6389A96}">
      <dgm:prSet/>
      <dgm:spPr/>
      <dgm:t>
        <a:bodyPr/>
        <a:lstStyle/>
        <a:p>
          <a:endParaRPr lang="en-ID"/>
        </a:p>
      </dgm:t>
    </dgm:pt>
    <dgm:pt modelId="{9A638F1A-DB25-4544-AD65-E917972DE674}" type="sibTrans" cxnId="{00519774-887A-4ADF-8A0C-0189A6389A96}">
      <dgm:prSet/>
      <dgm:spPr/>
      <dgm:t>
        <a:bodyPr/>
        <a:lstStyle/>
        <a:p>
          <a:endParaRPr lang="en-ID"/>
        </a:p>
      </dgm:t>
    </dgm:pt>
    <dgm:pt modelId="{289043D3-2924-45EA-8676-A0C3F287B31D}">
      <dgm:prSet custT="1"/>
      <dgm:spPr/>
      <dgm:t>
        <a:bodyPr/>
        <a:lstStyle/>
        <a:p>
          <a:r>
            <a:rPr lang="en-US" sz="14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Penatausahaan revisi kegiatan/ koreksi kegiatan apabila ada ketidaksesuaian dengan rencana awal.</a:t>
          </a:r>
        </a:p>
      </dgm:t>
    </dgm:pt>
    <dgm:pt modelId="{72174BBD-4A4F-4136-9AF3-C9C7B25A4BF5}" type="parTrans" cxnId="{111443BC-1AD5-4293-9AD6-080E54720667}">
      <dgm:prSet/>
      <dgm:spPr/>
      <dgm:t>
        <a:bodyPr/>
        <a:lstStyle/>
        <a:p>
          <a:endParaRPr lang="en-ID"/>
        </a:p>
      </dgm:t>
    </dgm:pt>
    <dgm:pt modelId="{1DECAE8F-7307-42AC-84FA-D6C708F1A6DB}" type="sibTrans" cxnId="{111443BC-1AD5-4293-9AD6-080E54720667}">
      <dgm:prSet/>
      <dgm:spPr/>
      <dgm:t>
        <a:bodyPr/>
        <a:lstStyle/>
        <a:p>
          <a:endParaRPr lang="en-ID"/>
        </a:p>
      </dgm:t>
    </dgm:pt>
    <dgm:pt modelId="{FC44C186-07B2-450A-9EFB-B6C2C4115237}">
      <dgm:prSet custT="1"/>
      <dgm:spPr/>
      <dgm:t>
        <a:bodyPr/>
        <a:lstStyle/>
        <a:p>
          <a:r>
            <a:rPr lang="en-US" sz="14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Adanya penjelasan atas keterlambatan pelaksanaan kerja/ kegiatan.</a:t>
          </a:r>
        </a:p>
      </dgm:t>
    </dgm:pt>
    <dgm:pt modelId="{8411EA65-9CBB-4C06-8DEE-7163F9EEC4A1}" type="parTrans" cxnId="{66A76571-83D6-4BFC-805D-9B1B9A5B4081}">
      <dgm:prSet/>
      <dgm:spPr/>
      <dgm:t>
        <a:bodyPr/>
        <a:lstStyle/>
        <a:p>
          <a:endParaRPr lang="en-ID"/>
        </a:p>
      </dgm:t>
    </dgm:pt>
    <dgm:pt modelId="{3F8C1A20-D64C-4FE6-BF67-3A575AB40A66}" type="sibTrans" cxnId="{66A76571-83D6-4BFC-805D-9B1B9A5B4081}">
      <dgm:prSet/>
      <dgm:spPr/>
      <dgm:t>
        <a:bodyPr/>
        <a:lstStyle/>
        <a:p>
          <a:endParaRPr lang="en-ID"/>
        </a:p>
      </dgm:t>
    </dgm:pt>
    <dgm:pt modelId="{136DA398-907B-4F5D-92D7-5FF10BFB0316}">
      <dgm:prSet phldrT="[Text]" custT="1"/>
      <dgm:spPr>
        <a:solidFill>
          <a:schemeClr val="accent2">
            <a:lumMod val="20000"/>
            <a:lumOff val="80000"/>
            <a:alpha val="90000"/>
          </a:schemeClr>
        </a:solidFill>
        <a:ln w="12700"/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Monitoring Harian/mingguan atas kegiatan/kerja tim</a:t>
          </a:r>
        </a:p>
      </dgm:t>
    </dgm:pt>
    <dgm:pt modelId="{E66B49F8-233A-4725-A498-78B4AD22974B}" type="parTrans" cxnId="{77203936-04F1-4274-B8BF-9FDB0D94AB3D}">
      <dgm:prSet/>
      <dgm:spPr/>
      <dgm:t>
        <a:bodyPr/>
        <a:lstStyle/>
        <a:p>
          <a:endParaRPr lang="en-ID"/>
        </a:p>
      </dgm:t>
    </dgm:pt>
    <dgm:pt modelId="{130C67A4-E638-4AE4-BA55-03538418E635}" type="sibTrans" cxnId="{77203936-04F1-4274-B8BF-9FDB0D94AB3D}">
      <dgm:prSet/>
      <dgm:spPr/>
      <dgm:t>
        <a:bodyPr/>
        <a:lstStyle/>
        <a:p>
          <a:endParaRPr lang="en-ID"/>
        </a:p>
      </dgm:t>
    </dgm:pt>
    <dgm:pt modelId="{1040C9E3-C6EB-4CB7-8775-5CCE9B32840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ID" sz="1400" dirty="0" err="1">
              <a:latin typeface="Arial" panose="020B0604020202020204" pitchFamily="34" charset="0"/>
              <a:cs typeface="Arial" panose="020B0604020202020204" pitchFamily="34" charset="0"/>
            </a:rPr>
            <a:t>Presentasi</a:t>
          </a:r>
          <a:r>
            <a:rPr lang="en-ID" sz="1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1400" dirty="0" err="1">
              <a:latin typeface="Arial" panose="020B0604020202020204" pitchFamily="34" charset="0"/>
              <a:cs typeface="Arial" panose="020B0604020202020204" pitchFamily="34" charset="0"/>
            </a:rPr>
            <a:t>ke</a:t>
          </a:r>
          <a:r>
            <a:rPr lang="en-ID" sz="1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1400" dirty="0" err="1">
              <a:latin typeface="Arial" panose="020B0604020202020204" pitchFamily="34" charset="0"/>
              <a:cs typeface="Arial" panose="020B0604020202020204" pitchFamily="34" charset="0"/>
            </a:rPr>
            <a:t>tim</a:t>
          </a:r>
          <a:r>
            <a:rPr lang="en-ID" sz="1400" dirty="0">
              <a:latin typeface="Arial" panose="020B0604020202020204" pitchFamily="34" charset="0"/>
              <a:cs typeface="Arial" panose="020B0604020202020204" pitchFamily="34" charset="0"/>
            </a:rPr>
            <a:t> mentor</a:t>
          </a:r>
          <a:endParaRPr lang="en-US" sz="1400" noProof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C11736-6ACD-4759-9D20-6AB99E4E6D5B}" type="parTrans" cxnId="{D360C6A9-08E2-4865-9C23-9B8A32BAD596}">
      <dgm:prSet/>
      <dgm:spPr/>
    </dgm:pt>
    <dgm:pt modelId="{33C816F0-477E-4EAA-816B-420321EBAA8F}" type="sibTrans" cxnId="{D360C6A9-08E2-4865-9C23-9B8A32BAD596}">
      <dgm:prSet/>
      <dgm:spPr/>
    </dgm:pt>
    <dgm:pt modelId="{76F7693E-3FB9-4AA8-9DC8-0B3AD1D402A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1. Laporan Kegiatn</a:t>
          </a:r>
          <a:endParaRPr lang="en-US" sz="1400" b="1" i="1" u="sng" noProof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1BA2C1-A6E1-43FD-B902-38A6AEE371FD}" type="parTrans" cxnId="{3DB4AF88-0125-4790-97F1-CB48B1D2120B}">
      <dgm:prSet/>
      <dgm:spPr/>
    </dgm:pt>
    <dgm:pt modelId="{94A8BF91-E290-46C5-A1E0-1B4782917577}" type="sibTrans" cxnId="{3DB4AF88-0125-4790-97F1-CB48B1D2120B}">
      <dgm:prSet/>
      <dgm:spPr/>
    </dgm:pt>
    <dgm:pt modelId="{BC5438BA-C259-4FEB-A6F2-73E2B6E5862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i="1" u="sng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On line</a:t>
          </a:r>
        </a:p>
      </dgm:t>
    </dgm:pt>
    <dgm:pt modelId="{8E63AC64-5A7D-401C-9D3D-15E9BD88CA60}" type="parTrans" cxnId="{8370B7FE-48AA-4B4C-9400-B664FDD23880}">
      <dgm:prSet/>
      <dgm:spPr/>
    </dgm:pt>
    <dgm:pt modelId="{4F12FDC3-75E9-47FF-8AF8-D3CC338C4EA2}" type="sibTrans" cxnId="{8370B7FE-48AA-4B4C-9400-B664FDD23880}">
      <dgm:prSet/>
      <dgm:spPr/>
    </dgm:pt>
    <dgm:pt modelId="{41EF0FAC-B281-484B-B7E4-0EAC46547B18}" type="pres">
      <dgm:prSet presAssocID="{856261E1-AA33-495C-B97C-57530F14196F}" presName="linearFlow" presStyleCnt="0">
        <dgm:presLayoutVars>
          <dgm:dir/>
          <dgm:animLvl val="lvl"/>
          <dgm:resizeHandles val="exact"/>
        </dgm:presLayoutVars>
      </dgm:prSet>
      <dgm:spPr/>
    </dgm:pt>
    <dgm:pt modelId="{96860FE7-86A3-4271-A33A-33F0B10550C7}" type="pres">
      <dgm:prSet presAssocID="{3F76E5FF-D510-4FD8-92A2-80ABC3B7CCEA}" presName="composite" presStyleCnt="0"/>
      <dgm:spPr/>
    </dgm:pt>
    <dgm:pt modelId="{476BD74B-CB95-40BE-B289-F7F9EF8168D5}" type="pres">
      <dgm:prSet presAssocID="{3F76E5FF-D510-4FD8-92A2-80ABC3B7CCEA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1B6B3075-DF33-4634-B1F6-D718FDFB91F0}" type="pres">
      <dgm:prSet presAssocID="{3F76E5FF-D510-4FD8-92A2-80ABC3B7CCEA}" presName="parSh" presStyleLbl="node1" presStyleIdx="0" presStyleCnt="4" custScaleX="119081" custLinFactNeighborX="21315" custLinFactNeighborY="-8288"/>
      <dgm:spPr/>
    </dgm:pt>
    <dgm:pt modelId="{3C8869BF-43E9-466A-A949-AD23D24DC5DC}" type="pres">
      <dgm:prSet presAssocID="{3F76E5FF-D510-4FD8-92A2-80ABC3B7CCEA}" presName="desTx" presStyleLbl="fgAcc1" presStyleIdx="0" presStyleCnt="4" custScaleX="114578" custScaleY="107081" custLinFactNeighborX="24901" custLinFactNeighborY="-1500">
        <dgm:presLayoutVars>
          <dgm:bulletEnabled val="1"/>
        </dgm:presLayoutVars>
      </dgm:prSet>
      <dgm:spPr/>
    </dgm:pt>
    <dgm:pt modelId="{46DC15D2-E6D5-454C-B19B-8663BCD5B020}" type="pres">
      <dgm:prSet presAssocID="{1FCB15E8-4EF8-479B-8581-ABE47BD2DAC8}" presName="sibTrans" presStyleLbl="sibTrans2D1" presStyleIdx="0" presStyleCnt="3"/>
      <dgm:spPr/>
    </dgm:pt>
    <dgm:pt modelId="{C7833133-EDC4-4CA5-85FC-C88ED28A5C5A}" type="pres">
      <dgm:prSet presAssocID="{1FCB15E8-4EF8-479B-8581-ABE47BD2DAC8}" presName="connTx" presStyleLbl="sibTrans2D1" presStyleIdx="0" presStyleCnt="3"/>
      <dgm:spPr/>
    </dgm:pt>
    <dgm:pt modelId="{0D6CF8EF-6A2B-4E2F-80F3-485DF27458DA}" type="pres">
      <dgm:prSet presAssocID="{37883150-699F-4773-B275-A4652ED62521}" presName="composite" presStyleCnt="0"/>
      <dgm:spPr/>
    </dgm:pt>
    <dgm:pt modelId="{506F0C7C-1793-4870-A51B-EA5B62C66345}" type="pres">
      <dgm:prSet presAssocID="{37883150-699F-4773-B275-A4652ED62521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A6426B24-3475-4E85-A6C8-7959E5DFF8CD}" type="pres">
      <dgm:prSet presAssocID="{37883150-699F-4773-B275-A4652ED62521}" presName="parSh" presStyleLbl="node1" presStyleIdx="1" presStyleCnt="4" custScaleX="131783" custLinFactNeighborX="9882" custLinFactNeighborY="2822"/>
      <dgm:spPr/>
    </dgm:pt>
    <dgm:pt modelId="{94AEAACF-CB2B-4030-9774-B8A86233AA2F}" type="pres">
      <dgm:prSet presAssocID="{37883150-699F-4773-B275-A4652ED62521}" presName="desTx" presStyleLbl="fgAcc1" presStyleIdx="1" presStyleCnt="4" custScaleX="146323" custLinFactNeighborX="25693" custLinFactNeighborY="-407">
        <dgm:presLayoutVars>
          <dgm:bulletEnabled val="1"/>
        </dgm:presLayoutVars>
      </dgm:prSet>
      <dgm:spPr/>
    </dgm:pt>
    <dgm:pt modelId="{35B82666-5638-4B75-8FAF-BBE194A807FC}" type="pres">
      <dgm:prSet presAssocID="{6FD41774-F7E8-419D-B15C-A3C1A3FFB510}" presName="sibTrans" presStyleLbl="sibTrans2D1" presStyleIdx="1" presStyleCnt="3"/>
      <dgm:spPr/>
    </dgm:pt>
    <dgm:pt modelId="{0018EC46-98D9-4A94-9284-BB3C10CFAB98}" type="pres">
      <dgm:prSet presAssocID="{6FD41774-F7E8-419D-B15C-A3C1A3FFB510}" presName="connTx" presStyleLbl="sibTrans2D1" presStyleIdx="1" presStyleCnt="3"/>
      <dgm:spPr/>
    </dgm:pt>
    <dgm:pt modelId="{A1736873-A911-4002-ADB3-6E07F66C27F5}" type="pres">
      <dgm:prSet presAssocID="{481AE2B7-794E-4720-9DC1-D9133C5CF172}" presName="composite" presStyleCnt="0"/>
      <dgm:spPr/>
    </dgm:pt>
    <dgm:pt modelId="{46706192-8A69-4B49-887E-FCD0E9C9010D}" type="pres">
      <dgm:prSet presAssocID="{481AE2B7-794E-4720-9DC1-D9133C5CF172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6FB44D00-3B77-48CC-8CA5-244687974C43}" type="pres">
      <dgm:prSet presAssocID="{481AE2B7-794E-4720-9DC1-D9133C5CF172}" presName="parSh" presStyleLbl="node1" presStyleIdx="2" presStyleCnt="4" custScaleX="112540" custLinFactNeighborX="1361" custLinFactNeighborY="-8288"/>
      <dgm:spPr/>
    </dgm:pt>
    <dgm:pt modelId="{4AD26926-8BBD-4910-B8A4-E9940060DF5E}" type="pres">
      <dgm:prSet presAssocID="{481AE2B7-794E-4720-9DC1-D9133C5CF172}" presName="desTx" presStyleLbl="fgAcc1" presStyleIdx="2" presStyleCnt="4" custScaleX="154506" custScaleY="107081" custLinFactNeighborX="8421" custLinFactNeighborY="187">
        <dgm:presLayoutVars>
          <dgm:bulletEnabled val="1"/>
        </dgm:presLayoutVars>
      </dgm:prSet>
      <dgm:spPr/>
    </dgm:pt>
    <dgm:pt modelId="{0ED2E63B-0C40-4E5A-B552-BA77A76D3BC3}" type="pres">
      <dgm:prSet presAssocID="{4140BE5B-B789-45C2-9E86-214B9AABE602}" presName="sibTrans" presStyleLbl="sibTrans2D1" presStyleIdx="2" presStyleCnt="3"/>
      <dgm:spPr/>
    </dgm:pt>
    <dgm:pt modelId="{F015E380-EAB2-4D53-AB41-B418E0E62D27}" type="pres">
      <dgm:prSet presAssocID="{4140BE5B-B789-45C2-9E86-214B9AABE602}" presName="connTx" presStyleLbl="sibTrans2D1" presStyleIdx="2" presStyleCnt="3"/>
      <dgm:spPr/>
    </dgm:pt>
    <dgm:pt modelId="{DFA1C0BE-108A-4F64-A654-3A64E8710355}" type="pres">
      <dgm:prSet presAssocID="{E2571F25-03AA-404E-8795-4BD2ED32A8FF}" presName="composite" presStyleCnt="0"/>
      <dgm:spPr/>
    </dgm:pt>
    <dgm:pt modelId="{FE27D0B6-4785-423D-8697-5AF5FC746120}" type="pres">
      <dgm:prSet presAssocID="{E2571F25-03AA-404E-8795-4BD2ED32A8FF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479612B-3DC0-492C-9FD1-C8574C19D5C3}" type="pres">
      <dgm:prSet presAssocID="{E2571F25-03AA-404E-8795-4BD2ED32A8FF}" presName="parSh" presStyleLbl="node1" presStyleIdx="3" presStyleCnt="4" custScaleX="125298" custLinFactNeighborX="-13607" custLinFactNeighborY="-8288"/>
      <dgm:spPr/>
    </dgm:pt>
    <dgm:pt modelId="{357FE52D-BCE3-4396-9089-82240FCCE36A}" type="pres">
      <dgm:prSet presAssocID="{E2571F25-03AA-404E-8795-4BD2ED32A8FF}" presName="desTx" presStyleLbl="fgAcc1" presStyleIdx="3" presStyleCnt="4" custScaleX="135324" custLinFactNeighborX="-33256" custLinFactNeighborY="-601">
        <dgm:presLayoutVars>
          <dgm:bulletEnabled val="1"/>
        </dgm:presLayoutVars>
      </dgm:prSet>
      <dgm:spPr/>
    </dgm:pt>
  </dgm:ptLst>
  <dgm:cxnLst>
    <dgm:cxn modelId="{D8778903-856C-470B-8CFE-003F7C58FC81}" type="presOf" srcId="{6FD41774-F7E8-419D-B15C-A3C1A3FFB510}" destId="{0018EC46-98D9-4A94-9284-BB3C10CFAB98}" srcOrd="1" destOrd="0" presId="urn:microsoft.com/office/officeart/2005/8/layout/process3"/>
    <dgm:cxn modelId="{E640AB17-C2E3-43D8-9AE0-5207A16146FB}" type="presOf" srcId="{856261E1-AA33-495C-B97C-57530F14196F}" destId="{41EF0FAC-B281-484B-B7E4-0EAC46547B18}" srcOrd="0" destOrd="0" presId="urn:microsoft.com/office/officeart/2005/8/layout/process3"/>
    <dgm:cxn modelId="{D9F70C1B-D4D1-4FE9-B0B4-FF3E5E2385AE}" type="presOf" srcId="{3F76E5FF-D510-4FD8-92A2-80ABC3B7CCEA}" destId="{1B6B3075-DF33-4634-B1F6-D718FDFB91F0}" srcOrd="1" destOrd="0" presId="urn:microsoft.com/office/officeart/2005/8/layout/process3"/>
    <dgm:cxn modelId="{B9601E1B-4C60-4FF6-A90A-D0F0D59A93AB}" type="presOf" srcId="{1040C9E3-C6EB-4CB7-8775-5CCE9B328401}" destId="{357FE52D-BCE3-4396-9089-82240FCCE36A}" srcOrd="0" destOrd="4" presId="urn:microsoft.com/office/officeart/2005/8/layout/process3"/>
    <dgm:cxn modelId="{EC439925-85D3-48F2-A97D-9744319849A3}" srcId="{481AE2B7-794E-4720-9DC1-D9133C5CF172}" destId="{E83F4AD5-4242-4E1C-B877-419EA17B286A}" srcOrd="2" destOrd="0" parTransId="{8CA158F8-8EC1-4312-87D0-79E22FC32BFA}" sibTransId="{D520A43A-BAB8-491D-90B3-54C55109F4E0}"/>
    <dgm:cxn modelId="{CBDD7928-262A-40D9-8338-736A19BCB4E4}" srcId="{37883150-699F-4773-B275-A4652ED62521}" destId="{85B3E9DC-FA68-4A5D-AAC2-2779751438EE}" srcOrd="2" destOrd="0" parTransId="{CC3A914F-65F1-4217-8F64-9777EE2D0DC5}" sibTransId="{BE168745-06CD-471A-8EF0-1F90C4DF9E32}"/>
    <dgm:cxn modelId="{9202C328-7C75-478E-A532-C46E149DD637}" type="presOf" srcId="{254BC52C-4A5A-451F-B154-FE34F17D1EBE}" destId="{357FE52D-BCE3-4396-9089-82240FCCE36A}" srcOrd="0" destOrd="0" presId="urn:microsoft.com/office/officeart/2005/8/layout/process3"/>
    <dgm:cxn modelId="{9653F028-FCFE-475C-8595-E6322DB9DC25}" type="presOf" srcId="{481AE2B7-794E-4720-9DC1-D9133C5CF172}" destId="{46706192-8A69-4B49-887E-FCD0E9C9010D}" srcOrd="0" destOrd="0" presId="urn:microsoft.com/office/officeart/2005/8/layout/process3"/>
    <dgm:cxn modelId="{D01D9730-F77A-4C07-8762-D9D97C30E8AB}" srcId="{3F76E5FF-D510-4FD8-92A2-80ABC3B7CCEA}" destId="{81C683BA-557A-4C84-82DC-140274470217}" srcOrd="2" destOrd="0" parTransId="{3A4E96E1-6890-4E90-B2D8-3C3A95D8D319}" sibTransId="{AFF94F86-1833-4E93-B5D9-513643DFDA94}"/>
    <dgm:cxn modelId="{3B529535-7FB2-4B7E-B95E-E49F2A0B8B33}" type="presOf" srcId="{79F85073-534D-4FDC-9706-D5C98CAC8220}" destId="{94AEAACF-CB2B-4030-9774-B8A86233AA2F}" srcOrd="0" destOrd="0" presId="urn:microsoft.com/office/officeart/2005/8/layout/process3"/>
    <dgm:cxn modelId="{77203936-04F1-4274-B8BF-9FDB0D94AB3D}" srcId="{37883150-699F-4773-B275-A4652ED62521}" destId="{136DA398-907B-4F5D-92D7-5FF10BFB0316}" srcOrd="4" destOrd="0" parTransId="{E66B49F8-233A-4725-A498-78B4AD22974B}" sibTransId="{130C67A4-E638-4AE4-BA55-03538418E635}"/>
    <dgm:cxn modelId="{16E16A38-49B1-4724-942B-0636F914943D}" srcId="{856261E1-AA33-495C-B97C-57530F14196F}" destId="{37883150-699F-4773-B275-A4652ED62521}" srcOrd="1" destOrd="0" parTransId="{610169DA-921F-4028-9D46-BD8DD9476D7E}" sibTransId="{6FD41774-F7E8-419D-B15C-A3C1A3FFB510}"/>
    <dgm:cxn modelId="{D2CE0839-E687-4FF6-91DD-8E20CAD07E51}" srcId="{E2571F25-03AA-404E-8795-4BD2ED32A8FF}" destId="{254BC52C-4A5A-451F-B154-FE34F17D1EBE}" srcOrd="0" destOrd="0" parTransId="{14E10786-00CC-478C-969E-2D9D8EB9E102}" sibTransId="{760F25C9-2AFA-4956-9585-28886250C909}"/>
    <dgm:cxn modelId="{19B6E53A-50B2-4C6A-A1CC-05A9E295A1FA}" type="presOf" srcId="{136DA398-907B-4F5D-92D7-5FF10BFB0316}" destId="{94AEAACF-CB2B-4030-9774-B8A86233AA2F}" srcOrd="0" destOrd="4" presId="urn:microsoft.com/office/officeart/2005/8/layout/process3"/>
    <dgm:cxn modelId="{16039E3E-3345-4ABE-A264-EF44E6CEE86A}" type="presOf" srcId="{1FCB15E8-4EF8-479B-8581-ABE47BD2DAC8}" destId="{C7833133-EDC4-4CA5-85FC-C88ED28A5C5A}" srcOrd="1" destOrd="0" presId="urn:microsoft.com/office/officeart/2005/8/layout/process3"/>
    <dgm:cxn modelId="{A2C08C65-4206-4F25-9DA0-26332B3EFE2B}" type="presOf" srcId="{37883150-699F-4773-B275-A4652ED62521}" destId="{506F0C7C-1793-4870-A51B-EA5B62C66345}" srcOrd="0" destOrd="0" presId="urn:microsoft.com/office/officeart/2005/8/layout/process3"/>
    <dgm:cxn modelId="{0384B869-8BFC-4019-9F1C-C4B2B9010FC2}" srcId="{3F76E5FF-D510-4FD8-92A2-80ABC3B7CCEA}" destId="{D6FCFB8F-60D7-4F0F-9BC1-075FFD4A2207}" srcOrd="0" destOrd="0" parTransId="{47698EAF-9370-486F-8516-E720424CA494}" sibTransId="{C77FACDB-F15D-4BAD-BBE2-FD7941ACB786}"/>
    <dgm:cxn modelId="{0D05CF4B-915C-414A-8290-4A5BEA288B3D}" type="presOf" srcId="{5DD169E2-EC9E-4ED1-A699-6510C2C8B318}" destId="{94AEAACF-CB2B-4030-9774-B8A86233AA2F}" srcOrd="0" destOrd="1" presId="urn:microsoft.com/office/officeart/2005/8/layout/process3"/>
    <dgm:cxn modelId="{12F28D4D-82CC-47D6-A179-FB4F59C6335F}" srcId="{856261E1-AA33-495C-B97C-57530F14196F}" destId="{3F76E5FF-D510-4FD8-92A2-80ABC3B7CCEA}" srcOrd="0" destOrd="0" parTransId="{43EC4FAB-6CFB-41A2-8975-B5870BBF1040}" sibTransId="{1FCB15E8-4EF8-479B-8581-ABE47BD2DAC8}"/>
    <dgm:cxn modelId="{7FF57970-945D-4EE6-B72F-CD4D7D7705CD}" type="presOf" srcId="{FC44C186-07B2-450A-9EFB-B6C2C4115237}" destId="{4AD26926-8BBD-4910-B8A4-E9940060DF5E}" srcOrd="0" destOrd="4" presId="urn:microsoft.com/office/officeart/2005/8/layout/process3"/>
    <dgm:cxn modelId="{66A76571-83D6-4BFC-805D-9B1B9A5B4081}" srcId="{481AE2B7-794E-4720-9DC1-D9133C5CF172}" destId="{FC44C186-07B2-450A-9EFB-B6C2C4115237}" srcOrd="4" destOrd="0" parTransId="{8411EA65-9CBB-4C06-8DEE-7163F9EEC4A1}" sibTransId="{3F8C1A20-D64C-4FE6-BF67-3A575AB40A66}"/>
    <dgm:cxn modelId="{6C385353-2730-49BF-8566-D95C5C96D4EF}" srcId="{856261E1-AA33-495C-B97C-57530F14196F}" destId="{481AE2B7-794E-4720-9DC1-D9133C5CF172}" srcOrd="2" destOrd="0" parTransId="{43B2648C-8A7E-4EEF-81A7-C529E7DF71FC}" sibTransId="{4140BE5B-B789-45C2-9E86-214B9AABE602}"/>
    <dgm:cxn modelId="{00519774-887A-4ADF-8A0C-0189A6389A96}" srcId="{37883150-699F-4773-B275-A4652ED62521}" destId="{134EAE82-EDA0-4E06-A1F8-FDFC707E988D}" srcOrd="5" destOrd="0" parTransId="{E0C56D3E-A44D-466D-A50C-CE8CFF6A21B3}" sibTransId="{9A638F1A-DB25-4544-AD65-E917972DE674}"/>
    <dgm:cxn modelId="{CD2BE476-CB81-4DCD-9DB0-D0506E6EF0DC}" srcId="{37883150-699F-4773-B275-A4652ED62521}" destId="{5DD169E2-EC9E-4ED1-A699-6510C2C8B318}" srcOrd="1" destOrd="0" parTransId="{A1663FE2-12D6-462F-A710-440FC6150282}" sibTransId="{3107A629-69BD-486E-816D-E839AE11BFEB}"/>
    <dgm:cxn modelId="{BB413E79-EB34-43F5-8975-9C29FD0A0406}" type="presOf" srcId="{6FD41774-F7E8-419D-B15C-A3C1A3FFB510}" destId="{35B82666-5638-4B75-8FAF-BBE194A807FC}" srcOrd="0" destOrd="0" presId="urn:microsoft.com/office/officeart/2005/8/layout/process3"/>
    <dgm:cxn modelId="{8B9D6979-E9C2-4EF9-B74F-A8D859CC550C}" type="presOf" srcId="{4140BE5B-B789-45C2-9E86-214B9AABE602}" destId="{0ED2E63B-0C40-4E5A-B552-BA77A76D3BC3}" srcOrd="0" destOrd="0" presId="urn:microsoft.com/office/officeart/2005/8/layout/process3"/>
    <dgm:cxn modelId="{5885037B-7BD1-489A-A2F1-AB673E516BFE}" type="presOf" srcId="{BC5438BA-C259-4FEB-A6F2-73E2B6E5862E}" destId="{357FE52D-BCE3-4396-9089-82240FCCE36A}" srcOrd="0" destOrd="3" presId="urn:microsoft.com/office/officeart/2005/8/layout/process3"/>
    <dgm:cxn modelId="{10EE8580-EC04-4B6D-89E8-BB1A4E9796B5}" type="presOf" srcId="{76F7693E-3FB9-4AA8-9DC8-0B3AD1D402A4}" destId="{357FE52D-BCE3-4396-9089-82240FCCE36A}" srcOrd="0" destOrd="1" presId="urn:microsoft.com/office/officeart/2005/8/layout/process3"/>
    <dgm:cxn modelId="{3DB4AF88-0125-4790-97F1-CB48B1D2120B}" srcId="{E2571F25-03AA-404E-8795-4BD2ED32A8FF}" destId="{76F7693E-3FB9-4AA8-9DC8-0B3AD1D402A4}" srcOrd="1" destOrd="0" parTransId="{441BA2C1-A6E1-43FD-B902-38A6AEE371FD}" sibTransId="{94A8BF91-E290-46C5-A1E0-1B4782917577}"/>
    <dgm:cxn modelId="{8A2DF28A-828C-4316-9F09-CEDE8738B387}" type="presOf" srcId="{85B3E9DC-FA68-4A5D-AAC2-2779751438EE}" destId="{94AEAACF-CB2B-4030-9774-B8A86233AA2F}" srcOrd="0" destOrd="2" presId="urn:microsoft.com/office/officeart/2005/8/layout/process3"/>
    <dgm:cxn modelId="{9134D68B-DC8D-4D0B-A95B-44BDB13C90B1}" type="presOf" srcId="{134EAE82-EDA0-4E06-A1F8-FDFC707E988D}" destId="{94AEAACF-CB2B-4030-9774-B8A86233AA2F}" srcOrd="0" destOrd="5" presId="urn:microsoft.com/office/officeart/2005/8/layout/process3"/>
    <dgm:cxn modelId="{07D7499C-B500-4944-82AD-08AC694F00B8}" type="presOf" srcId="{D7890C90-FE43-4C50-AF27-3DA0573646A7}" destId="{357FE52D-BCE3-4396-9089-82240FCCE36A}" srcOrd="0" destOrd="2" presId="urn:microsoft.com/office/officeart/2005/8/layout/process3"/>
    <dgm:cxn modelId="{6674899E-B427-46C0-995B-EBBA54A70307}" type="presOf" srcId="{E83F4AD5-4242-4E1C-B877-419EA17B286A}" destId="{4AD26926-8BBD-4910-B8A4-E9940060DF5E}" srcOrd="0" destOrd="2" presId="urn:microsoft.com/office/officeart/2005/8/layout/process3"/>
    <dgm:cxn modelId="{C8996BA0-3A0A-47F7-A2EF-9EF8B31E535E}" type="presOf" srcId="{481AE2B7-794E-4720-9DC1-D9133C5CF172}" destId="{6FB44D00-3B77-48CC-8CA5-244687974C43}" srcOrd="1" destOrd="0" presId="urn:microsoft.com/office/officeart/2005/8/layout/process3"/>
    <dgm:cxn modelId="{D360C6A9-08E2-4865-9C23-9B8A32BAD596}" srcId="{E2571F25-03AA-404E-8795-4BD2ED32A8FF}" destId="{1040C9E3-C6EB-4CB7-8775-5CCE9B328401}" srcOrd="4" destOrd="0" parTransId="{7FC11736-6ACD-4759-9D20-6AB99E4E6D5B}" sibTransId="{33C816F0-477E-4EAA-816B-420321EBAA8F}"/>
    <dgm:cxn modelId="{2181D7AA-361A-4818-BB72-008650243C25}" srcId="{481AE2B7-794E-4720-9DC1-D9133C5CF172}" destId="{C65C45A4-2585-49F7-95D6-EF33CABC584B}" srcOrd="1" destOrd="0" parTransId="{0C85DE0A-4564-4D9E-A468-67A0C33ECF41}" sibTransId="{1FE4D750-7BCD-4250-A0DB-D2781E1BE45E}"/>
    <dgm:cxn modelId="{04B247AC-3AE5-4774-A470-F4CEB42E658F}" type="presOf" srcId="{1FCB15E8-4EF8-479B-8581-ABE47BD2DAC8}" destId="{46DC15D2-E6D5-454C-B19B-8663BCD5B020}" srcOrd="0" destOrd="0" presId="urn:microsoft.com/office/officeart/2005/8/layout/process3"/>
    <dgm:cxn modelId="{F7BB93AF-0F14-4FAB-BA55-C9ED7EDC8916}" type="presOf" srcId="{3F76E5FF-D510-4FD8-92A2-80ABC3B7CCEA}" destId="{476BD74B-CB95-40BE-B289-F7F9EF8168D5}" srcOrd="0" destOrd="0" presId="urn:microsoft.com/office/officeart/2005/8/layout/process3"/>
    <dgm:cxn modelId="{6F424AB7-4E96-4383-A1A1-6C14611C210B}" type="presOf" srcId="{E2571F25-03AA-404E-8795-4BD2ED32A8FF}" destId="{D479612B-3DC0-492C-9FD1-C8574C19D5C3}" srcOrd="1" destOrd="0" presId="urn:microsoft.com/office/officeart/2005/8/layout/process3"/>
    <dgm:cxn modelId="{8A2B0EB9-FA98-4440-99B2-C28CDE26DDF2}" type="presOf" srcId="{C5671EAF-7391-4FBB-A979-68FFBC843B01}" destId="{94AEAACF-CB2B-4030-9774-B8A86233AA2F}" srcOrd="0" destOrd="3" presId="urn:microsoft.com/office/officeart/2005/8/layout/process3"/>
    <dgm:cxn modelId="{111443BC-1AD5-4293-9AD6-080E54720667}" srcId="{481AE2B7-794E-4720-9DC1-D9133C5CF172}" destId="{289043D3-2924-45EA-8676-A0C3F287B31D}" srcOrd="3" destOrd="0" parTransId="{72174BBD-4A4F-4136-9AF3-C9C7B25A4BF5}" sibTransId="{1DECAE8F-7307-42AC-84FA-D6C708F1A6DB}"/>
    <dgm:cxn modelId="{BE66AABF-15FA-4156-A79B-6CE2128FC74B}" type="presOf" srcId="{289043D3-2924-45EA-8676-A0C3F287B31D}" destId="{4AD26926-8BBD-4910-B8A4-E9940060DF5E}" srcOrd="0" destOrd="3" presId="urn:microsoft.com/office/officeart/2005/8/layout/process3"/>
    <dgm:cxn modelId="{C1D659C0-C395-459B-96C7-7E8F47907A93}" srcId="{481AE2B7-794E-4720-9DC1-D9133C5CF172}" destId="{9E6EC726-EA1E-4766-BD66-F17E87818F87}" srcOrd="0" destOrd="0" parTransId="{9E379309-F582-4D07-A230-1FDD96C61C20}" sibTransId="{2744B17E-27BF-4906-84CB-FB54BF0F7DBD}"/>
    <dgm:cxn modelId="{C8AE0AC8-0683-4CB4-84D6-EA98EAF28C2F}" type="presOf" srcId="{D6FCFB8F-60D7-4F0F-9BC1-075FFD4A2207}" destId="{3C8869BF-43E9-466A-A949-AD23D24DC5DC}" srcOrd="0" destOrd="0" presId="urn:microsoft.com/office/officeart/2005/8/layout/process3"/>
    <dgm:cxn modelId="{C608EBCA-AF5A-48CC-87DC-B3C51CC09CEF}" srcId="{37883150-699F-4773-B275-A4652ED62521}" destId="{C5671EAF-7391-4FBB-A979-68FFBC843B01}" srcOrd="3" destOrd="0" parTransId="{EA60483C-38C8-4B5B-B4F8-0BBAB909F2A7}" sibTransId="{43924E2C-CAC4-4363-B8C5-66CFD5DF855E}"/>
    <dgm:cxn modelId="{3367A9CD-775C-492D-B027-FD40D5D4D483}" type="presOf" srcId="{81C683BA-557A-4C84-82DC-140274470217}" destId="{3C8869BF-43E9-466A-A949-AD23D24DC5DC}" srcOrd="0" destOrd="2" presId="urn:microsoft.com/office/officeart/2005/8/layout/process3"/>
    <dgm:cxn modelId="{9E3837D1-1244-4E4B-A8F4-1C3FC77DEDFC}" type="presOf" srcId="{BD4170A0-946C-42CC-A498-C26203A1DFC9}" destId="{3C8869BF-43E9-466A-A949-AD23D24DC5DC}" srcOrd="0" destOrd="1" presId="urn:microsoft.com/office/officeart/2005/8/layout/process3"/>
    <dgm:cxn modelId="{650F63D5-4C42-464A-BF91-65B521A543DF}" type="presOf" srcId="{9E6EC726-EA1E-4766-BD66-F17E87818F87}" destId="{4AD26926-8BBD-4910-B8A4-E9940060DF5E}" srcOrd="0" destOrd="0" presId="urn:microsoft.com/office/officeart/2005/8/layout/process3"/>
    <dgm:cxn modelId="{66778EDC-72C3-4259-9D38-4D9430E59703}" type="presOf" srcId="{E2571F25-03AA-404E-8795-4BD2ED32A8FF}" destId="{FE27D0B6-4785-423D-8697-5AF5FC746120}" srcOrd="0" destOrd="0" presId="urn:microsoft.com/office/officeart/2005/8/layout/process3"/>
    <dgm:cxn modelId="{E0F923E7-A092-4A0E-9623-ECB5EFFE372F}" srcId="{E2571F25-03AA-404E-8795-4BD2ED32A8FF}" destId="{D7890C90-FE43-4C50-AF27-3DA0573646A7}" srcOrd="2" destOrd="0" parTransId="{F6B9123A-5727-4C91-A047-0FAEBCB915FF}" sibTransId="{781048B3-DCC5-41BF-BA99-565F43CCBFB4}"/>
    <dgm:cxn modelId="{93F0D4F1-4067-44E9-9020-BC2E0E998D46}" type="presOf" srcId="{C65C45A4-2585-49F7-95D6-EF33CABC584B}" destId="{4AD26926-8BBD-4910-B8A4-E9940060DF5E}" srcOrd="0" destOrd="1" presId="urn:microsoft.com/office/officeart/2005/8/layout/process3"/>
    <dgm:cxn modelId="{1117D2F3-41D2-454A-91AC-4C53C293CADE}" srcId="{856261E1-AA33-495C-B97C-57530F14196F}" destId="{E2571F25-03AA-404E-8795-4BD2ED32A8FF}" srcOrd="3" destOrd="0" parTransId="{0232247B-3D96-40C6-8862-77BB7A18B125}" sibTransId="{FC1DE791-67C7-4A84-9211-CE40D4D6D7F6}"/>
    <dgm:cxn modelId="{F0FDA6F8-BE82-48E4-90A7-EFF4A4D6A5F9}" type="presOf" srcId="{37883150-699F-4773-B275-A4652ED62521}" destId="{A6426B24-3475-4E85-A6C8-7959E5DFF8CD}" srcOrd="1" destOrd="0" presId="urn:microsoft.com/office/officeart/2005/8/layout/process3"/>
    <dgm:cxn modelId="{74A1A2FA-20D9-4CC1-A1B1-0F1FA97A7B12}" srcId="{3F76E5FF-D510-4FD8-92A2-80ABC3B7CCEA}" destId="{BD4170A0-946C-42CC-A498-C26203A1DFC9}" srcOrd="1" destOrd="0" parTransId="{1060B7B2-19F8-45CB-B496-05DD3F83DC44}" sibTransId="{42BC9CEB-C0BF-4B6D-8ECA-EE559DAFE03D}"/>
    <dgm:cxn modelId="{B6EA47FC-2674-48AE-A2AA-ABD871BA1B3E}" srcId="{37883150-699F-4773-B275-A4652ED62521}" destId="{79F85073-534D-4FDC-9706-D5C98CAC8220}" srcOrd="0" destOrd="0" parTransId="{2719BBFE-7629-4F8A-ADC8-420F4DF4CBA0}" sibTransId="{3E8372AE-8D86-4B3A-AABE-98FE52C4583C}"/>
    <dgm:cxn modelId="{0ED4D0FD-4698-4F7A-8040-1D49AC25E95D}" type="presOf" srcId="{4140BE5B-B789-45C2-9E86-214B9AABE602}" destId="{F015E380-EAB2-4D53-AB41-B418E0E62D27}" srcOrd="1" destOrd="0" presId="urn:microsoft.com/office/officeart/2005/8/layout/process3"/>
    <dgm:cxn modelId="{8370B7FE-48AA-4B4C-9400-B664FDD23880}" srcId="{E2571F25-03AA-404E-8795-4BD2ED32A8FF}" destId="{BC5438BA-C259-4FEB-A6F2-73E2B6E5862E}" srcOrd="3" destOrd="0" parTransId="{8E63AC64-5A7D-401C-9D3D-15E9BD88CA60}" sibTransId="{4F12FDC3-75E9-47FF-8AF8-D3CC338C4EA2}"/>
    <dgm:cxn modelId="{8DAC3B2C-5EF9-43CC-8F60-EAA3E2D741F7}" type="presParOf" srcId="{41EF0FAC-B281-484B-B7E4-0EAC46547B18}" destId="{96860FE7-86A3-4271-A33A-33F0B10550C7}" srcOrd="0" destOrd="0" presId="urn:microsoft.com/office/officeart/2005/8/layout/process3"/>
    <dgm:cxn modelId="{E7FB97A1-136C-4035-93D2-5B08D11C2A85}" type="presParOf" srcId="{96860FE7-86A3-4271-A33A-33F0B10550C7}" destId="{476BD74B-CB95-40BE-B289-F7F9EF8168D5}" srcOrd="0" destOrd="0" presId="urn:microsoft.com/office/officeart/2005/8/layout/process3"/>
    <dgm:cxn modelId="{F19C5149-CCA3-44C7-BF00-80EB9DEBD7FD}" type="presParOf" srcId="{96860FE7-86A3-4271-A33A-33F0B10550C7}" destId="{1B6B3075-DF33-4634-B1F6-D718FDFB91F0}" srcOrd="1" destOrd="0" presId="urn:microsoft.com/office/officeart/2005/8/layout/process3"/>
    <dgm:cxn modelId="{C1EDDAF8-06E4-44D9-83F0-1C245F68EB1D}" type="presParOf" srcId="{96860FE7-86A3-4271-A33A-33F0B10550C7}" destId="{3C8869BF-43E9-466A-A949-AD23D24DC5DC}" srcOrd="2" destOrd="0" presId="urn:microsoft.com/office/officeart/2005/8/layout/process3"/>
    <dgm:cxn modelId="{FABDC439-5AC9-4BD1-93A8-1E04A61FEE47}" type="presParOf" srcId="{41EF0FAC-B281-484B-B7E4-0EAC46547B18}" destId="{46DC15D2-E6D5-454C-B19B-8663BCD5B020}" srcOrd="1" destOrd="0" presId="urn:microsoft.com/office/officeart/2005/8/layout/process3"/>
    <dgm:cxn modelId="{73E65960-4074-4D00-A799-374D40DA1456}" type="presParOf" srcId="{46DC15D2-E6D5-454C-B19B-8663BCD5B020}" destId="{C7833133-EDC4-4CA5-85FC-C88ED28A5C5A}" srcOrd="0" destOrd="0" presId="urn:microsoft.com/office/officeart/2005/8/layout/process3"/>
    <dgm:cxn modelId="{4CEBCC25-3C05-4A41-BA9D-D580E2D1192D}" type="presParOf" srcId="{41EF0FAC-B281-484B-B7E4-0EAC46547B18}" destId="{0D6CF8EF-6A2B-4E2F-80F3-485DF27458DA}" srcOrd="2" destOrd="0" presId="urn:microsoft.com/office/officeart/2005/8/layout/process3"/>
    <dgm:cxn modelId="{9A921D8F-1A2E-49FD-BF2B-D68B60C510FA}" type="presParOf" srcId="{0D6CF8EF-6A2B-4E2F-80F3-485DF27458DA}" destId="{506F0C7C-1793-4870-A51B-EA5B62C66345}" srcOrd="0" destOrd="0" presId="urn:microsoft.com/office/officeart/2005/8/layout/process3"/>
    <dgm:cxn modelId="{96617CCA-A616-4E04-872A-44D058A4E077}" type="presParOf" srcId="{0D6CF8EF-6A2B-4E2F-80F3-485DF27458DA}" destId="{A6426B24-3475-4E85-A6C8-7959E5DFF8CD}" srcOrd="1" destOrd="0" presId="urn:microsoft.com/office/officeart/2005/8/layout/process3"/>
    <dgm:cxn modelId="{728BD652-5376-431E-BC3E-8830A89AEC65}" type="presParOf" srcId="{0D6CF8EF-6A2B-4E2F-80F3-485DF27458DA}" destId="{94AEAACF-CB2B-4030-9774-B8A86233AA2F}" srcOrd="2" destOrd="0" presId="urn:microsoft.com/office/officeart/2005/8/layout/process3"/>
    <dgm:cxn modelId="{40283EB2-8C5E-48B6-B1B9-55CA42B47A42}" type="presParOf" srcId="{41EF0FAC-B281-484B-B7E4-0EAC46547B18}" destId="{35B82666-5638-4B75-8FAF-BBE194A807FC}" srcOrd="3" destOrd="0" presId="urn:microsoft.com/office/officeart/2005/8/layout/process3"/>
    <dgm:cxn modelId="{9E660F2B-E85F-4AD2-9ECF-6DCE9A74F6AB}" type="presParOf" srcId="{35B82666-5638-4B75-8FAF-BBE194A807FC}" destId="{0018EC46-98D9-4A94-9284-BB3C10CFAB98}" srcOrd="0" destOrd="0" presId="urn:microsoft.com/office/officeart/2005/8/layout/process3"/>
    <dgm:cxn modelId="{13391409-7A2B-4C3C-AC09-22226D05E49C}" type="presParOf" srcId="{41EF0FAC-B281-484B-B7E4-0EAC46547B18}" destId="{A1736873-A911-4002-ADB3-6E07F66C27F5}" srcOrd="4" destOrd="0" presId="urn:microsoft.com/office/officeart/2005/8/layout/process3"/>
    <dgm:cxn modelId="{207034D3-7ED6-4A87-8DAF-7D3CFE7070C6}" type="presParOf" srcId="{A1736873-A911-4002-ADB3-6E07F66C27F5}" destId="{46706192-8A69-4B49-887E-FCD0E9C9010D}" srcOrd="0" destOrd="0" presId="urn:microsoft.com/office/officeart/2005/8/layout/process3"/>
    <dgm:cxn modelId="{2E66240D-800D-4D70-8348-499CA452FD92}" type="presParOf" srcId="{A1736873-A911-4002-ADB3-6E07F66C27F5}" destId="{6FB44D00-3B77-48CC-8CA5-244687974C43}" srcOrd="1" destOrd="0" presId="urn:microsoft.com/office/officeart/2005/8/layout/process3"/>
    <dgm:cxn modelId="{6B93522C-1F6A-48C9-9178-32A418C7D4A7}" type="presParOf" srcId="{A1736873-A911-4002-ADB3-6E07F66C27F5}" destId="{4AD26926-8BBD-4910-B8A4-E9940060DF5E}" srcOrd="2" destOrd="0" presId="urn:microsoft.com/office/officeart/2005/8/layout/process3"/>
    <dgm:cxn modelId="{7C00B8D2-EF06-477C-BFBD-9614F23BAA73}" type="presParOf" srcId="{41EF0FAC-B281-484B-B7E4-0EAC46547B18}" destId="{0ED2E63B-0C40-4E5A-B552-BA77A76D3BC3}" srcOrd="5" destOrd="0" presId="urn:microsoft.com/office/officeart/2005/8/layout/process3"/>
    <dgm:cxn modelId="{FFAFDD49-DF23-4794-A95E-CEB6288B9730}" type="presParOf" srcId="{0ED2E63B-0C40-4E5A-B552-BA77A76D3BC3}" destId="{F015E380-EAB2-4D53-AB41-B418E0E62D27}" srcOrd="0" destOrd="0" presId="urn:microsoft.com/office/officeart/2005/8/layout/process3"/>
    <dgm:cxn modelId="{1B7FC322-0FF2-45FB-BC83-43F5D9DF0B61}" type="presParOf" srcId="{41EF0FAC-B281-484B-B7E4-0EAC46547B18}" destId="{DFA1C0BE-108A-4F64-A654-3A64E8710355}" srcOrd="6" destOrd="0" presId="urn:microsoft.com/office/officeart/2005/8/layout/process3"/>
    <dgm:cxn modelId="{2AF71386-4987-41E1-9B0E-1DB946676013}" type="presParOf" srcId="{DFA1C0BE-108A-4F64-A654-3A64E8710355}" destId="{FE27D0B6-4785-423D-8697-5AF5FC746120}" srcOrd="0" destOrd="0" presId="urn:microsoft.com/office/officeart/2005/8/layout/process3"/>
    <dgm:cxn modelId="{5A7B1E65-70B8-460C-BAEB-D31AC19C0285}" type="presParOf" srcId="{DFA1C0BE-108A-4F64-A654-3A64E8710355}" destId="{D479612B-3DC0-492C-9FD1-C8574C19D5C3}" srcOrd="1" destOrd="0" presId="urn:microsoft.com/office/officeart/2005/8/layout/process3"/>
    <dgm:cxn modelId="{8D07FC98-777E-4A3D-A405-D06D7C17B4C9}" type="presParOf" srcId="{DFA1C0BE-108A-4F64-A654-3A64E8710355}" destId="{357FE52D-BCE3-4396-9089-82240FCCE36A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B712BF-BE00-49EB-9CCC-F95BBEDAD65D}">
      <dsp:nvSpPr>
        <dsp:cNvPr id="0" name=""/>
        <dsp:cNvSpPr/>
      </dsp:nvSpPr>
      <dsp:spPr>
        <a:xfrm>
          <a:off x="3174007" y="3160"/>
          <a:ext cx="1779984" cy="1156989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 err="1">
              <a:latin typeface="Arial" panose="020B0604020202020204" pitchFamily="34" charset="0"/>
              <a:cs typeface="Arial" panose="020B0604020202020204" pitchFamily="34" charset="0"/>
            </a:rPr>
            <a:t>Hunian</a:t>
          </a:r>
          <a:endParaRPr lang="en-ID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30487" y="59640"/>
        <a:ext cx="1667024" cy="1044029"/>
      </dsp:txXfrm>
    </dsp:sp>
    <dsp:sp modelId="{C79C81A3-5A82-4E60-B73E-3C95FBF95AE8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3212328" y="183458"/>
              </a:moveTo>
              <a:arcTo wR="2310126" hR="2310126" stAng="17579295" swAng="1959991"/>
            </a:path>
          </a:pathLst>
        </a:custGeom>
        <a:noFill/>
        <a:ln w="571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952D88-A570-405F-8BFA-E9AD8A004553}">
      <dsp:nvSpPr>
        <dsp:cNvPr id="0" name=""/>
        <dsp:cNvSpPr/>
      </dsp:nvSpPr>
      <dsp:spPr>
        <a:xfrm>
          <a:off x="5371068" y="1599418"/>
          <a:ext cx="1779984" cy="1156989"/>
        </a:xfrm>
        <a:prstGeom prst="round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latin typeface="Arial" panose="020B0604020202020204" pitchFamily="34" charset="0"/>
              <a:cs typeface="Arial" panose="020B0604020202020204" pitchFamily="34" charset="0"/>
            </a:rPr>
            <a:t>Sarana dan Kesehatan </a:t>
          </a:r>
          <a:r>
            <a:rPr lang="en-GB" sz="2000" b="1" kern="1200" dirty="0" err="1">
              <a:latin typeface="Arial" panose="020B0604020202020204" pitchFamily="34" charset="0"/>
              <a:cs typeface="Arial" panose="020B0604020202020204" pitchFamily="34" charset="0"/>
            </a:rPr>
            <a:t>Lingkungan</a:t>
          </a:r>
          <a:endParaRPr lang="en-ID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27548" y="1655898"/>
        <a:ext cx="1667024" cy="1044029"/>
      </dsp:txXfrm>
    </dsp:sp>
    <dsp:sp modelId="{C55DC38B-601D-440B-A2B0-A94A73F98BE0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4617101" y="2189512"/>
              </a:moveTo>
              <a:arcTo wR="2310126" hR="2310126" stAng="21420430" swAng="2195114"/>
            </a:path>
          </a:pathLst>
        </a:custGeom>
        <a:noFill/>
        <a:ln w="571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65CC24-E053-4944-9299-201C0A30A323}">
      <dsp:nvSpPr>
        <dsp:cNvPr id="0" name=""/>
        <dsp:cNvSpPr/>
      </dsp:nvSpPr>
      <dsp:spPr>
        <a:xfrm>
          <a:off x="4531865" y="4182218"/>
          <a:ext cx="1779984" cy="1156989"/>
        </a:xfrm>
        <a:prstGeom prst="round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 err="1">
              <a:latin typeface="Arial" panose="020B0604020202020204" pitchFamily="34" charset="0"/>
              <a:cs typeface="Arial" panose="020B0604020202020204" pitchFamily="34" charset="0"/>
            </a:rPr>
            <a:t>Fasilitas</a:t>
          </a:r>
          <a:r>
            <a:rPr lang="en-GB" sz="2000" b="1" kern="1200" dirty="0">
              <a:latin typeface="Arial" panose="020B0604020202020204" pitchFamily="34" charset="0"/>
              <a:cs typeface="Arial" panose="020B0604020202020204" pitchFamily="34" charset="0"/>
            </a:rPr>
            <a:t> Sosial</a:t>
          </a:r>
          <a:endParaRPr lang="en-ID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88345" y="4238698"/>
        <a:ext cx="1667024" cy="1044029"/>
      </dsp:txXfrm>
    </dsp:sp>
    <dsp:sp modelId="{8CF87E12-115C-4027-95CB-CFFDE5C4F6D2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2768824" y="4574254"/>
              </a:moveTo>
              <a:arcTo wR="2310126" hR="2310126" stAng="4712834" swAng="1374332"/>
            </a:path>
          </a:pathLst>
        </a:custGeom>
        <a:noFill/>
        <a:ln w="762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AD6B49-308A-4272-AA06-CA84EED7E6EE}">
      <dsp:nvSpPr>
        <dsp:cNvPr id="0" name=""/>
        <dsp:cNvSpPr/>
      </dsp:nvSpPr>
      <dsp:spPr>
        <a:xfrm>
          <a:off x="1816149" y="4182218"/>
          <a:ext cx="1779984" cy="1156989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latin typeface="Arial" panose="020B0604020202020204" pitchFamily="34" charset="0"/>
              <a:cs typeface="Arial" panose="020B0604020202020204" pitchFamily="34" charset="0"/>
            </a:rPr>
            <a:t>Usaha </a:t>
          </a:r>
          <a:r>
            <a:rPr lang="en-GB" sz="2000" b="1" kern="1200" dirty="0" err="1">
              <a:latin typeface="Arial" panose="020B0604020202020204" pitchFamily="34" charset="0"/>
              <a:cs typeface="Arial" panose="020B0604020202020204" pitchFamily="34" charset="0"/>
            </a:rPr>
            <a:t>Budidaya</a:t>
          </a:r>
          <a:endParaRPr lang="en-ID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72629" y="4238698"/>
        <a:ext cx="1667024" cy="1044029"/>
      </dsp:txXfrm>
    </dsp:sp>
    <dsp:sp modelId="{FE8ACCC4-9F08-498A-9F49-4E5184A43E70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385803" y="3588275"/>
              </a:moveTo>
              <a:arcTo wR="2310126" hR="2310126" stAng="8784456" swAng="2195114"/>
            </a:path>
          </a:pathLst>
        </a:custGeom>
        <a:noFill/>
        <a:ln w="571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21EE94-C237-4562-A736-A17766AE21FE}">
      <dsp:nvSpPr>
        <dsp:cNvPr id="0" name=""/>
        <dsp:cNvSpPr/>
      </dsp:nvSpPr>
      <dsp:spPr>
        <a:xfrm>
          <a:off x="976947" y="1599418"/>
          <a:ext cx="1779984" cy="1156989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 err="1">
              <a:latin typeface="Arial" panose="020B0604020202020204" pitchFamily="34" charset="0"/>
              <a:cs typeface="Arial" panose="020B0604020202020204" pitchFamily="34" charset="0"/>
            </a:rPr>
            <a:t>Koperasi</a:t>
          </a:r>
          <a:r>
            <a:rPr lang="en-GB" sz="20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2000" b="1" kern="1200" dirty="0" err="1">
              <a:latin typeface="Arial" panose="020B0604020202020204" pitchFamily="34" charset="0"/>
              <a:cs typeface="Arial" panose="020B0604020202020204" pitchFamily="34" charset="0"/>
            </a:rPr>
            <a:t>Sembako</a:t>
          </a:r>
          <a:endParaRPr lang="en-ID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33427" y="1655898"/>
        <a:ext cx="1667024" cy="1044029"/>
      </dsp:txXfrm>
    </dsp:sp>
    <dsp:sp modelId="{D7DADDEB-16FF-42D4-9186-3760F507B430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402763" y="1006803"/>
              </a:moveTo>
              <a:arcTo wR="2310126" hR="2310126" stAng="12860714" swAng="1959991"/>
            </a:path>
          </a:pathLst>
        </a:custGeom>
        <a:noFill/>
        <a:ln w="762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6B3075-DF33-4634-B1F6-D718FDFB91F0}">
      <dsp:nvSpPr>
        <dsp:cNvPr id="0" name=""/>
        <dsp:cNvSpPr/>
      </dsp:nvSpPr>
      <dsp:spPr>
        <a:xfrm>
          <a:off x="384912" y="-272094"/>
          <a:ext cx="2057824" cy="1036852"/>
        </a:xfrm>
        <a:prstGeom prst="roundRect">
          <a:avLst>
            <a:gd name="adj" fmla="val 10000"/>
          </a:avLst>
        </a:prstGeom>
        <a:solidFill>
          <a:srgbClr val="CFF6FB"/>
        </a:solidFill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PERENCANAAN</a:t>
          </a:r>
          <a:endParaRPr lang="en-ID" sz="1600" kern="1200" dirty="0">
            <a:solidFill>
              <a:schemeClr val="tx1"/>
            </a:solidFill>
          </a:endParaRPr>
        </a:p>
      </dsp:txBody>
      <dsp:txXfrm>
        <a:off x="384912" y="-272094"/>
        <a:ext cx="2057824" cy="691235"/>
      </dsp:txXfrm>
    </dsp:sp>
    <dsp:sp modelId="{3C8869BF-43E9-466A-A949-AD23D24DC5DC}">
      <dsp:nvSpPr>
        <dsp:cNvPr id="0" name=""/>
        <dsp:cNvSpPr/>
      </dsp:nvSpPr>
      <dsp:spPr>
        <a:xfrm>
          <a:off x="839103" y="209796"/>
          <a:ext cx="1980008" cy="4447335"/>
        </a:xfrm>
        <a:prstGeom prst="roundRect">
          <a:avLst>
            <a:gd name="adj" fmla="val 10000"/>
          </a:avLst>
        </a:prstGeom>
        <a:solidFill>
          <a:srgbClr val="CFF6FB"/>
        </a:solidFill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2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Penyusunan Project Proposal kegiatan</a:t>
          </a: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2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keselarasan antara Project Proposal dengan Tujuan Program yang disasar.</a:t>
          </a: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D" sz="1200" kern="1200" dirty="0">
              <a:latin typeface="Arial" panose="020B0604020202020204" pitchFamily="34" charset="0"/>
              <a:cs typeface="Arial" panose="020B0604020202020204" pitchFamily="34" charset="0"/>
            </a:rPr>
            <a:t>Project Proposal </a:t>
          </a:r>
          <a:r>
            <a:rPr lang="en-ID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telah</a:t>
          </a:r>
          <a:r>
            <a:rPr lang="en-ID" sz="1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sesuai</a:t>
          </a:r>
          <a:r>
            <a:rPr lang="en-ID" sz="1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hasil</a:t>
          </a:r>
          <a:r>
            <a:rPr lang="en-ID" sz="1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dari</a:t>
          </a:r>
          <a:r>
            <a:rPr lang="en-ID" sz="1200" kern="1200" dirty="0">
              <a:latin typeface="Arial" panose="020B0604020202020204" pitchFamily="34" charset="0"/>
              <a:cs typeface="Arial" panose="020B0604020202020204" pitchFamily="34" charset="0"/>
            </a:rPr>
            <a:t>: (1)</a:t>
          </a:r>
          <a:r>
            <a:rPr lang="en-ID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pemetaan</a:t>
          </a:r>
          <a:r>
            <a:rPr lang="en-ID" sz="1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masalah</a:t>
          </a:r>
          <a:r>
            <a:rPr lang="en-ID" sz="1200" kern="1200" dirty="0">
              <a:latin typeface="Arial" panose="020B0604020202020204" pitchFamily="34" charset="0"/>
              <a:cs typeface="Arial" panose="020B0604020202020204" pitchFamily="34" charset="0"/>
            </a:rPr>
            <a:t>; (2)</a:t>
          </a:r>
          <a:r>
            <a:rPr lang="en-ID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identifikasi</a:t>
          </a:r>
          <a:r>
            <a:rPr lang="en-ID" sz="1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alternatif</a:t>
          </a:r>
          <a:r>
            <a:rPr lang="en-ID" sz="1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solusi</a:t>
          </a:r>
          <a:r>
            <a:rPr lang="en-ID" sz="1200" kern="1200" dirty="0">
              <a:latin typeface="Arial" panose="020B0604020202020204" pitchFamily="34" charset="0"/>
              <a:cs typeface="Arial" panose="020B0604020202020204" pitchFamily="34" charset="0"/>
            </a:rPr>
            <a:t>; (3)</a:t>
          </a:r>
          <a:r>
            <a:rPr lang="en-ID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formulasi</a:t>
          </a:r>
          <a:r>
            <a:rPr lang="en-ID" sz="1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solusi</a:t>
          </a:r>
          <a:r>
            <a:rPr lang="en-ID" sz="1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terbaik</a:t>
          </a:r>
          <a:r>
            <a:rPr lang="en-ID" sz="1200" kern="1200" dirty="0">
              <a:latin typeface="Arial" panose="020B0604020202020204" pitchFamily="34" charset="0"/>
              <a:cs typeface="Arial" panose="020B0604020202020204" pitchFamily="34" charset="0"/>
            </a:rPr>
            <a:t>; (4)</a:t>
          </a:r>
          <a:r>
            <a:rPr lang="en-ID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perencanaan</a:t>
          </a:r>
          <a:r>
            <a:rPr lang="en-ID" sz="1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sumber</a:t>
          </a:r>
          <a:r>
            <a:rPr lang="en-ID" sz="1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daya</a:t>
          </a:r>
          <a:r>
            <a:rPr lang="en-ID" sz="1200" kern="1200" dirty="0">
              <a:latin typeface="Arial" panose="020B0604020202020204" pitchFamily="34" charset="0"/>
              <a:cs typeface="Arial" panose="020B0604020202020204" pitchFamily="34" charset="0"/>
            </a:rPr>
            <a:t> dan </a:t>
          </a:r>
          <a:r>
            <a:rPr lang="en-ID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capaian</a:t>
          </a:r>
          <a:r>
            <a:rPr lang="en-ID" sz="1200" kern="1200" dirty="0">
              <a:latin typeface="Arial" panose="020B0604020202020204" pitchFamily="34" charset="0"/>
              <a:cs typeface="Arial" panose="020B0604020202020204" pitchFamily="34" charset="0"/>
            </a:rPr>
            <a:t>; (5)</a:t>
          </a:r>
          <a:r>
            <a:rPr lang="en-ID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pengerahan</a:t>
          </a:r>
          <a:r>
            <a:rPr lang="en-ID" sz="1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peran</a:t>
          </a:r>
          <a:r>
            <a:rPr lang="en-ID" sz="1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serta</a:t>
          </a:r>
          <a:r>
            <a:rPr lang="en-ID" sz="1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elemen</a:t>
          </a:r>
          <a:r>
            <a:rPr lang="en-ID" sz="1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masyarakat</a:t>
          </a:r>
          <a:r>
            <a:rPr lang="en-ID" sz="1200" kern="1200" dirty="0">
              <a:latin typeface="Arial" panose="020B0604020202020204" pitchFamily="34" charset="0"/>
              <a:cs typeface="Arial" panose="020B0604020202020204" pitchFamily="34" charset="0"/>
            </a:rPr>
            <a:t>. (6)</a:t>
          </a:r>
          <a:r>
            <a:rPr lang="en-ID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implementasi</a:t>
          </a:r>
          <a:r>
            <a:rPr lang="en-ID" sz="1200" kern="1200" dirty="0">
              <a:latin typeface="Arial" panose="020B0604020202020204" pitchFamily="34" charset="0"/>
              <a:cs typeface="Arial" panose="020B0604020202020204" pitchFamily="34" charset="0"/>
            </a:rPr>
            <a:t> dan </a:t>
          </a:r>
          <a:r>
            <a:rPr lang="en-ID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pelaporan</a:t>
          </a:r>
          <a:r>
            <a:rPr lang="en-ID" sz="1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serta</a:t>
          </a:r>
          <a:r>
            <a:rPr lang="en-ID" sz="1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pengukuran</a:t>
          </a:r>
          <a:r>
            <a:rPr lang="en-ID" sz="12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dampak</a:t>
          </a:r>
          <a:endParaRPr lang="en-GB" sz="1200" kern="1200" noProof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7095" y="267788"/>
        <a:ext cx="1864024" cy="4331351"/>
      </dsp:txXfrm>
    </dsp:sp>
    <dsp:sp modelId="{46DC15D2-E6D5-454C-B19B-8663BCD5B020}">
      <dsp:nvSpPr>
        <dsp:cNvPr id="0" name=""/>
        <dsp:cNvSpPr/>
      </dsp:nvSpPr>
      <dsp:spPr>
        <a:xfrm rot="118616">
          <a:off x="2645133" y="-91472"/>
          <a:ext cx="429607" cy="429823"/>
        </a:xfrm>
        <a:prstGeom prst="rightArrow">
          <a:avLst>
            <a:gd name="adj1" fmla="val 60000"/>
            <a:gd name="adj2" fmla="val 50000"/>
          </a:avLst>
        </a:prstGeom>
        <a:solidFill>
          <a:srgbClr val="FFFF00"/>
        </a:solidFill>
        <a:ln>
          <a:solidFill>
            <a:schemeClr val="tx2">
              <a:lumMod val="60000"/>
              <a:lumOff val="4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1200" kern="1200"/>
        </a:p>
      </dsp:txBody>
      <dsp:txXfrm>
        <a:off x="2645171" y="-7730"/>
        <a:ext cx="300725" cy="257893"/>
      </dsp:txXfrm>
    </dsp:sp>
    <dsp:sp modelId="{A6426B24-3475-4E85-A6C8-7959E5DFF8CD}">
      <dsp:nvSpPr>
        <dsp:cNvPr id="0" name=""/>
        <dsp:cNvSpPr/>
      </dsp:nvSpPr>
      <dsp:spPr>
        <a:xfrm>
          <a:off x="3252834" y="-169312"/>
          <a:ext cx="2277326" cy="1036852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PELAKSANAAN</a:t>
          </a:r>
          <a:endParaRPr lang="en-ID" sz="1600" kern="1200" dirty="0">
            <a:solidFill>
              <a:schemeClr val="tx1"/>
            </a:solidFill>
          </a:endParaRPr>
        </a:p>
      </dsp:txBody>
      <dsp:txXfrm>
        <a:off x="3252834" y="-169312"/>
        <a:ext cx="2277326" cy="691235"/>
      </dsp:txXfrm>
    </dsp:sp>
    <dsp:sp modelId="{94AEAACF-CB2B-4030-9774-B8A86233AA2F}">
      <dsp:nvSpPr>
        <dsp:cNvPr id="0" name=""/>
        <dsp:cNvSpPr/>
      </dsp:nvSpPr>
      <dsp:spPr>
        <a:xfrm>
          <a:off x="3753743" y="475759"/>
          <a:ext cx="2528590" cy="4153243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en-US" sz="1400" kern="1200" noProof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altLang="en-US" sz="14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Seluruh jenis kegiatan  diarahkan diupayakan sendiri oleh tim/ Swakelola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altLang="en-US" sz="14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Pemanfaatan hasil kegiatan/ hasil kerja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Penatausahaan pengelolaan aset hasil kegiatan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Monitoring Harian/mingguan atas kegiatan/kerja tim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altLang="en-US" sz="14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kewajiban perpajakan yang mengikuti.</a:t>
          </a:r>
          <a:endParaRPr lang="en-US" sz="1400" kern="1200" noProof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27803" y="549819"/>
        <a:ext cx="2380470" cy="4005123"/>
      </dsp:txXfrm>
    </dsp:sp>
    <dsp:sp modelId="{35B82666-5638-4B75-8FAF-BBE194A807FC}">
      <dsp:nvSpPr>
        <dsp:cNvPr id="0" name=""/>
        <dsp:cNvSpPr/>
      </dsp:nvSpPr>
      <dsp:spPr>
        <a:xfrm rot="21487701">
          <a:off x="5788576" y="-93221"/>
          <a:ext cx="548445" cy="429823"/>
        </a:xfrm>
        <a:prstGeom prst="rightArrow">
          <a:avLst>
            <a:gd name="adj1" fmla="val 60000"/>
            <a:gd name="adj2" fmla="val 50000"/>
          </a:avLst>
        </a:prstGeom>
        <a:solidFill>
          <a:srgbClr val="FFFF00"/>
        </a:solidFill>
        <a:ln>
          <a:solidFill>
            <a:schemeClr val="tx2">
              <a:lumMod val="60000"/>
              <a:lumOff val="4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1200" kern="1200"/>
        </a:p>
      </dsp:txBody>
      <dsp:txXfrm>
        <a:off x="5788610" y="-5150"/>
        <a:ext cx="419498" cy="257893"/>
      </dsp:txXfrm>
    </dsp:sp>
    <dsp:sp modelId="{6FB44D00-3B77-48CC-8CA5-244687974C43}">
      <dsp:nvSpPr>
        <dsp:cNvPr id="0" name=""/>
        <dsp:cNvSpPr/>
      </dsp:nvSpPr>
      <dsp:spPr>
        <a:xfrm>
          <a:off x="6564411" y="-272094"/>
          <a:ext cx="1944790" cy="1036852"/>
        </a:xfrm>
        <a:prstGeom prst="roundRect">
          <a:avLst>
            <a:gd name="adj" fmla="val 10000"/>
          </a:avLst>
        </a:prstGeom>
        <a:solidFill>
          <a:srgbClr val="7AC6AE"/>
        </a:solidFill>
        <a:ln w="25400" cap="flat" cmpd="sng" algn="ctr">
          <a:solidFill>
            <a:schemeClr val="accent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PENATAUSAHAAN</a:t>
          </a:r>
          <a:endParaRPr lang="en-ID" sz="1600" kern="1200" dirty="0">
            <a:solidFill>
              <a:schemeClr val="tx1"/>
            </a:solidFill>
          </a:endParaRPr>
        </a:p>
      </dsp:txBody>
      <dsp:txXfrm>
        <a:off x="6564411" y="-272094"/>
        <a:ext cx="1944790" cy="691235"/>
      </dsp:txXfrm>
    </dsp:sp>
    <dsp:sp modelId="{4AD26926-8BBD-4910-B8A4-E9940060DF5E}">
      <dsp:nvSpPr>
        <dsp:cNvPr id="0" name=""/>
        <dsp:cNvSpPr/>
      </dsp:nvSpPr>
      <dsp:spPr>
        <a:xfrm>
          <a:off x="6677122" y="272094"/>
          <a:ext cx="2669999" cy="4447335"/>
        </a:xfrm>
        <a:prstGeom prst="roundRect">
          <a:avLst>
            <a:gd name="adj" fmla="val 10000"/>
          </a:avLst>
        </a:prstGeom>
        <a:solidFill>
          <a:srgbClr val="7AC6AE"/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altLang="en-US" sz="14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Penataan usahaan Kertas Kerja kegiatan (termasuk hasil identifikasi pemangku kepentingan/partner Kerjasama, hasil evaluasi rutin,dll)</a:t>
          </a:r>
          <a:endParaRPr lang="en-US" sz="1400" kern="1200" noProof="1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altLang="en-US" sz="14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Mekanisme peng-SPJ-an sesuai ketentuan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Penatausahaan atas seluruh bukti kegiatan, bukti hasil kerja sesuai perencanaan dalam Project Proposal.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Penatausahaan revisi kegiatan/ koreksi kegiatan apabila ada ketidaksesuaian dengan rencana awal.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Adanya penjelasan atas keterlambatan pelaksanaan kerja/ kegiatan.</a:t>
          </a:r>
        </a:p>
      </dsp:txBody>
      <dsp:txXfrm>
        <a:off x="6755324" y="350296"/>
        <a:ext cx="2513595" cy="4290931"/>
      </dsp:txXfrm>
    </dsp:sp>
    <dsp:sp modelId="{0ED2E63B-0C40-4E5A-B552-BA77A76D3BC3}">
      <dsp:nvSpPr>
        <dsp:cNvPr id="0" name=""/>
        <dsp:cNvSpPr/>
      </dsp:nvSpPr>
      <dsp:spPr>
        <a:xfrm rot="78835">
          <a:off x="8796751" y="-105496"/>
          <a:ext cx="609937" cy="429823"/>
        </a:xfrm>
        <a:prstGeom prst="rightArrow">
          <a:avLst>
            <a:gd name="adj1" fmla="val 60000"/>
            <a:gd name="adj2" fmla="val 50000"/>
          </a:avLst>
        </a:prstGeom>
        <a:solidFill>
          <a:srgbClr val="FFFF00"/>
        </a:solidFill>
        <a:ln>
          <a:solidFill>
            <a:schemeClr val="tx2">
              <a:lumMod val="60000"/>
              <a:lumOff val="4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1200" kern="1200"/>
        </a:p>
      </dsp:txBody>
      <dsp:txXfrm>
        <a:off x="8796768" y="-21009"/>
        <a:ext cx="480990" cy="257893"/>
      </dsp:txXfrm>
    </dsp:sp>
    <dsp:sp modelId="{D479612B-3DC0-492C-9FD1-C8574C19D5C3}">
      <dsp:nvSpPr>
        <dsp:cNvPr id="0" name=""/>
        <dsp:cNvSpPr/>
      </dsp:nvSpPr>
      <dsp:spPr>
        <a:xfrm>
          <a:off x="9659723" y="-198572"/>
          <a:ext cx="2165259" cy="1036852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</a:rPr>
            <a:t>PERTANGGUNG-JAWABAN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solidFill>
              <a:schemeClr val="tx1"/>
            </a:solidFill>
            <a:latin typeface="Aileron Thin"/>
            <a:cs typeface="+mn-cs"/>
          </a:endParaRP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1400" kern="1200" dirty="0">
            <a:solidFill>
              <a:schemeClr val="tx1"/>
            </a:solidFill>
          </a:endParaRPr>
        </a:p>
      </dsp:txBody>
      <dsp:txXfrm>
        <a:off x="9659723" y="-198572"/>
        <a:ext cx="2165259" cy="691235"/>
      </dsp:txXfrm>
    </dsp:sp>
    <dsp:sp modelId="{357FE52D-BCE3-4396-9089-82240FCCE36A}">
      <dsp:nvSpPr>
        <dsp:cNvPr id="0" name=""/>
        <dsp:cNvSpPr/>
      </dsp:nvSpPr>
      <dsp:spPr>
        <a:xfrm>
          <a:off x="9586855" y="467702"/>
          <a:ext cx="2338517" cy="4153243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Kewajiban Pejuang Muda untuk  Menyusun Laporan Pertanggungjawaban : </a:t>
          </a:r>
          <a:r>
            <a:rPr lang="en-US" sz="1400" b="1" i="1" u="sng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Off line</a:t>
          </a:r>
          <a:endParaRPr lang="en-US" sz="1400" kern="1200" noProof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1. Laporan Kegiatn</a:t>
          </a:r>
          <a:endParaRPr lang="en-US" sz="1400" b="1" i="1" u="sng" kern="1200" noProof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2.  Pengukuran Dampak</a:t>
          </a:r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i="1" u="sng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On line</a:t>
          </a:r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D" sz="1400" kern="1200" dirty="0" err="1">
              <a:latin typeface="Arial" panose="020B0604020202020204" pitchFamily="34" charset="0"/>
              <a:cs typeface="Arial" panose="020B0604020202020204" pitchFamily="34" charset="0"/>
            </a:rPr>
            <a:t>Presentasi</a:t>
          </a:r>
          <a:r>
            <a:rPr lang="en-ID" sz="1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1400" kern="1200" dirty="0" err="1">
              <a:latin typeface="Arial" panose="020B0604020202020204" pitchFamily="34" charset="0"/>
              <a:cs typeface="Arial" panose="020B0604020202020204" pitchFamily="34" charset="0"/>
            </a:rPr>
            <a:t>ke</a:t>
          </a:r>
          <a:r>
            <a:rPr lang="en-ID" sz="1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sz="1400" kern="1200" dirty="0" err="1">
              <a:latin typeface="Arial" panose="020B0604020202020204" pitchFamily="34" charset="0"/>
              <a:cs typeface="Arial" panose="020B0604020202020204" pitchFamily="34" charset="0"/>
            </a:rPr>
            <a:t>tim</a:t>
          </a:r>
          <a:r>
            <a:rPr lang="en-ID" sz="1400" kern="1200" dirty="0">
              <a:latin typeface="Arial" panose="020B0604020202020204" pitchFamily="34" charset="0"/>
              <a:cs typeface="Arial" panose="020B0604020202020204" pitchFamily="34" charset="0"/>
            </a:rPr>
            <a:t> mentor</a:t>
          </a:r>
          <a:endParaRPr lang="en-US" sz="1400" kern="1200" noProof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655348" y="536195"/>
        <a:ext cx="2201531" cy="40162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4389A175-8BF5-4893-A510-6EFE79AD2417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8369300" cy="1810437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49A044-6CD1-46C5-8A27-D4CCD439AA6A}" type="datetimeFigureOut">
              <a:rPr lang="en-ID" smtClean="0"/>
              <a:t>18/10/2021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1D5487-925E-4F78-86E8-A108F20DAE4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99799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1c8d0b7f6e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1c8d0b7f6e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986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E5D3A4A-D447-496B-856E-A276E708438F}"/>
              </a:ext>
            </a:extLst>
          </p:cNvPr>
          <p:cNvSpPr/>
          <p:nvPr userDrawn="1"/>
        </p:nvSpPr>
        <p:spPr>
          <a:xfrm>
            <a:off x="9458036" y="4331798"/>
            <a:ext cx="2733964" cy="2526202"/>
          </a:xfrm>
          <a:prstGeom prst="rect">
            <a:avLst/>
          </a:prstGeom>
          <a:solidFill>
            <a:srgbClr val="0E2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1AC39E-8FD7-47B9-B965-D545C7ED6A2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83559" y="2143917"/>
            <a:ext cx="5723642" cy="1650984"/>
          </a:xfrm>
        </p:spPr>
        <p:txBody>
          <a:bodyPr anchor="b">
            <a:noAutofit/>
          </a:bodyPr>
          <a:lstStyle>
            <a:lvl1pPr algn="ctr">
              <a:defRPr sz="4000" b="1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4075FA-AB1F-4699-9843-0D5AA21A6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3558" y="4206259"/>
            <a:ext cx="5723642" cy="770125"/>
          </a:xfrm>
        </p:spPr>
        <p:txBody>
          <a:bodyPr/>
          <a:lstStyle>
            <a:lvl1pPr marL="0" indent="0" algn="ctr">
              <a:buNone/>
              <a:defRPr sz="2400">
                <a:latin typeface="Montserrat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7" name="Graphic 1">
            <a:extLst>
              <a:ext uri="{FF2B5EF4-FFF2-40B4-BE49-F238E27FC236}">
                <a16:creationId xmlns:a16="http://schemas.microsoft.com/office/drawing/2014/main" id="{D6580CD0-213F-43D7-B61C-9B7BBAB1F693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167" y="400829"/>
            <a:ext cx="1009650" cy="400050"/>
          </a:xfrm>
          <a:prstGeom prst="rect">
            <a:avLst/>
          </a:prstGeom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id="{3D10876C-FE7B-463C-84E9-5D630ECC05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46022" y="397019"/>
            <a:ext cx="5261178" cy="514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b="0" dirty="0">
                <a:effectLst/>
                <a:latin typeface="Montserrat" panose="00000500000000000000" pitchFamily="2" charset="0"/>
                <a:ea typeface="DengXian" panose="02010600030101010101" pitchFamily="2" charset="-122"/>
                <a:cs typeface="Arial" panose="020B0604020202020204" pitchFamily="34" charset="0"/>
              </a:rPr>
              <a:t>BADAN PENGAWASAN KEUANGAN DAN PEMBANGUNAN</a:t>
            </a:r>
            <a:endParaRPr lang="en-GB" sz="1100" b="0" dirty="0">
              <a:effectLst/>
              <a:latin typeface="Montserrat" panose="00000500000000000000" pitchFamily="2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b="0" dirty="0">
                <a:effectLst/>
                <a:latin typeface="Montserrat" panose="00000500000000000000" pitchFamily="2" charset="0"/>
                <a:ea typeface="DengXian" panose="02010600030101010101" pitchFamily="2" charset="-122"/>
                <a:cs typeface="Arial" panose="020B0604020202020204" pitchFamily="34" charset="0"/>
              </a:rPr>
              <a:t>DEPUTI BIDANG PENGAWASAN PENYELENGGARAAN KEUANGAN DAERAH</a:t>
            </a:r>
            <a:endParaRPr lang="en-GB" sz="1100" b="0" dirty="0">
              <a:effectLst/>
              <a:latin typeface="Montserrat" panose="00000500000000000000" pitchFamily="2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7" name="Picture 16" descr="A picture containing grass, outdoor, field, green&#10;&#10;Description automatically generated">
            <a:extLst>
              <a:ext uri="{FF2B5EF4-FFF2-40B4-BE49-F238E27FC236}">
                <a16:creationId xmlns:a16="http://schemas.microsoft.com/office/drawing/2014/main" id="{4C3B0D56-7031-4A65-96A0-3FD6286916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/>
          <a:stretch/>
        </p:blipFill>
        <p:spPr>
          <a:xfrm>
            <a:off x="8159696" y="-82"/>
            <a:ext cx="3612137" cy="5938982"/>
          </a:xfrm>
          <a:prstGeom prst="rect">
            <a:avLst/>
          </a:prstGeom>
        </p:spPr>
      </p:pic>
      <p:sp>
        <p:nvSpPr>
          <p:cNvPr id="18" name="Text Box 2">
            <a:extLst>
              <a:ext uri="{FF2B5EF4-FFF2-40B4-BE49-F238E27FC236}">
                <a16:creationId xmlns:a16="http://schemas.microsoft.com/office/drawing/2014/main" id="{E3F0C553-4B32-4650-956E-F389270AC26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550400" y="6091890"/>
            <a:ext cx="2304415" cy="580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solidFill>
                  <a:srgbClr val="FFFFFF"/>
                </a:solidFill>
                <a:effectLst/>
                <a:latin typeface="Avenir Next LT Pro" panose="020B05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JAKARTA</a:t>
            </a:r>
            <a:endParaRPr lang="en-GB" sz="12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solidFill>
                  <a:srgbClr val="FFFFFF"/>
                </a:solidFill>
                <a:effectLst/>
                <a:latin typeface="AvenirNext LT Pro Bold" panose="020B08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2021</a:t>
            </a:r>
            <a:endParaRPr lang="en-GB" sz="12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BB6BE529-627C-4E31-A463-2B5E1CB6458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805246" y="6157869"/>
            <a:ext cx="4514244" cy="514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US" sz="1100" dirty="0" err="1">
                <a:solidFill>
                  <a:srgbClr val="0E2034"/>
                </a:solidFill>
                <a:effectLst/>
                <a:latin typeface="Raleway" panose="020B0503030101060003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Direktorat</a:t>
            </a:r>
            <a:r>
              <a:rPr lang="en-US" sz="1100" dirty="0">
                <a:solidFill>
                  <a:srgbClr val="0E2034"/>
                </a:solidFill>
                <a:effectLst/>
                <a:latin typeface="Raleway" panose="020B0503030101060003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0E2034"/>
                </a:solidFill>
                <a:effectLst/>
                <a:latin typeface="Raleway" panose="020B0503030101060003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Pengawasan</a:t>
            </a:r>
            <a:r>
              <a:rPr lang="en-US" sz="1100" dirty="0">
                <a:solidFill>
                  <a:srgbClr val="0E2034"/>
                </a:solidFill>
                <a:effectLst/>
                <a:latin typeface="Raleway" panose="020B0503030101060003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0E2034"/>
                </a:solidFill>
                <a:effectLst/>
                <a:latin typeface="Raleway" panose="020B0503030101060003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Akuntabilitas</a:t>
            </a:r>
            <a:r>
              <a:rPr lang="en-US" sz="1100" dirty="0">
                <a:solidFill>
                  <a:srgbClr val="0E2034"/>
                </a:solidFill>
                <a:effectLst/>
                <a:latin typeface="Raleway" panose="020B0503030101060003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0E2034"/>
                </a:solidFill>
                <a:effectLst/>
                <a:latin typeface="Raleway" panose="020B0503030101060003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Keuangan</a:t>
            </a:r>
            <a:r>
              <a:rPr lang="en-US" sz="1100" dirty="0">
                <a:solidFill>
                  <a:srgbClr val="0E2034"/>
                </a:solidFill>
                <a:effectLst/>
                <a:latin typeface="Raleway" panose="020B0503030101060003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Pembangunan, dan Tata Kelola </a:t>
            </a:r>
            <a:r>
              <a:rPr lang="en-US" sz="1100" dirty="0" err="1">
                <a:solidFill>
                  <a:srgbClr val="0E2034"/>
                </a:solidFill>
                <a:effectLst/>
                <a:latin typeface="Raleway" panose="020B0503030101060003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Pemerintahan</a:t>
            </a:r>
            <a:r>
              <a:rPr lang="en-US" sz="1100" dirty="0">
                <a:solidFill>
                  <a:srgbClr val="0E2034"/>
                </a:solidFill>
                <a:effectLst/>
                <a:latin typeface="Raleway" panose="020B0503030101060003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0E2034"/>
                </a:solidFill>
                <a:effectLst/>
                <a:latin typeface="Raleway" panose="020B0503030101060003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Desa</a:t>
            </a:r>
            <a:endParaRPr lang="en-GB" sz="1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157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CEE40-C44F-4AC8-8488-0A75A14E7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831912-D9F2-430F-8428-D633BA58A0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C76CE-B2B5-48DE-BCE5-E0D58265C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8E56-7879-48F8-8D44-350545A600DC}" type="datetimeFigureOut">
              <a:rPr lang="en-GB" smtClean="0"/>
              <a:t>18/10/2021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3F560-A9D9-45C4-8A41-AED0D79D3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B07BF-576A-4023-96F8-AE59A6D8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3C29-CB6E-410D-87D8-22BF51611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9844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74F0A1-EC75-400A-847F-4B82D8F1A2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119BF8-9A98-4FAE-A96F-35A4CA952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5CD0D-5D31-4192-9862-F84B53887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8E56-7879-48F8-8D44-350545A600DC}" type="datetimeFigureOut">
              <a:rPr lang="en-GB" smtClean="0"/>
              <a:t>18/10/2021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18C62-609A-4685-AAF2-CCD52D49C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08A78-9031-4CA5-A0AE-61D0D339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3C29-CB6E-410D-87D8-22BF51611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316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956D-EA9C-457D-962A-F4ED4C614881}" type="datetimeFigureOut">
              <a:rPr lang="id-ID" smtClean="0"/>
              <a:t>18/10/2021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7AAA-6961-44D9-BF17-77C4FEDA842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23681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956D-EA9C-457D-962A-F4ED4C614881}" type="datetimeFigureOut">
              <a:rPr lang="id-ID" smtClean="0"/>
              <a:t>18/10/2021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7AAA-6961-44D9-BF17-77C4FEDA842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76839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956D-EA9C-457D-962A-F4ED4C614881}" type="datetimeFigureOut">
              <a:rPr lang="id-ID" smtClean="0"/>
              <a:t>18/10/2021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7AAA-6961-44D9-BF17-77C4FEDA842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82771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956D-EA9C-457D-962A-F4ED4C614881}" type="datetimeFigureOut">
              <a:rPr lang="id-ID" smtClean="0"/>
              <a:t>18/10/2021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7AAA-6961-44D9-BF17-77C4FEDA842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613568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956D-EA9C-457D-962A-F4ED4C614881}" type="datetimeFigureOut">
              <a:rPr lang="id-ID" smtClean="0"/>
              <a:t>18/10/2021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7AAA-6961-44D9-BF17-77C4FEDA842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09737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956D-EA9C-457D-962A-F4ED4C614881}" type="datetimeFigureOut">
              <a:rPr lang="id-ID" smtClean="0"/>
              <a:t>18/10/2021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7AAA-6961-44D9-BF17-77C4FEDA842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105157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956D-EA9C-457D-962A-F4ED4C614881}" type="datetimeFigureOut">
              <a:rPr lang="id-ID" smtClean="0"/>
              <a:t>18/10/2021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7AAA-6961-44D9-BF17-77C4FEDA842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501960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956D-EA9C-457D-962A-F4ED4C614881}" type="datetimeFigureOut">
              <a:rPr lang="id-ID" smtClean="0"/>
              <a:t>18/10/2021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7AAA-6961-44D9-BF17-77C4FEDA842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360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7C99C-C916-4E3F-A6F6-956DA41E86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12655" y="180399"/>
            <a:ext cx="8241144" cy="687820"/>
          </a:xfrm>
        </p:spPr>
        <p:txBody>
          <a:bodyPr>
            <a:normAutofit/>
          </a:bodyPr>
          <a:lstStyle>
            <a:lvl1pPr>
              <a:defRPr sz="3600" b="1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098F5C-9A17-4E19-8ED7-BC41CBF92CE8}"/>
              </a:ext>
            </a:extLst>
          </p:cNvPr>
          <p:cNvSpPr/>
          <p:nvPr userDrawn="1"/>
        </p:nvSpPr>
        <p:spPr>
          <a:xfrm>
            <a:off x="0" y="4331798"/>
            <a:ext cx="2733964" cy="2526202"/>
          </a:xfrm>
          <a:prstGeom prst="rect">
            <a:avLst/>
          </a:prstGeom>
          <a:solidFill>
            <a:srgbClr val="0E2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CE071-AA77-4805-83BF-CCFA6B73E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2655" y="1243561"/>
            <a:ext cx="8370455" cy="5295784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A371F-7660-43AC-A410-D6E492A7E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25" y="6347113"/>
            <a:ext cx="44565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fld id="{BEB73C29-CB6E-410D-87D8-22BF5161105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08ED002-201E-4E85-BEB5-0C1B843686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9076" y="-9236"/>
            <a:ext cx="2474913" cy="6084311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16563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956D-EA9C-457D-962A-F4ED4C614881}" type="datetimeFigureOut">
              <a:rPr lang="id-ID" smtClean="0"/>
              <a:t>18/10/2021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7AAA-6961-44D9-BF17-77C4FEDA842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1632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956D-EA9C-457D-962A-F4ED4C614881}" type="datetimeFigureOut">
              <a:rPr lang="id-ID" smtClean="0"/>
              <a:t>18/10/2021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7AAA-6961-44D9-BF17-77C4FEDA842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617487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956D-EA9C-457D-962A-F4ED4C614881}" type="datetimeFigureOut">
              <a:rPr lang="id-ID" smtClean="0"/>
              <a:t>18/10/2021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7AAA-6961-44D9-BF17-77C4FEDA842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396240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6_jKkWXxMAAAAlAAAAZAAAAA8BAAAAkAAAAEgAAACQAAAASAAAAAAAAAABAAAAAAAAAAEAAABQAAAAAAAAAAAA4D8AAAAAAADg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//8BAAAAf39/AAEAAABkAAAAAAAAABQAAABAHwAAAAAAACYAAAAAAAAAwOD//wAAAAAmAAAAZAAAABYAAABMAAAAAAAAAAAAAAAEAAAAAAAAAAEAAADy8vI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f///wEAAAAAAAAAAAAAAAAAAAAAAAAAAAAAAAAAAAAAAAAAAAAAAAJ/f38A8vLyA8zMzADAwP8Af39/AAAAAAAAAAAAAAAAAAAAAAAAAAAAIQAAABgAAAAUAAAAuw0AAO8FAABHPQAAPg0AABAAAAAmAAAACAAAAAAAAAAAAAAA"/>
              </a:ext>
            </a:extLst>
          </p:cNvSpPr>
          <p:nvPr>
            <p:ph type="title"/>
          </p:nvPr>
        </p:nvSpPr>
        <p:spPr/>
        <p:txBody>
          <a:bodyPr/>
          <a:lstStyle>
            <a:lvl1pPr>
              <a:spcBef>
                <a:spcPts val="0"/>
              </a:spcBef>
              <a:defRPr/>
            </a:lvl1pPr>
          </a:lstStyle>
          <a:p>
            <a:pPr>
              <a:spcBef>
                <a:spcPts val="0"/>
              </a:spcBef>
            </a:pPr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6_jKkWXxMAAAAlAAAAZAAAAA8BAAAAkAAAAEgAAACQAAAASAAAAAAAAAAAAAAAAAAAAAEAAABQAAAAAAAAAAAA4D8AAAAAAADgPwAAAAAAAOA/AAAAAAAA4D8AAAAAAADgPwAAAAAAAOA/AAAAAAAA4D8AAAAAAADgPwAAAAAAAOA/AAAAAAAA4D8CAAAAjAAAAAAAAAAAAAAAg8C6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y8vI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g8C6Bf///wEAAAAAAAAAAAAAAAAAAAAAAAAAAAAAAAAAAAAAAAAAAAAAAAJ/f38A8vLyA8zMzADAwP8Af39/AAAAAAAAAAAAAAAAAAAAAAAAAAAAIQAAABgAAAAUAAAAwAMAANgJAADhJAAAsCUAABAAAAAmAAAACAAAAAEAAAAAAAAA"/>
              </a:ext>
            </a:extLst>
          </p:cNvSpPr>
          <p:nvPr>
            <p:ph sz="half" idx="1"/>
          </p:nvPr>
        </p:nvSpPr>
        <p:spPr>
          <a:xfrm>
            <a:off x="609601" y="1600200"/>
            <a:ext cx="5385435" cy="4526280"/>
          </a:xfrm>
        </p:spPr>
        <p:txBody>
          <a:bodyPr/>
          <a:lstStyle>
            <a:lvl1pPr>
              <a:spcBef>
                <a:spcPts val="0"/>
              </a:spcBef>
              <a:defRPr/>
            </a:lvl1pPr>
          </a:lstStyle>
          <a:p>
            <a:pPr>
              <a:spcBef>
                <a:spcPts val="0"/>
              </a:spcBef>
            </a:pPr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6_jKkWXxMAAAAlAAAAZAAAAA8BAAAAkAAAAEgAAACQAAAASAAAAAAAAAAAAAAAAAAAAAEAAABQAAAAAAAAAAAA4D8AAAAAAADgPwAAAAAAAOA/AAAAAAAA4D8AAAAAAADgPwAAAAAAAOA/AAAAAAAA4D8AAAAAAADgPwAAAAAAAOA/AAAAAAAA4D8CAAAAjAAAAAAAAAAAAAAAg8C6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y8vI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g8C6Bf///wEAAAAAAAAAAAAAAAAAAAAAAAAAAAAAAAAAAAAAAAAAAAAAAAJ/f38A8vLyA8zMzADAwP8Af39/AAAAAAAAAAAAAAAAAAAAAAAAAAAAIQAAABgAAAAUAAAAHyYAANgJAABARwAAsCUAAAAAAAAmAAAACAAAAAGAAAAAAAAA"/>
              </a:ext>
            </a:extLst>
          </p:cNvSpPr>
          <p:nvPr>
            <p:ph sz="half" idx="2"/>
          </p:nvPr>
        </p:nvSpPr>
        <p:spPr>
          <a:xfrm>
            <a:off x="6196965" y="1600200"/>
            <a:ext cx="5385435" cy="4526280"/>
          </a:xfr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6_jKkWXxMAAAAlAAAAZAAAAA8BAAAAkAAAAEgAAACQAAAASAAAAAAAAAAAAAAAAAAAAAEAAABQAAAAAAAAAAAA4D8AAAAAAADgPwAAAAAAAOA/AAAAAAAA4D8AAAAAAADgPwAAAAAAAOA/AAAAAAAA4D8AAAAAAADgPwAAAAAAAOA/AAAAAAAA4D8CAAAAjAAAAAAAAAAAAAAAg8C6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y8vI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g8C6Bf///wEAAAAAAAAAAAAAAAAAAAAAAAAAAAAAAAAAAAAAAAAAAAAAAAJ/f38A8vLyA8zMzADAwP8Af39/AAAAAAAAAAAAAAAAAAAAAAAAAAAAIQAAABgAAAAUAAAAHzAAAGImAAAQQQAAYCgAABAAAAAmAAAACAAAAAC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2CCE85C2-8CC1-9B73-8F76-7A26CB38792F}" type="datetime1">
              <a:rPr lang="id-ID" sz="1200"/>
              <a:t>18/10/2021</a:t>
            </a:fld>
            <a:endParaRPr sz="1200"/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6_jKkWXxMAAAAlAAAAZAAAAA8BAAAAkAAAAEgAAACQAAAASAAAAAAAAAAAAAAAAAAAAAEAAABQAAAAAAAAAAAA4D8AAAAAAADgPwAAAAAAAOA/AAAAAAAA4D8AAAAAAADgPwAAAAAAAOA/AAAAAAAA4D8AAAAAAADgPwAAAAAAAOA/AAAAAAAA4D8CAAAAjAAAAAAAAAAAAAAAg8C6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y8vI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g8C6Bf///wEAAAAAAAAAAAAAAAAAAAAAAAAAAAAAAAAAAAAAAAAAAAAAAAJ/f38A8vLyA8zMzADAwP8Af39/AAAAAAAAAAAAAAAAAAAAAAAAAAAAIQAAABgAAAAUAAAA3AkAAFwmAAAoLgAAVSgAABAAAAAmAAAACAAAAAC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r>
              <a:rPr sz="1200"/>
              <a:t>{Footer}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6_jKkWXxMAAAAlAAAAZAAAAA8BAAAAkAAAAEgAAACQAAAASAAAAAAAAAAAAAAAAAAAAAEAAABQAAAAAAAAAAAA4D8AAAAAAADgPwAAAAAAAOA/AAAAAAAA4D8AAAAAAADgPwAAAAAAAOA/AAAAAAAA4D8AAAAAAADgPwAAAAAAAOA/AAAAAAAA4D8CAAAAjAAAAAEAAAAAAAAAeHh4yv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y8vI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eHh4w////wEAAAAAAAAAAAAAAAAAAAAAAAAAAAAAAAAAAAAAAAAAAAAAAAJ/f38A8vLyA8zMzADAwP8Af39/AAAAAAAAAAAAAAAAAAAAAAAAAAAAIQAAABgAAAAUAAAAMkIAAGImAAB3RAAAMCoAABAAAAAmAAAACAAAAAC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2CCEECC4-8AC1-9B1A-8F76-7C4FA2387929}" type="slidenum">
              <a:rPr sz="1200">
                <a:solidFill>
                  <a:schemeClr val="bg1"/>
                </a:solidFill>
              </a:rPr>
              <a:t>‹#›</a:t>
            </a:fld>
            <a:endParaRPr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050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88090-3FCA-4B64-A205-E51EBAA7E4CE}" type="datetimeFigureOut">
              <a:rPr lang="en-ID" smtClean="0"/>
              <a:pPr/>
              <a:t>18/10/2021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1C909-22F9-4064-B0C3-5302AE4F1F80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251075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88090-3FCA-4B64-A205-E51EBAA7E4CE}" type="datetimeFigureOut">
              <a:rPr lang="en-ID" smtClean="0"/>
              <a:pPr/>
              <a:t>18/10/2021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1C909-22F9-4064-B0C3-5302AE4F1F80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865393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88090-3FCA-4B64-A205-E51EBAA7E4CE}" type="datetimeFigureOut">
              <a:rPr lang="en-ID" smtClean="0"/>
              <a:pPr/>
              <a:t>18/10/2021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1C909-22F9-4064-B0C3-5302AE4F1F80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142740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88090-3FCA-4B64-A205-E51EBAA7E4CE}" type="datetimeFigureOut">
              <a:rPr lang="en-ID" smtClean="0"/>
              <a:pPr/>
              <a:t>18/10/2021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1C909-22F9-4064-B0C3-5302AE4F1F80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47079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88090-3FCA-4B64-A205-E51EBAA7E4CE}" type="datetimeFigureOut">
              <a:rPr lang="en-ID" smtClean="0"/>
              <a:pPr/>
              <a:t>18/10/2021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1C909-22F9-4064-B0C3-5302AE4F1F80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197263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88090-3FCA-4B64-A205-E51EBAA7E4CE}" type="datetimeFigureOut">
              <a:rPr lang="en-ID" smtClean="0"/>
              <a:pPr/>
              <a:t>18/10/2021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1C909-22F9-4064-B0C3-5302AE4F1F80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22099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19FBC-1A3D-43D5-B381-E68120215A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78103"/>
            <a:ext cx="10515600" cy="941097"/>
          </a:xfrm>
        </p:spPr>
        <p:txBody>
          <a:bodyPr anchor="b">
            <a:normAutofit/>
          </a:bodyPr>
          <a:lstStyle>
            <a:lvl1pPr algn="l">
              <a:defRPr sz="4000" b="1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EF9FB-AAF2-4FD1-8B20-7C28FF5FC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219201"/>
            <a:ext cx="10515600" cy="64654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F5D08D-6AE7-4575-B7CA-C74CA809F574}"/>
              </a:ext>
            </a:extLst>
          </p:cNvPr>
          <p:cNvSpPr/>
          <p:nvPr userDrawn="1"/>
        </p:nvSpPr>
        <p:spPr>
          <a:xfrm>
            <a:off x="0" y="4331798"/>
            <a:ext cx="6096000" cy="2526202"/>
          </a:xfrm>
          <a:prstGeom prst="rect">
            <a:avLst/>
          </a:prstGeom>
          <a:solidFill>
            <a:srgbClr val="0E2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BB96DBA-6292-4549-960E-822770929E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34469" y="2031767"/>
            <a:ext cx="7110362" cy="399957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2685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88090-3FCA-4B64-A205-E51EBAA7E4CE}" type="datetimeFigureOut">
              <a:rPr lang="en-ID" smtClean="0"/>
              <a:pPr/>
              <a:t>18/10/2021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1C909-22F9-4064-B0C3-5302AE4F1F80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681106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88090-3FCA-4B64-A205-E51EBAA7E4CE}" type="datetimeFigureOut">
              <a:rPr lang="en-ID" smtClean="0"/>
              <a:pPr/>
              <a:t>18/10/2021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1C909-22F9-4064-B0C3-5302AE4F1F80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422723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88090-3FCA-4B64-A205-E51EBAA7E4CE}" type="datetimeFigureOut">
              <a:rPr lang="en-ID" smtClean="0"/>
              <a:pPr/>
              <a:t>18/10/2021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1C909-22F9-4064-B0C3-5302AE4F1F80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98947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88090-3FCA-4B64-A205-E51EBAA7E4CE}" type="datetimeFigureOut">
              <a:rPr lang="en-ID" smtClean="0"/>
              <a:pPr/>
              <a:t>18/10/2021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1C909-22F9-4064-B0C3-5302AE4F1F80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85102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88090-3FCA-4B64-A205-E51EBAA7E4CE}" type="datetimeFigureOut">
              <a:rPr lang="en-ID" smtClean="0"/>
              <a:pPr/>
              <a:t>18/10/2021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1C909-22F9-4064-B0C3-5302AE4F1F80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136723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88090-3FCA-4B64-A205-E51EBAA7E4CE}" type="datetimeFigureOut">
              <a:rPr lang="en-ID" smtClean="0"/>
              <a:pPr/>
              <a:t>18/10/2021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1C909-22F9-4064-B0C3-5302AE4F1F80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36902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88090-3FCA-4B64-A205-E51EBAA7E4CE}" type="datetimeFigureOut">
              <a:rPr lang="en-ID" smtClean="0"/>
              <a:pPr/>
              <a:t>18/10/2021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1C909-22F9-4064-B0C3-5302AE4F1F80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404538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88090-3FCA-4B64-A205-E51EBAA7E4CE}" type="datetimeFigureOut">
              <a:rPr lang="en-ID" smtClean="0"/>
              <a:pPr/>
              <a:t>18/10/2021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1C909-22F9-4064-B0C3-5302AE4F1F80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4841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88090-3FCA-4B64-A205-E51EBAA7E4CE}" type="datetimeFigureOut">
              <a:rPr lang="en-ID" smtClean="0"/>
              <a:pPr/>
              <a:t>18/10/2021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1C909-22F9-4064-B0C3-5302AE4F1F80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980064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88090-3FCA-4B64-A205-E51EBAA7E4CE}" type="datetimeFigureOut">
              <a:rPr lang="en-ID" smtClean="0"/>
              <a:pPr/>
              <a:t>18/10/2021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1C909-22F9-4064-B0C3-5302AE4F1F80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42453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A778F-9CB6-470D-B05E-4728800CC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EC807-3862-4E92-A30B-2A61B26AEC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2E3D89-B28F-466A-BED0-D6761315A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9661E7-14FA-4F5E-B852-2899B8DE0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8E56-7879-48F8-8D44-350545A600DC}" type="datetimeFigureOut">
              <a:rPr lang="en-GB" smtClean="0"/>
              <a:t>18/10/2021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848D7-9729-45F8-A96E-B677EE7C5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44C4C1-1FC8-4F99-BA5B-16C5875D5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3C29-CB6E-410D-87D8-22BF51611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7107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88090-3FCA-4B64-A205-E51EBAA7E4CE}" type="datetimeFigureOut">
              <a:rPr lang="en-ID" smtClean="0"/>
              <a:pPr/>
              <a:t>18/10/2021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1C909-22F9-4064-B0C3-5302AE4F1F80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987360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DDF0A-9467-41D4-8EC0-39ABDFE92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705D6-2297-4F59-9C07-80F474C6F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37457-D4E3-410B-AAA8-68010C2C7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88090-3FCA-4B64-A205-E51EBAA7E4CE}" type="datetimeFigureOut">
              <a:rPr lang="en-ID" smtClean="0"/>
              <a:pPr/>
              <a:t>18/10/2021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8F2E9-D698-4EB0-AD4F-750209CD9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90890-7EB3-4480-AA20-D409A113E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1C909-22F9-4064-B0C3-5302AE4F1F80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707233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10/18/2021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7952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10/18/2021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6109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10/18/2021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3063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10/18/2021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4492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10/18/2021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3439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10/18/2021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2134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10/18/2021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6090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10/18/2021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016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B9BFE-4F7C-4D6F-ACB0-EA9662AB6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139CDB-5A07-4B71-9DDB-7F90673EED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05B455-13CB-413B-8695-46FEEB4C35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0B1E7A-B31A-4999-AB91-AF7E38B38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0AE4E4-66FB-48CE-B28B-FCDBC35E4E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580628-649E-445E-BCF5-0028EFBE8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8E56-7879-48F8-8D44-350545A600DC}" type="datetimeFigureOut">
              <a:rPr lang="en-GB" smtClean="0"/>
              <a:t>18/10/2021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5AF33D-FBED-4838-9095-F31E25F8A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B30526-ED24-48A1-A174-54AAE497B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3C29-CB6E-410D-87D8-22BF51611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0381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10/18/2021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5214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10/18/2021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4697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10/18/2021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5805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half">
  <p:cSld name="Title + 1 column half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/>
          <p:nvPr/>
        </p:nvSpPr>
        <p:spPr>
          <a:xfrm flipH="1">
            <a:off x="-917" y="0"/>
            <a:ext cx="61008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61" name="Google Shape;61;p10"/>
          <p:cNvSpPr/>
          <p:nvPr/>
        </p:nvSpPr>
        <p:spPr>
          <a:xfrm>
            <a:off x="6099871" y="0"/>
            <a:ext cx="150800" cy="68580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681900" y="767333"/>
            <a:ext cx="4689600" cy="129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681900" y="2131467"/>
            <a:ext cx="4689600" cy="39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800"/>
              </a:spcBef>
              <a:spcAft>
                <a:spcPts val="0"/>
              </a:spcAft>
              <a:buSzPts val="1200"/>
              <a:buChar char="▪"/>
              <a:defRPr sz="1600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1068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23712-0A65-4B83-A106-CF1C0FB6C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9CC868-5458-4B3C-B7C4-13D417611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8E56-7879-48F8-8D44-350545A600DC}" type="datetimeFigureOut">
              <a:rPr lang="en-GB" smtClean="0"/>
              <a:t>18/10/2021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B70D7D-BAEE-4843-BD97-1746179E5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54DDB3-AA5B-4F72-9484-DBA477027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3C29-CB6E-410D-87D8-22BF51611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260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A810E5-570A-496D-8ADA-B0C65AAA2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8E56-7879-48F8-8D44-350545A600DC}" type="datetimeFigureOut">
              <a:rPr lang="en-GB" smtClean="0"/>
              <a:t>18/10/2021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ABE813-FB6D-4215-B8AE-2B98CE3B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5059E-7384-4B48-BE7D-C3056051C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3C29-CB6E-410D-87D8-22BF51611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552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A923C-4C66-470B-8BD8-10E1D30D8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51DCC6-87C8-4241-8BBA-2EECD3D80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3FF36-DCD0-4D14-9DBC-E49F6915EF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8177D0-7942-44CA-B197-1D963B313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8E56-7879-48F8-8D44-350545A600DC}" type="datetimeFigureOut">
              <a:rPr lang="en-GB" smtClean="0"/>
              <a:t>18/10/2021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722463-D42B-47E9-9C1E-2489FC0BD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6F94AB-DCBB-4E41-B6FB-A90591BDB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3C29-CB6E-410D-87D8-22BF51611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537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6DA2D-56B4-4502-812E-C2EDF8285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6E940A-0992-4D43-979A-A539454AF7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9DF8AA-4931-49B6-B693-7768EBA21D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AED4F-1FE4-4AF4-A754-C18127216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8E56-7879-48F8-8D44-350545A600DC}" type="datetimeFigureOut">
              <a:rPr lang="en-GB" smtClean="0"/>
              <a:t>18/10/2021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5AF93F-9C74-4CBB-AA72-B10C4C41E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3D7058-B3E6-4349-A0D8-4C887C5B6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73C29-CB6E-410D-87D8-22BF51611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6505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0FE551-62E5-48CF-9E3D-A7447EC0C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B7E162-246C-4A9D-BEB2-60213D40B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1A3A0E-B331-467F-94EC-AD8A08F1FB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78E56-7879-48F8-8D44-350545A600DC}" type="datetimeFigureOut">
              <a:rPr lang="en-GB" smtClean="0"/>
              <a:t>18/10/2021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BCA34-9E37-4D13-9E05-E676C6E424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C64B3-82BD-4957-A105-15FDD1836D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73C29-CB6E-410D-87D8-22BF516110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8254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7956D-EA9C-457D-962A-F4ED4C614881}" type="datetimeFigureOut">
              <a:rPr lang="id-ID" smtClean="0"/>
              <a:t>18/10/2021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17AAA-6961-44D9-BF17-77C4FEDA842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69154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6F88090-3FCA-4B64-A205-E51EBAA7E4CE}" type="datetimeFigureOut">
              <a:rPr lang="en-ID" smtClean="0"/>
              <a:pPr/>
              <a:t>18/10/2021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A71C909-22F9-4064-B0C3-5302AE4F1F80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02916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10/18/2021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82561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8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1.png"/><Relationship Id="rId9" Type="http://schemas.microsoft.com/office/2007/relationships/diagramDrawing" Target="../diagrams/drawing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Relationship Id="rId6" Type="http://schemas.openxmlformats.org/officeDocument/2006/relationships/hyperlink" Target="https://www.publicdomainpictures.net/view-image.php?image=31083" TargetMode="Externa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4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39A53B-C013-4EDC-9437-A3887225C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" b="1579"/>
          <a:stretch/>
        </p:blipFill>
        <p:spPr>
          <a:xfrm flipH="1">
            <a:off x="2378783" y="939065"/>
            <a:ext cx="9783087" cy="5918935"/>
          </a:xfrm>
          <a:prstGeom prst="rect">
            <a:avLst/>
          </a:prstGeom>
          <a:gradFill>
            <a:gsLst>
              <a:gs pos="0">
                <a:schemeClr val="accent5">
                  <a:lumMod val="5000"/>
                  <a:lumOff val="95000"/>
                  <a:alpha val="60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77" name="Right Triangle 76">
            <a:extLst>
              <a:ext uri="{FF2B5EF4-FFF2-40B4-BE49-F238E27FC236}">
                <a16:creationId xmlns:a16="http://schemas.microsoft.com/office/drawing/2014/main" id="{2215699E-74BA-4719-AF0D-483BAFF6F1F7}"/>
              </a:ext>
            </a:extLst>
          </p:cNvPr>
          <p:cNvSpPr/>
          <p:nvPr/>
        </p:nvSpPr>
        <p:spPr>
          <a:xfrm rot="10800000" flipH="1">
            <a:off x="1608411" y="966500"/>
            <a:ext cx="3999391" cy="8699532"/>
          </a:xfrm>
          <a:prstGeom prst="rtTriangle">
            <a:avLst/>
          </a:prstGeom>
          <a:solidFill>
            <a:srgbClr val="ABCD42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8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78" name="Right Triangle 77">
            <a:extLst>
              <a:ext uri="{FF2B5EF4-FFF2-40B4-BE49-F238E27FC236}">
                <a16:creationId xmlns:a16="http://schemas.microsoft.com/office/drawing/2014/main" id="{A6276FF3-7766-4AA4-B8B1-C56FE4694E0C}"/>
              </a:ext>
            </a:extLst>
          </p:cNvPr>
          <p:cNvSpPr/>
          <p:nvPr/>
        </p:nvSpPr>
        <p:spPr>
          <a:xfrm rot="10800000" flipH="1">
            <a:off x="2392911" y="694986"/>
            <a:ext cx="3596147" cy="5769043"/>
          </a:xfrm>
          <a:prstGeom prst="rtTriangle">
            <a:avLst/>
          </a:prstGeom>
          <a:solidFill>
            <a:srgbClr val="174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8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947B6FDE-2CF0-40C2-AA4A-DB7198873256}"/>
              </a:ext>
            </a:extLst>
          </p:cNvPr>
          <p:cNvSpPr/>
          <p:nvPr/>
        </p:nvSpPr>
        <p:spPr>
          <a:xfrm>
            <a:off x="30130" y="694986"/>
            <a:ext cx="2417619" cy="5787447"/>
          </a:xfrm>
          <a:prstGeom prst="rect">
            <a:avLst/>
          </a:prstGeom>
          <a:solidFill>
            <a:srgbClr val="174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8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0FE49D1-23C9-4F9F-A0D1-A7C3A24D5304}"/>
              </a:ext>
            </a:extLst>
          </p:cNvPr>
          <p:cNvSpPr/>
          <p:nvPr/>
        </p:nvSpPr>
        <p:spPr>
          <a:xfrm>
            <a:off x="5607802" y="6322924"/>
            <a:ext cx="3864190" cy="455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8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2" name="Isosceles Triangle 81">
            <a:extLst>
              <a:ext uri="{FF2B5EF4-FFF2-40B4-BE49-F238E27FC236}">
                <a16:creationId xmlns:a16="http://schemas.microsoft.com/office/drawing/2014/main" id="{E746FC73-A8BF-48F2-873E-33733118ADB7}"/>
              </a:ext>
            </a:extLst>
          </p:cNvPr>
          <p:cNvSpPr/>
          <p:nvPr/>
        </p:nvSpPr>
        <p:spPr>
          <a:xfrm>
            <a:off x="5016052" y="694986"/>
            <a:ext cx="256041" cy="278396"/>
          </a:xfrm>
          <a:prstGeom prst="triangle">
            <a:avLst/>
          </a:prstGeom>
          <a:solidFill>
            <a:srgbClr val="5D898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8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4" name="Rectangle 10">
            <a:extLst>
              <a:ext uri="{FF2B5EF4-FFF2-40B4-BE49-F238E27FC236}">
                <a16:creationId xmlns:a16="http://schemas.microsoft.com/office/drawing/2014/main" id="{44BC8200-0A96-4DC9-A4BC-DCBAC52F95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161" y="4771016"/>
            <a:ext cx="8627161" cy="1261884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Capella Light"/>
                <a:cs typeface="Capella Light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Capella Light"/>
                <a:cs typeface="Capella Light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Capella Light"/>
                <a:cs typeface="Capella Light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Capella Light"/>
                <a:cs typeface="Capella Light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Capella Light"/>
                <a:cs typeface="Capella Ligh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Capella Light"/>
                <a:cs typeface="Capella Ligh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Capella Light"/>
                <a:cs typeface="Capella Ligh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Capella Light"/>
                <a:cs typeface="Capella Ligh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Capella Light"/>
                <a:cs typeface="Capella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id-ID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Segoe UI Historic" panose="020B0502040204020203" pitchFamily="34" charset="0"/>
                <a:cs typeface="Segoe UI Semibold" panose="020B0702040204020203" pitchFamily="34" charset="0"/>
              </a:rPr>
              <a:t>Albertus Agus Windarto, SE,MM,CFrA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fi-FI" altLang="id-ID" sz="1600" dirty="0">
                <a:solidFill>
                  <a:prstClr val="black"/>
                </a:solidFill>
                <a:latin typeface="Segoe UI Semibold" panose="020B0702040204020203" pitchFamily="34" charset="0"/>
                <a:ea typeface="Segoe UI Historic" panose="020B0502040204020203" pitchFamily="34" charset="0"/>
                <a:cs typeface="Segoe UI Semibold" panose="020B0702040204020203" pitchFamily="34" charset="0"/>
              </a:rPr>
              <a:t>Auditor Madya pada</a:t>
            </a:r>
            <a:endParaRPr kumimoji="0" lang="fi-FI" altLang="id-ID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bold" panose="020B0702040204020203" pitchFamily="34" charset="0"/>
              <a:ea typeface="Segoe UI Historic" panose="020B0502040204020203" pitchFamily="34" charset="0"/>
              <a:cs typeface="Segoe UI Semibold" panose="020B07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Segoe UI Historic" panose="020B0502040204020203" pitchFamily="34" charset="0"/>
                <a:cs typeface="Segoe UI Semibold" panose="020B0702040204020203" pitchFamily="34" charset="0"/>
              </a:rPr>
              <a:t>DIREKTORAT PENGAWASAN AKUNTABILITAS KEUANGAN, PEMBANGUNAN, DAN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Segoe UI Historic" panose="020B0502040204020203" pitchFamily="34" charset="0"/>
                <a:cs typeface="Segoe UI Semibold" panose="020B0702040204020203" pitchFamily="34" charset="0"/>
              </a:rPr>
              <a:t>TATA KEL</a:t>
            </a:r>
            <a:r>
              <a:rPr kumimoji="0" lang="en-US" alt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Segoe UI Historic" panose="020B0502040204020203" pitchFamily="34" charset="0"/>
                <a:cs typeface="Segoe UI Semilight" panose="020B0402040204020203" pitchFamily="34" charset="0"/>
              </a:rPr>
              <a:t>O</a:t>
            </a:r>
            <a:r>
              <a:rPr kumimoji="0" lang="fi-FI" alt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Segoe UI Historic" panose="020B0502040204020203" pitchFamily="34" charset="0"/>
                <a:cs typeface="Segoe UI Semibold" panose="020B0702040204020203" pitchFamily="34" charset="0"/>
              </a:rPr>
              <a:t>LA PEMERINTAHAN DESA</a:t>
            </a:r>
            <a:endParaRPr kumimoji="0" lang="id-ID" altLang="id-ID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bold" panose="020B0702040204020203" pitchFamily="34" charset="0"/>
              <a:ea typeface="Segoe UI Historic" panose="020B05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FC9558C7-7890-4368-BBB0-0131B0DBEC89}"/>
              </a:ext>
            </a:extLst>
          </p:cNvPr>
          <p:cNvSpPr/>
          <p:nvPr/>
        </p:nvSpPr>
        <p:spPr>
          <a:xfrm>
            <a:off x="947738" y="7351920"/>
            <a:ext cx="10296525" cy="2688156"/>
          </a:xfrm>
          <a:prstGeom prst="rect">
            <a:avLst/>
          </a:prstGeom>
          <a:solidFill>
            <a:srgbClr val="E6E6E6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8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DB2320C7-1896-4772-BED1-BBAC7C0A1C39}"/>
              </a:ext>
            </a:extLst>
          </p:cNvPr>
          <p:cNvSpPr/>
          <p:nvPr/>
        </p:nvSpPr>
        <p:spPr>
          <a:xfrm>
            <a:off x="5590246" y="6396093"/>
            <a:ext cx="3718480" cy="354693"/>
          </a:xfrm>
          <a:prstGeom prst="rect">
            <a:avLst/>
          </a:prstGeom>
          <a:noFill/>
        </p:spPr>
        <p:txBody>
          <a:bodyPr wrap="square" lIns="87167" tIns="43583" rIns="87167" bIns="43583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JAKARTA   -  18 OKTOBER  2021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D43F91-0A4A-4373-9EF4-F23B1D38D20C}"/>
              </a:ext>
            </a:extLst>
          </p:cNvPr>
          <p:cNvSpPr/>
          <p:nvPr/>
        </p:nvSpPr>
        <p:spPr>
          <a:xfrm>
            <a:off x="-59539" y="1688209"/>
            <a:ext cx="4631604" cy="662662"/>
          </a:xfrm>
          <a:prstGeom prst="rect">
            <a:avLst/>
          </a:prstGeom>
          <a:noFill/>
        </p:spPr>
        <p:txBody>
          <a:bodyPr wrap="square" lIns="87167" tIns="43583" rIns="87167" bIns="43583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Deputi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 </a:t>
            </a:r>
            <a:r>
              <a:rPr kumimoji="0" lang="en-US" sz="18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Bidang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 </a:t>
            </a:r>
            <a:r>
              <a:rPr kumimoji="0" lang="en-US" sz="18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Pengawasan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 </a:t>
            </a:r>
            <a:r>
              <a:rPr kumimoji="0" lang="en-US" sz="18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Penyelenggaraan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 </a:t>
            </a:r>
            <a:r>
              <a:rPr kumimoji="0" lang="en-US" sz="18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Keuangan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 Daerah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BED6011-DD6F-4B34-8682-22CB5AECBFE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5059" y="-69854"/>
            <a:ext cx="1922792" cy="84096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E0055AA-5146-4981-962E-3016FFC2512C}"/>
              </a:ext>
            </a:extLst>
          </p:cNvPr>
          <p:cNvSpPr/>
          <p:nvPr/>
        </p:nvSpPr>
        <p:spPr>
          <a:xfrm>
            <a:off x="172970" y="832104"/>
            <a:ext cx="4204501" cy="662662"/>
          </a:xfrm>
          <a:prstGeom prst="rect">
            <a:avLst/>
          </a:prstGeom>
          <a:noFill/>
        </p:spPr>
        <p:txBody>
          <a:bodyPr wrap="square" lIns="87167" tIns="43583" rIns="87167" bIns="43583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BADAN PENGAWASAN KEUANGAN DAN PEMBANGUNAN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1AF61B0-8E1F-4597-B3A0-3659C074AC57}"/>
              </a:ext>
            </a:extLst>
          </p:cNvPr>
          <p:cNvSpPr txBox="1">
            <a:spLocks/>
          </p:cNvSpPr>
          <p:nvPr/>
        </p:nvSpPr>
        <p:spPr>
          <a:xfrm>
            <a:off x="172969" y="2350872"/>
            <a:ext cx="7480161" cy="1579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venir Next LT Pro" panose="020B05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MITIGASI &amp;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Pengawasan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Pengelolaan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Keuangan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 di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Organisasi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masyarakat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 (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Pejuang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 Muda)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  <a:latin typeface="Avenir Next LT Pro" panose="020B0504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43135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4AF867-7EC4-4726-BB7F-9AEE9C021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764" y="0"/>
            <a:ext cx="2688236" cy="69629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B8006D-DAFC-4F35-A2DD-547A591AB9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58318" y="83739"/>
            <a:ext cx="945446" cy="41350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59732E5-B331-4D9F-BC0F-C89E3DD06241}"/>
              </a:ext>
            </a:extLst>
          </p:cNvPr>
          <p:cNvSpPr txBox="1">
            <a:spLocks/>
          </p:cNvSpPr>
          <p:nvPr/>
        </p:nvSpPr>
        <p:spPr>
          <a:xfrm>
            <a:off x="229688" y="-258"/>
            <a:ext cx="10608201" cy="5965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venir Next LT Pro" panose="020B0504020202020204" pitchFamily="34" charset="0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FOKUS PROGRAM</a:t>
            </a:r>
            <a:endParaRPr lang="en-GB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96524F-058B-42FE-BDD5-822A29651FED}"/>
              </a:ext>
            </a:extLst>
          </p:cNvPr>
          <p:cNvCxnSpPr>
            <a:cxnSpLocks/>
          </p:cNvCxnSpPr>
          <p:nvPr/>
        </p:nvCxnSpPr>
        <p:spPr>
          <a:xfrm flipV="1">
            <a:off x="0" y="596287"/>
            <a:ext cx="9503764" cy="1"/>
          </a:xfrm>
          <a:prstGeom prst="line">
            <a:avLst/>
          </a:prstGeom>
          <a:ln w="76200">
            <a:solidFill>
              <a:srgbClr val="FF0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A42F466C-EA48-4240-A88A-F6A6270522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04" t="78937" r="4873"/>
          <a:stretch/>
        </p:blipFill>
        <p:spPr>
          <a:xfrm>
            <a:off x="0" y="6261713"/>
            <a:ext cx="2938073" cy="509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289C8F-B689-41E5-879E-C30AEB56B0AD}"/>
              </a:ext>
            </a:extLst>
          </p:cNvPr>
          <p:cNvSpPr txBox="1"/>
          <p:nvPr/>
        </p:nvSpPr>
        <p:spPr>
          <a:xfrm>
            <a:off x="131166" y="781072"/>
            <a:ext cx="6026043" cy="1477328"/>
          </a:xfrm>
          <a:prstGeom prst="rect">
            <a:avLst/>
          </a:prstGeom>
          <a:solidFill>
            <a:srgbClr val="90C22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D" dirty="0"/>
              <a:t>Social Entrepreneurship (</a:t>
            </a:r>
            <a:r>
              <a:rPr lang="en-ID" dirty="0" err="1"/>
              <a:t>Pahlawan</a:t>
            </a:r>
            <a:r>
              <a:rPr lang="en-ID" dirty="0"/>
              <a:t> </a:t>
            </a:r>
            <a:r>
              <a:rPr lang="en-ID" dirty="0" err="1"/>
              <a:t>Ekonomi</a:t>
            </a:r>
            <a:r>
              <a:rPr lang="en-ID" dirty="0"/>
              <a:t>) </a:t>
            </a:r>
          </a:p>
          <a:p>
            <a:endParaRPr lang="en-ID" dirty="0"/>
          </a:p>
          <a:p>
            <a:r>
              <a:rPr lang="en-ID" dirty="0"/>
              <a:t>Usaha </a:t>
            </a:r>
            <a:r>
              <a:rPr lang="en-ID" dirty="0" err="1"/>
              <a:t>pengentasan</a:t>
            </a:r>
            <a:r>
              <a:rPr lang="en-ID" dirty="0"/>
              <a:t> </a:t>
            </a:r>
            <a:r>
              <a:rPr lang="en-ID" dirty="0" err="1"/>
              <a:t>kemiskinan</a:t>
            </a:r>
            <a:r>
              <a:rPr lang="en-ID" dirty="0"/>
              <a:t> dan </a:t>
            </a:r>
            <a:r>
              <a:rPr lang="en-ID" dirty="0" err="1"/>
              <a:t>penyelesaian</a:t>
            </a:r>
            <a:r>
              <a:rPr lang="en-ID" dirty="0"/>
              <a:t> </a:t>
            </a:r>
            <a:r>
              <a:rPr lang="en-ID" dirty="0" err="1"/>
              <a:t>masalah</a:t>
            </a:r>
            <a:r>
              <a:rPr lang="en-ID" dirty="0"/>
              <a:t> </a:t>
            </a:r>
            <a:r>
              <a:rPr lang="en-ID" dirty="0" err="1"/>
              <a:t>sosial</a:t>
            </a:r>
            <a:r>
              <a:rPr lang="en-ID" dirty="0"/>
              <a:t> </a:t>
            </a:r>
            <a:r>
              <a:rPr lang="en-ID" dirty="0" err="1"/>
              <a:t>melalui</a:t>
            </a:r>
            <a:r>
              <a:rPr lang="en-ID" dirty="0"/>
              <a:t> </a:t>
            </a:r>
            <a:r>
              <a:rPr lang="en-ID" dirty="0" err="1"/>
              <a:t>konsep</a:t>
            </a:r>
            <a:r>
              <a:rPr lang="en-ID" dirty="0"/>
              <a:t> </a:t>
            </a:r>
            <a:r>
              <a:rPr lang="en-ID" dirty="0" err="1"/>
              <a:t>pemberdayaan</a:t>
            </a:r>
            <a:r>
              <a:rPr lang="en-ID" dirty="0"/>
              <a:t> </a:t>
            </a:r>
            <a:r>
              <a:rPr lang="en-ID" dirty="0" err="1"/>
              <a:t>sosial</a:t>
            </a:r>
            <a:r>
              <a:rPr lang="en-ID" dirty="0"/>
              <a:t> </a:t>
            </a:r>
            <a:r>
              <a:rPr lang="en-ID" dirty="0" err="1"/>
              <a:t>bagi</a:t>
            </a:r>
            <a:r>
              <a:rPr lang="en-ID" dirty="0"/>
              <a:t> fakir miskin dan </a:t>
            </a:r>
            <a:r>
              <a:rPr lang="en-ID" dirty="0" err="1"/>
              <a:t>lansia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BA7F84-8499-45C2-9574-F78E5445F285}"/>
              </a:ext>
            </a:extLst>
          </p:cNvPr>
          <p:cNvSpPr txBox="1"/>
          <p:nvPr/>
        </p:nvSpPr>
        <p:spPr>
          <a:xfrm>
            <a:off x="2522640" y="2475495"/>
            <a:ext cx="4688173" cy="923330"/>
          </a:xfrm>
          <a:prstGeom prst="rect">
            <a:avLst/>
          </a:prstGeom>
          <a:solidFill>
            <a:srgbClr val="FE7358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ID" dirty="0"/>
              <a:t>Di </a:t>
            </a:r>
            <a:r>
              <a:rPr lang="en-ID" dirty="0" err="1"/>
              <a:t>daerah</a:t>
            </a:r>
            <a:r>
              <a:rPr lang="en-ID" dirty="0"/>
              <a:t> </a:t>
            </a:r>
            <a:r>
              <a:rPr lang="en-ID" dirty="0" err="1"/>
              <a:t>Pasca-Bencana</a:t>
            </a:r>
            <a:r>
              <a:rPr lang="en-ID" dirty="0"/>
              <a:t> Di </a:t>
            </a:r>
            <a:r>
              <a:rPr lang="en-ID" dirty="0" err="1"/>
              <a:t>kantong</a:t>
            </a:r>
            <a:r>
              <a:rPr lang="en-ID" dirty="0"/>
              <a:t> </a:t>
            </a:r>
            <a:r>
              <a:rPr lang="en-ID" dirty="0" err="1"/>
              <a:t>kemiskinan</a:t>
            </a:r>
            <a:r>
              <a:rPr lang="en-ID" dirty="0"/>
              <a:t> Di </a:t>
            </a:r>
            <a:r>
              <a:rPr lang="en-ID" dirty="0" err="1"/>
              <a:t>komunitas</a:t>
            </a:r>
            <a:r>
              <a:rPr lang="en-ID" dirty="0"/>
              <a:t> </a:t>
            </a:r>
            <a:r>
              <a:rPr lang="en-ID" dirty="0" err="1"/>
              <a:t>adat</a:t>
            </a:r>
            <a:r>
              <a:rPr lang="en-ID" dirty="0"/>
              <a:t> </a:t>
            </a:r>
            <a:r>
              <a:rPr lang="en-ID" dirty="0" err="1"/>
              <a:t>terpencil</a:t>
            </a:r>
            <a:r>
              <a:rPr lang="en-ID" dirty="0"/>
              <a:t> Di </a:t>
            </a:r>
            <a:r>
              <a:rPr lang="en-ID" dirty="0" err="1"/>
              <a:t>seluruh</a:t>
            </a:r>
            <a:r>
              <a:rPr lang="en-ID" dirty="0"/>
              <a:t> Nusantara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C3267D-BA3A-416B-B8CE-A5555CDD73E9}"/>
              </a:ext>
            </a:extLst>
          </p:cNvPr>
          <p:cNvSpPr txBox="1"/>
          <p:nvPr/>
        </p:nvSpPr>
        <p:spPr>
          <a:xfrm>
            <a:off x="3704459" y="3635666"/>
            <a:ext cx="5576870" cy="2308324"/>
          </a:xfrm>
          <a:prstGeom prst="rect">
            <a:avLst/>
          </a:prstGeom>
          <a:solidFill>
            <a:srgbClr val="FBA2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ID" dirty="0" err="1"/>
              <a:t>Mahasiswa</a:t>
            </a:r>
            <a:r>
              <a:rPr lang="en-ID" dirty="0"/>
              <a:t> </a:t>
            </a:r>
            <a:r>
              <a:rPr lang="en-ID" dirty="0" err="1"/>
              <a:t>berperan</a:t>
            </a:r>
            <a:r>
              <a:rPr lang="en-ID" dirty="0"/>
              <a:t>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agen</a:t>
            </a:r>
            <a:r>
              <a:rPr lang="en-ID" dirty="0"/>
              <a:t> </a:t>
            </a:r>
            <a:r>
              <a:rPr lang="en-ID" dirty="0" err="1"/>
              <a:t>perubahan</a:t>
            </a:r>
            <a:r>
              <a:rPr lang="en-ID" dirty="0"/>
              <a:t> </a:t>
            </a:r>
            <a:r>
              <a:rPr lang="en-ID" dirty="0" err="1"/>
              <a:t>sosial</a:t>
            </a:r>
            <a:r>
              <a:rPr lang="en-ID" dirty="0"/>
              <a:t>, </a:t>
            </a:r>
            <a:r>
              <a:rPr lang="en-ID" dirty="0" err="1"/>
              <a:t>melalui</a:t>
            </a:r>
            <a:r>
              <a:rPr lang="en-ID" dirty="0"/>
              <a:t> </a:t>
            </a:r>
            <a:r>
              <a:rPr lang="en-ID" dirty="0" err="1"/>
              <a:t>kegiatan</a:t>
            </a:r>
            <a:r>
              <a:rPr lang="en-ID" dirty="0"/>
              <a:t> (1) </a:t>
            </a:r>
            <a:r>
              <a:rPr lang="en-ID" dirty="0" err="1"/>
              <a:t>pemetaan</a:t>
            </a:r>
            <a:r>
              <a:rPr lang="en-ID" dirty="0"/>
              <a:t> </a:t>
            </a:r>
            <a:r>
              <a:rPr lang="en-ID" dirty="0" err="1"/>
              <a:t>masalah</a:t>
            </a:r>
            <a:r>
              <a:rPr lang="en-ID" dirty="0"/>
              <a:t>; </a:t>
            </a:r>
          </a:p>
          <a:p>
            <a:pPr algn="just"/>
            <a:r>
              <a:rPr lang="en-ID" dirty="0"/>
              <a:t>(2) </a:t>
            </a:r>
            <a:r>
              <a:rPr lang="en-ID" dirty="0" err="1"/>
              <a:t>identifikasi</a:t>
            </a:r>
            <a:r>
              <a:rPr lang="en-ID" dirty="0"/>
              <a:t> </a:t>
            </a:r>
            <a:r>
              <a:rPr lang="en-ID" dirty="0" err="1"/>
              <a:t>alternatif</a:t>
            </a:r>
            <a:r>
              <a:rPr lang="en-ID" dirty="0"/>
              <a:t> </a:t>
            </a:r>
            <a:r>
              <a:rPr lang="en-ID" dirty="0" err="1"/>
              <a:t>solusi</a:t>
            </a:r>
            <a:r>
              <a:rPr lang="en-ID" dirty="0"/>
              <a:t>; </a:t>
            </a:r>
          </a:p>
          <a:p>
            <a:pPr algn="just"/>
            <a:r>
              <a:rPr lang="en-ID" dirty="0"/>
              <a:t>(3) </a:t>
            </a:r>
            <a:r>
              <a:rPr lang="en-ID" dirty="0" err="1"/>
              <a:t>formulasi</a:t>
            </a:r>
            <a:r>
              <a:rPr lang="en-ID" dirty="0"/>
              <a:t> </a:t>
            </a:r>
            <a:r>
              <a:rPr lang="en-ID" dirty="0" err="1"/>
              <a:t>solusi</a:t>
            </a:r>
            <a:r>
              <a:rPr lang="en-ID" dirty="0"/>
              <a:t> </a:t>
            </a:r>
            <a:r>
              <a:rPr lang="en-ID" dirty="0" err="1"/>
              <a:t>terbaik</a:t>
            </a:r>
            <a:r>
              <a:rPr lang="en-ID" dirty="0"/>
              <a:t>; </a:t>
            </a:r>
          </a:p>
          <a:p>
            <a:pPr algn="just"/>
            <a:r>
              <a:rPr lang="en-ID" dirty="0"/>
              <a:t>(4) </a:t>
            </a:r>
            <a:r>
              <a:rPr lang="en-ID" dirty="0" err="1"/>
              <a:t>perencanaan</a:t>
            </a:r>
            <a:r>
              <a:rPr lang="en-ID" dirty="0"/>
              <a:t> </a:t>
            </a:r>
            <a:r>
              <a:rPr lang="en-ID" dirty="0" err="1"/>
              <a:t>sumber</a:t>
            </a:r>
            <a:r>
              <a:rPr lang="en-ID" dirty="0"/>
              <a:t> </a:t>
            </a:r>
            <a:r>
              <a:rPr lang="en-ID" dirty="0" err="1"/>
              <a:t>daya</a:t>
            </a:r>
            <a:r>
              <a:rPr lang="en-ID" dirty="0"/>
              <a:t> dan </a:t>
            </a:r>
            <a:r>
              <a:rPr lang="en-ID" dirty="0" err="1"/>
              <a:t>capaian</a:t>
            </a:r>
            <a:r>
              <a:rPr lang="en-ID" dirty="0"/>
              <a:t>; </a:t>
            </a:r>
          </a:p>
          <a:p>
            <a:pPr algn="just"/>
            <a:r>
              <a:rPr lang="en-ID" dirty="0"/>
              <a:t>(5) </a:t>
            </a:r>
            <a:r>
              <a:rPr lang="en-ID" dirty="0" err="1"/>
              <a:t>pengerahan</a:t>
            </a:r>
            <a:r>
              <a:rPr lang="en-ID" dirty="0"/>
              <a:t> </a:t>
            </a:r>
            <a:r>
              <a:rPr lang="en-ID" dirty="0" err="1"/>
              <a:t>peran</a:t>
            </a:r>
            <a:r>
              <a:rPr lang="en-ID" dirty="0"/>
              <a:t> </a:t>
            </a:r>
            <a:r>
              <a:rPr lang="en-ID" dirty="0" err="1"/>
              <a:t>serta</a:t>
            </a:r>
            <a:r>
              <a:rPr lang="en-ID" dirty="0"/>
              <a:t> </a:t>
            </a:r>
            <a:r>
              <a:rPr lang="en-ID" dirty="0" err="1"/>
              <a:t>elemen</a:t>
            </a:r>
            <a:r>
              <a:rPr lang="en-ID" dirty="0"/>
              <a:t> </a:t>
            </a:r>
            <a:r>
              <a:rPr lang="en-ID" dirty="0" err="1"/>
              <a:t>masyarakat</a:t>
            </a:r>
            <a:r>
              <a:rPr lang="en-ID" dirty="0"/>
              <a:t>; </a:t>
            </a:r>
          </a:p>
          <a:p>
            <a:pPr algn="just"/>
            <a:r>
              <a:rPr lang="en-ID" dirty="0"/>
              <a:t>(6) </a:t>
            </a:r>
            <a:r>
              <a:rPr lang="en-ID" dirty="0" err="1"/>
              <a:t>implementasi</a:t>
            </a:r>
            <a:r>
              <a:rPr lang="en-ID" dirty="0"/>
              <a:t> dan </a:t>
            </a:r>
            <a:r>
              <a:rPr lang="en-ID" dirty="0" err="1"/>
              <a:t>pelaporan</a:t>
            </a:r>
            <a:r>
              <a:rPr lang="en-ID" dirty="0"/>
              <a:t> </a:t>
            </a:r>
            <a:r>
              <a:rPr lang="en-ID" dirty="0" err="1"/>
              <a:t>serta</a:t>
            </a:r>
            <a:r>
              <a:rPr lang="en-ID" dirty="0"/>
              <a:t> </a:t>
            </a:r>
            <a:r>
              <a:rPr lang="en-ID" dirty="0" err="1"/>
              <a:t>pengukuran</a:t>
            </a:r>
            <a:r>
              <a:rPr lang="en-ID" dirty="0"/>
              <a:t> </a:t>
            </a:r>
            <a:r>
              <a:rPr lang="en-ID" dirty="0" err="1"/>
              <a:t>dampak</a:t>
            </a:r>
            <a:r>
              <a:rPr lang="en-ID" dirty="0"/>
              <a:t> </a:t>
            </a:r>
          </a:p>
        </p:txBody>
      </p:sp>
      <p:sp>
        <p:nvSpPr>
          <p:cNvPr id="2" name="Arrow: Curved Down 1">
            <a:extLst>
              <a:ext uri="{FF2B5EF4-FFF2-40B4-BE49-F238E27FC236}">
                <a16:creationId xmlns:a16="http://schemas.microsoft.com/office/drawing/2014/main" id="{257BC7B9-B9AD-4D4B-8A42-8E5992E8337A}"/>
              </a:ext>
            </a:extLst>
          </p:cNvPr>
          <p:cNvSpPr/>
          <p:nvPr/>
        </p:nvSpPr>
        <p:spPr>
          <a:xfrm rot="2903445">
            <a:off x="6349811" y="1369731"/>
            <a:ext cx="1191712" cy="829578"/>
          </a:xfrm>
          <a:prstGeom prst="curved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5" name="Arrow: Curved Up 4">
            <a:extLst>
              <a:ext uri="{FF2B5EF4-FFF2-40B4-BE49-F238E27FC236}">
                <a16:creationId xmlns:a16="http://schemas.microsoft.com/office/drawing/2014/main" id="{E1469309-7130-45EE-AA2E-0440F789360E}"/>
              </a:ext>
            </a:extLst>
          </p:cNvPr>
          <p:cNvSpPr/>
          <p:nvPr/>
        </p:nvSpPr>
        <p:spPr>
          <a:xfrm rot="2638530">
            <a:off x="2430308" y="3800833"/>
            <a:ext cx="1111034" cy="918449"/>
          </a:xfrm>
          <a:prstGeom prst="curved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099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4AF867-7EC4-4726-BB7F-9AEE9C021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576" y="0"/>
            <a:ext cx="1124423" cy="69629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B8006D-DAFC-4F35-A2DD-547A591AB9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22130" y="81758"/>
            <a:ext cx="945446" cy="41350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59732E5-B331-4D9F-BC0F-C89E3DD06241}"/>
              </a:ext>
            </a:extLst>
          </p:cNvPr>
          <p:cNvSpPr txBox="1">
            <a:spLocks/>
          </p:cNvSpPr>
          <p:nvPr/>
        </p:nvSpPr>
        <p:spPr>
          <a:xfrm>
            <a:off x="229688" y="-258"/>
            <a:ext cx="10608201" cy="5965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venir Next LT Pro" panose="020B0504020202020204" pitchFamily="34" charset="0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CONTOH KATEGORI PROGRAM</a:t>
            </a:r>
            <a:endParaRPr lang="en-GB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96524F-058B-42FE-BDD5-822A29651FED}"/>
              </a:ext>
            </a:extLst>
          </p:cNvPr>
          <p:cNvCxnSpPr>
            <a:cxnSpLocks/>
          </p:cNvCxnSpPr>
          <p:nvPr/>
        </p:nvCxnSpPr>
        <p:spPr>
          <a:xfrm flipV="1">
            <a:off x="0" y="596289"/>
            <a:ext cx="11067576" cy="1"/>
          </a:xfrm>
          <a:prstGeom prst="line">
            <a:avLst/>
          </a:prstGeom>
          <a:ln w="76200">
            <a:solidFill>
              <a:srgbClr val="FF0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A42F466C-EA48-4240-A88A-F6A6270522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04" t="78937" r="4873"/>
          <a:stretch/>
        </p:blipFill>
        <p:spPr>
          <a:xfrm>
            <a:off x="0" y="6261713"/>
            <a:ext cx="2938073" cy="509278"/>
          </a:xfrm>
          <a:prstGeom prst="rect">
            <a:avLst/>
          </a:prstGeom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422EE997-E626-4209-B08C-755235E7CC8F}"/>
              </a:ext>
            </a:extLst>
          </p:cNvPr>
          <p:cNvGraphicFramePr/>
          <p:nvPr/>
        </p:nvGraphicFramePr>
        <p:xfrm>
          <a:off x="178383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867520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7BE0D-C4F9-4F34-9547-82E768FDE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081" y="341495"/>
            <a:ext cx="8241144" cy="630208"/>
          </a:xfrm>
        </p:spPr>
        <p:txBody>
          <a:bodyPr>
            <a:noAutofit/>
          </a:bodyPr>
          <a:lstStyle/>
          <a:p>
            <a:r>
              <a:rPr lang="en-US" sz="3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KEUANGAN NEGARA (UU 17/2003)</a:t>
            </a:r>
            <a:br>
              <a:rPr lang="en-ID" sz="3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GB" sz="3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Placeholder 18" descr="A picture containing text, indoor, different, several&#10;&#10;Description automatically generated">
            <a:extLst>
              <a:ext uri="{FF2B5EF4-FFF2-40B4-BE49-F238E27FC236}">
                <a16:creationId xmlns:a16="http://schemas.microsoft.com/office/drawing/2014/main" id="{9167C443-A255-4CBB-AB42-4595DF9D0F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3" r="36463"/>
          <a:stretch>
            <a:fillRect/>
          </a:stretch>
        </p:blipFill>
        <p:spPr>
          <a:xfrm>
            <a:off x="0" y="0"/>
            <a:ext cx="2733261" cy="608431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80B37EA-DD28-4DAF-B9C1-9E9015B926D2}"/>
              </a:ext>
            </a:extLst>
          </p:cNvPr>
          <p:cNvCxnSpPr/>
          <p:nvPr/>
        </p:nvCxnSpPr>
        <p:spPr>
          <a:xfrm>
            <a:off x="3285081" y="742940"/>
            <a:ext cx="8714584" cy="0"/>
          </a:xfrm>
          <a:prstGeom prst="line">
            <a:avLst/>
          </a:prstGeom>
          <a:ln w="76200">
            <a:solidFill>
              <a:srgbClr val="FF0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87740CFA-CCBD-4321-BA7A-2AFDD17E81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988399" y="92840"/>
            <a:ext cx="1137051" cy="4973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438540-E862-4D05-89A6-21398A2DDC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04" t="78937" r="4873"/>
          <a:stretch/>
        </p:blipFill>
        <p:spPr>
          <a:xfrm>
            <a:off x="9187377" y="6255882"/>
            <a:ext cx="2938073" cy="509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F01BF5-F2C7-4402-928F-D1514858ED32}"/>
              </a:ext>
            </a:extLst>
          </p:cNvPr>
          <p:cNvSpPr txBox="1"/>
          <p:nvPr/>
        </p:nvSpPr>
        <p:spPr>
          <a:xfrm>
            <a:off x="3285081" y="1173628"/>
            <a:ext cx="7897581" cy="1938992"/>
          </a:xfrm>
          <a:prstGeom prst="rect">
            <a:avLst/>
          </a:prstGeom>
          <a:noFill/>
          <a:ln>
            <a:solidFill>
              <a:srgbClr val="0E2034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ID" sz="2400" dirty="0" err="1">
                <a:latin typeface="Arial" panose="020B0604020202020204" pitchFamily="34" charset="0"/>
                <a:cs typeface="Arial" panose="020B0604020202020204" pitchFamily="34" charset="0"/>
              </a:rPr>
              <a:t>Keuangan</a:t>
            </a:r>
            <a:r>
              <a:rPr lang="en-ID" sz="2400" dirty="0">
                <a:latin typeface="Arial" panose="020B0604020202020204" pitchFamily="34" charset="0"/>
                <a:cs typeface="Arial" panose="020B0604020202020204" pitchFamily="34" charset="0"/>
              </a:rPr>
              <a:t> Negara </a:t>
            </a:r>
            <a:r>
              <a:rPr lang="en-ID" sz="2400" dirty="0" err="1">
                <a:latin typeface="Arial" panose="020B0604020202020204" pitchFamily="34" charset="0"/>
                <a:cs typeface="Arial" panose="020B0604020202020204" pitchFamily="34" charset="0"/>
              </a:rPr>
              <a:t>adalah</a:t>
            </a:r>
            <a:r>
              <a:rPr lang="en-ID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rial" panose="020B0604020202020204" pitchFamily="34" charset="0"/>
                <a:cs typeface="Arial" panose="020B0604020202020204" pitchFamily="34" charset="0"/>
              </a:rPr>
              <a:t>semua</a:t>
            </a:r>
            <a:r>
              <a:rPr lang="en-ID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rial" panose="020B0604020202020204" pitchFamily="34" charset="0"/>
                <a:cs typeface="Arial" panose="020B0604020202020204" pitchFamily="34" charset="0"/>
              </a:rPr>
              <a:t>hak</a:t>
            </a:r>
            <a:r>
              <a:rPr lang="en-ID" sz="2400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ID" sz="2400" dirty="0" err="1">
                <a:latin typeface="Arial" panose="020B0604020202020204" pitchFamily="34" charset="0"/>
                <a:cs typeface="Arial" panose="020B0604020202020204" pitchFamily="34" charset="0"/>
              </a:rPr>
              <a:t>kewajiban</a:t>
            </a:r>
            <a:r>
              <a:rPr lang="en-ID" sz="2400" dirty="0">
                <a:latin typeface="Arial" panose="020B0604020202020204" pitchFamily="34" charset="0"/>
                <a:cs typeface="Arial" panose="020B0604020202020204" pitchFamily="34" charset="0"/>
              </a:rPr>
              <a:t> negara yang </a:t>
            </a:r>
            <a:r>
              <a:rPr lang="en-ID" sz="2400" dirty="0" err="1"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ID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rial" panose="020B0604020202020204" pitchFamily="34" charset="0"/>
                <a:cs typeface="Arial" panose="020B0604020202020204" pitchFamily="34" charset="0"/>
              </a:rPr>
              <a:t>dinilai</a:t>
            </a:r>
            <a:r>
              <a:rPr lang="en-ID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ID" sz="2400" dirty="0">
                <a:latin typeface="Arial" panose="020B0604020202020204" pitchFamily="34" charset="0"/>
                <a:cs typeface="Arial" panose="020B0604020202020204" pitchFamily="34" charset="0"/>
              </a:rPr>
              <a:t> uang, </a:t>
            </a:r>
            <a:r>
              <a:rPr lang="en-ID" sz="2400" dirty="0" err="1">
                <a:latin typeface="Arial" panose="020B0604020202020204" pitchFamily="34" charset="0"/>
                <a:cs typeface="Arial" panose="020B0604020202020204" pitchFamily="34" charset="0"/>
              </a:rPr>
              <a:t>serta</a:t>
            </a:r>
            <a:r>
              <a:rPr lang="en-ID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rial" panose="020B0604020202020204" pitchFamily="34" charset="0"/>
                <a:cs typeface="Arial" panose="020B0604020202020204" pitchFamily="34" charset="0"/>
              </a:rPr>
              <a:t>segala</a:t>
            </a:r>
            <a:r>
              <a:rPr lang="en-ID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rial" panose="020B0604020202020204" pitchFamily="34" charset="0"/>
                <a:cs typeface="Arial" panose="020B0604020202020204" pitchFamily="34" charset="0"/>
              </a:rPr>
              <a:t>sesuatu</a:t>
            </a:r>
            <a:r>
              <a:rPr lang="en-ID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rial" panose="020B0604020202020204" pitchFamily="34" charset="0"/>
                <a:cs typeface="Arial" panose="020B0604020202020204" pitchFamily="34" charset="0"/>
              </a:rPr>
              <a:t>baik</a:t>
            </a:r>
            <a:r>
              <a:rPr lang="en-ID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rial" panose="020B0604020202020204" pitchFamily="34" charset="0"/>
                <a:cs typeface="Arial" panose="020B0604020202020204" pitchFamily="34" charset="0"/>
              </a:rPr>
              <a:t>berupa</a:t>
            </a:r>
            <a:r>
              <a:rPr lang="en-ID" sz="2400" dirty="0">
                <a:latin typeface="Arial" panose="020B0604020202020204" pitchFamily="34" charset="0"/>
                <a:cs typeface="Arial" panose="020B0604020202020204" pitchFamily="34" charset="0"/>
              </a:rPr>
              <a:t> uang </a:t>
            </a:r>
            <a:r>
              <a:rPr lang="en-ID" sz="2400" dirty="0" err="1">
                <a:latin typeface="Arial" panose="020B0604020202020204" pitchFamily="34" charset="0"/>
                <a:cs typeface="Arial" panose="020B0604020202020204" pitchFamily="34" charset="0"/>
              </a:rPr>
              <a:t>maupun</a:t>
            </a:r>
            <a:r>
              <a:rPr lang="en-ID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rial" panose="020B0604020202020204" pitchFamily="34" charset="0"/>
                <a:cs typeface="Arial" panose="020B0604020202020204" pitchFamily="34" charset="0"/>
              </a:rPr>
              <a:t>berupa</a:t>
            </a:r>
            <a:r>
              <a:rPr lang="en-ID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rial" panose="020B0604020202020204" pitchFamily="34" charset="0"/>
                <a:cs typeface="Arial" panose="020B0604020202020204" pitchFamily="34" charset="0"/>
              </a:rPr>
              <a:t>barang</a:t>
            </a:r>
            <a:r>
              <a:rPr lang="en-ID" sz="24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ID" sz="2400" dirty="0" err="1"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ID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rial" panose="020B0604020202020204" pitchFamily="34" charset="0"/>
                <a:cs typeface="Arial" panose="020B0604020202020204" pitchFamily="34" charset="0"/>
              </a:rPr>
              <a:t>dijadikan</a:t>
            </a:r>
            <a:r>
              <a:rPr lang="en-ID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rial" panose="020B0604020202020204" pitchFamily="34" charset="0"/>
                <a:cs typeface="Arial" panose="020B0604020202020204" pitchFamily="34" charset="0"/>
              </a:rPr>
              <a:t>milik</a:t>
            </a:r>
            <a:r>
              <a:rPr lang="en-ID" sz="2400" dirty="0">
                <a:latin typeface="Arial" panose="020B0604020202020204" pitchFamily="34" charset="0"/>
                <a:cs typeface="Arial" panose="020B0604020202020204" pitchFamily="34" charset="0"/>
              </a:rPr>
              <a:t> negara </a:t>
            </a:r>
            <a:r>
              <a:rPr lang="en-ID" sz="2400" dirty="0" err="1">
                <a:latin typeface="Arial" panose="020B0604020202020204" pitchFamily="34" charset="0"/>
                <a:cs typeface="Arial" panose="020B0604020202020204" pitchFamily="34" charset="0"/>
              </a:rPr>
              <a:t>berhubung</a:t>
            </a:r>
            <a:r>
              <a:rPr lang="en-ID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ID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rial" panose="020B0604020202020204" pitchFamily="34" charset="0"/>
                <a:cs typeface="Arial" panose="020B0604020202020204" pitchFamily="34" charset="0"/>
              </a:rPr>
              <a:t>pelaksanaan</a:t>
            </a:r>
            <a:r>
              <a:rPr lang="en-ID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rial" panose="020B0604020202020204" pitchFamily="34" charset="0"/>
                <a:cs typeface="Arial" panose="020B0604020202020204" pitchFamily="34" charset="0"/>
              </a:rPr>
              <a:t>hak</a:t>
            </a:r>
            <a:r>
              <a:rPr lang="en-ID" sz="2400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ID" sz="2400" dirty="0" err="1">
                <a:latin typeface="Arial" panose="020B0604020202020204" pitchFamily="34" charset="0"/>
                <a:cs typeface="Arial" panose="020B0604020202020204" pitchFamily="34" charset="0"/>
              </a:rPr>
              <a:t>kewajiban</a:t>
            </a:r>
            <a:r>
              <a:rPr lang="en-ID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rial" panose="020B0604020202020204" pitchFamily="34" charset="0"/>
                <a:cs typeface="Arial" panose="020B0604020202020204" pitchFamily="34" charset="0"/>
              </a:rPr>
              <a:t>tersebut</a:t>
            </a:r>
            <a:endParaRPr lang="en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33F759-0D85-4362-8083-3C9340F07157}"/>
              </a:ext>
            </a:extLst>
          </p:cNvPr>
          <p:cNvSpPr txBox="1"/>
          <p:nvPr/>
        </p:nvSpPr>
        <p:spPr>
          <a:xfrm>
            <a:off x="3285081" y="3538542"/>
            <a:ext cx="7897581" cy="2639825"/>
          </a:xfrm>
          <a:prstGeom prst="rect">
            <a:avLst/>
          </a:prstGeom>
          <a:noFill/>
          <a:ln>
            <a:solidFill>
              <a:srgbClr val="0E2034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ID" sz="2400" dirty="0" err="1">
                <a:latin typeface="Arial" panose="020B0604020202020204" pitchFamily="34" charset="0"/>
                <a:cs typeface="Arial" panose="020B0604020202020204" pitchFamily="34" charset="0"/>
              </a:rPr>
              <a:t>Pasal</a:t>
            </a:r>
            <a:r>
              <a:rPr lang="en-ID" sz="2400" dirty="0">
                <a:latin typeface="Arial" panose="020B0604020202020204" pitchFamily="34" charset="0"/>
                <a:cs typeface="Arial" panose="020B0604020202020204" pitchFamily="34" charset="0"/>
              </a:rPr>
              <a:t> 3 (1)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ID" sz="2400" dirty="0" err="1">
                <a:latin typeface="Arial" panose="020B0604020202020204" pitchFamily="34" charset="0"/>
                <a:cs typeface="Arial" panose="020B0604020202020204" pitchFamily="34" charset="0"/>
              </a:rPr>
              <a:t>Keuangan</a:t>
            </a:r>
            <a:r>
              <a:rPr lang="en-ID" sz="2400" dirty="0">
                <a:latin typeface="Arial" panose="020B0604020202020204" pitchFamily="34" charset="0"/>
                <a:cs typeface="Arial" panose="020B0604020202020204" pitchFamily="34" charset="0"/>
              </a:rPr>
              <a:t> Negara </a:t>
            </a:r>
            <a:r>
              <a:rPr lang="en-ID" sz="2400" dirty="0" err="1">
                <a:latin typeface="Arial" panose="020B0604020202020204" pitchFamily="34" charset="0"/>
                <a:cs typeface="Arial" panose="020B0604020202020204" pitchFamily="34" charset="0"/>
              </a:rPr>
              <a:t>dikelola</a:t>
            </a:r>
            <a:r>
              <a:rPr lang="en-ID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rial" panose="020B0604020202020204" pitchFamily="34" charset="0"/>
                <a:cs typeface="Arial" panose="020B0604020202020204" pitchFamily="34" charset="0"/>
              </a:rPr>
              <a:t>secara</a:t>
            </a:r>
            <a:r>
              <a:rPr lang="en-ID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tertib</a:t>
            </a:r>
            <a:r>
              <a:rPr lang="en-ID" sz="2400" i="1" u="sng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D" sz="24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taat</a:t>
            </a:r>
            <a:r>
              <a:rPr lang="en-ID" sz="2400" i="1" u="sng" dirty="0">
                <a:latin typeface="Arial" panose="020B0604020202020204" pitchFamily="34" charset="0"/>
                <a:cs typeface="Arial" panose="020B0604020202020204" pitchFamily="34" charset="0"/>
              </a:rPr>
              <a:t> pada </a:t>
            </a:r>
            <a:r>
              <a:rPr lang="en-ID" sz="24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peraturan</a:t>
            </a:r>
            <a:r>
              <a:rPr lang="en-ID" sz="2400" i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perundang-undangan</a:t>
            </a:r>
            <a:r>
              <a:rPr lang="en-ID" sz="2400" i="1" u="sng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D" sz="24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efisien</a:t>
            </a:r>
            <a:r>
              <a:rPr lang="en-ID" sz="2400" i="1" u="sng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D" sz="24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ekonomis</a:t>
            </a:r>
            <a:r>
              <a:rPr lang="en-ID" sz="2400" i="1" u="sng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D" sz="24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efektif</a:t>
            </a:r>
            <a:r>
              <a:rPr lang="en-ID" sz="2400" i="1" u="sng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D" sz="24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transparan</a:t>
            </a:r>
            <a:r>
              <a:rPr lang="en-ID" sz="2400" i="1" u="sng" dirty="0">
                <a:latin typeface="Arial" panose="020B0604020202020204" pitchFamily="34" charset="0"/>
                <a:cs typeface="Arial" panose="020B0604020202020204" pitchFamily="34" charset="0"/>
              </a:rPr>
              <a:t>, dan </a:t>
            </a:r>
            <a:r>
              <a:rPr lang="en-ID" sz="24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bertanggung</a:t>
            </a:r>
            <a:r>
              <a:rPr lang="en-ID" sz="2400" i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jawab</a:t>
            </a:r>
            <a:r>
              <a:rPr lang="en-ID" sz="2400" i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ID" sz="2400" i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memperhatikan</a:t>
            </a:r>
            <a:r>
              <a:rPr lang="en-ID" sz="2400" i="1" u="sng" dirty="0">
                <a:latin typeface="Arial" panose="020B0604020202020204" pitchFamily="34" charset="0"/>
                <a:cs typeface="Arial" panose="020B0604020202020204" pitchFamily="34" charset="0"/>
              </a:rPr>
              <a:t> rasa </a:t>
            </a:r>
            <a:r>
              <a:rPr lang="en-ID" sz="24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keadilan</a:t>
            </a:r>
            <a:r>
              <a:rPr lang="en-ID" sz="2400" i="1" u="sng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ID" sz="24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kepatutan</a:t>
            </a:r>
            <a:r>
              <a:rPr lang="en-ID" sz="2400" i="1" u="sng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ID" sz="2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766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F6ABB4-8960-4A9C-8841-B7625E98DD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4" t="6313" r="56104"/>
          <a:stretch/>
        </p:blipFill>
        <p:spPr>
          <a:xfrm>
            <a:off x="10738204" y="0"/>
            <a:ext cx="1453796" cy="64250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6BEC3AE-BA72-4075-8616-EEB45E2B3424}"/>
              </a:ext>
            </a:extLst>
          </p:cNvPr>
          <p:cNvSpPr/>
          <p:nvPr/>
        </p:nvSpPr>
        <p:spPr>
          <a:xfrm>
            <a:off x="10738204" y="6425031"/>
            <a:ext cx="1453796" cy="43296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88741A7-0E77-4917-BC8F-418A138DC999}"/>
              </a:ext>
            </a:extLst>
          </p:cNvPr>
          <p:cNvSpPr txBox="1">
            <a:spLocks/>
          </p:cNvSpPr>
          <p:nvPr/>
        </p:nvSpPr>
        <p:spPr>
          <a:xfrm>
            <a:off x="944380" y="137080"/>
            <a:ext cx="9676194" cy="89821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14400"/>
            <a:r>
              <a:rPr lang="en-US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PENGELOLAAN KEUANGAN NEGARA MENCAKUP</a:t>
            </a:r>
            <a:endParaRPr lang="en-GB" sz="3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 panose="020B05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0BC4138-065C-4153-B6BD-B6B5D0BCAA0F}"/>
              </a:ext>
            </a:extLst>
          </p:cNvPr>
          <p:cNvCxnSpPr>
            <a:cxnSpLocks/>
          </p:cNvCxnSpPr>
          <p:nvPr/>
        </p:nvCxnSpPr>
        <p:spPr>
          <a:xfrm flipV="1">
            <a:off x="134009" y="742940"/>
            <a:ext cx="10486565" cy="7010"/>
          </a:xfrm>
          <a:prstGeom prst="line">
            <a:avLst/>
          </a:prstGeom>
          <a:ln w="76200">
            <a:solidFill>
              <a:srgbClr val="FF0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84B7051-5C00-4DC5-A076-FD1765A1420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329" y="153377"/>
            <a:ext cx="1137051" cy="49731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5384E84F-13D0-4F07-BD15-4AAA83F58CD6}"/>
              </a:ext>
            </a:extLst>
          </p:cNvPr>
          <p:cNvGrpSpPr/>
          <p:nvPr/>
        </p:nvGrpSpPr>
        <p:grpSpPr>
          <a:xfrm>
            <a:off x="2092996" y="1037898"/>
            <a:ext cx="2432769" cy="2418819"/>
            <a:chOff x="2998040" y="1117804"/>
            <a:chExt cx="2432769" cy="241881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877B9FE-AE85-456E-A101-17C5E35D03CF}"/>
                </a:ext>
              </a:extLst>
            </p:cNvPr>
            <p:cNvSpPr/>
            <p:nvPr/>
          </p:nvSpPr>
          <p:spPr>
            <a:xfrm>
              <a:off x="3015496" y="1117804"/>
              <a:ext cx="2398100" cy="241881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59AE56B-94B9-441E-8057-ACDA9BC092F4}"/>
                </a:ext>
              </a:extLst>
            </p:cNvPr>
            <p:cNvSpPr/>
            <p:nvPr/>
          </p:nvSpPr>
          <p:spPr>
            <a:xfrm>
              <a:off x="3694451" y="1470456"/>
              <a:ext cx="950932" cy="824889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id-ID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B81590C-36EB-4576-8296-AD35BC748FAF}"/>
                </a:ext>
              </a:extLst>
            </p:cNvPr>
            <p:cNvSpPr txBox="1"/>
            <p:nvPr/>
          </p:nvSpPr>
          <p:spPr>
            <a:xfrm>
              <a:off x="2998040" y="2565396"/>
              <a:ext cx="2432769" cy="3796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9170"/>
              <a:r>
                <a:rPr lang="en-GB" sz="1867" noProof="1">
                  <a:solidFill>
                    <a:schemeClr val="bg1"/>
                  </a:solidFill>
                  <a:latin typeface="Impact" panose="020B0806030902050204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PENGUASAAN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A4D5169-A8AF-43F3-8FD8-6D2558324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7110" y="1690367"/>
              <a:ext cx="390493" cy="390493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684869-5781-4E9C-BDE1-E9B1FE1040A7}"/>
              </a:ext>
            </a:extLst>
          </p:cNvPr>
          <p:cNvGrpSpPr/>
          <p:nvPr/>
        </p:nvGrpSpPr>
        <p:grpSpPr>
          <a:xfrm>
            <a:off x="4144070" y="3726768"/>
            <a:ext cx="2432768" cy="2418819"/>
            <a:chOff x="4044387" y="3742057"/>
            <a:chExt cx="2432768" cy="241881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139E9DC-09EA-439D-BC28-404D031C5C5B}"/>
                </a:ext>
              </a:extLst>
            </p:cNvPr>
            <p:cNvSpPr/>
            <p:nvPr/>
          </p:nvSpPr>
          <p:spPr>
            <a:xfrm>
              <a:off x="4044387" y="3742057"/>
              <a:ext cx="2432768" cy="241881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501A729-09A5-4CE0-9AED-C7B900B06708}"/>
                </a:ext>
              </a:extLst>
            </p:cNvPr>
            <p:cNvSpPr/>
            <p:nvPr/>
          </p:nvSpPr>
          <p:spPr>
            <a:xfrm>
              <a:off x="4782842" y="4017189"/>
              <a:ext cx="921193" cy="74045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id-ID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4A662E6-BCF9-49D1-BC2B-11F2369A6AF3}"/>
                </a:ext>
              </a:extLst>
            </p:cNvPr>
            <p:cNvSpPr txBox="1"/>
            <p:nvPr/>
          </p:nvSpPr>
          <p:spPr>
            <a:xfrm>
              <a:off x="4044387" y="5154604"/>
              <a:ext cx="2398101" cy="3796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9170"/>
              <a:r>
                <a:rPr lang="en-GB" sz="1867" noProof="1">
                  <a:solidFill>
                    <a:schemeClr val="bg1"/>
                  </a:solidFill>
                  <a:latin typeface="Impact" panose="020B0806030902050204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 PENGAWASAN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FD0016A-30B5-4E3F-ACDC-E035B521F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3103" y="4151274"/>
              <a:ext cx="390493" cy="390493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E1B9802-20D5-46D2-8CBB-01F820E4219C}"/>
              </a:ext>
            </a:extLst>
          </p:cNvPr>
          <p:cNvGrpSpPr/>
          <p:nvPr/>
        </p:nvGrpSpPr>
        <p:grpSpPr>
          <a:xfrm>
            <a:off x="6354690" y="1036935"/>
            <a:ext cx="2398101" cy="2508496"/>
            <a:chOff x="6432934" y="1177093"/>
            <a:chExt cx="2398101" cy="2508496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F00595C-DAF6-4D61-AED3-C7166DF793F3}"/>
                </a:ext>
              </a:extLst>
            </p:cNvPr>
            <p:cNvSpPr/>
            <p:nvPr/>
          </p:nvSpPr>
          <p:spPr>
            <a:xfrm>
              <a:off x="6453795" y="1177093"/>
              <a:ext cx="2309328" cy="2508496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0AACCA0-DF30-462E-9608-7580D46B4288}"/>
                </a:ext>
              </a:extLst>
            </p:cNvPr>
            <p:cNvSpPr/>
            <p:nvPr/>
          </p:nvSpPr>
          <p:spPr>
            <a:xfrm>
              <a:off x="7091794" y="1510857"/>
              <a:ext cx="1080379" cy="98488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id-ID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AEA5094-F240-4CE2-A64C-00443685D4A7}"/>
                </a:ext>
              </a:extLst>
            </p:cNvPr>
            <p:cNvSpPr txBox="1"/>
            <p:nvPr/>
          </p:nvSpPr>
          <p:spPr>
            <a:xfrm>
              <a:off x="6432934" y="2614941"/>
              <a:ext cx="2398101" cy="3796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9170"/>
              <a:r>
                <a:rPr lang="en-GB" sz="1867" noProof="1">
                  <a:solidFill>
                    <a:schemeClr val="bg1"/>
                  </a:solidFill>
                  <a:latin typeface="Impact" panose="020B0806030902050204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PENGGUNAAN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DBFCC22-FBE9-4BCD-B696-E58F756D3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8934" y="1789967"/>
              <a:ext cx="390493" cy="390493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B862B4E-4065-4920-87B7-ACEACF02615B}"/>
              </a:ext>
            </a:extLst>
          </p:cNvPr>
          <p:cNvGrpSpPr/>
          <p:nvPr/>
        </p:nvGrpSpPr>
        <p:grpSpPr>
          <a:xfrm>
            <a:off x="8246621" y="3743910"/>
            <a:ext cx="2432768" cy="2418819"/>
            <a:chOff x="7852037" y="3774300"/>
            <a:chExt cx="2432768" cy="2418819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348B0AA-D97F-46DB-AA8D-5DF014054E3B}"/>
                </a:ext>
              </a:extLst>
            </p:cNvPr>
            <p:cNvSpPr/>
            <p:nvPr/>
          </p:nvSpPr>
          <p:spPr>
            <a:xfrm>
              <a:off x="7852037" y="3774300"/>
              <a:ext cx="2432768" cy="2418819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AC496A2-5E0F-4CC1-B123-A2E38AAE4EC1}"/>
                </a:ext>
              </a:extLst>
            </p:cNvPr>
            <p:cNvSpPr/>
            <p:nvPr/>
          </p:nvSpPr>
          <p:spPr>
            <a:xfrm>
              <a:off x="8634334" y="3985433"/>
              <a:ext cx="854440" cy="77221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id-ID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2C779E5-6F8C-474B-8851-FEC602F00163}"/>
                </a:ext>
              </a:extLst>
            </p:cNvPr>
            <p:cNvSpPr txBox="1"/>
            <p:nvPr/>
          </p:nvSpPr>
          <p:spPr>
            <a:xfrm>
              <a:off x="7854507" y="4956486"/>
              <a:ext cx="2398101" cy="6669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9170"/>
              <a:r>
                <a:rPr lang="en-GB" sz="1867" noProof="1">
                  <a:solidFill>
                    <a:schemeClr val="bg1"/>
                  </a:solidFill>
                  <a:latin typeface="Impact" panose="020B0806030902050204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PERTANGGUNG JAWABAN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E5EB4B5-6F25-49B9-8EF6-735248B6F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5519" y="4135504"/>
              <a:ext cx="472070" cy="47207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911A6B2-A804-49B2-9411-D7401FABC31B}"/>
              </a:ext>
            </a:extLst>
          </p:cNvPr>
          <p:cNvGrpSpPr/>
          <p:nvPr/>
        </p:nvGrpSpPr>
        <p:grpSpPr>
          <a:xfrm>
            <a:off x="227155" y="3689850"/>
            <a:ext cx="2442350" cy="2410948"/>
            <a:chOff x="858766" y="2836533"/>
            <a:chExt cx="2442350" cy="241094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418B26E-8A7C-4A9E-8BA5-B58D0E922C54}"/>
                </a:ext>
              </a:extLst>
            </p:cNvPr>
            <p:cNvSpPr/>
            <p:nvPr/>
          </p:nvSpPr>
          <p:spPr>
            <a:xfrm>
              <a:off x="858766" y="2836533"/>
              <a:ext cx="2353483" cy="241094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5BD66F0-E8C5-4628-9403-06334E99DC7A}"/>
                </a:ext>
              </a:extLst>
            </p:cNvPr>
            <p:cNvSpPr/>
            <p:nvPr/>
          </p:nvSpPr>
          <p:spPr>
            <a:xfrm>
              <a:off x="1472276" y="3057122"/>
              <a:ext cx="1041992" cy="984885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id-ID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CB6DC0C-40CB-449E-B9B7-F75160CFB2E4}"/>
                </a:ext>
              </a:extLst>
            </p:cNvPr>
            <p:cNvSpPr txBox="1"/>
            <p:nvPr/>
          </p:nvSpPr>
          <p:spPr>
            <a:xfrm>
              <a:off x="1332409" y="3227755"/>
              <a:ext cx="1267364" cy="5027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9170"/>
              <a:r>
                <a:rPr lang="en-US" sz="2667" dirty="0">
                  <a:solidFill>
                    <a:prstClr val="white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Rp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130DE80-7A67-4E31-93B7-58C10D658F41}"/>
                </a:ext>
              </a:extLst>
            </p:cNvPr>
            <p:cNvSpPr txBox="1"/>
            <p:nvPr/>
          </p:nvSpPr>
          <p:spPr>
            <a:xfrm>
              <a:off x="903015" y="4091815"/>
              <a:ext cx="2398101" cy="3796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9170"/>
              <a:r>
                <a:rPr lang="en-GB" sz="1867" spc="300" noProof="1">
                  <a:solidFill>
                    <a:schemeClr val="bg1"/>
                  </a:solidFill>
                  <a:latin typeface="Impact" panose="020B0806030902050204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PERENCANAAN</a:t>
              </a:r>
            </a:p>
          </p:txBody>
        </p: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04A9882-53A5-4941-A680-7467623EBDCE}"/>
              </a:ext>
            </a:extLst>
          </p:cNvPr>
          <p:cNvCxnSpPr>
            <a:cxnSpLocks/>
            <a:stCxn id="14" idx="7"/>
            <a:endCxn id="13" idx="4"/>
          </p:cNvCxnSpPr>
          <p:nvPr/>
        </p:nvCxnSpPr>
        <p:spPr>
          <a:xfrm flipV="1">
            <a:off x="2235978" y="3456717"/>
            <a:ext cx="1073524" cy="586208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A6F4B09-DBCE-4E79-A103-10DA4690FDD8}"/>
              </a:ext>
            </a:extLst>
          </p:cNvPr>
          <p:cNvCxnSpPr>
            <a:cxnSpLocks/>
            <a:stCxn id="13" idx="4"/>
            <a:endCxn id="12" idx="1"/>
          </p:cNvCxnSpPr>
          <p:nvPr/>
        </p:nvCxnSpPr>
        <p:spPr>
          <a:xfrm>
            <a:off x="3309502" y="3456717"/>
            <a:ext cx="1190839" cy="624279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7DE2F97-C677-4FA1-A205-A1A8C72020CB}"/>
              </a:ext>
            </a:extLst>
          </p:cNvPr>
          <p:cNvCxnSpPr>
            <a:cxnSpLocks/>
            <a:stCxn id="11" idx="4"/>
            <a:endCxn id="12" idx="7"/>
          </p:cNvCxnSpPr>
          <p:nvPr/>
        </p:nvCxnSpPr>
        <p:spPr>
          <a:xfrm flipH="1">
            <a:off x="6220567" y="3545431"/>
            <a:ext cx="1309648" cy="535565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7A3C014-71EC-43E9-8960-AC913BF5E466}"/>
              </a:ext>
            </a:extLst>
          </p:cNvPr>
          <p:cNvCxnSpPr>
            <a:cxnSpLocks/>
            <a:stCxn id="10" idx="1"/>
            <a:endCxn id="11" idx="4"/>
          </p:cNvCxnSpPr>
          <p:nvPr/>
        </p:nvCxnSpPr>
        <p:spPr>
          <a:xfrm flipH="1" flipV="1">
            <a:off x="7530215" y="3545431"/>
            <a:ext cx="1072677" cy="552707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>
            <a:extLst>
              <a:ext uri="{FF2B5EF4-FFF2-40B4-BE49-F238E27FC236}">
                <a16:creationId xmlns:a16="http://schemas.microsoft.com/office/drawing/2014/main" id="{ED57BB41-C2B6-4232-BC79-834D5916FD2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504" t="78937" r="4873"/>
          <a:stretch/>
        </p:blipFill>
        <p:spPr>
          <a:xfrm>
            <a:off x="-51434" y="6321387"/>
            <a:ext cx="2938073" cy="50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08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F6ABB4-8960-4A9C-8841-B7625E98DD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4" t="6313" r="56104"/>
          <a:stretch/>
        </p:blipFill>
        <p:spPr>
          <a:xfrm>
            <a:off x="10738204" y="0"/>
            <a:ext cx="1453796" cy="64250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6BEC3AE-BA72-4075-8616-EEB45E2B3424}"/>
              </a:ext>
            </a:extLst>
          </p:cNvPr>
          <p:cNvSpPr/>
          <p:nvPr/>
        </p:nvSpPr>
        <p:spPr>
          <a:xfrm>
            <a:off x="10738204" y="6425031"/>
            <a:ext cx="1453796" cy="43296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88741A7-0E77-4917-BC8F-418A138DC999}"/>
              </a:ext>
            </a:extLst>
          </p:cNvPr>
          <p:cNvSpPr txBox="1">
            <a:spLocks/>
          </p:cNvSpPr>
          <p:nvPr/>
        </p:nvSpPr>
        <p:spPr>
          <a:xfrm>
            <a:off x="944380" y="137080"/>
            <a:ext cx="9676194" cy="89821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14400"/>
            <a:r>
              <a:rPr lang="en-US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ASAS-ASAS UMUM PENGELOLAAN KEUANGAN NEGARA</a:t>
            </a:r>
            <a:endParaRPr lang="en-GB" sz="2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 panose="020B05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0BC4138-065C-4153-B6BD-B6B5D0BCAA0F}"/>
              </a:ext>
            </a:extLst>
          </p:cNvPr>
          <p:cNvCxnSpPr>
            <a:cxnSpLocks/>
          </p:cNvCxnSpPr>
          <p:nvPr/>
        </p:nvCxnSpPr>
        <p:spPr>
          <a:xfrm flipV="1">
            <a:off x="134009" y="742940"/>
            <a:ext cx="10486565" cy="7010"/>
          </a:xfrm>
          <a:prstGeom prst="line">
            <a:avLst/>
          </a:prstGeom>
          <a:ln w="76200">
            <a:solidFill>
              <a:srgbClr val="FF0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84B7051-5C00-4DC5-A076-FD1765A1420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329" y="153377"/>
            <a:ext cx="1137051" cy="49731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FCA9F7C-AB2F-403E-9B52-B695EB547E6F}"/>
              </a:ext>
            </a:extLst>
          </p:cNvPr>
          <p:cNvSpPr txBox="1"/>
          <p:nvPr/>
        </p:nvSpPr>
        <p:spPr>
          <a:xfrm>
            <a:off x="303120" y="1127543"/>
            <a:ext cx="10148341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ID" sz="2400" b="1" u="sng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Asas-asas</a:t>
            </a:r>
            <a:r>
              <a:rPr lang="en-ID" sz="24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b="1" u="sng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Umum</a:t>
            </a:r>
            <a:r>
              <a:rPr lang="en-ID" sz="24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b="1" u="sng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Pengelolaan</a:t>
            </a:r>
            <a:r>
              <a:rPr lang="en-ID" sz="24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b="1" u="sng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Keuangan</a:t>
            </a:r>
            <a:r>
              <a:rPr lang="en-ID" sz="24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Negara</a:t>
            </a:r>
            <a:r>
              <a:rPr lang="en-ID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rangka</a:t>
            </a:r>
            <a:r>
              <a:rPr lang="en-ID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mendukung</a:t>
            </a:r>
            <a:r>
              <a:rPr lang="en-ID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terwujudnya</a:t>
            </a:r>
            <a:r>
              <a:rPr lang="en-ID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good governance </a:t>
            </a:r>
            <a:r>
              <a:rPr lang="en-ID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penyelenggaraan</a:t>
            </a:r>
            <a:r>
              <a:rPr lang="en-ID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negara, </a:t>
            </a:r>
            <a:r>
              <a:rPr lang="en-ID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pengelolaan</a:t>
            </a:r>
            <a:r>
              <a:rPr lang="en-ID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keuangan</a:t>
            </a:r>
            <a:r>
              <a:rPr lang="en-ID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negara </a:t>
            </a:r>
            <a:r>
              <a:rPr lang="en-ID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perlu</a:t>
            </a:r>
            <a:r>
              <a:rPr lang="en-ID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diselenggarakan</a:t>
            </a:r>
            <a:r>
              <a:rPr lang="en-ID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secara</a:t>
            </a:r>
            <a:r>
              <a:rPr lang="en-ID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b="1" i="1" u="sng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profesional</a:t>
            </a:r>
            <a:r>
              <a:rPr lang="en-ID" sz="2400" b="1" i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2400" b="1" i="1" u="sng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terbuka</a:t>
            </a:r>
            <a:r>
              <a:rPr lang="en-ID" sz="2400" b="1" i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dan </a:t>
            </a:r>
            <a:r>
              <a:rPr lang="en-ID" sz="2400" b="1" i="1" u="sng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bertanggung</a:t>
            </a:r>
            <a:r>
              <a:rPr lang="en-ID" sz="2400" b="1" i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b="1" i="1" u="sng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jawab</a:t>
            </a:r>
            <a:r>
              <a:rPr lang="en-ID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sesuai</a:t>
            </a:r>
            <a:r>
              <a:rPr lang="en-ID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ID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aturan</a:t>
            </a:r>
            <a:r>
              <a:rPr lang="en-ID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pokok</a:t>
            </a:r>
            <a:r>
              <a:rPr lang="en-ID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telah</a:t>
            </a:r>
            <a:r>
              <a:rPr lang="en-ID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ditetapkan</a:t>
            </a:r>
            <a:r>
              <a:rPr lang="en-ID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Undang-Undang</a:t>
            </a:r>
            <a:r>
              <a:rPr lang="en-ID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Dasar.</a:t>
            </a:r>
            <a:endParaRPr lang="en-ID" sz="2400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BEC1D37-CC3F-4768-8BF5-D30E18321A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04" t="78937" r="4873"/>
          <a:stretch/>
        </p:blipFill>
        <p:spPr>
          <a:xfrm>
            <a:off x="-51434" y="6321387"/>
            <a:ext cx="2938073" cy="50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12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FDF63-665B-43FE-8EFB-BD3AA53E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1" y="232109"/>
            <a:ext cx="11329259" cy="700615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r>
              <a:rPr lang="en-US" sz="3200" dirty="0"/>
              <a:t>TITIK KRITIS PENGELOLAAN KEUANGAN NEGARA/</a:t>
            </a:r>
            <a:br>
              <a:rPr lang="en-US" sz="3200" dirty="0"/>
            </a:br>
            <a:r>
              <a:rPr lang="en-US" sz="3200" dirty="0"/>
              <a:t>BANTUAN PROGRAM</a:t>
            </a:r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0EB480F1-4069-4BC1-ADA1-E27C5053A6F2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29316051"/>
              </p:ext>
            </p:extLst>
          </p:nvPr>
        </p:nvGraphicFramePr>
        <p:xfrm>
          <a:off x="-162319" y="1475467"/>
          <a:ext cx="12516637" cy="44473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2">
            <a:extLst>
              <a:ext uri="{FF2B5EF4-FFF2-40B4-BE49-F238E27FC236}">
                <a16:creationId xmlns:a16="http://schemas.microsoft.com/office/drawing/2014/main" id="{CB5C1FB5-5F37-4DC7-9C84-845550AE3D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402" y="5935525"/>
            <a:ext cx="800701" cy="7006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458643D1-8055-4A8A-971C-2D78C9A02110}"/>
              </a:ext>
            </a:extLst>
          </p:cNvPr>
          <p:cNvSpPr txBox="1"/>
          <p:nvPr/>
        </p:nvSpPr>
        <p:spPr>
          <a:xfrm>
            <a:off x="1694571" y="6142957"/>
            <a:ext cx="3297767" cy="49244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FFFFFF"/>
                </a:solidFill>
                <a:latin typeface="Arial" panose="020B0604020202020204" pitchFamily="34" charset="0"/>
              </a:rPr>
              <a:t>Perlu</a:t>
            </a:r>
            <a:r>
              <a:rPr lang="en-US" altLang="en-US" sz="2400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FFFF"/>
                </a:solidFill>
                <a:latin typeface="Arial" panose="020B0604020202020204" pitchFamily="34" charset="0"/>
              </a:rPr>
              <a:t>migitasi</a:t>
            </a:r>
            <a:r>
              <a:rPr lang="en-US" altLang="en-US" sz="2400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FFFFFF"/>
                </a:solidFill>
                <a:latin typeface="Arial" panose="020B0604020202020204" pitchFamily="34" charset="0"/>
              </a:rPr>
              <a:t>risiko</a:t>
            </a:r>
            <a:r>
              <a:rPr lang="en-US" altLang="en-US" sz="2400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endParaRPr lang="en-US" altLang="en-US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900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70C41955-BE03-415E-837E-7CF186487C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4" t="6313" r="56104"/>
          <a:stretch/>
        </p:blipFill>
        <p:spPr>
          <a:xfrm>
            <a:off x="26826" y="18173"/>
            <a:ext cx="1547652" cy="6839828"/>
          </a:xfrm>
          <a:prstGeom prst="rect">
            <a:avLst/>
          </a:prstGeom>
        </p:spPr>
      </p:pic>
      <p:sp>
        <p:nvSpPr>
          <p:cNvPr id="39938" name="Slide Number Placeholder 3">
            <a:extLst>
              <a:ext uri="{FF2B5EF4-FFF2-40B4-BE49-F238E27FC236}">
                <a16:creationId xmlns:a16="http://schemas.microsoft.com/office/drawing/2014/main" id="{86B86C93-0D72-49E3-B231-DE453ADBFC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32" indent="-285744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971" indent="-228594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160" indent="-228594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349" indent="-228594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537" indent="-228594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726" indent="-228594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914" indent="-228594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103" indent="-228594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24CDB9AA-94AA-4E22-935B-343CFA220A34}" type="slidenum">
              <a:rPr lang="en-GB" altLang="id-ID">
                <a:solidFill>
                  <a:prstClr val="white"/>
                </a:solidFill>
                <a:latin typeface="Josefin Sans" panose="020B0604020202020204" charset="0"/>
              </a:rPr>
              <a:pPr defTabSz="121917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16</a:t>
            </a:fld>
            <a:endParaRPr lang="en-GB" altLang="id-ID">
              <a:solidFill>
                <a:prstClr val="white"/>
              </a:solidFill>
              <a:latin typeface="Josefin Sans" panose="020B0604020202020204" charset="0"/>
            </a:endParaRPr>
          </a:p>
        </p:txBody>
      </p:sp>
      <p:sp>
        <p:nvSpPr>
          <p:cNvPr id="39939" name="Title 1">
            <a:extLst>
              <a:ext uri="{FF2B5EF4-FFF2-40B4-BE49-F238E27FC236}">
                <a16:creationId xmlns:a16="http://schemas.microsoft.com/office/drawing/2014/main" id="{E2324B7C-4A77-4B52-A927-ACC8211893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50825"/>
            <a:ext cx="8467725" cy="1071563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id-ID" altLang="id-ID">
                <a:latin typeface="Josefin Sans" panose="020B0604020202020204" charset="0"/>
              </a:rPr>
            </a:br>
            <a:endParaRPr lang="id-ID" altLang="id-ID">
              <a:latin typeface="Josefin Sans" panose="020B0604020202020204" charset="0"/>
            </a:endParaRPr>
          </a:p>
        </p:txBody>
      </p:sp>
      <p:sp>
        <p:nvSpPr>
          <p:cNvPr id="39940" name="Title 1">
            <a:extLst>
              <a:ext uri="{FF2B5EF4-FFF2-40B4-BE49-F238E27FC236}">
                <a16:creationId xmlns:a16="http://schemas.microsoft.com/office/drawing/2014/main" id="{D254DB46-BF4E-4522-A577-F14F059EF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0263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endParaRPr lang="id-ID" altLang="id-ID" b="1">
              <a:solidFill>
                <a:prstClr val="black"/>
              </a:solidFill>
              <a:latin typeface="Josefin Sans" panose="020B060402020202020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29E650B-9A79-4938-83EC-A68C24A66637}"/>
              </a:ext>
            </a:extLst>
          </p:cNvPr>
          <p:cNvSpPr txBox="1">
            <a:spLocks/>
          </p:cNvSpPr>
          <p:nvPr/>
        </p:nvSpPr>
        <p:spPr>
          <a:xfrm>
            <a:off x="2100262" y="304800"/>
            <a:ext cx="9482137" cy="596440"/>
          </a:xfrm>
          <a:prstGeom prst="rect">
            <a:avLst/>
          </a:prstGeom>
        </p:spPr>
        <p:txBody>
          <a:bodyPr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Josefin Sans" panose="00000500000000000000" pitchFamily="2" charset="0"/>
                <a:ea typeface="+mj-ea"/>
                <a:cs typeface="+mj-cs"/>
              </a:defRPr>
            </a:lvl1pPr>
          </a:lstStyle>
          <a:p>
            <a:pPr defTabSz="1219170">
              <a:defRPr/>
            </a:pPr>
            <a:r>
              <a:rPr lang="id-ID" dirty="0">
                <a:solidFill>
                  <a:prstClr val="black"/>
                </a:solidFill>
              </a:rPr>
              <a:t>KENDALA DAN </a:t>
            </a:r>
            <a:r>
              <a:rPr lang="en-US" dirty="0">
                <a:solidFill>
                  <a:prstClr val="black"/>
                </a:solidFill>
              </a:rPr>
              <a:t>MITIGASI </a:t>
            </a:r>
            <a:r>
              <a:rPr lang="id-ID" dirty="0">
                <a:solidFill>
                  <a:prstClr val="black"/>
                </a:solidFill>
              </a:rPr>
              <a:t>PENGELOLAAN </a:t>
            </a:r>
            <a:r>
              <a:rPr lang="en-US" dirty="0">
                <a:solidFill>
                  <a:prstClr val="black"/>
                </a:solidFill>
              </a:rPr>
              <a:t>PENGELOLAAN PROGRAM OLEH PEJUANG MUDA</a:t>
            </a:r>
            <a:endParaRPr lang="id-ID" dirty="0">
              <a:solidFill>
                <a:prstClr val="black"/>
              </a:solidFill>
            </a:endParaRPr>
          </a:p>
        </p:txBody>
      </p:sp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4F388964-0098-4CE5-8CBC-AE3E8673FD8C}"/>
              </a:ext>
            </a:extLst>
          </p:cNvPr>
          <p:cNvSpPr/>
          <p:nvPr/>
        </p:nvSpPr>
        <p:spPr>
          <a:xfrm>
            <a:off x="2503489" y="2497905"/>
            <a:ext cx="1627187" cy="1784297"/>
          </a:xfrm>
          <a:prstGeom prst="wedgeRectCallout">
            <a:avLst/>
          </a:prstGeom>
          <a:solidFill>
            <a:srgbClr val="D3FD5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id-ID" dirty="0">
                <a:solidFill>
                  <a:prstClr val="black"/>
                </a:solidFill>
                <a:latin typeface="Lato" panose="020B0604020202020204" charset="0"/>
              </a:rPr>
              <a:t>Kurangnya pemahaman regulasi/kebijakan p</a:t>
            </a:r>
            <a:r>
              <a:rPr lang="en-US" dirty="0" err="1">
                <a:solidFill>
                  <a:prstClr val="black"/>
                </a:solidFill>
                <a:latin typeface="Lato" panose="020B0604020202020204" charset="0"/>
              </a:rPr>
              <a:t>rogram</a:t>
            </a:r>
            <a:r>
              <a:rPr lang="en-US" dirty="0">
                <a:solidFill>
                  <a:prstClr val="black"/>
                </a:solidFill>
                <a:latin typeface="Lato" panose="020B0604020202020204" charset="0"/>
              </a:rPr>
              <a:t> social yang </a:t>
            </a:r>
            <a:r>
              <a:rPr lang="en-US" dirty="0" err="1">
                <a:solidFill>
                  <a:prstClr val="black"/>
                </a:solidFill>
                <a:latin typeface="Lato" panose="020B0604020202020204" charset="0"/>
              </a:rPr>
              <a:t>ada</a:t>
            </a:r>
            <a:endParaRPr lang="id-ID" dirty="0">
              <a:solidFill>
                <a:prstClr val="black"/>
              </a:solidFill>
              <a:latin typeface="Lato" panose="020B0604020202020204" charset="0"/>
            </a:endParaRPr>
          </a:p>
        </p:txBody>
      </p:sp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id="{8F8557C4-545A-4A4F-A5AF-7ECE895B900B}"/>
              </a:ext>
            </a:extLst>
          </p:cNvPr>
          <p:cNvSpPr/>
          <p:nvPr/>
        </p:nvSpPr>
        <p:spPr>
          <a:xfrm>
            <a:off x="4408488" y="2497905"/>
            <a:ext cx="1625600" cy="1784297"/>
          </a:xfrm>
          <a:prstGeom prst="wedgeRectCallout">
            <a:avLst/>
          </a:prstGeom>
          <a:solidFill>
            <a:srgbClr val="D3FD5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id-ID" dirty="0">
                <a:solidFill>
                  <a:prstClr val="black"/>
                </a:solidFill>
                <a:latin typeface="Lato" panose="020B0604020202020204" charset="0"/>
              </a:rPr>
              <a:t>Kurangnya fungsi pe</a:t>
            </a:r>
            <a:r>
              <a:rPr lang="en-US" dirty="0" err="1">
                <a:solidFill>
                  <a:prstClr val="black"/>
                </a:solidFill>
                <a:latin typeface="Lato" panose="020B0604020202020204" charset="0"/>
              </a:rPr>
              <a:t>ndampingan</a:t>
            </a:r>
            <a:r>
              <a:rPr lang="id-ID" dirty="0">
                <a:solidFill>
                  <a:prstClr val="black"/>
                </a:solidFill>
                <a:latin typeface="Lato" panose="020B0604020202020204" charset="0"/>
              </a:rPr>
              <a:t> dari</a:t>
            </a:r>
            <a:r>
              <a:rPr lang="en-US" dirty="0">
                <a:solidFill>
                  <a:prstClr val="black"/>
                </a:solidFill>
                <a:latin typeface="Lato" panose="020B060402020202020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Lato" panose="020B0604020202020204" charset="0"/>
              </a:rPr>
              <a:t>Institusi</a:t>
            </a:r>
            <a:r>
              <a:rPr lang="en-US" dirty="0">
                <a:solidFill>
                  <a:prstClr val="black"/>
                </a:solidFill>
                <a:latin typeface="Lato" panose="020B060402020202020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Lato" panose="020B0604020202020204" charset="0"/>
              </a:rPr>
              <a:t>Kemensos</a:t>
            </a:r>
            <a:r>
              <a:rPr lang="en-US" dirty="0">
                <a:solidFill>
                  <a:prstClr val="black"/>
                </a:solidFill>
                <a:latin typeface="Lato" panose="020B0604020202020204" charset="0"/>
              </a:rPr>
              <a:t> di </a:t>
            </a:r>
            <a:r>
              <a:rPr lang="en-US" dirty="0" err="1">
                <a:solidFill>
                  <a:prstClr val="black"/>
                </a:solidFill>
                <a:latin typeface="Lato" panose="020B0604020202020204" charset="0"/>
              </a:rPr>
              <a:t>lapangan</a:t>
            </a:r>
            <a:r>
              <a:rPr lang="en-US" dirty="0">
                <a:solidFill>
                  <a:prstClr val="black"/>
                </a:solidFill>
                <a:latin typeface="Lato" panose="020B060402020202020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Lato" panose="020B0604020202020204" charset="0"/>
              </a:rPr>
              <a:t>atas</a:t>
            </a:r>
            <a:r>
              <a:rPr lang="en-US" dirty="0">
                <a:solidFill>
                  <a:prstClr val="black"/>
                </a:solidFill>
                <a:latin typeface="Lato" panose="020B060402020202020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Lato" panose="020B0604020202020204" charset="0"/>
              </a:rPr>
              <a:t>pejuang</a:t>
            </a:r>
            <a:r>
              <a:rPr lang="en-US" dirty="0">
                <a:solidFill>
                  <a:prstClr val="black"/>
                </a:solidFill>
                <a:latin typeface="Lato" panose="020B060402020202020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Lato" panose="020B0604020202020204" charset="0"/>
              </a:rPr>
              <a:t>muda</a:t>
            </a:r>
            <a:r>
              <a:rPr lang="en-US" dirty="0">
                <a:solidFill>
                  <a:prstClr val="black"/>
                </a:solidFill>
                <a:latin typeface="Lato" panose="020B0604020202020204" charset="0"/>
              </a:rPr>
              <a:t> dan Mentor</a:t>
            </a:r>
            <a:endParaRPr lang="id-ID" dirty="0">
              <a:solidFill>
                <a:prstClr val="black"/>
              </a:solidFill>
              <a:latin typeface="Lato" panose="020B0604020202020204" charset="0"/>
            </a:endParaRPr>
          </a:p>
          <a:p>
            <a:pPr algn="ctr" defTabSz="1219170">
              <a:defRPr/>
            </a:pPr>
            <a:endParaRPr lang="id-ID" dirty="0">
              <a:solidFill>
                <a:prstClr val="black"/>
              </a:solidFill>
              <a:latin typeface="Lato" panose="020B0604020202020204" charset="0"/>
            </a:endParaRPr>
          </a:p>
        </p:txBody>
      </p:sp>
      <p:sp>
        <p:nvSpPr>
          <p:cNvPr id="17" name="Speech Bubble: Rectangle 16">
            <a:extLst>
              <a:ext uri="{FF2B5EF4-FFF2-40B4-BE49-F238E27FC236}">
                <a16:creationId xmlns:a16="http://schemas.microsoft.com/office/drawing/2014/main" id="{A0BE073D-C262-4A38-921C-FAE35CCA31AC}"/>
              </a:ext>
            </a:extLst>
          </p:cNvPr>
          <p:cNvSpPr/>
          <p:nvPr/>
        </p:nvSpPr>
        <p:spPr>
          <a:xfrm>
            <a:off x="6427789" y="2497905"/>
            <a:ext cx="1627187" cy="1784297"/>
          </a:xfrm>
          <a:prstGeom prst="wedgeRectCallout">
            <a:avLst/>
          </a:prstGeom>
          <a:solidFill>
            <a:srgbClr val="D3FD5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id-ID" sz="1733" dirty="0">
                <a:solidFill>
                  <a:prstClr val="black"/>
                </a:solidFill>
                <a:latin typeface="Lato" panose="020B0604020202020204" charset="0"/>
              </a:rPr>
              <a:t>Kekhawatiran/ketakutan melakukan kesalahan dari Pe</a:t>
            </a:r>
            <a:r>
              <a:rPr lang="en-US" sz="1733" dirty="0" err="1">
                <a:solidFill>
                  <a:prstClr val="black"/>
                </a:solidFill>
                <a:latin typeface="Lato" panose="020B0604020202020204" charset="0"/>
              </a:rPr>
              <a:t>juang</a:t>
            </a:r>
            <a:r>
              <a:rPr lang="en-US" sz="1733" dirty="0">
                <a:solidFill>
                  <a:prstClr val="black"/>
                </a:solidFill>
                <a:latin typeface="Lato" panose="020B0604020202020204" charset="0"/>
              </a:rPr>
              <a:t> Muda, &amp; Mentor</a:t>
            </a:r>
            <a:endParaRPr lang="id-ID" sz="1733" dirty="0">
              <a:solidFill>
                <a:prstClr val="black"/>
              </a:solidFill>
              <a:latin typeface="Lato" panose="020B0604020202020204" charset="0"/>
            </a:endParaRPr>
          </a:p>
        </p:txBody>
      </p:sp>
      <p:sp>
        <p:nvSpPr>
          <p:cNvPr id="18" name="Speech Bubble: Rectangle 17">
            <a:extLst>
              <a:ext uri="{FF2B5EF4-FFF2-40B4-BE49-F238E27FC236}">
                <a16:creationId xmlns:a16="http://schemas.microsoft.com/office/drawing/2014/main" id="{884E2930-5FB1-42E9-8672-C9412469F568}"/>
              </a:ext>
            </a:extLst>
          </p:cNvPr>
          <p:cNvSpPr/>
          <p:nvPr/>
        </p:nvSpPr>
        <p:spPr>
          <a:xfrm>
            <a:off x="8331201" y="2497905"/>
            <a:ext cx="1627188" cy="1784297"/>
          </a:xfrm>
          <a:prstGeom prst="wedgeRectCallout">
            <a:avLst/>
          </a:prstGeom>
          <a:solidFill>
            <a:srgbClr val="D3FD5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dirty="0">
                <a:solidFill>
                  <a:prstClr val="black"/>
                </a:solidFill>
                <a:latin typeface="Lato" panose="020B0604020202020204" charset="0"/>
              </a:rPr>
              <a:t>Waktu </a:t>
            </a:r>
            <a:r>
              <a:rPr lang="en-US" dirty="0" err="1">
                <a:solidFill>
                  <a:prstClr val="black"/>
                </a:solidFill>
                <a:latin typeface="Lato" panose="020B0604020202020204" charset="0"/>
              </a:rPr>
              <a:t>kegiatan</a:t>
            </a:r>
            <a:r>
              <a:rPr lang="en-US" dirty="0">
                <a:solidFill>
                  <a:prstClr val="black"/>
                </a:solidFill>
                <a:latin typeface="Lato" panose="020B0604020202020204" charset="0"/>
              </a:rPr>
              <a:t> yang </a:t>
            </a:r>
            <a:r>
              <a:rPr lang="en-US" dirty="0" err="1">
                <a:solidFill>
                  <a:prstClr val="black"/>
                </a:solidFill>
                <a:latin typeface="Lato" panose="020B0604020202020204" charset="0"/>
              </a:rPr>
              <a:t>singkat</a:t>
            </a:r>
            <a:r>
              <a:rPr lang="en-US" dirty="0">
                <a:solidFill>
                  <a:prstClr val="black"/>
                </a:solidFill>
                <a:latin typeface="Lato" panose="020B060402020202020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Lato" panose="020B0604020202020204" charset="0"/>
              </a:rPr>
              <a:t>dengan</a:t>
            </a:r>
            <a:r>
              <a:rPr lang="en-US" dirty="0">
                <a:solidFill>
                  <a:prstClr val="black"/>
                </a:solidFill>
                <a:latin typeface="Lato" panose="020B060402020202020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Lato" panose="020B0604020202020204" charset="0"/>
              </a:rPr>
              <a:t>tugas</a:t>
            </a:r>
            <a:r>
              <a:rPr lang="en-US" dirty="0">
                <a:solidFill>
                  <a:prstClr val="black"/>
                </a:solidFill>
                <a:latin typeface="Lato" panose="020B0604020202020204" charset="0"/>
              </a:rPr>
              <a:t> yang </a:t>
            </a:r>
            <a:r>
              <a:rPr lang="en-US" dirty="0" err="1">
                <a:solidFill>
                  <a:prstClr val="black"/>
                </a:solidFill>
                <a:latin typeface="Lato" panose="020B0604020202020204" charset="0"/>
              </a:rPr>
              <a:t>harus</a:t>
            </a:r>
            <a:r>
              <a:rPr lang="en-US" dirty="0">
                <a:solidFill>
                  <a:prstClr val="black"/>
                </a:solidFill>
                <a:latin typeface="Lato" panose="020B060402020202020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Lato" panose="020B0604020202020204" charset="0"/>
              </a:rPr>
              <a:t>berhasil</a:t>
            </a:r>
            <a:endParaRPr lang="id-ID" dirty="0">
              <a:solidFill>
                <a:prstClr val="black"/>
              </a:solidFill>
              <a:latin typeface="Lato" panose="020B0604020202020204" charset="0"/>
            </a:endParaRPr>
          </a:p>
        </p:txBody>
      </p:sp>
      <p:sp>
        <p:nvSpPr>
          <p:cNvPr id="19" name="Speech Bubble: Rectangle 18">
            <a:extLst>
              <a:ext uri="{FF2B5EF4-FFF2-40B4-BE49-F238E27FC236}">
                <a16:creationId xmlns:a16="http://schemas.microsoft.com/office/drawing/2014/main" id="{2759E65D-5587-451E-970B-38B18BBBFA96}"/>
              </a:ext>
            </a:extLst>
          </p:cNvPr>
          <p:cNvSpPr/>
          <p:nvPr/>
        </p:nvSpPr>
        <p:spPr>
          <a:xfrm>
            <a:off x="10234613" y="2497905"/>
            <a:ext cx="1627187" cy="1784297"/>
          </a:xfrm>
          <a:prstGeom prst="wedgeRectCallout">
            <a:avLst/>
          </a:prstGeom>
          <a:solidFill>
            <a:srgbClr val="D3FD5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id-ID" dirty="0">
                <a:solidFill>
                  <a:prstClr val="black"/>
                </a:solidFill>
                <a:latin typeface="Lato" panose="020B0604020202020204" charset="0"/>
              </a:rPr>
              <a:t>Kurangnya disiplin dalam pelaporan</a:t>
            </a:r>
            <a:r>
              <a:rPr lang="en-US" dirty="0">
                <a:solidFill>
                  <a:prstClr val="black"/>
                </a:solidFill>
                <a:latin typeface="Lato" panose="020B0604020202020204" charset="0"/>
              </a:rPr>
              <a:t> dan </a:t>
            </a:r>
            <a:r>
              <a:rPr lang="en-US" dirty="0" err="1">
                <a:solidFill>
                  <a:prstClr val="black"/>
                </a:solidFill>
                <a:latin typeface="Lato" panose="020B0604020202020204" charset="0"/>
              </a:rPr>
              <a:t>belum</a:t>
            </a:r>
            <a:r>
              <a:rPr lang="en-US" dirty="0">
                <a:solidFill>
                  <a:prstClr val="black"/>
                </a:solidFill>
                <a:latin typeface="Lato" panose="020B060402020202020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Lato" panose="020B0604020202020204" charset="0"/>
              </a:rPr>
              <a:t>dibuatnya</a:t>
            </a:r>
            <a:r>
              <a:rPr lang="en-US" dirty="0">
                <a:solidFill>
                  <a:prstClr val="black"/>
                </a:solidFill>
                <a:latin typeface="Lato" panose="020B060402020202020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Lato" panose="020B0604020202020204" charset="0"/>
              </a:rPr>
              <a:t>materi</a:t>
            </a:r>
            <a:r>
              <a:rPr lang="en-US" dirty="0">
                <a:solidFill>
                  <a:prstClr val="black"/>
                </a:solidFill>
                <a:latin typeface="Lato" panose="020B060402020202020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Lato" panose="020B0604020202020204" charset="0"/>
              </a:rPr>
              <a:t>paparan</a:t>
            </a:r>
            <a:endParaRPr lang="id-ID" dirty="0">
              <a:solidFill>
                <a:prstClr val="black"/>
              </a:solidFill>
              <a:latin typeface="Lato" panose="020B060402020202020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A1EEC0-59E3-4446-B44A-53C690586268}"/>
              </a:ext>
            </a:extLst>
          </p:cNvPr>
          <p:cNvSpPr/>
          <p:nvPr/>
        </p:nvSpPr>
        <p:spPr>
          <a:xfrm>
            <a:off x="2503489" y="2211390"/>
            <a:ext cx="1627187" cy="21748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id-ID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DECCDE-AFDF-42FC-A362-6B23B26089BE}"/>
              </a:ext>
            </a:extLst>
          </p:cNvPr>
          <p:cNvSpPr/>
          <p:nvPr/>
        </p:nvSpPr>
        <p:spPr>
          <a:xfrm>
            <a:off x="4408488" y="2205039"/>
            <a:ext cx="1625600" cy="21748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rgbClr val="78A2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id-ID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EDFF609-5316-4337-AB97-2E8528D18695}"/>
              </a:ext>
            </a:extLst>
          </p:cNvPr>
          <p:cNvSpPr/>
          <p:nvPr/>
        </p:nvSpPr>
        <p:spPr>
          <a:xfrm>
            <a:off x="6421439" y="2222501"/>
            <a:ext cx="1627187" cy="21907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id-ID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1F491CA-0573-469D-B11A-0F844948858C}"/>
              </a:ext>
            </a:extLst>
          </p:cNvPr>
          <p:cNvSpPr/>
          <p:nvPr/>
        </p:nvSpPr>
        <p:spPr>
          <a:xfrm>
            <a:off x="8331201" y="2225675"/>
            <a:ext cx="1627188" cy="21748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id-ID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3D113C2-C7D5-4188-8843-4E3C27FFF2A1}"/>
              </a:ext>
            </a:extLst>
          </p:cNvPr>
          <p:cNvSpPr/>
          <p:nvPr/>
        </p:nvSpPr>
        <p:spPr>
          <a:xfrm>
            <a:off x="10234613" y="2211390"/>
            <a:ext cx="1627187" cy="21748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id-ID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0F32CA7-C79B-4260-B943-BA94CF22C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951" y="1375678"/>
            <a:ext cx="1359389" cy="712823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E1328CF-B83D-4DA9-8FE9-3A96B4163A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1504" y="1111345"/>
            <a:ext cx="1219488" cy="977155"/>
          </a:xfrm>
          <a:prstGeom prst="rect">
            <a:avLst/>
          </a:prstGeom>
          <a:ln>
            <a:solidFill>
              <a:srgbClr val="78A202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F9EB286-7E54-4E4F-BDAB-A69A0E1E62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0946" y="1269350"/>
            <a:ext cx="1287628" cy="859492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6830BF6-B37E-4119-89B9-E86B2547F8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0679" y="1223748"/>
            <a:ext cx="1474620" cy="859493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4" name="Speech Bubble: Rectangle 23">
            <a:extLst>
              <a:ext uri="{FF2B5EF4-FFF2-40B4-BE49-F238E27FC236}">
                <a16:creationId xmlns:a16="http://schemas.microsoft.com/office/drawing/2014/main" id="{1BA67296-BC9B-411C-A8E1-761161102D36}"/>
              </a:ext>
            </a:extLst>
          </p:cNvPr>
          <p:cNvSpPr/>
          <p:nvPr/>
        </p:nvSpPr>
        <p:spPr>
          <a:xfrm>
            <a:off x="2513808" y="4756639"/>
            <a:ext cx="1789835" cy="1769763"/>
          </a:xfrm>
          <a:prstGeom prst="wedgeRect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GB" sz="1733" noProof="1">
                <a:solidFill>
                  <a:prstClr val="black"/>
                </a:solidFill>
                <a:latin typeface="Lato" panose="020B0604020202020204" charset="0"/>
              </a:rPr>
              <a:t>Penguatan Sosialisasi/ kebijakan terkait Program Kemensos, Konsep Pemberdayaan Sosial</a:t>
            </a:r>
          </a:p>
        </p:txBody>
      </p:sp>
      <p:sp>
        <p:nvSpPr>
          <p:cNvPr id="25" name="Speech Bubble: Rectangle 24">
            <a:extLst>
              <a:ext uri="{FF2B5EF4-FFF2-40B4-BE49-F238E27FC236}">
                <a16:creationId xmlns:a16="http://schemas.microsoft.com/office/drawing/2014/main" id="{3CF38802-C2F1-4545-AE3E-B39D535B0C49}"/>
              </a:ext>
            </a:extLst>
          </p:cNvPr>
          <p:cNvSpPr/>
          <p:nvPr/>
        </p:nvSpPr>
        <p:spPr>
          <a:xfrm>
            <a:off x="4408488" y="4742105"/>
            <a:ext cx="1625600" cy="1784297"/>
          </a:xfrm>
          <a:prstGeom prst="wedgeRect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id-ID" dirty="0">
                <a:solidFill>
                  <a:prstClr val="black"/>
                </a:solidFill>
                <a:latin typeface="Lato" panose="020B0604020202020204" charset="0"/>
              </a:rPr>
              <a:t>Help desk konsultasi </a:t>
            </a:r>
            <a:r>
              <a:rPr lang="en-US" dirty="0">
                <a:solidFill>
                  <a:prstClr val="black"/>
                </a:solidFill>
                <a:latin typeface="Lato" panose="020B0604020202020204" charset="0"/>
              </a:rPr>
              <a:t>di </a:t>
            </a:r>
            <a:r>
              <a:rPr lang="en-US" dirty="0" err="1">
                <a:solidFill>
                  <a:prstClr val="black"/>
                </a:solidFill>
                <a:latin typeface="Lato" panose="020B0604020202020204" charset="0"/>
              </a:rPr>
              <a:t>lapangan</a:t>
            </a:r>
            <a:r>
              <a:rPr lang="en-US" dirty="0">
                <a:solidFill>
                  <a:prstClr val="black"/>
                </a:solidFill>
                <a:latin typeface="Lato" panose="020B0604020202020204" charset="0"/>
              </a:rPr>
              <a:t> (</a:t>
            </a:r>
            <a:r>
              <a:rPr lang="en-US" dirty="0" err="1">
                <a:solidFill>
                  <a:prstClr val="black"/>
                </a:solidFill>
                <a:latin typeface="Lato" panose="020B0604020202020204" charset="0"/>
              </a:rPr>
              <a:t>Dinsos</a:t>
            </a:r>
            <a:r>
              <a:rPr lang="en-US" dirty="0">
                <a:solidFill>
                  <a:prstClr val="black"/>
                </a:solidFill>
                <a:latin typeface="Lato" panose="020B0604020202020204" charset="0"/>
              </a:rPr>
              <a:t>, dan </a:t>
            </a:r>
            <a:r>
              <a:rPr lang="en-US" dirty="0" err="1">
                <a:solidFill>
                  <a:prstClr val="black"/>
                </a:solidFill>
                <a:latin typeface="Lato" panose="020B0604020202020204" charset="0"/>
              </a:rPr>
              <a:t>jajaran</a:t>
            </a:r>
            <a:r>
              <a:rPr lang="en-US" dirty="0">
                <a:solidFill>
                  <a:prstClr val="black"/>
                </a:solidFill>
                <a:latin typeface="Lato" panose="020B0604020202020204" charset="0"/>
              </a:rPr>
              <a:t>)</a:t>
            </a:r>
            <a:endParaRPr lang="id-ID" dirty="0">
              <a:solidFill>
                <a:prstClr val="black"/>
              </a:solidFill>
              <a:latin typeface="Lato" panose="020B0604020202020204" charset="0"/>
            </a:endParaRPr>
          </a:p>
        </p:txBody>
      </p:sp>
      <p:sp>
        <p:nvSpPr>
          <p:cNvPr id="26" name="Speech Bubble: Rectangle 25">
            <a:extLst>
              <a:ext uri="{FF2B5EF4-FFF2-40B4-BE49-F238E27FC236}">
                <a16:creationId xmlns:a16="http://schemas.microsoft.com/office/drawing/2014/main" id="{649EEB9D-644A-4F04-9928-A34EA94B824B}"/>
              </a:ext>
            </a:extLst>
          </p:cNvPr>
          <p:cNvSpPr/>
          <p:nvPr/>
        </p:nvSpPr>
        <p:spPr>
          <a:xfrm>
            <a:off x="6360506" y="4742105"/>
            <a:ext cx="1700823" cy="1810531"/>
          </a:xfrm>
          <a:prstGeom prst="wedgeRect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id-ID" sz="1600" dirty="0">
                <a:solidFill>
                  <a:prstClr val="black"/>
                </a:solidFill>
                <a:latin typeface="Lato" panose="020B0604020202020204" charset="0"/>
              </a:rPr>
              <a:t>Pendampingan </a:t>
            </a:r>
            <a:r>
              <a:rPr lang="en-US" sz="1600" dirty="0">
                <a:solidFill>
                  <a:prstClr val="black"/>
                </a:solidFill>
                <a:latin typeface="Lato" panose="020B0604020202020204" charset="0"/>
              </a:rPr>
              <a:t>oleh Mentor, &amp; </a:t>
            </a:r>
            <a:r>
              <a:rPr lang="en-US" sz="1600" dirty="0" err="1">
                <a:solidFill>
                  <a:prstClr val="black"/>
                </a:solidFill>
                <a:latin typeface="Lato" panose="020B0604020202020204" charset="0"/>
              </a:rPr>
              <a:t>jajaran</a:t>
            </a:r>
            <a:r>
              <a:rPr lang="en-US" sz="1600" dirty="0">
                <a:solidFill>
                  <a:prstClr val="black"/>
                </a:solidFill>
                <a:latin typeface="Lato" panose="020B060402020202020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Lato" panose="020B0604020202020204" charset="0"/>
              </a:rPr>
              <a:t>Dinsos</a:t>
            </a:r>
            <a:r>
              <a:rPr lang="en-US" sz="1600" dirty="0">
                <a:solidFill>
                  <a:prstClr val="black"/>
                </a:solidFill>
                <a:latin typeface="Lato" panose="020B0604020202020204" charset="0"/>
              </a:rPr>
              <a:t>/ UPT </a:t>
            </a:r>
            <a:r>
              <a:rPr lang="en-US" sz="1600" dirty="0" err="1">
                <a:solidFill>
                  <a:prstClr val="black"/>
                </a:solidFill>
                <a:latin typeface="Lato" panose="020B0604020202020204" charset="0"/>
              </a:rPr>
              <a:t>Sosial</a:t>
            </a:r>
            <a:r>
              <a:rPr lang="en-US" sz="1600" dirty="0">
                <a:solidFill>
                  <a:prstClr val="black"/>
                </a:solidFill>
                <a:latin typeface="Lato" panose="020B0604020202020204" charset="0"/>
              </a:rPr>
              <a:t> agar </a:t>
            </a:r>
            <a:r>
              <a:rPr lang="en-US" sz="1600" dirty="0" err="1">
                <a:solidFill>
                  <a:prstClr val="black"/>
                </a:solidFill>
                <a:latin typeface="Lato" panose="020B0604020202020204" charset="0"/>
              </a:rPr>
              <a:t>sesuai</a:t>
            </a:r>
            <a:r>
              <a:rPr lang="en-US" sz="1600" dirty="0">
                <a:solidFill>
                  <a:prstClr val="black"/>
                </a:solidFill>
                <a:latin typeface="Lato" panose="020B060402020202020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Lato" panose="020B0604020202020204" charset="0"/>
              </a:rPr>
              <a:t>perencanaan</a:t>
            </a:r>
            <a:r>
              <a:rPr lang="en-US" sz="1600" dirty="0">
                <a:solidFill>
                  <a:prstClr val="black"/>
                </a:solidFill>
                <a:latin typeface="Lato" panose="020B0604020202020204" charset="0"/>
              </a:rPr>
              <a:t>, </a:t>
            </a:r>
            <a:r>
              <a:rPr lang="en-US" sz="1600" dirty="0" err="1">
                <a:solidFill>
                  <a:prstClr val="black"/>
                </a:solidFill>
                <a:latin typeface="Lato" panose="020B0604020202020204" charset="0"/>
              </a:rPr>
              <a:t>sesuai</a:t>
            </a:r>
            <a:r>
              <a:rPr lang="en-US" sz="1600" dirty="0">
                <a:solidFill>
                  <a:prstClr val="black"/>
                </a:solidFill>
                <a:latin typeface="Lato" panose="020B060402020202020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Lato" panose="020B0604020202020204" charset="0"/>
              </a:rPr>
              <a:t>kondisi</a:t>
            </a:r>
            <a:r>
              <a:rPr lang="en-US" sz="1600" dirty="0">
                <a:solidFill>
                  <a:prstClr val="black"/>
                </a:solidFill>
                <a:latin typeface="Lato" panose="020B060402020202020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Lato" panose="020B0604020202020204" charset="0"/>
              </a:rPr>
              <a:t>riil</a:t>
            </a:r>
            <a:r>
              <a:rPr lang="en-US" sz="1600" dirty="0">
                <a:solidFill>
                  <a:prstClr val="black"/>
                </a:solidFill>
                <a:latin typeface="Lato" panose="020B0604020202020204" charset="0"/>
              </a:rPr>
              <a:t> di </a:t>
            </a:r>
            <a:r>
              <a:rPr lang="en-US" sz="1600" dirty="0" err="1">
                <a:solidFill>
                  <a:prstClr val="black"/>
                </a:solidFill>
                <a:latin typeface="Lato" panose="020B0604020202020204" charset="0"/>
              </a:rPr>
              <a:t>lapangan</a:t>
            </a:r>
            <a:endParaRPr lang="id-ID" sz="1600" dirty="0">
              <a:solidFill>
                <a:prstClr val="black"/>
              </a:solidFill>
              <a:latin typeface="Lato" panose="020B0604020202020204" charset="0"/>
            </a:endParaRPr>
          </a:p>
        </p:txBody>
      </p:sp>
      <p:sp>
        <p:nvSpPr>
          <p:cNvPr id="27" name="Speech Bubble: Rectangle 26">
            <a:extLst>
              <a:ext uri="{FF2B5EF4-FFF2-40B4-BE49-F238E27FC236}">
                <a16:creationId xmlns:a16="http://schemas.microsoft.com/office/drawing/2014/main" id="{A179D70B-F6AC-471D-9C27-81EF7B5C9ED0}"/>
              </a:ext>
            </a:extLst>
          </p:cNvPr>
          <p:cNvSpPr/>
          <p:nvPr/>
        </p:nvSpPr>
        <p:spPr>
          <a:xfrm>
            <a:off x="8331202" y="4742105"/>
            <a:ext cx="1700823" cy="1810531"/>
          </a:xfrm>
          <a:prstGeom prst="wedgeRect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id-ID" sz="1600" dirty="0">
                <a:solidFill>
                  <a:prstClr val="black"/>
                </a:solidFill>
                <a:latin typeface="Lato" panose="020B0604020202020204" charset="0"/>
              </a:rPr>
              <a:t>Mendorong </a:t>
            </a:r>
            <a:r>
              <a:rPr lang="en-US" sz="1600" dirty="0" err="1">
                <a:solidFill>
                  <a:prstClr val="black"/>
                </a:solidFill>
                <a:latin typeface="Lato" panose="020B0604020202020204" charset="0"/>
              </a:rPr>
              <a:t>dibuatnya</a:t>
            </a:r>
            <a:r>
              <a:rPr lang="en-US" sz="1600" dirty="0">
                <a:solidFill>
                  <a:prstClr val="black"/>
                </a:solidFill>
                <a:latin typeface="Lato" panose="020B060402020202020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Lato" panose="020B0604020202020204" charset="0"/>
              </a:rPr>
              <a:t>alat</a:t>
            </a:r>
            <a:r>
              <a:rPr lang="en-US" sz="1600" dirty="0">
                <a:solidFill>
                  <a:prstClr val="black"/>
                </a:solidFill>
                <a:latin typeface="Lato" panose="020B0604020202020204" charset="0"/>
              </a:rPr>
              <a:t> monitoring yang </a:t>
            </a:r>
            <a:r>
              <a:rPr lang="en-US" sz="1600" dirty="0" err="1">
                <a:solidFill>
                  <a:prstClr val="black"/>
                </a:solidFill>
                <a:latin typeface="Lato" panose="020B0604020202020204" charset="0"/>
              </a:rPr>
              <a:t>ringkas</a:t>
            </a:r>
            <a:r>
              <a:rPr lang="en-US" sz="1600" dirty="0">
                <a:solidFill>
                  <a:prstClr val="black"/>
                </a:solidFill>
                <a:latin typeface="Lato" panose="020B0604020202020204" charset="0"/>
              </a:rPr>
              <a:t> (dashboard) </a:t>
            </a:r>
            <a:r>
              <a:rPr lang="en-US" sz="1600" dirty="0" err="1">
                <a:solidFill>
                  <a:prstClr val="black"/>
                </a:solidFill>
                <a:latin typeface="Lato" panose="020B0604020202020204" charset="0"/>
              </a:rPr>
              <a:t>pimpinan</a:t>
            </a:r>
            <a:endParaRPr lang="id-ID" sz="1600" dirty="0">
              <a:solidFill>
                <a:prstClr val="black"/>
              </a:solidFill>
              <a:latin typeface="Lato" panose="020B0604020202020204" charset="0"/>
            </a:endParaRPr>
          </a:p>
        </p:txBody>
      </p:sp>
      <p:sp>
        <p:nvSpPr>
          <p:cNvPr id="28" name="Speech Bubble: Rectangle 27">
            <a:extLst>
              <a:ext uri="{FF2B5EF4-FFF2-40B4-BE49-F238E27FC236}">
                <a16:creationId xmlns:a16="http://schemas.microsoft.com/office/drawing/2014/main" id="{F3F6C964-117E-4C92-B186-FE816A0AE217}"/>
              </a:ext>
            </a:extLst>
          </p:cNvPr>
          <p:cNvSpPr/>
          <p:nvPr/>
        </p:nvSpPr>
        <p:spPr>
          <a:xfrm>
            <a:off x="10234613" y="4742105"/>
            <a:ext cx="1700823" cy="1979371"/>
          </a:xfrm>
          <a:prstGeom prst="wedgeRect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id-ID" dirty="0">
                <a:solidFill>
                  <a:prstClr val="black"/>
                </a:solidFill>
                <a:latin typeface="Lato" panose="020B0604020202020204" charset="0"/>
              </a:rPr>
              <a:t>Monitoring </a:t>
            </a:r>
            <a:r>
              <a:rPr lang="en-US" dirty="0" err="1">
                <a:solidFill>
                  <a:prstClr val="black"/>
                </a:solidFill>
                <a:latin typeface="Lato" panose="020B0604020202020204" charset="0"/>
              </a:rPr>
              <a:t>terkini</a:t>
            </a:r>
            <a:r>
              <a:rPr lang="en-US" dirty="0">
                <a:solidFill>
                  <a:prstClr val="black"/>
                </a:solidFill>
                <a:latin typeface="Lato" panose="020B060402020202020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Lato" panose="020B0604020202020204" charset="0"/>
              </a:rPr>
              <a:t>atas</a:t>
            </a:r>
            <a:r>
              <a:rPr lang="en-US" dirty="0">
                <a:solidFill>
                  <a:prstClr val="black"/>
                </a:solidFill>
                <a:latin typeface="Lato" panose="020B060402020202020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Lato" panose="020B0604020202020204" charset="0"/>
              </a:rPr>
              <a:t>kewajiban</a:t>
            </a:r>
            <a:r>
              <a:rPr lang="en-US" dirty="0">
                <a:solidFill>
                  <a:prstClr val="black"/>
                </a:solidFill>
                <a:latin typeface="Lato" panose="020B060402020202020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Lato" panose="020B0604020202020204" charset="0"/>
              </a:rPr>
              <a:t>penyampaian</a:t>
            </a:r>
            <a:r>
              <a:rPr lang="en-US" dirty="0">
                <a:solidFill>
                  <a:prstClr val="black"/>
                </a:solidFill>
                <a:latin typeface="Lato" panose="020B060402020202020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Lato" panose="020B0604020202020204" charset="0"/>
              </a:rPr>
              <a:t>laporan</a:t>
            </a:r>
            <a:r>
              <a:rPr lang="en-US" dirty="0">
                <a:solidFill>
                  <a:prstClr val="black"/>
                </a:solidFill>
                <a:latin typeface="Lato" panose="020B0604020202020204" charset="0"/>
              </a:rPr>
              <a:t>/ </a:t>
            </a:r>
            <a:r>
              <a:rPr lang="en-US" dirty="0" err="1">
                <a:solidFill>
                  <a:prstClr val="black"/>
                </a:solidFill>
                <a:latin typeface="Lato" panose="020B0604020202020204" charset="0"/>
              </a:rPr>
              <a:t>penyiapan</a:t>
            </a:r>
            <a:r>
              <a:rPr lang="en-US" dirty="0">
                <a:solidFill>
                  <a:prstClr val="black"/>
                </a:solidFill>
                <a:latin typeface="Lato" panose="020B060402020202020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Lato" panose="020B0604020202020204" charset="0"/>
              </a:rPr>
              <a:t>materi</a:t>
            </a:r>
            <a:r>
              <a:rPr lang="en-US" dirty="0">
                <a:solidFill>
                  <a:prstClr val="black"/>
                </a:solidFill>
                <a:latin typeface="Lato" panose="020B060402020202020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Lato" panose="020B0604020202020204" charset="0"/>
              </a:rPr>
              <a:t>paparan</a:t>
            </a:r>
            <a:endParaRPr lang="id-ID" dirty="0">
              <a:solidFill>
                <a:prstClr val="black"/>
              </a:solidFill>
              <a:latin typeface="Lato" panose="020B0604020202020204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40F01403-AB2F-46FA-9F70-B3D4C612B576}"/>
              </a:ext>
            </a:extLst>
          </p:cNvPr>
          <p:cNvSpPr/>
          <p:nvPr/>
        </p:nvSpPr>
        <p:spPr>
          <a:xfrm>
            <a:off x="928889" y="2798845"/>
            <a:ext cx="1442735" cy="861993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id-ID" dirty="0">
                <a:solidFill>
                  <a:prstClr val="white"/>
                </a:solidFill>
                <a:latin typeface="Calibri"/>
              </a:rPr>
              <a:t>KENDALA</a:t>
            </a: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95B84137-0B1A-4DF9-BD67-FF74CCA3451C}"/>
              </a:ext>
            </a:extLst>
          </p:cNvPr>
          <p:cNvSpPr/>
          <p:nvPr/>
        </p:nvSpPr>
        <p:spPr>
          <a:xfrm>
            <a:off x="869278" y="5137294"/>
            <a:ext cx="1442735" cy="861993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MITIGASI</a:t>
            </a:r>
            <a:endParaRPr lang="id-ID" dirty="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D3B1D02-A2BA-41D5-B439-EF51886B5B9B}"/>
              </a:ext>
            </a:extLst>
          </p:cNvPr>
          <p:cNvSpPr/>
          <p:nvPr/>
        </p:nvSpPr>
        <p:spPr>
          <a:xfrm>
            <a:off x="3294575" y="1610336"/>
            <a:ext cx="8897427" cy="5247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id-ID" sz="2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07119AA-2BC4-4E75-B759-6C45D1CF7A9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2243" y="194210"/>
            <a:ext cx="1220920" cy="513081"/>
          </a:xfrm>
          <a:prstGeom prst="rect">
            <a:avLst/>
          </a:prstGeom>
        </p:spPr>
      </p:pic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A7FF9048-84DF-49CE-A500-C58048D240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1824346"/>
              </p:ext>
            </p:extLst>
          </p:nvPr>
        </p:nvGraphicFramePr>
        <p:xfrm>
          <a:off x="143337" y="754610"/>
          <a:ext cx="11890641" cy="65726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41902">
                  <a:extLst>
                    <a:ext uri="{9D8B030D-6E8A-4147-A177-3AD203B41FA5}">
                      <a16:colId xmlns:a16="http://schemas.microsoft.com/office/drawing/2014/main" val="609604584"/>
                    </a:ext>
                  </a:extLst>
                </a:gridCol>
                <a:gridCol w="3207260">
                  <a:extLst>
                    <a:ext uri="{9D8B030D-6E8A-4147-A177-3AD203B41FA5}">
                      <a16:colId xmlns:a16="http://schemas.microsoft.com/office/drawing/2014/main" val="1012707676"/>
                    </a:ext>
                  </a:extLst>
                </a:gridCol>
                <a:gridCol w="3136151">
                  <a:extLst>
                    <a:ext uri="{9D8B030D-6E8A-4147-A177-3AD203B41FA5}">
                      <a16:colId xmlns:a16="http://schemas.microsoft.com/office/drawing/2014/main" val="1384395429"/>
                    </a:ext>
                  </a:extLst>
                </a:gridCol>
                <a:gridCol w="2305328">
                  <a:extLst>
                    <a:ext uri="{9D8B030D-6E8A-4147-A177-3AD203B41FA5}">
                      <a16:colId xmlns:a16="http://schemas.microsoft.com/office/drawing/2014/main" val="1865134437"/>
                    </a:ext>
                  </a:extLst>
                </a:gridCol>
              </a:tblGrid>
              <a:tr h="6690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900" kern="1200" dirty="0">
                          <a:solidFill>
                            <a:srgbClr val="00B0F0"/>
                          </a:solidFill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IDENTIFIKASI</a:t>
                      </a:r>
                      <a:r>
                        <a:rPr lang="en-US" sz="1900" kern="1200" dirty="0">
                          <a:solidFill>
                            <a:srgbClr val="00B0F0"/>
                          </a:solidFill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 </a:t>
                      </a:r>
                      <a:r>
                        <a:rPr lang="id-ID" sz="1900" kern="1200" dirty="0">
                          <a:solidFill>
                            <a:srgbClr val="00B0F0"/>
                          </a:solidFill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DAN</a:t>
                      </a:r>
                      <a:r>
                        <a:rPr lang="en-US" sz="1900" kern="1200" dirty="0">
                          <a:solidFill>
                            <a:srgbClr val="00B0F0"/>
                          </a:solidFill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 </a:t>
                      </a:r>
                      <a:r>
                        <a:rPr lang="id-ID" sz="1900" kern="1200" dirty="0">
                          <a:solidFill>
                            <a:srgbClr val="00B0F0"/>
                          </a:solidFill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ANALISIS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900" kern="1200" dirty="0">
                          <a:solidFill>
                            <a:srgbClr val="00B0F0"/>
                          </a:solidFill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RISIKO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900" kern="1200" dirty="0">
                          <a:solidFill>
                            <a:srgbClr val="00B0F0"/>
                          </a:solidFill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PENYEBA</a:t>
                      </a:r>
                      <a:r>
                        <a:rPr lang="en-US" sz="1900" kern="1200" dirty="0">
                          <a:solidFill>
                            <a:srgbClr val="00B0F0"/>
                          </a:solidFill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B</a:t>
                      </a:r>
                      <a:endParaRPr lang="id-ID" sz="1900" kern="1200" dirty="0">
                        <a:solidFill>
                          <a:srgbClr val="00B0F0"/>
                        </a:solidFill>
                        <a:latin typeface="Segoe UI Semibold" panose="020B0702040204020203" pitchFamily="34" charset="0"/>
                        <a:ea typeface="Segoe UI Historic" panose="020B05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kern="1200" dirty="0">
                          <a:solidFill>
                            <a:srgbClr val="00B0F0"/>
                          </a:solidFill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MITIGASI RISIKO</a:t>
                      </a:r>
                      <a:endParaRPr lang="id-ID" sz="1900" kern="1200" dirty="0">
                        <a:solidFill>
                          <a:srgbClr val="00B0F0"/>
                        </a:solidFill>
                        <a:latin typeface="Segoe UI Semibold" panose="020B0702040204020203" pitchFamily="34" charset="0"/>
                        <a:ea typeface="Segoe UI Historic" panose="020B05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86845964"/>
                  </a:ext>
                </a:extLst>
              </a:tr>
              <a:tr h="24741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lang="id-ID" sz="1600" kern="1200" dirty="0">
                          <a:solidFill>
                            <a:srgbClr val="00B050"/>
                          </a:solidFill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PERENCANAAN</a:t>
                      </a:r>
                    </a:p>
                    <a:p>
                      <a:pPr marL="12700" marR="5080" algn="ctr">
                        <a:lnSpc>
                          <a:spcPct val="101899"/>
                        </a:lnSpc>
                        <a:spcBef>
                          <a:spcPts val="755"/>
                        </a:spcBef>
                      </a:pPr>
                      <a:r>
                        <a:rPr lang="id-ID" sz="19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Penetapan </a:t>
                      </a:r>
                    </a:p>
                    <a:p>
                      <a:endParaRPr lang="id-ID" sz="19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 Historic" panose="020B0502040204020203" pitchFamily="34" charset="0"/>
                        <a:ea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Penetapan</a:t>
                      </a: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kern="12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sasaran</a:t>
                      </a: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 t</a:t>
                      </a:r>
                      <a:r>
                        <a:rPr lang="id-ID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idak tepat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yaitu</a:t>
                      </a:r>
                      <a:r>
                        <a:rPr lang="id-ID" sz="14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ID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en-ID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Pemetaan</a:t>
                      </a:r>
                      <a:r>
                        <a:rPr lang="en-ID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masalah</a:t>
                      </a:r>
                      <a:r>
                        <a:rPr lang="en-ID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sosial</a:t>
                      </a:r>
                      <a:r>
                        <a:rPr lang="en-ID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2.Identifikasi </a:t>
                      </a:r>
                      <a:r>
                        <a:rPr lang="en-ID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alternatif</a:t>
                      </a:r>
                      <a:r>
                        <a:rPr lang="en-ID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solusi</a:t>
                      </a:r>
                      <a:r>
                        <a:rPr lang="en-ID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3.Pemilihan / </a:t>
                      </a:r>
                      <a:r>
                        <a:rPr lang="en-ID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formulasi</a:t>
                      </a:r>
                      <a:r>
                        <a:rPr lang="en-ID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solusi</a:t>
                      </a:r>
                      <a:r>
                        <a:rPr lang="en-ID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4.Perencanaan </a:t>
                      </a:r>
                      <a:r>
                        <a:rPr lang="en-ID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sumber</a:t>
                      </a:r>
                      <a:r>
                        <a:rPr lang="en-ID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daya</a:t>
                      </a:r>
                      <a:r>
                        <a:rPr lang="en-ID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dan </a:t>
                      </a:r>
                      <a:r>
                        <a:rPr lang="en-ID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rencana</a:t>
                      </a:r>
                      <a:r>
                        <a:rPr lang="en-ID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kerja</a:t>
                      </a:r>
                      <a:r>
                        <a:rPr lang="en-ID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5.Pelaksanaan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en-ID" sz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Realisasi</a:t>
                      </a:r>
                      <a:r>
                        <a:rPr lang="en-ID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online </a:t>
                      </a:r>
                      <a:r>
                        <a:rPr lang="en-ID" sz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menemukan</a:t>
                      </a:r>
                      <a:r>
                        <a:rPr lang="en-ID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kendali: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Digital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campaign 2.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Penggalangan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peran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serta</a:t>
                      </a:r>
                      <a:r>
                        <a:rPr lang="en-ID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D" sz="12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masyarakat</a:t>
                      </a:r>
                      <a:endParaRPr lang="en-ID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28600" indent="-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AutoNum type="arabicPeriod"/>
                      </a:pPr>
                      <a:endParaRPr lang="en-ID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12700" marR="5080" algn="ctr">
                        <a:lnSpc>
                          <a:spcPct val="101899"/>
                        </a:lnSpc>
                        <a:spcBef>
                          <a:spcPts val="55"/>
                        </a:spcBef>
                      </a:pPr>
                      <a:endParaRPr lang="id-ID" sz="14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Segoe UI Historic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Kurang </a:t>
                      </a:r>
                      <a:r>
                        <a:rPr lang="en-US" sz="16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p</a:t>
                      </a:r>
                      <a:r>
                        <a:rPr lang="id-ID" sz="16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aham</a:t>
                      </a:r>
                      <a:r>
                        <a:rPr lang="en-US" sz="16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terhadap</a:t>
                      </a:r>
                      <a:r>
                        <a:rPr lang="en-US" sz="160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 </a:t>
                      </a:r>
                      <a:r>
                        <a:rPr lang="en-US" sz="1600" kern="1200" baseline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regulasi</a:t>
                      </a:r>
                      <a:r>
                        <a:rPr lang="id-ID" sz="16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, </a:t>
                      </a:r>
                      <a:r>
                        <a:rPr lang="en-US" sz="160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kurang</a:t>
                      </a:r>
                      <a:r>
                        <a:rPr lang="en-US" sz="160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 </a:t>
                      </a:r>
                      <a:r>
                        <a:rPr lang="en-US" sz="1600" kern="1200" baseline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pendampingan</a:t>
                      </a:r>
                      <a:r>
                        <a:rPr lang="en-US" sz="160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 dan</a:t>
                      </a:r>
                      <a:r>
                        <a:rPr lang="id-ID" sz="16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waktu</a:t>
                      </a:r>
                      <a:r>
                        <a:rPr lang="en-US" sz="16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pembekalan</a:t>
                      </a:r>
                      <a:r>
                        <a:rPr lang="en-US" sz="16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/ </a:t>
                      </a:r>
                      <a:r>
                        <a:rPr lang="id-ID" sz="16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sosialisasi</a:t>
                      </a:r>
                      <a:r>
                        <a:rPr lang="en-US" sz="16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 yang </a:t>
                      </a:r>
                      <a:r>
                        <a:rPr lang="en-US" sz="160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singkat</a:t>
                      </a:r>
                      <a:r>
                        <a:rPr lang="id-ID" sz="16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.</a:t>
                      </a:r>
                      <a:r>
                        <a:rPr lang="en-US" sz="160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 </a:t>
                      </a:r>
                      <a:endParaRPr lang="id-ID" sz="16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 Historic" panose="020B0502040204020203" pitchFamily="34" charset="0"/>
                        <a:ea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id-ID" sz="17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Koordinasi </a:t>
                      </a:r>
                      <a:r>
                        <a:rPr lang="en-US" sz="170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ditingkatkan</a:t>
                      </a:r>
                      <a:endParaRPr lang="en-US" sz="17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 Historic" panose="020B0502040204020203" pitchFamily="34" charset="0"/>
                        <a:ea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id-ID" sz="17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Pembinaan</a:t>
                      </a:r>
                      <a:r>
                        <a:rPr lang="en-US" sz="17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 </a:t>
                      </a:r>
                      <a:r>
                        <a:rPr lang="en-US" sz="170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dilapangan</a:t>
                      </a:r>
                      <a:r>
                        <a:rPr lang="en-US" sz="17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 oleh </a:t>
                      </a:r>
                      <a:r>
                        <a:rPr lang="en-US" sz="170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institusi</a:t>
                      </a:r>
                      <a:r>
                        <a:rPr lang="en-US" sz="17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 </a:t>
                      </a:r>
                      <a:r>
                        <a:rPr lang="en-US" sz="170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Sosial</a:t>
                      </a:r>
                      <a:endParaRPr lang="en-US" sz="17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 Historic" panose="020B0502040204020203" pitchFamily="34" charset="0"/>
                        <a:ea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id-ID" sz="17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Pemantauan,</a:t>
                      </a:r>
                      <a:endParaRPr lang="en-US" sz="17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 Historic" panose="020B0502040204020203" pitchFamily="34" charset="0"/>
                        <a:ea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id-ID" sz="17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Pengawasan,</a:t>
                      </a:r>
                      <a:endParaRPr lang="en-US" sz="17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 Historic" panose="020B0502040204020203" pitchFamily="34" charset="0"/>
                        <a:ea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id-ID" sz="17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Update </a:t>
                      </a:r>
                      <a:r>
                        <a:rPr lang="en-US" sz="17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monitoring </a:t>
                      </a:r>
                      <a:r>
                        <a:rPr lang="en-US" sz="170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perkembangan</a:t>
                      </a:r>
                      <a:r>
                        <a:rPr lang="en-US" sz="17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 </a:t>
                      </a:r>
                      <a:r>
                        <a:rPr lang="en-US" sz="170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kegiatan</a:t>
                      </a:r>
                      <a:r>
                        <a:rPr lang="en-US" sz="17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 di </a:t>
                      </a:r>
                      <a:r>
                        <a:rPr lang="en-US" sz="170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lapangan</a:t>
                      </a:r>
                      <a:endParaRPr lang="id-ID" sz="17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 Historic" panose="020B0502040204020203" pitchFamily="34" charset="0"/>
                        <a:ea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86128607"/>
                  </a:ext>
                </a:extLst>
              </a:tr>
              <a:tr h="76956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lang="id-ID" sz="1400" kern="1200" dirty="0">
                          <a:solidFill>
                            <a:srgbClr val="00B050"/>
                          </a:solidFill>
                          <a:latin typeface="Segoe UI Semibold" panose="020B0702040204020203" pitchFamily="34" charset="0"/>
                          <a:ea typeface="Segoe UI Historic" panose="020B0502040204020203" pitchFamily="34" charset="0"/>
                          <a:cs typeface="Segoe UI Semibold" panose="020B0702040204020203" pitchFamily="34" charset="0"/>
                        </a:rPr>
                        <a:t>PENGANGGARAN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2700" marR="5080" algn="ctr">
                        <a:lnSpc>
                          <a:spcPct val="101899"/>
                        </a:lnSpc>
                        <a:spcBef>
                          <a:spcPts val="55"/>
                        </a:spcBef>
                      </a:pPr>
                      <a:r>
                        <a:rPr lang="id-ID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Kesalahan penganggaran </a:t>
                      </a: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dan </a:t>
                      </a:r>
                      <a:r>
                        <a:rPr lang="en-US" sz="140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penetapan</a:t>
                      </a:r>
                      <a:r>
                        <a:rPr lang="en-US" sz="140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 Langkah </a:t>
                      </a:r>
                      <a:r>
                        <a:rPr lang="id-ID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pr</a:t>
                      </a:r>
                      <a:r>
                        <a:rPr lang="en-US" sz="140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ioritas</a:t>
                      </a:r>
                      <a:r>
                        <a:rPr lang="en-US" sz="140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 </a:t>
                      </a:r>
                      <a:r>
                        <a:rPr lang="en-US" sz="1400" kern="1200" baseline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kerja</a:t>
                      </a:r>
                      <a:r>
                        <a:rPr lang="en-US" sz="140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/</a:t>
                      </a:r>
                      <a:r>
                        <a:rPr lang="en-US" sz="1400" kern="1200" baseline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kegiatan</a:t>
                      </a:r>
                      <a:r>
                        <a:rPr lang="en-US" sz="140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 </a:t>
                      </a:r>
                      <a:r>
                        <a:rPr lang="en-US" sz="1400" kern="1200" baseline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sehingga</a:t>
                      </a:r>
                      <a:endParaRPr lang="id-ID" sz="14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 Historic" panose="020B0502040204020203" pitchFamily="34" charset="0"/>
                        <a:ea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  <a:p>
                      <a:pPr marL="1270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en-US" sz="140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Anggaran</a:t>
                      </a: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 </a:t>
                      </a:r>
                      <a:r>
                        <a:rPr lang="id-ID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tidak tercukupi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Kurang paham</a:t>
                      </a: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terhadap</a:t>
                      </a: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potensi</a:t>
                      </a: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perubahan</a:t>
                      </a: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 di </a:t>
                      </a:r>
                      <a:r>
                        <a:rPr lang="en-US" sz="140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lapangan</a:t>
                      </a:r>
                      <a:endParaRPr lang="id-ID" sz="14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 Historic" panose="020B0502040204020203" pitchFamily="34" charset="0"/>
                        <a:ea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id-ID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 Historic" panose="020B0502040204020203" pitchFamily="34" charset="0"/>
                        <a:ea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0024331"/>
                  </a:ext>
                </a:extLst>
              </a:tr>
              <a:tr h="99144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endParaRPr lang="fi-FI" sz="1400" kern="120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ea typeface="Segoe UI Historic" panose="020B0502040204020203" pitchFamily="34" charset="0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lang="fi-FI" sz="1400" kern="120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PELAKSANAAN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lang="fi-FI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Kegiatan Offline dan on line ,penatausahaan, dokumentasi, pertanggungjawaban</a:t>
                      </a: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Segoe UI Historic" panose="020B0502040204020203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Segoe UI Historic" panose="020B0502040204020203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Kegiatan</a:t>
                      </a: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berjalan</a:t>
                      </a: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tidak</a:t>
                      </a: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sesuai</a:t>
                      </a: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rencana</a:t>
                      </a: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, </a:t>
                      </a:r>
                      <a:endParaRPr lang="id-ID" sz="14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Segoe UI Historic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Segoe UI Historic" panose="020B0502040204020203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4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Segoe UI Historic" panose="020B0502040204020203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40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Pejuang</a:t>
                      </a: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muda</a:t>
                      </a: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masih</a:t>
                      </a: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awam</a:t>
                      </a: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berkegiatan</a:t>
                      </a: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US" sz="140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lapangan</a:t>
                      </a:r>
                      <a:endParaRPr lang="en-US" sz="1400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Segoe UI Historic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id-ID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 Historic" panose="020B0502040204020203" pitchFamily="34" charset="0"/>
                        <a:ea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2406534"/>
                  </a:ext>
                </a:extLst>
              </a:tr>
              <a:tr h="9308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lang="id-ID" sz="1400" kern="120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PELAPORAN</a:t>
                      </a:r>
                    </a:p>
                    <a:p>
                      <a:pPr marL="12700" marR="5080" algn="ctr">
                        <a:lnSpc>
                          <a:spcPct val="101899"/>
                        </a:lnSpc>
                        <a:spcBef>
                          <a:spcPts val="464"/>
                        </a:spcBef>
                      </a:pP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Off line dan Online</a:t>
                      </a:r>
                      <a:endParaRPr lang="id-ID" sz="14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Segoe UI Historic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Pelaporan</a:t>
                      </a: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dari</a:t>
                      </a: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Pejuang</a:t>
                      </a: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muda</a:t>
                      </a: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Terlambat</a:t>
                      </a: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dibuat</a:t>
                      </a: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id-ID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Tidak </a:t>
                      </a:r>
                      <a:r>
                        <a:rPr lang="en-US" sz="140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Lengkap</a:t>
                      </a: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40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pengukuran</a:t>
                      </a: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dampak</a:t>
                      </a: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tidak</a:t>
                      </a: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dibuat</a:t>
                      </a: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), </a:t>
                      </a:r>
                      <a:r>
                        <a:rPr lang="en-US" sz="140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Paparan</a:t>
                      </a: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ke</a:t>
                      </a: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 Mentor </a:t>
                      </a:r>
                      <a:r>
                        <a:rPr lang="en-US" sz="140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terlambat</a:t>
                      </a:r>
                      <a:endParaRPr lang="id-ID" sz="14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Segoe UI Historic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Waktu </a:t>
                      </a:r>
                      <a:r>
                        <a:rPr lang="en-US" sz="140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tugas</a:t>
                      </a: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US" sz="140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lapangan</a:t>
                      </a: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terbatas</a:t>
                      </a: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, dan </a:t>
                      </a:r>
                      <a:r>
                        <a:rPr lang="en-US" sz="140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kegiatan</a:t>
                      </a: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 program </a:t>
                      </a:r>
                      <a:r>
                        <a:rPr lang="en-US" sz="140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pemberdayaan</a:t>
                      </a: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masih</a:t>
                      </a:r>
                      <a:r>
                        <a:rPr lang="en-US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Segoe UI Historic" panose="020B0502040204020203" pitchFamily="34" charset="0"/>
                          <a:cs typeface="Arial" panose="020B0604020202020204" pitchFamily="34" charset="0"/>
                        </a:rPr>
                        <a:t>berlangsung</a:t>
                      </a:r>
                      <a:endParaRPr lang="id-ID" sz="14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Segoe UI Historic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id-ID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egoe UI Historic" panose="020B0502040204020203" pitchFamily="34" charset="0"/>
                        <a:ea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8772976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7928E224-CF42-408E-A7FA-8F9B80086338}"/>
              </a:ext>
            </a:extLst>
          </p:cNvPr>
          <p:cNvSpPr txBox="1">
            <a:spLocks/>
          </p:cNvSpPr>
          <p:nvPr/>
        </p:nvSpPr>
        <p:spPr>
          <a:xfrm>
            <a:off x="3306076" y="-53295"/>
            <a:ext cx="8727902" cy="958041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2133" dirty="0">
                <a:latin typeface="Segoe UI Semibold" panose="020B0702040204020203" pitchFamily="34" charset="0"/>
                <a:ea typeface="Segoe UI Historic" panose="020B0502040204020203" pitchFamily="34" charset="0"/>
                <a:cs typeface="Segoe UI Semibold" panose="020B0702040204020203" pitchFamily="34" charset="0"/>
              </a:rPr>
              <a:t>MANAJEMEN RISIKO DALAM PENGELOLAAN PROGRAM OLEH PEJUANG MUDA</a:t>
            </a:r>
            <a:endParaRPr lang="id-ID" sz="2133" dirty="0">
              <a:latin typeface="Segoe UI Semibold" panose="020B0702040204020203" pitchFamily="34" charset="0"/>
              <a:ea typeface="Segoe UI Historic" panose="020B05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623392" y="3518453"/>
            <a:ext cx="87690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623392" y="5068957"/>
            <a:ext cx="89479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5919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9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+mn-ea"/>
                <a:cs typeface="+mn-cs"/>
                <a:sym typeface="Nunito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 Sans"/>
              <a:ea typeface="+mn-ea"/>
              <a:cs typeface="+mn-cs"/>
              <a:sym typeface="Nunito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312CB5-0133-45D4-9C6B-A0B20DA44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3" y="3769360"/>
            <a:ext cx="5993296" cy="2468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BAB0B6-2261-4677-BC01-79E7419A6C9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23726" y="480418"/>
            <a:ext cx="2335857" cy="8845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B2957FF-20A4-440A-9695-8151BF8C203D}"/>
              </a:ext>
            </a:extLst>
          </p:cNvPr>
          <p:cNvSpPr/>
          <p:nvPr/>
        </p:nvSpPr>
        <p:spPr>
          <a:xfrm>
            <a:off x="1693518" y="1448452"/>
            <a:ext cx="2270540" cy="364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hadir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bermanfaat</a:t>
            </a:r>
            <a:endParaRPr kumimoji="0" lang="en-ID" sz="20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27B435-E1A5-4508-AB20-6A90D4CDDF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139072" y="0"/>
            <a:ext cx="6052928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8DA5C5-6A46-4152-B6F9-04ED34A051DC}"/>
              </a:ext>
            </a:extLst>
          </p:cNvPr>
          <p:cNvSpPr txBox="1"/>
          <p:nvPr/>
        </p:nvSpPr>
        <p:spPr>
          <a:xfrm>
            <a:off x="43072" y="2093388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b="1" i="1" kern="0" dirty="0" err="1">
                <a:solidFill>
                  <a:srgbClr val="000000"/>
                </a:solidFill>
                <a:latin typeface="Arial"/>
                <a:sym typeface="Arial"/>
              </a:rPr>
              <a:t>Semangat</a:t>
            </a:r>
            <a:r>
              <a:rPr lang="en-US" b="1" i="1" kern="0" dirty="0">
                <a:solidFill>
                  <a:srgbClr val="000000"/>
                </a:solidFill>
                <a:latin typeface="Arial"/>
                <a:sym typeface="Arial"/>
              </a:rPr>
              <a:t> dan </a:t>
            </a:r>
            <a:r>
              <a:rPr lang="en-US" b="1" i="1" kern="0" dirty="0" err="1">
                <a:solidFill>
                  <a:srgbClr val="000000"/>
                </a:solidFill>
                <a:latin typeface="Arial"/>
                <a:sym typeface="Arial"/>
              </a:rPr>
              <a:t>sukses</a:t>
            </a:r>
            <a:r>
              <a:rPr lang="en-US" b="1" i="1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b="1" i="1" kern="0" dirty="0" err="1">
                <a:solidFill>
                  <a:srgbClr val="000000"/>
                </a:solidFill>
                <a:latin typeface="Arial"/>
                <a:sym typeface="Arial"/>
              </a:rPr>
              <a:t>selalu</a:t>
            </a:r>
            <a:r>
              <a:rPr lang="en-US" b="1" i="1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b="1" i="1" kern="0" dirty="0" err="1">
                <a:solidFill>
                  <a:srgbClr val="000000"/>
                </a:solidFill>
                <a:latin typeface="Arial"/>
                <a:sym typeface="Arial"/>
              </a:rPr>
              <a:t>untuk</a:t>
            </a:r>
            <a:r>
              <a:rPr lang="en-US" b="1" i="1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b="1" i="1" kern="0" dirty="0" err="1">
                <a:solidFill>
                  <a:srgbClr val="000000"/>
                </a:solidFill>
                <a:latin typeface="Arial"/>
                <a:sym typeface="Arial"/>
              </a:rPr>
              <a:t>Rekan-rekan</a:t>
            </a:r>
            <a:r>
              <a:rPr lang="en-US" b="1" i="1" kern="0" dirty="0">
                <a:solidFill>
                  <a:srgbClr val="000000"/>
                </a:solidFill>
                <a:latin typeface="Arial"/>
                <a:sym typeface="Arial"/>
              </a:rPr>
              <a:t> PEJUANG MUDA.. </a:t>
            </a:r>
            <a:r>
              <a:rPr lang="en-US" b="1" i="1" kern="0" dirty="0" err="1">
                <a:solidFill>
                  <a:srgbClr val="000000"/>
                </a:solidFill>
                <a:latin typeface="Arial"/>
                <a:sym typeface="Arial"/>
              </a:rPr>
              <a:t>Ayo.bersama</a:t>
            </a:r>
            <a:r>
              <a:rPr lang="en-US" b="1" i="1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b="1" i="1" kern="0" dirty="0" err="1">
                <a:solidFill>
                  <a:srgbClr val="000000"/>
                </a:solidFill>
                <a:latin typeface="Arial"/>
                <a:sym typeface="Arial"/>
              </a:rPr>
              <a:t>turut</a:t>
            </a:r>
            <a:r>
              <a:rPr lang="en-US" b="1" i="1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b="1" i="1" kern="0" dirty="0" err="1">
                <a:solidFill>
                  <a:srgbClr val="000000"/>
                </a:solidFill>
                <a:latin typeface="Arial"/>
                <a:sym typeface="Arial"/>
              </a:rPr>
              <a:t>membangun</a:t>
            </a:r>
            <a:r>
              <a:rPr lang="en-US" b="1" i="1" kern="0" dirty="0">
                <a:solidFill>
                  <a:srgbClr val="000000"/>
                </a:solidFill>
                <a:latin typeface="Arial"/>
                <a:sym typeface="Arial"/>
              </a:rPr>
              <a:t> Negeri </a:t>
            </a:r>
            <a:r>
              <a:rPr lang="en-US" b="1" i="1" kern="0" dirty="0" err="1">
                <a:solidFill>
                  <a:srgbClr val="000000"/>
                </a:solidFill>
                <a:latin typeface="Arial"/>
                <a:sym typeface="Arial"/>
              </a:rPr>
              <a:t>tercinta</a:t>
            </a:r>
            <a:r>
              <a:rPr lang="en-US" b="1" i="1" kern="0" dirty="0">
                <a:solidFill>
                  <a:srgbClr val="000000"/>
                </a:solidFill>
                <a:latin typeface="Arial"/>
                <a:sym typeface="Arial"/>
              </a:rPr>
              <a:t>..</a:t>
            </a:r>
            <a:r>
              <a:rPr lang="en-US" b="1" i="1" kern="0" dirty="0" err="1">
                <a:solidFill>
                  <a:srgbClr val="000000"/>
                </a:solidFill>
                <a:latin typeface="Arial"/>
                <a:sym typeface="Arial"/>
              </a:rPr>
              <a:t>dengan</a:t>
            </a:r>
            <a:r>
              <a:rPr lang="en-US" b="1" i="1" kern="0" dirty="0">
                <a:solidFill>
                  <a:srgbClr val="000000"/>
                </a:solidFill>
                <a:latin typeface="Arial"/>
                <a:sym typeface="Arial"/>
              </a:rPr>
              <a:t> kreasi,</a:t>
            </a:r>
            <a:r>
              <a:rPr lang="en-US" b="1" i="1" kern="0" dirty="0" err="1">
                <a:solidFill>
                  <a:srgbClr val="000000"/>
                </a:solidFill>
                <a:latin typeface="Arial"/>
                <a:sym typeface="Arial"/>
              </a:rPr>
              <a:t>inovasi</a:t>
            </a:r>
            <a:r>
              <a:rPr lang="en-US" b="1" i="1" kern="0" dirty="0">
                <a:solidFill>
                  <a:srgbClr val="000000"/>
                </a:solidFill>
                <a:latin typeface="Arial"/>
                <a:sym typeface="Arial"/>
              </a:rPr>
              <a:t>..demi </a:t>
            </a:r>
            <a:r>
              <a:rPr lang="en-US" b="1" i="1" kern="0" dirty="0" err="1">
                <a:solidFill>
                  <a:srgbClr val="000000"/>
                </a:solidFill>
                <a:latin typeface="Arial"/>
                <a:sym typeface="Arial"/>
              </a:rPr>
              <a:t>kemakmuran</a:t>
            </a:r>
            <a:r>
              <a:rPr lang="en-US" b="1" i="1" kern="0" dirty="0">
                <a:solidFill>
                  <a:srgbClr val="000000"/>
                </a:solidFill>
                <a:latin typeface="Arial"/>
                <a:sym typeface="Arial"/>
              </a:rPr>
              <a:t> </a:t>
            </a:r>
            <a:r>
              <a:rPr lang="en-US" b="1" i="1" kern="0" dirty="0" err="1">
                <a:solidFill>
                  <a:srgbClr val="000000"/>
                </a:solidFill>
                <a:latin typeface="Arial"/>
                <a:sym typeface="Arial"/>
              </a:rPr>
              <a:t>masyarakat</a:t>
            </a:r>
            <a:r>
              <a:rPr lang="en-US" b="1" i="1" kern="0" dirty="0">
                <a:solidFill>
                  <a:srgbClr val="000000"/>
                </a:solidFill>
                <a:latin typeface="Arial"/>
                <a:sym typeface="Arial"/>
              </a:rPr>
              <a:t> Indonesia</a:t>
            </a:r>
            <a:endParaRPr kumimoji="0" lang="en-ID" sz="18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5111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7BE0D-C4F9-4F34-9547-82E768FDE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PEJUANG MUDA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54CAFAD-91C8-4FBF-B4DA-ED9440AF3A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8493303"/>
              </p:ext>
            </p:extLst>
          </p:nvPr>
        </p:nvGraphicFramePr>
        <p:xfrm>
          <a:off x="3112655" y="1439659"/>
          <a:ext cx="8369300" cy="2188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Picture Placeholder 18" descr="A picture containing text, indoor, different, several&#10;&#10;Description automatically generated">
            <a:extLst>
              <a:ext uri="{FF2B5EF4-FFF2-40B4-BE49-F238E27FC236}">
                <a16:creationId xmlns:a16="http://schemas.microsoft.com/office/drawing/2014/main" id="{9167C443-A255-4CBB-AB42-4595DF9D0F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3" r="36463"/>
          <a:stretch>
            <a:fillRect/>
          </a:stretch>
        </p:blipFill>
        <p:spPr>
          <a:xfrm>
            <a:off x="218658" y="-9116"/>
            <a:ext cx="2733261" cy="60843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20218D-2F6C-43F4-A2A8-AF0AFDC9B480}"/>
              </a:ext>
            </a:extLst>
          </p:cNvPr>
          <p:cNvSpPr txBox="1"/>
          <p:nvPr/>
        </p:nvSpPr>
        <p:spPr>
          <a:xfrm>
            <a:off x="3386757" y="4094922"/>
            <a:ext cx="82718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mewujudkan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visi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tersebut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ada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tiga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koridor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besar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diusulkan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antara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lain: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Konsep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Bentuk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Program, Branding &amp;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Pengemasan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6323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7BE0D-C4F9-4F34-9547-82E768FDE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811" y="62130"/>
            <a:ext cx="8241144" cy="687820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PRINSIP PROGRAM</a:t>
            </a:r>
          </a:p>
        </p:txBody>
      </p:sp>
      <p:pic>
        <p:nvPicPr>
          <p:cNvPr id="10" name="Picture Placeholder 18" descr="A picture containing text, indoor, different, several&#10;&#10;Description automatically generated">
            <a:extLst>
              <a:ext uri="{FF2B5EF4-FFF2-40B4-BE49-F238E27FC236}">
                <a16:creationId xmlns:a16="http://schemas.microsoft.com/office/drawing/2014/main" id="{9167C443-A255-4CBB-AB42-4595DF9D0F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3" r="36463"/>
          <a:stretch>
            <a:fillRect/>
          </a:stretch>
        </p:blipFill>
        <p:spPr>
          <a:xfrm>
            <a:off x="0" y="0"/>
            <a:ext cx="2733261" cy="60843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20218D-2F6C-43F4-A2A8-AF0AFDC9B480}"/>
              </a:ext>
            </a:extLst>
          </p:cNvPr>
          <p:cNvSpPr txBox="1"/>
          <p:nvPr/>
        </p:nvSpPr>
        <p:spPr>
          <a:xfrm>
            <a:off x="3240811" y="1989499"/>
            <a:ext cx="78676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Prinsip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implementasi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Program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Pejuang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Muda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antara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lain:</a:t>
            </a:r>
          </a:p>
          <a:p>
            <a:pPr algn="just"/>
            <a:endParaRPr lang="en-ID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80B37EA-DD28-4DAF-B9C1-9E9015B926D2}"/>
              </a:ext>
            </a:extLst>
          </p:cNvPr>
          <p:cNvCxnSpPr/>
          <p:nvPr/>
        </p:nvCxnSpPr>
        <p:spPr>
          <a:xfrm>
            <a:off x="3285081" y="742940"/>
            <a:ext cx="8714584" cy="0"/>
          </a:xfrm>
          <a:prstGeom prst="line">
            <a:avLst/>
          </a:prstGeom>
          <a:ln w="76200">
            <a:solidFill>
              <a:srgbClr val="FF0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87740CFA-CCBD-4321-BA7A-2AFDD17E81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988399" y="92840"/>
            <a:ext cx="1137051" cy="4973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D2724D-468A-47B6-AA7F-DE1A7360932A}"/>
              </a:ext>
            </a:extLst>
          </p:cNvPr>
          <p:cNvSpPr txBox="1"/>
          <p:nvPr/>
        </p:nvSpPr>
        <p:spPr>
          <a:xfrm>
            <a:off x="3240811" y="1056577"/>
            <a:ext cx="8758854" cy="707886"/>
          </a:xfrm>
          <a:prstGeom prst="rect">
            <a:avLst/>
          </a:prstGeom>
          <a:noFill/>
          <a:ln>
            <a:solidFill>
              <a:srgbClr val="0E2034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Program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Pejuang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Muda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perlu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berpegang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pada value yang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relevan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perkembangan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mahasiswa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perubahan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sosial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masyarakat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438540-E862-4D05-89A6-21398A2DDC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04" t="78937" r="4873"/>
          <a:stretch/>
        </p:blipFill>
        <p:spPr>
          <a:xfrm>
            <a:off x="9187377" y="6255882"/>
            <a:ext cx="2938073" cy="5092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7967F2-96A4-4846-ADC0-548C722481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0" r="16600"/>
          <a:stretch/>
        </p:blipFill>
        <p:spPr>
          <a:xfrm>
            <a:off x="6133422" y="2712774"/>
            <a:ext cx="1723355" cy="1723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25E4CE-0BBD-4082-9673-B64582DC8D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3" b="16663"/>
          <a:stretch/>
        </p:blipFill>
        <p:spPr>
          <a:xfrm>
            <a:off x="3524921" y="2712774"/>
            <a:ext cx="1723355" cy="17233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B28CD2-C0F3-4561-9969-17EE1CC0DB5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/>
        </p:blipFill>
        <p:spPr>
          <a:xfrm>
            <a:off x="9047979" y="2712774"/>
            <a:ext cx="1723355" cy="172335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6AFA9C2-E39F-4109-9A55-B30F0C05CBDB}"/>
              </a:ext>
            </a:extLst>
          </p:cNvPr>
          <p:cNvSpPr txBox="1"/>
          <p:nvPr/>
        </p:nvSpPr>
        <p:spPr>
          <a:xfrm>
            <a:off x="3604457" y="2328053"/>
            <a:ext cx="1564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1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Berdampak</a:t>
            </a:r>
            <a:endParaRPr lang="en-ID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E543A4-D486-4D56-B4DA-892F9C9BDC5F}"/>
              </a:ext>
            </a:extLst>
          </p:cNvPr>
          <p:cNvSpPr txBox="1"/>
          <p:nvPr/>
        </p:nvSpPr>
        <p:spPr>
          <a:xfrm>
            <a:off x="6173684" y="2303269"/>
            <a:ext cx="1564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1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Inklusif</a:t>
            </a:r>
            <a:endParaRPr lang="en-ID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4ED9B1-F311-4A06-8FCF-126DD4517987}"/>
              </a:ext>
            </a:extLst>
          </p:cNvPr>
          <p:cNvSpPr txBox="1"/>
          <p:nvPr/>
        </p:nvSpPr>
        <p:spPr>
          <a:xfrm>
            <a:off x="9047979" y="2303269"/>
            <a:ext cx="1564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1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Kolaboratif</a:t>
            </a:r>
            <a:endParaRPr lang="en-ID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444905-EB35-4830-80B1-095FE0C70978}"/>
              </a:ext>
            </a:extLst>
          </p:cNvPr>
          <p:cNvSpPr txBox="1"/>
          <p:nvPr/>
        </p:nvSpPr>
        <p:spPr>
          <a:xfrm>
            <a:off x="3480651" y="4522365"/>
            <a:ext cx="1767626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ID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Konkret</a:t>
            </a:r>
            <a:r>
              <a:rPr lang="en-ID" sz="1100" i="1" dirty="0">
                <a:latin typeface="Arial" panose="020B0604020202020204" pitchFamily="34" charset="0"/>
                <a:cs typeface="Arial" panose="020B0604020202020204" pitchFamily="34" charset="0"/>
              </a:rPr>
              <a:t>, focus, dan </a:t>
            </a:r>
            <a:r>
              <a:rPr lang="en-ID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terukur</a:t>
            </a:r>
            <a:endParaRPr lang="en-ID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D45BA5-D06B-4037-892B-1AF84103C477}"/>
              </a:ext>
            </a:extLst>
          </p:cNvPr>
          <p:cNvSpPr txBox="1"/>
          <p:nvPr/>
        </p:nvSpPr>
        <p:spPr>
          <a:xfrm>
            <a:off x="6120853" y="4522365"/>
            <a:ext cx="1767626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ID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Menggerakkan</a:t>
            </a:r>
            <a:r>
              <a:rPr lang="en-ID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banyak</a:t>
            </a:r>
            <a:r>
              <a:rPr lang="en-ID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pihak</a:t>
            </a:r>
            <a:r>
              <a:rPr lang="en-ID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ID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bersolidaritas</a:t>
            </a:r>
            <a:endParaRPr lang="en-ID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2176A7-525C-4B5E-81B9-0D931ACAFCAA}"/>
              </a:ext>
            </a:extLst>
          </p:cNvPr>
          <p:cNvSpPr txBox="1"/>
          <p:nvPr/>
        </p:nvSpPr>
        <p:spPr>
          <a:xfrm>
            <a:off x="8441782" y="4522365"/>
            <a:ext cx="2935750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ID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Melibatkan</a:t>
            </a:r>
            <a:r>
              <a:rPr lang="en-ID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warga</a:t>
            </a:r>
            <a:r>
              <a:rPr lang="en-ID" sz="11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D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penggerak</a:t>
            </a:r>
            <a:r>
              <a:rPr lang="en-ID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lokal</a:t>
            </a:r>
            <a:r>
              <a:rPr lang="en-ID" sz="11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D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balai</a:t>
            </a:r>
            <a:r>
              <a:rPr lang="en-ID" sz="11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D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panti</a:t>
            </a:r>
            <a:r>
              <a:rPr lang="en-ID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sosial</a:t>
            </a:r>
            <a:r>
              <a:rPr lang="en-ID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ID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memberi</a:t>
            </a:r>
            <a:r>
              <a:rPr lang="en-ID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dampak</a:t>
            </a:r>
            <a:r>
              <a:rPr lang="en-ID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lebih</a:t>
            </a:r>
            <a:endParaRPr lang="en-ID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61F743-A3C5-410B-A0A4-FF9553E29C96}"/>
              </a:ext>
            </a:extLst>
          </p:cNvPr>
          <p:cNvSpPr txBox="1"/>
          <p:nvPr/>
        </p:nvSpPr>
        <p:spPr>
          <a:xfrm>
            <a:off x="3240811" y="5366271"/>
            <a:ext cx="6093500" cy="1323439"/>
          </a:xfrm>
          <a:prstGeom prst="rect">
            <a:avLst/>
          </a:prstGeom>
          <a:noFill/>
          <a:ln>
            <a:solidFill>
              <a:srgbClr val="0E2034"/>
            </a:solidFill>
          </a:ln>
        </p:spPr>
        <p:txBody>
          <a:bodyPr wrap="square">
            <a:spAutoFit/>
          </a:bodyPr>
          <a:lstStyle/>
          <a:p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Fokus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Pada 5 Program Utama. </a:t>
            </a:r>
          </a:p>
          <a:p>
            <a:pPr algn="just"/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Prinsip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tersebut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diwujudkan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dua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bentuk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konkret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aktivitas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Pejuang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Muda: </a:t>
            </a:r>
            <a:r>
              <a:rPr lang="en-ID" sz="2000" i="1" dirty="0">
                <a:latin typeface="Arial" panose="020B0604020202020204" pitchFamily="34" charset="0"/>
                <a:cs typeface="Arial" panose="020B0604020202020204" pitchFamily="34" charset="0"/>
              </a:rPr>
              <a:t>Blended Activity (Offline &amp; Online)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CA82F2-D4BD-47AA-A9BB-B88A72D1D3D1}"/>
              </a:ext>
            </a:extLst>
          </p:cNvPr>
          <p:cNvSpPr/>
          <p:nvPr/>
        </p:nvSpPr>
        <p:spPr>
          <a:xfrm>
            <a:off x="3240811" y="1989499"/>
            <a:ext cx="8758854" cy="3160382"/>
          </a:xfrm>
          <a:prstGeom prst="rect">
            <a:avLst/>
          </a:prstGeom>
          <a:noFill/>
          <a:ln>
            <a:solidFill>
              <a:srgbClr val="0E20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42256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279DB1-561E-43D8-B236-453C03EA367A}"/>
              </a:ext>
            </a:extLst>
          </p:cNvPr>
          <p:cNvSpPr txBox="1"/>
          <p:nvPr/>
        </p:nvSpPr>
        <p:spPr>
          <a:xfrm>
            <a:off x="229688" y="871120"/>
            <a:ext cx="8614509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Pejuang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Muda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adalah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laboratorium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sosial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bagi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mahasiswa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mengaplikasikan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ilmu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pengetahuannya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memberi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dampak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sosial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secara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konkret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Melalui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program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setara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20-22 SKS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mahasiswa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akan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ditantang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belajar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warga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sekaligus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berkolaborasi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Pemerintah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Daerah,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pemuka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masyarakat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tokoh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agama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setempat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serta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seluruh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>stakeholder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penggerak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sosial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daerah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ID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9006DB-C03E-4D5F-ACA4-49BE7620DE9E}"/>
              </a:ext>
            </a:extLst>
          </p:cNvPr>
          <p:cNvSpPr txBox="1"/>
          <p:nvPr/>
        </p:nvSpPr>
        <p:spPr>
          <a:xfrm>
            <a:off x="229688" y="3024265"/>
            <a:ext cx="8614509" cy="31700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Ruang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lingkup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mahasiswa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Pejuang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Muda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Mahasiswa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turun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langsung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daerah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membutuhkan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bantuan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Mahasiswa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akan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berkolaborasi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magang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) di Kementerian Sosial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mendukung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program-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programnya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Bersama Kementerian Sosial,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mahasiswa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akan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merancang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mengeksekusi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program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sosial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relevan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daerah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tersebut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Mahasiswa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juga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akan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merancang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>digital campaign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mendukung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program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sosial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dijalankan</a:t>
            </a:r>
            <a:endParaRPr lang="en-ID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en-ID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4AF867-7EC4-4726-BB7F-9AEE9C021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764" y="0"/>
            <a:ext cx="2688236" cy="69629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B8006D-DAFC-4F35-A2DD-547A591AB9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58318" y="83739"/>
            <a:ext cx="945446" cy="41350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59732E5-B331-4D9F-BC0F-C89E3DD06241}"/>
              </a:ext>
            </a:extLst>
          </p:cNvPr>
          <p:cNvSpPr txBox="1">
            <a:spLocks/>
          </p:cNvSpPr>
          <p:nvPr/>
        </p:nvSpPr>
        <p:spPr>
          <a:xfrm>
            <a:off x="229688" y="-258"/>
            <a:ext cx="10608201" cy="5965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venir Next LT Pro" panose="020B0504020202020204" pitchFamily="34" charset="0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KONSEP PEJUANG MUDA</a:t>
            </a:r>
            <a:endParaRPr lang="en-GB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96524F-058B-42FE-BDD5-822A29651FED}"/>
              </a:ext>
            </a:extLst>
          </p:cNvPr>
          <p:cNvCxnSpPr>
            <a:cxnSpLocks/>
          </p:cNvCxnSpPr>
          <p:nvPr/>
        </p:nvCxnSpPr>
        <p:spPr>
          <a:xfrm flipV="1">
            <a:off x="0" y="596287"/>
            <a:ext cx="9503764" cy="1"/>
          </a:xfrm>
          <a:prstGeom prst="line">
            <a:avLst/>
          </a:prstGeom>
          <a:ln w="76200">
            <a:solidFill>
              <a:srgbClr val="FF0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A42F466C-EA48-4240-A88A-F6A6270522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04" t="78937" r="4873"/>
          <a:stretch/>
        </p:blipFill>
        <p:spPr>
          <a:xfrm>
            <a:off x="0" y="6261713"/>
            <a:ext cx="2938073" cy="50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314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E95A7-6A57-4BEB-B906-040C34DEC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343322" cy="787814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 fontScale="90000"/>
          </a:bodyPr>
          <a:lstStyle/>
          <a:p>
            <a:br>
              <a:rPr lang="en-ID" sz="4000" b="1" dirty="0">
                <a:solidFill>
                  <a:srgbClr val="B1202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D" sz="4000" b="1" dirty="0" err="1">
                <a:solidFill>
                  <a:srgbClr val="B1202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Kategori</a:t>
            </a:r>
            <a:r>
              <a:rPr lang="en-ID" sz="4000" b="1" dirty="0">
                <a:solidFill>
                  <a:srgbClr val="B1202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Program yang </a:t>
            </a:r>
            <a:r>
              <a:rPr lang="en-ID" sz="4000" b="1" dirty="0" err="1">
                <a:solidFill>
                  <a:srgbClr val="B1202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disasar</a:t>
            </a:r>
            <a:r>
              <a:rPr lang="en-ID" sz="4000" b="1" dirty="0">
                <a:solidFill>
                  <a:srgbClr val="B1202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4000" b="1" dirty="0" err="1">
                <a:solidFill>
                  <a:srgbClr val="B1202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Pejuang</a:t>
            </a:r>
            <a:r>
              <a:rPr lang="en-ID" sz="4000" b="1" dirty="0">
                <a:solidFill>
                  <a:srgbClr val="B1202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Muda</a:t>
            </a:r>
            <a:br>
              <a:rPr lang="en-ID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ID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2D3463-0C7B-4A4D-9459-90A183843063}"/>
              </a:ext>
            </a:extLst>
          </p:cNvPr>
          <p:cNvSpPr txBox="1"/>
          <p:nvPr/>
        </p:nvSpPr>
        <p:spPr>
          <a:xfrm>
            <a:off x="838200" y="1480930"/>
            <a:ext cx="10850217" cy="50119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ID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Kategori-kategori</a:t>
            </a:r>
            <a:r>
              <a:rPr lang="en-ID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program </a:t>
            </a:r>
            <a:r>
              <a:rPr lang="en-ID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antara</a:t>
            </a:r>
            <a:r>
              <a:rPr lang="en-ID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lain: 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en-ID" sz="1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Pengembangan</a:t>
            </a:r>
            <a:r>
              <a:rPr lang="en-ID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Program </a:t>
            </a:r>
            <a:r>
              <a:rPr lang="en-ID" sz="1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Bantuan</a:t>
            </a:r>
            <a:r>
              <a:rPr lang="en-ID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Sosial, </a:t>
            </a:r>
          </a:p>
          <a:p>
            <a:pPr marL="180340" algn="just">
              <a:lnSpc>
                <a:spcPct val="107000"/>
              </a:lnSpc>
            </a:pPr>
            <a:r>
              <a:rPr lang="en-ID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Pengembangan</a:t>
            </a:r>
            <a:r>
              <a:rPr lang="en-ID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bantuan</a:t>
            </a:r>
            <a:r>
              <a:rPr lang="en-ID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sosial</a:t>
            </a:r>
            <a:r>
              <a:rPr lang="en-ID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yang </a:t>
            </a:r>
            <a:r>
              <a:rPr lang="en-ID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berkelanjutan</a:t>
            </a:r>
            <a:r>
              <a:rPr lang="en-ID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Plus, </a:t>
            </a:r>
            <a:r>
              <a:rPr lang="en-ID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kegiatan</a:t>
            </a:r>
            <a:r>
              <a:rPr lang="en-ID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memverifikasi</a:t>
            </a:r>
            <a:r>
              <a:rPr lang="en-ID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dan </a:t>
            </a:r>
            <a:r>
              <a:rPr lang="en-ID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validasi</a:t>
            </a:r>
            <a:r>
              <a:rPr lang="en-ID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(quality assurance) </a:t>
            </a:r>
            <a:r>
              <a:rPr lang="en-ID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penerima</a:t>
            </a:r>
            <a:r>
              <a:rPr lang="en-ID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bantuan</a:t>
            </a:r>
            <a:r>
              <a:rPr lang="en-ID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sosial</a:t>
            </a:r>
            <a:r>
              <a:rPr lang="en-ID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dan </a:t>
            </a:r>
            <a:r>
              <a:rPr lang="en-ID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sembako</a:t>
            </a:r>
            <a:r>
              <a:rPr lang="en-ID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180340" algn="just">
              <a:lnSpc>
                <a:spcPct val="107000"/>
              </a:lnSpc>
            </a:pPr>
            <a:r>
              <a:rPr lang="en-ID" sz="1600" i="1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ID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07000"/>
              </a:lnSpc>
            </a:pPr>
            <a:r>
              <a:rPr lang="en-ID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ID" sz="1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Pemberdayaan</a:t>
            </a:r>
            <a:r>
              <a:rPr lang="en-ID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Fakir Miskin dan </a:t>
            </a:r>
            <a:r>
              <a:rPr lang="en-ID" sz="1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Lansia</a:t>
            </a:r>
            <a:r>
              <a:rPr lang="en-ID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</a:p>
          <a:p>
            <a:pPr marL="180340" algn="just">
              <a:lnSpc>
                <a:spcPct val="107000"/>
              </a:lnSpc>
            </a:pPr>
            <a:r>
              <a:rPr lang="en-ID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Inovasi</a:t>
            </a:r>
            <a:r>
              <a:rPr lang="en-ID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program </a:t>
            </a:r>
            <a:r>
              <a:rPr lang="en-ID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sosial</a:t>
            </a:r>
            <a:r>
              <a:rPr lang="en-ID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untuk</a:t>
            </a:r>
            <a:r>
              <a:rPr lang="en-ID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membantu</a:t>
            </a:r>
            <a:r>
              <a:rPr lang="en-ID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fakir miskin dan </a:t>
            </a:r>
            <a:r>
              <a:rPr lang="en-ID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atau</a:t>
            </a:r>
            <a:r>
              <a:rPr lang="en-ID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lansia</a:t>
            </a:r>
            <a:r>
              <a:rPr lang="en-ID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ID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80340" algn="just">
              <a:lnSpc>
                <a:spcPct val="107000"/>
              </a:lnSpc>
            </a:pPr>
            <a:r>
              <a:rPr lang="en-ID" sz="1600" i="1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ID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07000"/>
              </a:lnSpc>
            </a:pPr>
            <a:r>
              <a:rPr lang="en-ID" sz="16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en-ID" sz="1600" b="1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Pola </a:t>
            </a:r>
            <a:r>
              <a:rPr lang="en-ID" sz="1600" b="1" dirty="0" err="1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Hidup</a:t>
            </a:r>
            <a:r>
              <a:rPr lang="en-ID" sz="1600" b="1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600" b="1" dirty="0" err="1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Sehat</a:t>
            </a:r>
            <a:r>
              <a:rPr lang="en-ID" sz="1600" b="1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dan Kesehatan </a:t>
            </a:r>
            <a:r>
              <a:rPr lang="en-ID" sz="1600" b="1" dirty="0" err="1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Lingkungan</a:t>
            </a:r>
            <a:endParaRPr lang="en-ID" sz="1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80340" algn="just">
              <a:lnSpc>
                <a:spcPct val="107000"/>
              </a:lnSpc>
            </a:pPr>
            <a:r>
              <a:rPr lang="en-ID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Pengembangan</a:t>
            </a:r>
            <a:r>
              <a:rPr lang="en-ID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program </a:t>
            </a:r>
            <a:r>
              <a:rPr lang="en-ID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kesehatan</a:t>
            </a:r>
            <a:r>
              <a:rPr lang="en-ID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lingkungan</a:t>
            </a:r>
            <a:r>
              <a:rPr lang="en-ID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bagi</a:t>
            </a:r>
            <a:r>
              <a:rPr lang="en-ID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masyarakat</a:t>
            </a:r>
            <a:r>
              <a:rPr lang="en-ID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kurang</a:t>
            </a:r>
            <a:r>
              <a:rPr lang="en-ID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mampu</a:t>
            </a:r>
            <a:r>
              <a:rPr lang="en-ID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serta</a:t>
            </a:r>
            <a:r>
              <a:rPr lang="en-ID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memperkuat</a:t>
            </a:r>
            <a:r>
              <a:rPr lang="en-ID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gaya</a:t>
            </a:r>
            <a:r>
              <a:rPr lang="en-ID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hidup</a:t>
            </a:r>
            <a:r>
              <a:rPr lang="en-ID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sehat</a:t>
            </a:r>
            <a:r>
              <a:rPr lang="en-ID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en-ID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seluruh</a:t>
            </a:r>
            <a:r>
              <a:rPr lang="en-ID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level </a:t>
            </a:r>
            <a:r>
              <a:rPr lang="en-ID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masyarakat</a:t>
            </a:r>
            <a:r>
              <a:rPr lang="en-ID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ID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80340" algn="just">
              <a:lnSpc>
                <a:spcPct val="107000"/>
              </a:lnSpc>
            </a:pPr>
            <a:r>
              <a:rPr lang="en-ID" sz="1600" i="1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ID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07000"/>
              </a:lnSpc>
            </a:pPr>
            <a:r>
              <a:rPr lang="en-ID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ID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ID" sz="1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Fasilitas</a:t>
            </a:r>
            <a:r>
              <a:rPr lang="en-ID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untuk</a:t>
            </a:r>
            <a:r>
              <a:rPr lang="en-ID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Kepentingan</a:t>
            </a:r>
            <a:r>
              <a:rPr lang="en-ID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Umum</a:t>
            </a:r>
            <a:r>
              <a:rPr lang="en-ID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180340" algn="just">
              <a:lnSpc>
                <a:spcPct val="107000"/>
              </a:lnSpc>
            </a:pPr>
            <a:r>
              <a:rPr lang="en-ID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Pembangunan </a:t>
            </a:r>
            <a:r>
              <a:rPr lang="en-ID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fasilitas</a:t>
            </a:r>
            <a:r>
              <a:rPr lang="en-ID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untuk</a:t>
            </a:r>
            <a:r>
              <a:rPr lang="en-ID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kepentingan</a:t>
            </a:r>
            <a:r>
              <a:rPr lang="en-ID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umum</a:t>
            </a:r>
            <a:r>
              <a:rPr lang="en-ID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wilayah </a:t>
            </a:r>
            <a:r>
              <a:rPr lang="en-ID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pasca</a:t>
            </a:r>
            <a:r>
              <a:rPr lang="en-ID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bencana</a:t>
            </a:r>
            <a:r>
              <a:rPr lang="en-ID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(Nusa Tenggara Timur) </a:t>
            </a:r>
            <a:r>
              <a:rPr lang="en-ID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seperti</a:t>
            </a:r>
            <a:r>
              <a:rPr lang="en-ID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micro-hydro, </a:t>
            </a:r>
            <a:r>
              <a:rPr lang="en-ID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rutilahu</a:t>
            </a:r>
            <a:r>
              <a:rPr lang="en-ID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dan community </a:t>
            </a:r>
            <a:r>
              <a:rPr lang="en-ID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center</a:t>
            </a:r>
            <a:r>
              <a:rPr lang="en-ID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ID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80340" algn="just">
              <a:lnSpc>
                <a:spcPct val="107000"/>
              </a:lnSpc>
            </a:pPr>
            <a:r>
              <a:rPr lang="en-ID" sz="16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ID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n-ID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</a:t>
            </a:r>
            <a:r>
              <a:rPr lang="en-ID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Social Entrepreneurship (</a:t>
            </a:r>
            <a:r>
              <a:rPr lang="en-ID" sz="1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Pahlawan</a:t>
            </a:r>
            <a:r>
              <a:rPr lang="en-ID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Ekonomi</a:t>
            </a:r>
            <a:r>
              <a:rPr lang="en-ID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marL="180340" algn="just">
              <a:lnSpc>
                <a:spcPct val="107000"/>
              </a:lnSpc>
              <a:spcAft>
                <a:spcPts val="800"/>
              </a:spcAft>
            </a:pPr>
            <a:r>
              <a:rPr lang="en-ID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Identifikasi</a:t>
            </a:r>
            <a:r>
              <a:rPr lang="en-ID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sumber</a:t>
            </a:r>
            <a:r>
              <a:rPr lang="en-ID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daya</a:t>
            </a:r>
            <a:r>
              <a:rPr lang="en-ID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setempat</a:t>
            </a:r>
            <a:r>
              <a:rPr lang="en-ID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ID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potensi</a:t>
            </a:r>
            <a:r>
              <a:rPr lang="en-ID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pasar, dan </a:t>
            </a:r>
            <a:r>
              <a:rPr lang="en-ID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transformasi</a:t>
            </a:r>
            <a:r>
              <a:rPr lang="en-ID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sosiokultural</a:t>
            </a:r>
            <a:r>
              <a:rPr lang="en-ID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yang </a:t>
            </a:r>
            <a:r>
              <a:rPr lang="en-ID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diperlukan</a:t>
            </a:r>
            <a:endParaRPr lang="en-ID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341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E95A7-6A57-4BEB-B906-040C34DEC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343322" cy="787814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 fontScale="90000"/>
          </a:bodyPr>
          <a:lstStyle/>
          <a:p>
            <a:br>
              <a:rPr lang="en-ID" sz="4000" b="1" dirty="0">
                <a:solidFill>
                  <a:srgbClr val="B1202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D" sz="4000" b="1" u="sng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Aktivitas</a:t>
            </a:r>
            <a:r>
              <a:rPr lang="en-ID" sz="40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Off-line</a:t>
            </a:r>
            <a:r>
              <a:rPr lang="en-ID" sz="40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4000" b="1" dirty="0" err="1">
                <a:solidFill>
                  <a:srgbClr val="B1202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Pejuang</a:t>
            </a:r>
            <a:r>
              <a:rPr lang="en-ID" sz="4000" b="1" dirty="0">
                <a:solidFill>
                  <a:srgbClr val="B1202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Muda</a:t>
            </a:r>
            <a:br>
              <a:rPr lang="en-ID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ID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2D3463-0C7B-4A4D-9459-90A183843063}"/>
              </a:ext>
            </a:extLst>
          </p:cNvPr>
          <p:cNvSpPr txBox="1"/>
          <p:nvPr/>
        </p:nvSpPr>
        <p:spPr>
          <a:xfrm>
            <a:off x="838200" y="1480930"/>
            <a:ext cx="10850217" cy="42328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ID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Aktifitas</a:t>
            </a:r>
            <a:r>
              <a:rPr lang="en-ID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Offline </a:t>
            </a:r>
            <a:r>
              <a:rPr lang="en-ID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atas</a:t>
            </a:r>
            <a:r>
              <a:rPr lang="en-ID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 Program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en-ID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Inisiatif</a:t>
            </a:r>
            <a:endParaRPr lang="en-ID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en-ID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Perencanaan</a:t>
            </a:r>
            <a:r>
              <a:rPr lang="en-ID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dan </a:t>
            </a:r>
            <a:r>
              <a:rPr lang="en-ID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manajemen</a:t>
            </a:r>
            <a:endParaRPr lang="en-ID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en-ID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Menghadapi</a:t>
            </a:r>
            <a:r>
              <a:rPr lang="en-ID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ketidak</a:t>
            </a:r>
            <a:r>
              <a:rPr lang="en-ID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pastina, </a:t>
            </a:r>
            <a:r>
              <a:rPr lang="en-ID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ketidakjelasan</a:t>
            </a:r>
            <a:r>
              <a:rPr lang="en-ID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ID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Risiko</a:t>
            </a:r>
            <a:endParaRPr lang="en-ID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en-ID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Bekerja</a:t>
            </a:r>
            <a:r>
              <a:rPr lang="en-ID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dengan</a:t>
            </a:r>
            <a:r>
              <a:rPr lang="en-ID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orang lain/</a:t>
            </a:r>
            <a:r>
              <a:rPr lang="en-ID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pihak</a:t>
            </a:r>
            <a:r>
              <a:rPr lang="en-ID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lain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ID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Belajar</a:t>
            </a:r>
            <a:r>
              <a:rPr lang="en-ID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dari</a:t>
            </a:r>
            <a:r>
              <a:rPr lang="en-ID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pengalaman</a:t>
            </a:r>
            <a:endParaRPr lang="en-ID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80340" algn="just">
              <a:lnSpc>
                <a:spcPct val="107000"/>
              </a:lnSpc>
              <a:spcAft>
                <a:spcPts val="800"/>
              </a:spcAft>
            </a:pPr>
            <a:r>
              <a:rPr lang="en-ID" sz="20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ID" sz="2000" i="1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D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ID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ID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D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26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E95A7-6A57-4BEB-B906-040C34DEC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343322" cy="787814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 fontScale="90000"/>
          </a:bodyPr>
          <a:lstStyle/>
          <a:p>
            <a:br>
              <a:rPr lang="en-ID" sz="4000" b="1" dirty="0">
                <a:solidFill>
                  <a:srgbClr val="B1202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D" sz="4000" b="1" u="sng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Aktivitas</a:t>
            </a:r>
            <a:r>
              <a:rPr lang="en-ID" sz="40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On-line</a:t>
            </a:r>
            <a:r>
              <a:rPr lang="en-ID" sz="40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4000" b="1" dirty="0" err="1">
                <a:solidFill>
                  <a:srgbClr val="B1202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Pejuang</a:t>
            </a:r>
            <a:r>
              <a:rPr lang="en-ID" sz="4000" b="1" dirty="0">
                <a:solidFill>
                  <a:srgbClr val="B1202E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Muda</a:t>
            </a:r>
            <a:br>
              <a:rPr lang="en-ID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ID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2D3463-0C7B-4A4D-9459-90A183843063}"/>
              </a:ext>
            </a:extLst>
          </p:cNvPr>
          <p:cNvSpPr txBox="1"/>
          <p:nvPr/>
        </p:nvSpPr>
        <p:spPr>
          <a:xfrm>
            <a:off x="838200" y="1480930"/>
            <a:ext cx="10850217" cy="45291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ID" sz="2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Konsep</a:t>
            </a:r>
            <a:endParaRPr lang="en-ID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Mahasiswa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tidak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hanya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terjun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langsung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lapangan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tapi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juga </a:t>
            </a: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menjadi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jembatan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bagi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daerah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dan </a:t>
            </a: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publik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luas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yang </a:t>
            </a: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tergerak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membantu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ID" sz="2000" b="1" i="1" u="sng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Aktivitas</a:t>
            </a:r>
            <a:r>
              <a:rPr lang="en-ID" sz="2000" b="1" i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online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dibuat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agar program </a:t>
            </a: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lebih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inklusif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karena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penggerak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perubahan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tidak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hanya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mahasiswa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tapi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juga </a:t>
            </a: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publik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luas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yang </a:t>
            </a: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tergerak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membantu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07000"/>
              </a:lnSpc>
            </a:pPr>
            <a:r>
              <a:rPr lang="en-ID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Objective</a:t>
            </a:r>
            <a:endParaRPr lang="en-ID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Mewadahi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bantuan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dari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publik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luas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untuk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mengakselerasi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perubahan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daerah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Pejuang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Muda.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algn="just">
              <a:lnSpc>
                <a:spcPct val="107000"/>
              </a:lnSpc>
            </a:pPr>
            <a:r>
              <a:rPr lang="en-ID" sz="2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Bentuk</a:t>
            </a:r>
            <a:r>
              <a:rPr lang="en-ID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Konkrit</a:t>
            </a:r>
            <a:endParaRPr lang="en-ID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Mahasiswa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membuat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digital campaign </a:t>
            </a: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untuk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mendukung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programnya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Melalui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digital campaign </a:t>
            </a: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ini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mahasiswa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bisa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mengajak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publik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untuk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berdonasi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membantu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program yang </a:t>
            </a: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akan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mereka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jalankan</a:t>
            </a:r>
            <a:r>
              <a:rPr lang="en-ID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ID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ID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D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098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279DB1-561E-43D8-B236-453C03EA367A}"/>
              </a:ext>
            </a:extLst>
          </p:cNvPr>
          <p:cNvSpPr txBox="1"/>
          <p:nvPr/>
        </p:nvSpPr>
        <p:spPr>
          <a:xfrm>
            <a:off x="229688" y="871120"/>
            <a:ext cx="11037014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2000" dirty="0" err="1"/>
              <a:t>Pesan</a:t>
            </a:r>
            <a:r>
              <a:rPr lang="en-GB" sz="2000" dirty="0"/>
              <a:t> &amp; </a:t>
            </a:r>
            <a:r>
              <a:rPr lang="en-GB" sz="2000" dirty="0" err="1"/>
              <a:t>tampilan</a:t>
            </a:r>
            <a:r>
              <a:rPr lang="en-GB" sz="2000" dirty="0"/>
              <a:t> </a:t>
            </a:r>
            <a:r>
              <a:rPr lang="en-GB" sz="2000" dirty="0" err="1"/>
              <a:t>Pejuang</a:t>
            </a:r>
            <a:r>
              <a:rPr lang="en-GB" sz="2000" dirty="0"/>
              <a:t> Muda </a:t>
            </a:r>
            <a:r>
              <a:rPr lang="en-GB" sz="2000" dirty="0" err="1"/>
              <a:t>perlu</a:t>
            </a:r>
            <a:r>
              <a:rPr lang="en-GB" sz="2000" dirty="0"/>
              <a:t> </a:t>
            </a:r>
            <a:r>
              <a:rPr lang="en-GB" sz="2000" dirty="0" err="1"/>
              <a:t>relevan</a:t>
            </a:r>
            <a:r>
              <a:rPr lang="en-GB" sz="2000" dirty="0"/>
              <a:t> </a:t>
            </a:r>
            <a:r>
              <a:rPr lang="en-GB" sz="2000" dirty="0" err="1"/>
              <a:t>dengan</a:t>
            </a:r>
            <a:r>
              <a:rPr lang="en-GB" sz="2000" dirty="0"/>
              <a:t> </a:t>
            </a:r>
            <a:r>
              <a:rPr lang="en-GB" sz="2000" dirty="0" err="1"/>
              <a:t>mahasiswa</a:t>
            </a:r>
            <a:r>
              <a:rPr lang="en-GB" sz="2000" dirty="0"/>
              <a:t> yang </a:t>
            </a:r>
            <a:r>
              <a:rPr lang="en-GB" sz="2000" dirty="0" err="1"/>
              <a:t>berasal</a:t>
            </a:r>
            <a:r>
              <a:rPr lang="en-GB" sz="2000" dirty="0"/>
              <a:t> </a:t>
            </a:r>
            <a:r>
              <a:rPr lang="en-GB" sz="2000" dirty="0" err="1"/>
              <a:t>dari</a:t>
            </a:r>
            <a:r>
              <a:rPr lang="en-GB" sz="2000" dirty="0"/>
              <a:t> </a:t>
            </a:r>
            <a:r>
              <a:rPr lang="en-GB" sz="2000" dirty="0" err="1"/>
              <a:t>generasi</a:t>
            </a:r>
            <a:r>
              <a:rPr lang="en-GB" sz="2000" dirty="0"/>
              <a:t> Z, </a:t>
            </a:r>
            <a:r>
              <a:rPr lang="en-GB" sz="2000" dirty="0" err="1"/>
              <a:t>maka</a:t>
            </a:r>
            <a:r>
              <a:rPr lang="en-GB" sz="2000" dirty="0"/>
              <a:t> </a:t>
            </a:r>
            <a:r>
              <a:rPr lang="en-GB" sz="2000" dirty="0" err="1"/>
              <a:t>cara</a:t>
            </a:r>
            <a:r>
              <a:rPr lang="en-GB" sz="2000" dirty="0"/>
              <a:t> </a:t>
            </a:r>
            <a:r>
              <a:rPr lang="en-GB" sz="2000" dirty="0" err="1"/>
              <a:t>mengomunikasikan</a:t>
            </a:r>
            <a:r>
              <a:rPr lang="en-GB" sz="2000" dirty="0"/>
              <a:t> </a:t>
            </a:r>
            <a:r>
              <a:rPr lang="en-GB" sz="2000" dirty="0" err="1"/>
              <a:t>Pejuang</a:t>
            </a:r>
            <a:r>
              <a:rPr lang="en-GB" sz="2000" dirty="0"/>
              <a:t> Muda </a:t>
            </a:r>
            <a:r>
              <a:rPr lang="en-GB" sz="2000" dirty="0" err="1"/>
              <a:t>menjadi</a:t>
            </a:r>
            <a:r>
              <a:rPr lang="en-GB" sz="2000" dirty="0"/>
              <a:t> sangat </a:t>
            </a:r>
            <a:r>
              <a:rPr lang="en-GB" sz="2000" dirty="0" err="1"/>
              <a:t>penting</a:t>
            </a:r>
            <a:r>
              <a:rPr lang="en-GB" sz="2000" dirty="0"/>
              <a:t>.</a:t>
            </a:r>
            <a:endParaRPr lang="en-ID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4AF867-7EC4-4726-BB7F-9AEE9C021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702" y="0"/>
            <a:ext cx="925297" cy="69629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B8006D-DAFC-4F35-A2DD-547A591AB9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06412" y="113441"/>
            <a:ext cx="945446" cy="41350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59732E5-B331-4D9F-BC0F-C89E3DD06241}"/>
              </a:ext>
            </a:extLst>
          </p:cNvPr>
          <p:cNvSpPr txBox="1">
            <a:spLocks/>
          </p:cNvSpPr>
          <p:nvPr/>
        </p:nvSpPr>
        <p:spPr>
          <a:xfrm>
            <a:off x="229688" y="-258"/>
            <a:ext cx="10608201" cy="5965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venir Next LT Pro" panose="020B0504020202020204" pitchFamily="34" charset="0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KOMUNIKASI PEJUANG MUDA</a:t>
            </a:r>
            <a:endParaRPr lang="en-GB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96524F-058B-42FE-BDD5-822A29651FED}"/>
              </a:ext>
            </a:extLst>
          </p:cNvPr>
          <p:cNvCxnSpPr>
            <a:cxnSpLocks/>
          </p:cNvCxnSpPr>
          <p:nvPr/>
        </p:nvCxnSpPr>
        <p:spPr>
          <a:xfrm flipV="1">
            <a:off x="0" y="596288"/>
            <a:ext cx="11037014" cy="1"/>
          </a:xfrm>
          <a:prstGeom prst="line">
            <a:avLst/>
          </a:prstGeom>
          <a:ln w="76200">
            <a:solidFill>
              <a:srgbClr val="FF0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A42F466C-EA48-4240-A88A-F6A6270522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04" t="78937" r="4873"/>
          <a:stretch/>
        </p:blipFill>
        <p:spPr>
          <a:xfrm>
            <a:off x="8271207" y="6261713"/>
            <a:ext cx="2938073" cy="509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9ED1EA-7E22-4777-8519-55E190CACFF9}"/>
              </a:ext>
            </a:extLst>
          </p:cNvPr>
          <p:cNvSpPr txBox="1"/>
          <p:nvPr/>
        </p:nvSpPr>
        <p:spPr>
          <a:xfrm>
            <a:off x="229688" y="1692678"/>
            <a:ext cx="2938073" cy="507831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800" b="1" dirty="0"/>
              <a:t>Key Message</a:t>
            </a:r>
          </a:p>
          <a:p>
            <a:pPr algn="just"/>
            <a:r>
              <a:rPr lang="en-GB" sz="1800" dirty="0" err="1"/>
              <a:t>Pejuang</a:t>
            </a:r>
            <a:r>
              <a:rPr lang="en-GB" sz="1800" dirty="0"/>
              <a:t> Muda </a:t>
            </a:r>
            <a:r>
              <a:rPr lang="en-GB" sz="1800" dirty="0" err="1"/>
              <a:t>adalah</a:t>
            </a:r>
            <a:r>
              <a:rPr lang="en-GB" sz="1800" dirty="0"/>
              <a:t> </a:t>
            </a:r>
            <a:r>
              <a:rPr lang="en-GB" sz="1800" dirty="0" err="1"/>
              <a:t>kesempatan</a:t>
            </a:r>
            <a:r>
              <a:rPr lang="en-GB" sz="1800" dirty="0"/>
              <a:t> </a:t>
            </a:r>
            <a:r>
              <a:rPr lang="en-GB" sz="1800" dirty="0" err="1"/>
              <a:t>emas</a:t>
            </a:r>
            <a:r>
              <a:rPr lang="en-GB" sz="1800" dirty="0"/>
              <a:t> </a:t>
            </a:r>
            <a:r>
              <a:rPr lang="en-GB" sz="1800" dirty="0" err="1"/>
              <a:t>bagi</a:t>
            </a:r>
            <a:r>
              <a:rPr lang="en-GB" sz="1800" dirty="0"/>
              <a:t> </a:t>
            </a:r>
            <a:r>
              <a:rPr lang="en-GB" sz="1800" dirty="0" err="1"/>
              <a:t>mahasiswa</a:t>
            </a:r>
            <a:r>
              <a:rPr lang="en-GB" sz="1800" dirty="0"/>
              <a:t> </a:t>
            </a:r>
            <a:r>
              <a:rPr lang="en-GB" sz="1800" dirty="0" err="1"/>
              <a:t>untuk</a:t>
            </a:r>
            <a:r>
              <a:rPr lang="en-GB" sz="1800" dirty="0"/>
              <a:t> </a:t>
            </a:r>
            <a:r>
              <a:rPr lang="en-GB" sz="1800" dirty="0" err="1"/>
              <a:t>membuat</a:t>
            </a:r>
            <a:r>
              <a:rPr lang="en-GB" sz="1800" dirty="0"/>
              <a:t> </a:t>
            </a:r>
            <a:r>
              <a:rPr lang="en-GB" sz="1800" dirty="0" err="1"/>
              <a:t>perubahan</a:t>
            </a:r>
            <a:r>
              <a:rPr lang="en-GB" sz="1800" dirty="0"/>
              <a:t> </a:t>
            </a:r>
            <a:r>
              <a:rPr lang="en-GB" sz="1800" dirty="0" err="1"/>
              <a:t>nyata</a:t>
            </a:r>
            <a:r>
              <a:rPr lang="en-GB" sz="1800" dirty="0"/>
              <a:t> di </a:t>
            </a:r>
            <a:r>
              <a:rPr lang="en-GB" sz="1800" dirty="0" err="1"/>
              <a:t>masyarakat</a:t>
            </a:r>
            <a:r>
              <a:rPr lang="en-GB" sz="1800" dirty="0"/>
              <a:t>.</a:t>
            </a:r>
          </a:p>
          <a:p>
            <a:pPr algn="just"/>
            <a:endParaRPr lang="en-GB" sz="1800" dirty="0"/>
          </a:p>
          <a:p>
            <a:pPr algn="ctr"/>
            <a:r>
              <a:rPr lang="en-GB" sz="1800" i="1" dirty="0"/>
              <a:t>Supporting message:</a:t>
            </a:r>
          </a:p>
          <a:p>
            <a:pPr marL="342900" indent="-342900" algn="just">
              <a:buAutoNum type="arabicPeriod"/>
            </a:pPr>
            <a:r>
              <a:rPr lang="en-GB" sz="1800" dirty="0" err="1"/>
              <a:t>Mahasiswa</a:t>
            </a:r>
            <a:r>
              <a:rPr lang="en-GB" sz="1800" dirty="0"/>
              <a:t> </a:t>
            </a:r>
            <a:r>
              <a:rPr lang="en-GB" sz="1800" dirty="0" err="1"/>
              <a:t>belajar</a:t>
            </a:r>
            <a:r>
              <a:rPr lang="en-GB" sz="1800" dirty="0"/>
              <a:t> </a:t>
            </a:r>
            <a:r>
              <a:rPr lang="en-GB" sz="1800" dirty="0" err="1"/>
              <a:t>langsung</a:t>
            </a:r>
            <a:r>
              <a:rPr lang="en-GB" sz="1800" dirty="0"/>
              <a:t> </a:t>
            </a:r>
            <a:r>
              <a:rPr lang="en-GB" sz="1800" dirty="0" err="1"/>
              <a:t>dengan</a:t>
            </a:r>
            <a:r>
              <a:rPr lang="en-GB" sz="1800" dirty="0"/>
              <a:t> Kementerian Sosial</a:t>
            </a:r>
          </a:p>
          <a:p>
            <a:pPr marL="342900" indent="-342900" algn="just">
              <a:buAutoNum type="arabicPeriod"/>
            </a:pPr>
            <a:r>
              <a:rPr lang="en-GB" sz="1800" dirty="0" err="1"/>
              <a:t>Mahasiswa</a:t>
            </a:r>
            <a:r>
              <a:rPr lang="en-GB" sz="1800" dirty="0"/>
              <a:t> </a:t>
            </a:r>
            <a:r>
              <a:rPr lang="en-GB" sz="1800" dirty="0" err="1"/>
              <a:t>berjejaring</a:t>
            </a:r>
            <a:r>
              <a:rPr lang="en-GB" sz="1800" dirty="0"/>
              <a:t> </a:t>
            </a:r>
            <a:r>
              <a:rPr lang="en-GB" sz="1800" dirty="0" err="1"/>
              <a:t>dengan</a:t>
            </a:r>
            <a:r>
              <a:rPr lang="en-GB" sz="1800" dirty="0"/>
              <a:t> </a:t>
            </a:r>
            <a:r>
              <a:rPr lang="en-GB" sz="1800" dirty="0" err="1"/>
              <a:t>beragam</a:t>
            </a:r>
            <a:r>
              <a:rPr lang="en-GB" sz="1800" dirty="0"/>
              <a:t> </a:t>
            </a:r>
            <a:r>
              <a:rPr lang="en-GB" sz="1800" dirty="0" err="1"/>
              <a:t>individu</a:t>
            </a:r>
            <a:r>
              <a:rPr lang="en-GB" sz="1800" dirty="0"/>
              <a:t> dan </a:t>
            </a:r>
            <a:r>
              <a:rPr lang="en-GB" sz="1800" dirty="0" err="1"/>
              <a:t>komunitas</a:t>
            </a:r>
            <a:r>
              <a:rPr lang="en-GB" sz="1800" dirty="0"/>
              <a:t> yang </a:t>
            </a:r>
            <a:r>
              <a:rPr lang="en-GB" sz="1800" dirty="0" err="1"/>
              <a:t>beragam</a:t>
            </a:r>
            <a:endParaRPr lang="en-GB" sz="1800" dirty="0"/>
          </a:p>
          <a:p>
            <a:pPr marL="342900" indent="-342900" algn="just">
              <a:buAutoNum type="arabicPeriod"/>
            </a:pPr>
            <a:r>
              <a:rPr lang="en-GB" sz="1800" dirty="0" err="1"/>
              <a:t>Mahasiswa</a:t>
            </a:r>
            <a:r>
              <a:rPr lang="en-GB" sz="1800" dirty="0"/>
              <a:t> </a:t>
            </a:r>
            <a:r>
              <a:rPr lang="en-GB" sz="1800" dirty="0" err="1"/>
              <a:t>turun</a:t>
            </a:r>
            <a:r>
              <a:rPr lang="en-GB" sz="1800" dirty="0"/>
              <a:t> </a:t>
            </a:r>
            <a:r>
              <a:rPr lang="en-GB" sz="1800" dirty="0" err="1"/>
              <a:t>langsung</a:t>
            </a:r>
            <a:r>
              <a:rPr lang="en-GB" sz="1800" dirty="0"/>
              <a:t> </a:t>
            </a:r>
            <a:r>
              <a:rPr lang="en-GB" sz="1800" dirty="0" err="1"/>
              <a:t>ke</a:t>
            </a:r>
            <a:r>
              <a:rPr lang="en-GB" sz="1800" dirty="0"/>
              <a:t> </a:t>
            </a:r>
            <a:r>
              <a:rPr lang="en-GB" sz="1800" dirty="0" err="1"/>
              <a:t>daerah</a:t>
            </a:r>
            <a:r>
              <a:rPr lang="en-GB" sz="1800" dirty="0"/>
              <a:t> yang </a:t>
            </a:r>
            <a:r>
              <a:rPr lang="en-GB" sz="1800" dirty="0" err="1"/>
              <a:t>membutuhkan</a:t>
            </a:r>
            <a:r>
              <a:rPr lang="en-GB" sz="1800" dirty="0"/>
              <a:t> </a:t>
            </a:r>
            <a:r>
              <a:rPr lang="en-GB" sz="1800" dirty="0" err="1"/>
              <a:t>bantuan</a:t>
            </a:r>
            <a:endParaRPr lang="en-ID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87FED0-CF1D-40EB-94CD-FA9CC658CE2B}"/>
              </a:ext>
            </a:extLst>
          </p:cNvPr>
          <p:cNvSpPr txBox="1"/>
          <p:nvPr/>
        </p:nvSpPr>
        <p:spPr>
          <a:xfrm>
            <a:off x="3767634" y="2426874"/>
            <a:ext cx="3627619" cy="28623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800" b="1" dirty="0" err="1"/>
              <a:t>Saluran</a:t>
            </a:r>
            <a:r>
              <a:rPr lang="en-GB" sz="1800" b="1" dirty="0"/>
              <a:t> </a:t>
            </a:r>
            <a:r>
              <a:rPr lang="en-GB" sz="1800" b="1" dirty="0" err="1"/>
              <a:t>Komunikasi</a:t>
            </a:r>
            <a:endParaRPr lang="en-GB" sz="1800" b="1" dirty="0"/>
          </a:p>
          <a:p>
            <a:r>
              <a:rPr lang="en-GB" sz="1800" dirty="0" err="1"/>
              <a:t>Mensos</a:t>
            </a:r>
            <a:r>
              <a:rPr lang="en-GB" sz="1800" dirty="0"/>
              <a:t> </a:t>
            </a:r>
            <a:r>
              <a:rPr lang="en-GB" sz="1800" dirty="0" err="1"/>
              <a:t>mengkomunikasikan</a:t>
            </a:r>
            <a:r>
              <a:rPr lang="en-GB" sz="1800" dirty="0"/>
              <a:t> </a:t>
            </a:r>
            <a:r>
              <a:rPr lang="en-GB" sz="1800" dirty="0" err="1"/>
              <a:t>Pejuang</a:t>
            </a:r>
            <a:r>
              <a:rPr lang="en-GB" sz="1800" dirty="0"/>
              <a:t> Muda di </a:t>
            </a:r>
            <a:r>
              <a:rPr lang="en-GB" sz="1800" i="1" dirty="0"/>
              <a:t>channel digital</a:t>
            </a:r>
            <a:r>
              <a:rPr lang="en-GB" sz="1800" dirty="0"/>
              <a:t> yang </a:t>
            </a:r>
            <a:r>
              <a:rPr lang="en-GB" sz="1800" dirty="0" err="1"/>
              <a:t>relevan</a:t>
            </a:r>
            <a:r>
              <a:rPr lang="en-GB" sz="1800" dirty="0"/>
              <a:t> </a:t>
            </a:r>
            <a:r>
              <a:rPr lang="en-GB" sz="1800" dirty="0" err="1"/>
              <a:t>dengan</a:t>
            </a:r>
            <a:r>
              <a:rPr lang="en-GB" sz="1800" dirty="0"/>
              <a:t> </a:t>
            </a:r>
            <a:r>
              <a:rPr lang="en-GB" sz="1800" dirty="0" err="1"/>
              <a:t>konsumsi</a:t>
            </a:r>
            <a:r>
              <a:rPr lang="en-GB" sz="1800" dirty="0"/>
              <a:t> </a:t>
            </a:r>
            <a:r>
              <a:rPr lang="en-GB" sz="1800" dirty="0" err="1"/>
              <a:t>mahasiswa</a:t>
            </a:r>
            <a:r>
              <a:rPr lang="en-GB" sz="1800" dirty="0"/>
              <a:t> </a:t>
            </a:r>
            <a:r>
              <a:rPr lang="en-GB" sz="1800" dirty="0" err="1"/>
              <a:t>saat</a:t>
            </a:r>
            <a:r>
              <a:rPr lang="en-GB" sz="1800" dirty="0"/>
              <a:t> </a:t>
            </a:r>
            <a:r>
              <a:rPr lang="en-GB" sz="1800" dirty="0" err="1"/>
              <a:t>ini</a:t>
            </a:r>
            <a:r>
              <a:rPr lang="en-GB" sz="1800" dirty="0"/>
              <a:t>.</a:t>
            </a:r>
          </a:p>
          <a:p>
            <a:endParaRPr lang="en-GB" sz="1800" dirty="0"/>
          </a:p>
          <a:p>
            <a:r>
              <a:rPr lang="en-GB" sz="1800" u="sng" dirty="0" err="1"/>
              <a:t>Contoh</a:t>
            </a:r>
            <a:r>
              <a:rPr lang="en-GB" sz="1800" u="sng" dirty="0"/>
              <a:t>:</a:t>
            </a:r>
          </a:p>
          <a:p>
            <a:pPr marL="228600" indent="-228600">
              <a:buAutoNum type="arabicPeriod"/>
            </a:pPr>
            <a:r>
              <a:rPr lang="en-GB" sz="1800" dirty="0" err="1"/>
              <a:t>Wawancara</a:t>
            </a:r>
            <a:r>
              <a:rPr lang="en-GB" sz="1800" dirty="0"/>
              <a:t> di channel Youtuber</a:t>
            </a:r>
          </a:p>
          <a:p>
            <a:pPr marL="228600" indent="-228600">
              <a:buAutoNum type="arabicPeriod"/>
            </a:pPr>
            <a:r>
              <a:rPr lang="en-GB" sz="1800" dirty="0"/>
              <a:t>Podcast</a:t>
            </a:r>
          </a:p>
          <a:p>
            <a:pPr marL="228600" indent="-228600">
              <a:buAutoNum type="arabicPeriod"/>
            </a:pPr>
            <a:r>
              <a:rPr lang="en-GB" sz="1800" dirty="0"/>
              <a:t>Live IG </a:t>
            </a:r>
            <a:r>
              <a:rPr lang="en-GB" sz="1800" dirty="0" err="1"/>
              <a:t>dengan</a:t>
            </a:r>
            <a:r>
              <a:rPr lang="en-GB" sz="1800" dirty="0"/>
              <a:t> </a:t>
            </a:r>
            <a:r>
              <a:rPr lang="en-GB" sz="1800" i="1" dirty="0"/>
              <a:t>Influencer</a:t>
            </a:r>
            <a:endParaRPr lang="en-ID" sz="1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3F917F-47CB-442C-B69B-C5E23CE73F90}"/>
              </a:ext>
            </a:extLst>
          </p:cNvPr>
          <p:cNvSpPr txBox="1"/>
          <p:nvPr/>
        </p:nvSpPr>
        <p:spPr>
          <a:xfrm>
            <a:off x="7995126" y="2288375"/>
            <a:ext cx="3057169" cy="313932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800" b="1" dirty="0"/>
              <a:t>Amplifier</a:t>
            </a:r>
          </a:p>
          <a:p>
            <a:pPr algn="just"/>
            <a:r>
              <a:rPr lang="en-GB" sz="1800" dirty="0"/>
              <a:t>Kementerian Sosial </a:t>
            </a:r>
            <a:r>
              <a:rPr lang="en-GB" sz="1800" dirty="0" err="1"/>
              <a:t>diperkuat</a:t>
            </a:r>
            <a:r>
              <a:rPr lang="en-GB" sz="1800" dirty="0"/>
              <a:t> </a:t>
            </a:r>
            <a:r>
              <a:rPr lang="en-GB" sz="1800" i="1" dirty="0"/>
              <a:t>Brand Ambassador</a:t>
            </a:r>
            <a:r>
              <a:rPr lang="en-GB" sz="1800" dirty="0"/>
              <a:t> </a:t>
            </a:r>
            <a:r>
              <a:rPr lang="en-GB" sz="1800" dirty="0" err="1"/>
              <a:t>untuk</a:t>
            </a:r>
            <a:r>
              <a:rPr lang="en-GB" sz="1800" dirty="0"/>
              <a:t> </a:t>
            </a:r>
            <a:r>
              <a:rPr lang="en-GB" sz="1800" dirty="0" err="1"/>
              <a:t>mempromosikan</a:t>
            </a:r>
            <a:r>
              <a:rPr lang="en-GB" sz="1800" dirty="0"/>
              <a:t> program </a:t>
            </a:r>
            <a:r>
              <a:rPr lang="en-GB" sz="1800" dirty="0" err="1"/>
              <a:t>ini</a:t>
            </a:r>
            <a:r>
              <a:rPr lang="en-GB" sz="1800" dirty="0"/>
              <a:t>.</a:t>
            </a:r>
          </a:p>
          <a:p>
            <a:pPr algn="just"/>
            <a:endParaRPr lang="en-GB" sz="1800" dirty="0"/>
          </a:p>
          <a:p>
            <a:pPr algn="just"/>
            <a:r>
              <a:rPr lang="en-GB" sz="1800" dirty="0" err="1"/>
              <a:t>Konsepnya</a:t>
            </a:r>
            <a:r>
              <a:rPr lang="en-GB" sz="1800" dirty="0"/>
              <a:t> </a:t>
            </a:r>
            <a:r>
              <a:rPr lang="en-GB" sz="1800" dirty="0" err="1"/>
              <a:t>adalah</a:t>
            </a:r>
            <a:r>
              <a:rPr lang="en-GB" sz="1800" dirty="0"/>
              <a:t> </a:t>
            </a:r>
            <a:r>
              <a:rPr lang="en-GB" sz="1800" i="1" dirty="0"/>
              <a:t>influencer </a:t>
            </a:r>
            <a:r>
              <a:rPr lang="en-GB" sz="1800" dirty="0"/>
              <a:t>yang </a:t>
            </a:r>
            <a:r>
              <a:rPr lang="en-GB" sz="1800" dirty="0" err="1"/>
              <a:t>berprestasi</a:t>
            </a:r>
            <a:r>
              <a:rPr lang="en-GB" sz="1800" dirty="0"/>
              <a:t> dan </a:t>
            </a:r>
            <a:r>
              <a:rPr lang="en-GB" sz="1800" dirty="0" err="1"/>
              <a:t>memberi</a:t>
            </a:r>
            <a:r>
              <a:rPr lang="en-GB" sz="1800" dirty="0"/>
              <a:t> </a:t>
            </a:r>
            <a:r>
              <a:rPr lang="en-GB" sz="1800" dirty="0" err="1"/>
              <a:t>dampak</a:t>
            </a:r>
            <a:r>
              <a:rPr lang="en-GB" sz="1800" dirty="0"/>
              <a:t> </a:t>
            </a:r>
            <a:r>
              <a:rPr lang="en-GB" sz="1800" dirty="0" err="1"/>
              <a:t>perubahan</a:t>
            </a:r>
            <a:r>
              <a:rPr lang="en-GB" sz="1800" dirty="0"/>
              <a:t> </a:t>
            </a:r>
            <a:r>
              <a:rPr lang="en-GB" sz="1800" dirty="0" err="1"/>
              <a:t>sosial</a:t>
            </a:r>
            <a:r>
              <a:rPr lang="en-GB" sz="1800" dirty="0"/>
              <a:t> </a:t>
            </a:r>
            <a:r>
              <a:rPr lang="en-GB" sz="1800" dirty="0" err="1"/>
              <a:t>akan</a:t>
            </a:r>
            <a:r>
              <a:rPr lang="en-GB" sz="1800" dirty="0"/>
              <a:t> </a:t>
            </a:r>
            <a:r>
              <a:rPr lang="en-GB" sz="1800" dirty="0" err="1"/>
              <a:t>menceritakan</a:t>
            </a:r>
            <a:r>
              <a:rPr lang="en-GB" sz="1800" dirty="0"/>
              <a:t> </a:t>
            </a:r>
            <a:r>
              <a:rPr lang="en-GB" sz="1800" dirty="0" err="1"/>
              <a:t>mengenai</a:t>
            </a:r>
            <a:r>
              <a:rPr lang="en-GB" sz="1800" dirty="0"/>
              <a:t> program </a:t>
            </a:r>
            <a:r>
              <a:rPr lang="en-GB" sz="1800" dirty="0" err="1"/>
              <a:t>Pejuang</a:t>
            </a:r>
            <a:r>
              <a:rPr lang="en-GB" sz="1800" dirty="0"/>
              <a:t> Muda di media </a:t>
            </a:r>
            <a:r>
              <a:rPr lang="en-GB" sz="1800" dirty="0" err="1"/>
              <a:t>sosial</a:t>
            </a:r>
            <a:r>
              <a:rPr lang="en-GB" sz="1800" dirty="0"/>
              <a:t> </a:t>
            </a:r>
            <a:r>
              <a:rPr lang="en-GB" sz="1800" dirty="0" err="1"/>
              <a:t>mereka</a:t>
            </a:r>
            <a:r>
              <a:rPr lang="en-GB" sz="1800" dirty="0"/>
              <a:t>.</a:t>
            </a:r>
            <a:endParaRPr lang="en-ID" sz="1800" dirty="0"/>
          </a:p>
        </p:txBody>
      </p:sp>
    </p:spTree>
    <p:extLst>
      <p:ext uri="{BB962C8B-B14F-4D97-AF65-F5344CB8AC3E}">
        <p14:creationId xmlns:p14="http://schemas.microsoft.com/office/powerpoint/2010/main" val="2023659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279DB1-561E-43D8-B236-453C03EA367A}"/>
              </a:ext>
            </a:extLst>
          </p:cNvPr>
          <p:cNvSpPr txBox="1"/>
          <p:nvPr/>
        </p:nvSpPr>
        <p:spPr>
          <a:xfrm>
            <a:off x="229686" y="1153744"/>
            <a:ext cx="8764410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ID" sz="2000" dirty="0"/>
              <a:t>Program </a:t>
            </a:r>
            <a:r>
              <a:rPr lang="en-ID" sz="2000" dirty="0" err="1"/>
              <a:t>Pejuang</a:t>
            </a:r>
            <a:r>
              <a:rPr lang="en-ID" sz="2000" dirty="0"/>
              <a:t> Muda </a:t>
            </a:r>
            <a:r>
              <a:rPr lang="en-ID" sz="2000" dirty="0" err="1"/>
              <a:t>perlu</a:t>
            </a:r>
            <a:r>
              <a:rPr lang="en-ID" sz="2000" dirty="0"/>
              <a:t> </a:t>
            </a:r>
            <a:r>
              <a:rPr lang="en-ID" sz="2000" dirty="0" err="1"/>
              <a:t>berpegang</a:t>
            </a:r>
            <a:r>
              <a:rPr lang="en-ID" sz="2000" dirty="0"/>
              <a:t> pada value yang </a:t>
            </a:r>
            <a:r>
              <a:rPr lang="en-ID" sz="2000" dirty="0" err="1"/>
              <a:t>relevan</a:t>
            </a:r>
            <a:r>
              <a:rPr lang="en-ID" sz="2000" dirty="0"/>
              <a:t> </a:t>
            </a:r>
            <a:r>
              <a:rPr lang="en-ID" sz="2000" dirty="0" err="1"/>
              <a:t>untuk</a:t>
            </a:r>
            <a:r>
              <a:rPr lang="en-ID" sz="2000" dirty="0"/>
              <a:t> </a:t>
            </a:r>
            <a:r>
              <a:rPr lang="en-ID" sz="2000" dirty="0" err="1"/>
              <a:t>perkembangan</a:t>
            </a:r>
            <a:r>
              <a:rPr lang="en-ID" sz="2000" dirty="0"/>
              <a:t> </a:t>
            </a:r>
            <a:r>
              <a:rPr lang="en-ID" sz="2000" dirty="0" err="1"/>
              <a:t>mahasiswa</a:t>
            </a:r>
            <a:r>
              <a:rPr lang="en-ID" sz="2000" dirty="0"/>
              <a:t> dan </a:t>
            </a:r>
            <a:r>
              <a:rPr lang="en-ID" sz="2000" dirty="0" err="1"/>
              <a:t>perubahan</a:t>
            </a:r>
            <a:r>
              <a:rPr lang="en-ID" sz="2000" dirty="0"/>
              <a:t> </a:t>
            </a:r>
            <a:r>
              <a:rPr lang="en-ID" sz="2000" dirty="0" err="1"/>
              <a:t>sosial</a:t>
            </a:r>
            <a:r>
              <a:rPr lang="en-ID" sz="2000" dirty="0"/>
              <a:t> di </a:t>
            </a:r>
            <a:r>
              <a:rPr lang="en-ID" sz="2000" dirty="0" err="1"/>
              <a:t>masyarakat</a:t>
            </a:r>
            <a:r>
              <a:rPr lang="en-ID" sz="2000" dirty="0"/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9006DB-C03E-4D5F-ACA4-49BE7620DE9E}"/>
              </a:ext>
            </a:extLst>
          </p:cNvPr>
          <p:cNvSpPr txBox="1"/>
          <p:nvPr/>
        </p:nvSpPr>
        <p:spPr>
          <a:xfrm>
            <a:off x="229686" y="2413336"/>
            <a:ext cx="8764410" cy="13234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ID" sz="2000" dirty="0" err="1"/>
              <a:t>Prinsip</a:t>
            </a:r>
            <a:r>
              <a:rPr lang="en-ID" sz="2000" dirty="0"/>
              <a:t> </a:t>
            </a:r>
            <a:r>
              <a:rPr lang="en-ID" sz="2000" dirty="0" err="1"/>
              <a:t>implementasi</a:t>
            </a:r>
            <a:r>
              <a:rPr lang="en-ID" sz="2000" dirty="0"/>
              <a:t> Program </a:t>
            </a:r>
            <a:r>
              <a:rPr lang="en-ID" sz="2000" dirty="0" err="1"/>
              <a:t>Pejuang</a:t>
            </a:r>
            <a:r>
              <a:rPr lang="en-ID" sz="2000" dirty="0"/>
              <a:t> Muda </a:t>
            </a:r>
            <a:r>
              <a:rPr lang="en-ID" sz="2000" dirty="0" err="1"/>
              <a:t>antara</a:t>
            </a:r>
            <a:r>
              <a:rPr lang="en-ID" sz="2000" dirty="0"/>
              <a:t> lain: - </a:t>
            </a:r>
            <a:r>
              <a:rPr lang="en-ID" sz="2000" dirty="0" err="1"/>
              <a:t>Berdampak</a:t>
            </a:r>
            <a:r>
              <a:rPr lang="en-ID" sz="2000" dirty="0"/>
              <a:t> - </a:t>
            </a:r>
            <a:r>
              <a:rPr lang="en-ID" sz="2000" dirty="0" err="1"/>
              <a:t>Konkret</a:t>
            </a:r>
            <a:r>
              <a:rPr lang="en-ID" sz="2000" dirty="0"/>
              <a:t>, </a:t>
            </a:r>
            <a:r>
              <a:rPr lang="en-ID" sz="2000" dirty="0" err="1"/>
              <a:t>fokus</a:t>
            </a:r>
            <a:r>
              <a:rPr lang="en-ID" sz="2000" dirty="0"/>
              <a:t>, dan </a:t>
            </a:r>
            <a:r>
              <a:rPr lang="en-ID" sz="2000" dirty="0" err="1"/>
              <a:t>terukur</a:t>
            </a:r>
            <a:r>
              <a:rPr lang="en-ID" sz="2000" dirty="0"/>
              <a:t> - </a:t>
            </a:r>
            <a:r>
              <a:rPr lang="en-ID" sz="2000" dirty="0" err="1"/>
              <a:t>Inklusif</a:t>
            </a:r>
            <a:r>
              <a:rPr lang="en-ID" sz="2000" dirty="0"/>
              <a:t> - </a:t>
            </a:r>
            <a:r>
              <a:rPr lang="en-ID" sz="2000" dirty="0" err="1"/>
              <a:t>Menggerakkan</a:t>
            </a:r>
            <a:r>
              <a:rPr lang="en-ID" sz="2000" dirty="0"/>
              <a:t> </a:t>
            </a:r>
            <a:r>
              <a:rPr lang="en-ID" sz="2000" dirty="0" err="1"/>
              <a:t>banyak</a:t>
            </a:r>
            <a:r>
              <a:rPr lang="en-ID" sz="2000" dirty="0"/>
              <a:t> </a:t>
            </a:r>
            <a:r>
              <a:rPr lang="en-ID" sz="2000" dirty="0" err="1"/>
              <a:t>pihak</a:t>
            </a:r>
            <a:r>
              <a:rPr lang="en-ID" sz="2000" dirty="0"/>
              <a:t> </a:t>
            </a:r>
            <a:r>
              <a:rPr lang="en-ID" sz="2000" dirty="0" err="1"/>
              <a:t>untuk</a:t>
            </a:r>
            <a:r>
              <a:rPr lang="en-ID" sz="2000" dirty="0"/>
              <a:t> </a:t>
            </a:r>
            <a:r>
              <a:rPr lang="en-ID" sz="2000" dirty="0" err="1"/>
              <a:t>bersolidaritas</a:t>
            </a:r>
            <a:r>
              <a:rPr lang="en-ID" sz="2000" dirty="0"/>
              <a:t> - </a:t>
            </a:r>
            <a:r>
              <a:rPr lang="en-ID" sz="2000" dirty="0" err="1"/>
              <a:t>Kolaboratif</a:t>
            </a:r>
            <a:r>
              <a:rPr lang="en-ID" sz="2000" dirty="0"/>
              <a:t> - </a:t>
            </a:r>
            <a:r>
              <a:rPr lang="en-ID" sz="2000" dirty="0" err="1"/>
              <a:t>Melibatkan</a:t>
            </a:r>
            <a:r>
              <a:rPr lang="en-ID" sz="2000" dirty="0"/>
              <a:t> </a:t>
            </a:r>
            <a:r>
              <a:rPr lang="en-ID" sz="2000" dirty="0" err="1"/>
              <a:t>warga</a:t>
            </a:r>
            <a:r>
              <a:rPr lang="en-ID" sz="2000" dirty="0"/>
              <a:t>, </a:t>
            </a:r>
            <a:r>
              <a:rPr lang="en-ID" sz="2000" dirty="0" err="1"/>
              <a:t>penggerak</a:t>
            </a:r>
            <a:r>
              <a:rPr lang="en-ID" sz="2000" dirty="0"/>
              <a:t> </a:t>
            </a:r>
            <a:r>
              <a:rPr lang="en-ID" sz="2000" dirty="0" err="1"/>
              <a:t>lokal</a:t>
            </a:r>
            <a:r>
              <a:rPr lang="en-ID" sz="2000" dirty="0"/>
              <a:t>, </a:t>
            </a:r>
            <a:r>
              <a:rPr lang="en-ID" sz="2000" dirty="0" err="1"/>
              <a:t>balai</a:t>
            </a:r>
            <a:r>
              <a:rPr lang="en-ID" sz="2000" dirty="0"/>
              <a:t>, </a:t>
            </a:r>
            <a:r>
              <a:rPr lang="en-ID" sz="2000" dirty="0" err="1"/>
              <a:t>panti</a:t>
            </a:r>
            <a:r>
              <a:rPr lang="en-ID" sz="2000" dirty="0"/>
              <a:t> </a:t>
            </a:r>
            <a:r>
              <a:rPr lang="en-ID" sz="2000" dirty="0" err="1"/>
              <a:t>sosial</a:t>
            </a:r>
            <a:r>
              <a:rPr lang="en-ID" sz="2000" dirty="0"/>
              <a:t> </a:t>
            </a:r>
            <a:r>
              <a:rPr lang="en-ID" sz="2000" dirty="0" err="1"/>
              <a:t>untuk</a:t>
            </a:r>
            <a:r>
              <a:rPr lang="en-ID" sz="2000" dirty="0"/>
              <a:t> </a:t>
            </a:r>
            <a:r>
              <a:rPr lang="en-ID" sz="2000" dirty="0" err="1"/>
              <a:t>memberi</a:t>
            </a:r>
            <a:r>
              <a:rPr lang="en-ID" sz="2000" dirty="0"/>
              <a:t> </a:t>
            </a:r>
            <a:r>
              <a:rPr lang="en-ID" sz="2000" dirty="0" err="1"/>
              <a:t>dampak</a:t>
            </a:r>
            <a:r>
              <a:rPr lang="en-ID" sz="2000" dirty="0"/>
              <a:t> </a:t>
            </a:r>
            <a:r>
              <a:rPr lang="en-ID" sz="2000" dirty="0" err="1"/>
              <a:t>lebih</a:t>
            </a:r>
            <a:endParaRPr lang="en-ID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4AF867-7EC4-4726-BB7F-9AEE9C021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764" y="0"/>
            <a:ext cx="2688236" cy="69629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B8006D-DAFC-4F35-A2DD-547A591AB9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58318" y="83739"/>
            <a:ext cx="945446" cy="41350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59732E5-B331-4D9F-BC0F-C89E3DD06241}"/>
              </a:ext>
            </a:extLst>
          </p:cNvPr>
          <p:cNvSpPr txBox="1">
            <a:spLocks/>
          </p:cNvSpPr>
          <p:nvPr/>
        </p:nvSpPr>
        <p:spPr>
          <a:xfrm>
            <a:off x="229688" y="-258"/>
            <a:ext cx="10608201" cy="5965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venir Next LT Pro" panose="020B0504020202020204" pitchFamily="34" charset="0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PRINSIP PROGRAM</a:t>
            </a:r>
            <a:endParaRPr lang="en-GB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96524F-058B-42FE-BDD5-822A29651FED}"/>
              </a:ext>
            </a:extLst>
          </p:cNvPr>
          <p:cNvCxnSpPr>
            <a:cxnSpLocks/>
          </p:cNvCxnSpPr>
          <p:nvPr/>
        </p:nvCxnSpPr>
        <p:spPr>
          <a:xfrm flipV="1">
            <a:off x="0" y="596287"/>
            <a:ext cx="9503764" cy="1"/>
          </a:xfrm>
          <a:prstGeom prst="line">
            <a:avLst/>
          </a:prstGeom>
          <a:ln w="76200">
            <a:solidFill>
              <a:srgbClr val="FF0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A42F466C-EA48-4240-A88A-F6A6270522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04" t="78937" r="4873"/>
          <a:stretch/>
        </p:blipFill>
        <p:spPr>
          <a:xfrm>
            <a:off x="0" y="6261713"/>
            <a:ext cx="2938073" cy="5092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214919-F2D5-46B9-959C-A595CE6378D0}"/>
              </a:ext>
            </a:extLst>
          </p:cNvPr>
          <p:cNvSpPr txBox="1"/>
          <p:nvPr/>
        </p:nvSpPr>
        <p:spPr>
          <a:xfrm>
            <a:off x="229686" y="4235610"/>
            <a:ext cx="8764411" cy="1323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ID" sz="2000" dirty="0" err="1"/>
              <a:t>Prinsip</a:t>
            </a:r>
            <a:r>
              <a:rPr lang="en-ID" sz="2000" dirty="0"/>
              <a:t> </a:t>
            </a:r>
            <a:r>
              <a:rPr lang="en-ID" sz="2000" dirty="0" err="1"/>
              <a:t>tersebut</a:t>
            </a:r>
            <a:r>
              <a:rPr lang="en-ID" sz="2000" dirty="0"/>
              <a:t> </a:t>
            </a:r>
            <a:r>
              <a:rPr lang="en-ID" sz="2000" dirty="0" err="1"/>
              <a:t>diwujudkan</a:t>
            </a:r>
            <a:r>
              <a:rPr lang="en-ID" sz="2000" dirty="0"/>
              <a:t> </a:t>
            </a:r>
            <a:r>
              <a:rPr lang="en-ID" sz="2000" dirty="0" err="1"/>
              <a:t>dalam</a:t>
            </a:r>
            <a:r>
              <a:rPr lang="en-ID" sz="2000" dirty="0"/>
              <a:t> </a:t>
            </a:r>
            <a:r>
              <a:rPr lang="en-ID" sz="2000" dirty="0" err="1"/>
              <a:t>dua</a:t>
            </a:r>
            <a:r>
              <a:rPr lang="en-ID" sz="2000" dirty="0"/>
              <a:t> </a:t>
            </a:r>
            <a:r>
              <a:rPr lang="en-ID" sz="2000" dirty="0" err="1"/>
              <a:t>bentuk</a:t>
            </a:r>
            <a:r>
              <a:rPr lang="en-ID" sz="2000" dirty="0"/>
              <a:t> </a:t>
            </a:r>
            <a:r>
              <a:rPr lang="en-ID" sz="2000" dirty="0" err="1"/>
              <a:t>konkret</a:t>
            </a:r>
            <a:r>
              <a:rPr lang="en-ID" sz="2000" dirty="0"/>
              <a:t> </a:t>
            </a:r>
            <a:r>
              <a:rPr lang="en-ID" sz="2000" dirty="0" err="1"/>
              <a:t>aktivitas</a:t>
            </a:r>
            <a:r>
              <a:rPr lang="en-ID" sz="2000" dirty="0"/>
              <a:t> </a:t>
            </a:r>
            <a:r>
              <a:rPr lang="en-ID" sz="2000" dirty="0" err="1"/>
              <a:t>Pejuang</a:t>
            </a:r>
            <a:r>
              <a:rPr lang="en-ID" sz="2000" dirty="0"/>
              <a:t> Muda:</a:t>
            </a:r>
          </a:p>
          <a:p>
            <a:pPr algn="just"/>
            <a:endParaRPr lang="en-ID" sz="2000" dirty="0"/>
          </a:p>
          <a:p>
            <a:pPr marL="228600" indent="-228600" algn="just">
              <a:buAutoNum type="arabicPeriod"/>
            </a:pPr>
            <a:r>
              <a:rPr lang="en-ID" sz="2000" dirty="0" err="1"/>
              <a:t>Fokus</a:t>
            </a:r>
            <a:r>
              <a:rPr lang="en-ID" sz="2000" dirty="0"/>
              <a:t> pada Program Utama</a:t>
            </a:r>
          </a:p>
          <a:p>
            <a:pPr marL="228600" indent="-228600" algn="just">
              <a:buAutoNum type="arabicPeriod"/>
            </a:pPr>
            <a:r>
              <a:rPr lang="en-ID" sz="2000" dirty="0"/>
              <a:t>Blended Activity (Offline &amp; Online)</a:t>
            </a:r>
          </a:p>
        </p:txBody>
      </p:sp>
    </p:spTree>
    <p:extLst>
      <p:ext uri="{BB962C8B-B14F-4D97-AF65-F5344CB8AC3E}">
        <p14:creationId xmlns:p14="http://schemas.microsoft.com/office/powerpoint/2010/main" val="30028740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4.xml><?xml version="1.0" encoding="utf-8"?>
<a:theme xmlns:a="http://schemas.openxmlformats.org/drawingml/2006/main" name="DividendVTI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2269</TotalTime>
  <Words>1532</Words>
  <Application>Microsoft Office PowerPoint</Application>
  <PresentationFormat>Widescreen</PresentationFormat>
  <Paragraphs>197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41" baseType="lpstr">
      <vt:lpstr>Segoe UI Semilight</vt:lpstr>
      <vt:lpstr>Montserrat</vt:lpstr>
      <vt:lpstr>Tw Cen MT</vt:lpstr>
      <vt:lpstr>Impact</vt:lpstr>
      <vt:lpstr>Aileron Thin</vt:lpstr>
      <vt:lpstr>Wingdings 2</vt:lpstr>
      <vt:lpstr>AvenirNext LT Pro Bold</vt:lpstr>
      <vt:lpstr>Avenir Next LT Pro</vt:lpstr>
      <vt:lpstr>Segoe UI Semibold</vt:lpstr>
      <vt:lpstr>Franklin Gothic Demi</vt:lpstr>
      <vt:lpstr>Calibri Light</vt:lpstr>
      <vt:lpstr>Franklin Gothic Book</vt:lpstr>
      <vt:lpstr>Lato</vt:lpstr>
      <vt:lpstr>Raleway</vt:lpstr>
      <vt:lpstr>Arial</vt:lpstr>
      <vt:lpstr>Calibri</vt:lpstr>
      <vt:lpstr>Nunito Sans</vt:lpstr>
      <vt:lpstr>Josefin Sans</vt:lpstr>
      <vt:lpstr>Segoe UI Historic</vt:lpstr>
      <vt:lpstr>Office Theme</vt:lpstr>
      <vt:lpstr>3_Office Theme</vt:lpstr>
      <vt:lpstr>1_Droplet</vt:lpstr>
      <vt:lpstr>DividendVTI</vt:lpstr>
      <vt:lpstr>PowerPoint Presentation</vt:lpstr>
      <vt:lpstr>PEJUANG MUDA</vt:lpstr>
      <vt:lpstr>PRINSIP PROGRAM</vt:lpstr>
      <vt:lpstr>PowerPoint Presentation</vt:lpstr>
      <vt:lpstr> Kategori Program yang disasar Pejuang Muda </vt:lpstr>
      <vt:lpstr> Aktivitas Off-line Pejuang Muda </vt:lpstr>
      <vt:lpstr> Aktivitas On-line Pejuang Muda </vt:lpstr>
      <vt:lpstr>PowerPoint Presentation</vt:lpstr>
      <vt:lpstr>PowerPoint Presentation</vt:lpstr>
      <vt:lpstr>PowerPoint Presentation</vt:lpstr>
      <vt:lpstr>PowerPoint Presentation</vt:lpstr>
      <vt:lpstr>KEUANGAN NEGARA (UU 17/2003) </vt:lpstr>
      <vt:lpstr>PowerPoint Presentation</vt:lpstr>
      <vt:lpstr>PowerPoint Presentation</vt:lpstr>
      <vt:lpstr>TITIK KRITIS PENGELOLAAN KEUANGAN NEGARA/ BANTUAN PROGRAM</vt:lpstr>
      <vt:lpstr>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EVALUASI PENYALURAN DAN PENGGUNAAN DANA DESA TAHUN 2021</dc:title>
  <dc:creator>Aldo Lazuardy</dc:creator>
  <cp:lastModifiedBy>Bmn bpkp</cp:lastModifiedBy>
  <cp:revision>54</cp:revision>
  <dcterms:created xsi:type="dcterms:W3CDTF">2021-09-21T23:05:37Z</dcterms:created>
  <dcterms:modified xsi:type="dcterms:W3CDTF">2021-10-18T00:36:29Z</dcterms:modified>
</cp:coreProperties>
</file>