
<file path=[Content_Types].xml><?xml version="1.0" encoding="utf-8"?>
<Types xmlns="http://schemas.openxmlformats.org/package/2006/content-types">
  <Default ContentType="image/png" Extension="png"/>
  <Default ContentType="image/jpeg" Extension="jpeg"/>
  <Default ContentType="application/vnd.openxmlformats-package.relationships+xml" Extension="rels"/>
  <Default ContentType="application/xml" Extension="xml"/>
  <Default ContentType="image/vnd.ms-photo" Extension="wdp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slide+xml" PartName="/ppt/slides/slide17.xml"/>
  <Override ContentType="application/vnd.openxmlformats-officedocument.presentationml.slide+xml" PartName="/ppt/slides/slide18.xml"/>
  <Override ContentType="application/vnd.openxmlformats-officedocument.presentationml.slide+xml" PartName="/ppt/slides/slide19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22.xml"/>
  <Override ContentType="application/vnd.openxmlformats-officedocument.presentationml.slide+xml" PartName="/ppt/slides/slide23.xml"/>
  <Override ContentType="application/vnd.openxmlformats-officedocument.presentationml.slide+xml" PartName="/ppt/slides/slide24.xml"/>
  <Override ContentType="application/vnd.openxmlformats-officedocument.presentationml.slide+xml" PartName="/ppt/slides/slide25.xml"/>
  <Override ContentType="application/vnd.openxmlformats-officedocument.presentationml.slide+xml" PartName="/ppt/slides/slide26.xml"/>
  <Override ContentType="application/vnd.openxmlformats-officedocument.presentationml.slide+xml" PartName="/ppt/slides/slide27.xml"/>
  <Override ContentType="application/vnd.openxmlformats-officedocument.presentationml.slide+xml" PartName="/ppt/slides/slide28.xml"/>
  <Override ContentType="application/vnd.openxmlformats-officedocument.presentationml.slide+xml" PartName="/ppt/slides/slide29.xml"/>
  <Override ContentType="application/vnd.openxmlformats-officedocument.presentationml.slide+xml" PartName="/ppt/slides/slide30.xml"/>
  <Override ContentType="application/vnd.openxmlformats-officedocument.presentationml.slide+xml" PartName="/ppt/slides/slide31.xml"/>
  <Override ContentType="application/vnd.openxmlformats-officedocument.presentationml.slide+xml" PartName="/ppt/slides/slide32.xml"/>
  <Override ContentType="application/vnd.openxmlformats-officedocument.presentationml.slide+xml" PartName="/ppt/slides/slide33.xml"/>
  <Override ContentType="application/vnd.openxmlformats-officedocument.presentationml.slide+xml" PartName="/ppt/slides/slide34.xml"/>
  <Override ContentType="application/vnd.openxmlformats-officedocument.presentationml.slide+xml" PartName="/ppt/slides/slide35.xml"/>
  <Override ContentType="application/vnd.openxmlformats-officedocument.presentationml.slide+xml" PartName="/ppt/slides/slide36.xml"/>
  <Override ContentType="application/vnd.openxmlformats-officedocument.presentationml.slide+xml" PartName="/ppt/slides/slide37.xml"/>
  <Override ContentType="application/vnd.openxmlformats-officedocument.presentationml.slide+xml" PartName="/ppt/slides/slide38.xml"/>
  <Override ContentType="application/vnd.openxmlformats-officedocument.presentationml.slide+xml" PartName="/ppt/slides/slide39.xml"/>
  <Override ContentType="application/vnd.openxmlformats-officedocument.presentationml.slide+xml" PartName="/ppt/slides/slide40.xml"/>
  <Override ContentType="application/vnd.openxmlformats-officedocument.presentationml.slide+xml" PartName="/ppt/slides/slide41.xml"/>
  <Override ContentType="application/vnd.openxmlformats-officedocument.presentationml.slide+xml" PartName="/ppt/slides/slide42.xml"/>
  <Override ContentType="application/vnd.openxmlformats-officedocument.presentationml.slide+xml" PartName="/ppt/slides/slide43.xml"/>
  <Override ContentType="application/vnd.openxmlformats-officedocument.presentationml.slide+xml" PartName="/ppt/slides/slide44.xml"/>
  <Override ContentType="application/vnd.openxmlformats-officedocument.presentationml.slide+xml" PartName="/ppt/slides/slide45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35" r:id="rId2"/>
    <p:sldId id="336" r:id="rId3"/>
    <p:sldId id="259" r:id="rId4"/>
    <p:sldId id="276" r:id="rId5"/>
    <p:sldId id="313" r:id="rId6"/>
    <p:sldId id="316" r:id="rId7"/>
    <p:sldId id="348" r:id="rId8"/>
    <p:sldId id="317" r:id="rId9"/>
    <p:sldId id="350" r:id="rId10"/>
    <p:sldId id="337" r:id="rId11"/>
    <p:sldId id="349" r:id="rId12"/>
    <p:sldId id="277" r:id="rId13"/>
    <p:sldId id="318" r:id="rId14"/>
    <p:sldId id="338" r:id="rId15"/>
    <p:sldId id="339" r:id="rId16"/>
    <p:sldId id="340" r:id="rId17"/>
    <p:sldId id="294" r:id="rId18"/>
    <p:sldId id="320" r:id="rId19"/>
    <p:sldId id="319" r:id="rId20"/>
    <p:sldId id="341" r:id="rId21"/>
    <p:sldId id="321" r:id="rId22"/>
    <p:sldId id="260" r:id="rId23"/>
    <p:sldId id="314" r:id="rId24"/>
    <p:sldId id="322" r:id="rId25"/>
    <p:sldId id="323" r:id="rId26"/>
    <p:sldId id="324" r:id="rId27"/>
    <p:sldId id="325" r:id="rId28"/>
    <p:sldId id="342" r:id="rId29"/>
    <p:sldId id="343" r:id="rId30"/>
    <p:sldId id="344" r:id="rId31"/>
    <p:sldId id="327" r:id="rId32"/>
    <p:sldId id="326" r:id="rId33"/>
    <p:sldId id="328" r:id="rId34"/>
    <p:sldId id="306" r:id="rId35"/>
    <p:sldId id="315" r:id="rId36"/>
    <p:sldId id="329" r:id="rId37"/>
    <p:sldId id="330" r:id="rId38"/>
    <p:sldId id="331" r:id="rId39"/>
    <p:sldId id="333" r:id="rId40"/>
    <p:sldId id="334" r:id="rId41"/>
    <p:sldId id="345" r:id="rId42"/>
    <p:sldId id="346" r:id="rId43"/>
    <p:sldId id="347" r:id="rId44"/>
    <p:sldId id="351" r:id="rId45"/>
    <p:sldId id="258" r:id="rId4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828800" y="2339975"/>
            <a:ext cx="7162800" cy="1470025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&lt;&lt;Course&gt;&gt;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828800" y="3886200"/>
            <a:ext cx="7162800" cy="2057400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Week &lt;&lt;n&gt;&gt; - &lt;&lt;Topic&gt;&gt;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&lt;&lt;Title&gt;&gt;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CC163-E42D-4AA5-8C16-88D9548B439F}" type="datetimeFigureOut">
              <a:rPr lang="en-US" smtClean="0"/>
              <a:t>8/28/2017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996D7-6F96-4026-B535-E97C22BC91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8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&lt;&lt;Sub Topic&gt;&gt;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5400" y="2133600"/>
            <a:ext cx="3505200" cy="3992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81600" y="2133600"/>
            <a:ext cx="3505200" cy="3992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CC163-E42D-4AA5-8C16-88D9548B439F}" type="datetimeFigureOut">
              <a:rPr lang="en-US" smtClean="0"/>
              <a:t>8/28/2017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996D7-6F96-4026-B535-E97C22BC914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1"/>
          <p:cNvSpPr txBox="1">
            <a:spLocks/>
          </p:cNvSpPr>
          <p:nvPr userDrawn="1"/>
        </p:nvSpPr>
        <p:spPr>
          <a:xfrm>
            <a:off x="3505200" y="914400"/>
            <a:ext cx="5638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&lt;&lt;Title&gt;&gt;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CC163-E42D-4AA5-8C16-88D9548B439F}" type="datetimeFigureOut">
              <a:rPr lang="en-US" smtClean="0"/>
              <a:t>8/28/2017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996D7-6F96-4026-B535-E97C22BC91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CC163-E42D-4AA5-8C16-88D9548B439F}" type="datetimeFigureOut">
              <a:rPr lang="en-US" smtClean="0"/>
              <a:t>8/28/2017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996D7-6F96-4026-B535-E97C22BC914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ubtitle 2"/>
          <p:cNvSpPr txBox="1">
            <a:spLocks/>
          </p:cNvSpPr>
          <p:nvPr userDrawn="1"/>
        </p:nvSpPr>
        <p:spPr>
          <a:xfrm>
            <a:off x="1828800" y="3886200"/>
            <a:ext cx="7162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buNone/>
              <a:defRPr sz="8000" b="1" baseline="0">
                <a:solidFill>
                  <a:schemeClr val="bg1"/>
                </a:solidFill>
                <a:latin typeface="Edwardian Script ITC" pitchFamily="66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8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Edwardian Script ITC" pitchFamily="66" charset="0"/>
                <a:ea typeface="+mn-ea"/>
                <a:cs typeface="+mn-cs"/>
              </a:rPr>
              <a:t>Thank You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5"/>
          <p:cNvPicPr>
            <a:picLocks noChangeAspect="1"/>
          </p:cNvPicPr>
          <p:nvPr userDrawn="1"/>
        </p:nvPicPr>
        <p:blipFill>
          <a:blip r:embed="rId8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352800" y="762000"/>
            <a:ext cx="5638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90600" y="1981200"/>
            <a:ext cx="8001000" cy="426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ECC163-E42D-4AA5-8C16-88D9548B439F}" type="datetimeFigureOut">
              <a:rPr lang="en-US" smtClean="0"/>
              <a:t>8/28/2017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7996D7-6F96-4026-B535-E97C22BC914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5" r:id="rId6"/>
  </p:sldLayoutIdLst>
  <p:txStyles>
    <p:titleStyle>
      <a:lvl1pPr algn="r" defTabSz="9144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8800" y="2590800"/>
            <a:ext cx="7162800" cy="3657600"/>
          </a:xfrm>
        </p:spPr>
        <p:txBody>
          <a:bodyPr/>
          <a:lstStyle/>
          <a:p>
            <a:r>
              <a:rPr lang="en-US" dirty="0" smtClean="0"/>
              <a:t>ISYE6055 E-Supply Chain Management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sz="3200" dirty="0" err="1" smtClean="0"/>
              <a:t>Topik</a:t>
            </a:r>
            <a:r>
              <a:rPr lang="en-US" sz="3200" dirty="0" smtClean="0"/>
              <a:t> 4 - </a:t>
            </a:r>
            <a:r>
              <a:rPr lang="en-US" sz="3200" dirty="0" err="1" smtClean="0"/>
              <a:t>Membangun</a:t>
            </a:r>
            <a:r>
              <a:rPr lang="id-ID" sz="3200" dirty="0" smtClean="0"/>
              <a:t> </a:t>
            </a:r>
            <a:r>
              <a:rPr lang="id-ID" sz="3200" dirty="0"/>
              <a:t>dan </a:t>
            </a:r>
            <a:r>
              <a:rPr lang="id-ID" sz="3200" dirty="0" smtClean="0"/>
              <a:t>Mengelola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id-ID" sz="3200" dirty="0" smtClean="0"/>
              <a:t>E</a:t>
            </a:r>
            <a:r>
              <a:rPr lang="en-US" sz="3200" dirty="0"/>
              <a:t>-</a:t>
            </a:r>
            <a:r>
              <a:rPr lang="id-ID" sz="3200" dirty="0" smtClean="0"/>
              <a:t>Services</a:t>
            </a:r>
            <a:r>
              <a:rPr lang="en-US" sz="3200" dirty="0" smtClean="0"/>
              <a:t> M</a:t>
            </a:r>
            <a:r>
              <a:rPr lang="id-ID" sz="3200" dirty="0" smtClean="0"/>
              <a:t>odern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sz="6600" dirty="0" smtClean="0"/>
              <a:t/>
            </a:r>
            <a:br>
              <a:rPr lang="en-US" sz="6600" dirty="0" smtClean="0"/>
            </a:b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2600" y="5181600"/>
            <a:ext cx="7162800" cy="2057400"/>
          </a:xfrm>
        </p:spPr>
        <p:txBody>
          <a:bodyPr>
            <a:normAutofit/>
          </a:bodyPr>
          <a:lstStyle/>
          <a:p>
            <a:r>
              <a:rPr lang="en-US" b="1" dirty="0" smtClean="0"/>
              <a:t>D5821 – </a:t>
            </a:r>
            <a:r>
              <a:rPr lang="en-US" b="1" dirty="0" err="1" smtClean="0"/>
              <a:t>Fauzi</a:t>
            </a:r>
            <a:r>
              <a:rPr lang="en-US" b="1" dirty="0" smtClean="0"/>
              <a:t> </a:t>
            </a:r>
            <a:r>
              <a:rPr lang="en-US" b="1" dirty="0" err="1" smtClean="0"/>
              <a:t>Khair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854340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err="1"/>
              <a:t>Definisi</a:t>
            </a:r>
            <a:r>
              <a:rPr lang="en-AU" dirty="0"/>
              <a:t> </a:t>
            </a:r>
            <a:r>
              <a:rPr lang="en-AU" i="1" dirty="0"/>
              <a:t>Service</a:t>
            </a:r>
            <a:r>
              <a:rPr lang="en-AU" dirty="0"/>
              <a:t> </a:t>
            </a:r>
            <a:r>
              <a:rPr lang="en-AU" dirty="0" err="1"/>
              <a:t>dan</a:t>
            </a:r>
            <a:r>
              <a:rPr lang="en-AU" dirty="0"/>
              <a:t> </a:t>
            </a:r>
            <a:r>
              <a:rPr lang="en-AU" i="1" dirty="0"/>
              <a:t>Service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praktiknya</a:t>
            </a:r>
            <a:r>
              <a:rPr lang="en-US" sz="2400" dirty="0"/>
              <a:t>, </a:t>
            </a:r>
            <a:r>
              <a:rPr lang="en-US" sz="2400" dirty="0" err="1"/>
              <a:t>berbagai</a:t>
            </a:r>
            <a:r>
              <a:rPr lang="id-ID" sz="2400" dirty="0"/>
              <a:t> industri jasa terus </a:t>
            </a:r>
            <a:r>
              <a:rPr lang="en-US" sz="2400" dirty="0" err="1"/>
              <a:t>maju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id-ID" sz="2400" dirty="0"/>
              <a:t>bergerak ke arah globalisasi (Kathawala &amp; Abdou, 2003) d</a:t>
            </a:r>
            <a:r>
              <a:rPr lang="en-US" sz="2400" dirty="0" err="1"/>
              <a:t>engan</a:t>
            </a:r>
            <a:r>
              <a:rPr lang="id-ID" sz="2400" dirty="0"/>
              <a:t> menggabungkan sistem pengiriman yang berbasis elektronik, </a:t>
            </a:r>
            <a:r>
              <a:rPr lang="en-US" sz="2400" dirty="0" err="1"/>
              <a:t>sehingga</a:t>
            </a:r>
            <a:r>
              <a:rPr lang="en-US" sz="2400" dirty="0"/>
              <a:t> me</a:t>
            </a:r>
            <a:r>
              <a:rPr lang="id-ID" sz="2400" dirty="0"/>
              <a:t>mungkin</a:t>
            </a:r>
            <a:r>
              <a:rPr lang="en-US" sz="2400" dirty="0" err="1"/>
              <a:t>kan</a:t>
            </a:r>
            <a:r>
              <a:rPr lang="en-US" sz="2400" dirty="0"/>
              <a:t> </a:t>
            </a:r>
            <a:r>
              <a:rPr lang="en-US" sz="2400" dirty="0" err="1"/>
              <a:t>terjadinya</a:t>
            </a:r>
            <a:r>
              <a:rPr lang="en-US" sz="2400" dirty="0"/>
              <a:t> </a:t>
            </a:r>
            <a:r>
              <a:rPr lang="en-US" sz="2400" dirty="0" err="1"/>
              <a:t>aliran</a:t>
            </a:r>
            <a:r>
              <a:rPr lang="en-US" sz="2400" dirty="0"/>
              <a:t> </a:t>
            </a:r>
            <a:r>
              <a:rPr lang="id-ID" sz="2400" dirty="0"/>
              <a:t>untuk memberikan rantai nilai</a:t>
            </a:r>
            <a:r>
              <a:rPr lang="en-US" sz="2400" dirty="0"/>
              <a:t> (</a:t>
            </a:r>
            <a:r>
              <a:rPr lang="en-US" sz="2400" i="1" dirty="0"/>
              <a:t>value chain</a:t>
            </a:r>
            <a:r>
              <a:rPr lang="en-US" sz="2400" dirty="0"/>
              <a:t>)</a:t>
            </a:r>
            <a:r>
              <a:rPr lang="id-ID" sz="2400" dirty="0"/>
              <a:t>,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id-ID" sz="2400" dirty="0"/>
              <a:t>operasi </a:t>
            </a:r>
            <a:r>
              <a:rPr lang="id-ID" sz="2400" i="1" dirty="0"/>
              <a:t>e-service.</a:t>
            </a:r>
            <a:r>
              <a:rPr lang="id-ID" sz="2400" dirty="0"/>
              <a:t> </a:t>
            </a:r>
            <a:endParaRPr lang="en-US" sz="24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8826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err="1"/>
              <a:t>Definisi</a:t>
            </a:r>
            <a:r>
              <a:rPr lang="en-AU" dirty="0"/>
              <a:t> </a:t>
            </a:r>
            <a:r>
              <a:rPr lang="en-AU" i="1" dirty="0"/>
              <a:t>Service</a:t>
            </a:r>
            <a:r>
              <a:rPr lang="en-AU" dirty="0"/>
              <a:t> </a:t>
            </a:r>
            <a:r>
              <a:rPr lang="en-AU" dirty="0" err="1"/>
              <a:t>dan</a:t>
            </a:r>
            <a:r>
              <a:rPr lang="en-AU" dirty="0"/>
              <a:t> </a:t>
            </a:r>
            <a:r>
              <a:rPr lang="en-AU" i="1" dirty="0"/>
              <a:t>Service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id-ID" sz="2400" dirty="0"/>
              <a:t>Prancis, Da Rold, dan Young (2002) mengakui pentingnya rantai nila jasa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i="1" dirty="0"/>
              <a:t>service value chain</a:t>
            </a:r>
            <a:r>
              <a:rPr lang="en-US" sz="2400" dirty="0"/>
              <a:t> </a:t>
            </a:r>
            <a:r>
              <a:rPr lang="id-ID" sz="2400" dirty="0"/>
              <a:t>yang menyatakan bahwa </a:t>
            </a:r>
            <a:r>
              <a:rPr lang="en-US" sz="2400" dirty="0"/>
              <a:t>u</a:t>
            </a:r>
            <a:r>
              <a:rPr lang="id-ID" sz="2400" dirty="0"/>
              <a:t>ntuk memuaskan klien </a:t>
            </a:r>
            <a:r>
              <a:rPr lang="en-US" sz="2400" dirty="0" err="1"/>
              <a:t>perusahaan</a:t>
            </a:r>
            <a:r>
              <a:rPr lang="en-US" sz="2400" dirty="0"/>
              <a:t> </a:t>
            </a:r>
            <a:r>
              <a:rPr lang="en-US" sz="2400" dirty="0" err="1"/>
              <a:t>menggunakan</a:t>
            </a:r>
            <a:r>
              <a:rPr lang="en-US" sz="2400" dirty="0"/>
              <a:t> </a:t>
            </a:r>
            <a:r>
              <a:rPr lang="en-US" sz="2400" dirty="0" err="1"/>
              <a:t>solusi</a:t>
            </a:r>
            <a:r>
              <a:rPr lang="en-US" sz="2400" dirty="0"/>
              <a:t> </a:t>
            </a:r>
            <a:r>
              <a:rPr lang="en-US" sz="2400" dirty="0" err="1"/>
              <a:t>holistik</a:t>
            </a:r>
            <a:r>
              <a:rPr lang="en-US" sz="2400" dirty="0"/>
              <a:t> </a:t>
            </a:r>
            <a:r>
              <a:rPr lang="en-US" sz="2400" dirty="0" err="1"/>
              <a:t>dimana</a:t>
            </a:r>
            <a:r>
              <a:rPr lang="en-US" sz="2400" dirty="0"/>
              <a:t> </a:t>
            </a:r>
            <a:r>
              <a:rPr lang="id-ID" sz="2400" dirty="0"/>
              <a:t>membutuhkan penyedia </a:t>
            </a:r>
            <a:r>
              <a:rPr lang="en-US" sz="2400" dirty="0" err="1"/>
              <a:t>layanan</a:t>
            </a:r>
            <a:r>
              <a:rPr lang="en-US" sz="2400" dirty="0"/>
              <a:t> yang </a:t>
            </a:r>
            <a:r>
              <a:rPr lang="id-ID" sz="2400" dirty="0"/>
              <a:t>fokus bekerja sama </a:t>
            </a:r>
            <a:r>
              <a:rPr lang="en-US" sz="2400" dirty="0" err="1"/>
              <a:t>pada</a:t>
            </a:r>
            <a:r>
              <a:rPr lang="en-US" sz="2400" dirty="0"/>
              <a:t>  </a:t>
            </a:r>
            <a:r>
              <a:rPr lang="en-US" sz="2400" i="1" dirty="0"/>
              <a:t>service value chain</a:t>
            </a:r>
            <a:r>
              <a:rPr lang="id-ID" sz="2400" dirty="0"/>
              <a:t>.</a:t>
            </a:r>
            <a:r>
              <a:rPr lang="en-US" sz="2400" dirty="0"/>
              <a:t> </a:t>
            </a:r>
          </a:p>
          <a:p>
            <a:pPr algn="just"/>
            <a:r>
              <a:rPr lang="en-US" sz="2400" dirty="0" err="1"/>
              <a:t>Oleh</a:t>
            </a:r>
            <a:r>
              <a:rPr lang="en-US" sz="2400" dirty="0"/>
              <a:t> </a:t>
            </a:r>
            <a:r>
              <a:rPr lang="en-US" sz="2400" dirty="0" err="1"/>
              <a:t>karena</a:t>
            </a:r>
            <a:r>
              <a:rPr lang="en-US" sz="2400" dirty="0"/>
              <a:t> </a:t>
            </a:r>
            <a:r>
              <a:rPr lang="en-US" sz="2400" dirty="0" err="1"/>
              <a:t>itu</a:t>
            </a:r>
            <a:r>
              <a:rPr lang="en-US" sz="2400" dirty="0"/>
              <a:t>, </a:t>
            </a:r>
            <a:r>
              <a:rPr lang="id-ID" sz="2400" i="1" dirty="0"/>
              <a:t>e-service</a:t>
            </a:r>
            <a:r>
              <a:rPr lang="id-ID" sz="2400" dirty="0"/>
              <a:t> </a:t>
            </a:r>
            <a:r>
              <a:rPr lang="en-US" sz="2400" i="1" dirty="0"/>
              <a:t>value chain</a:t>
            </a:r>
            <a:r>
              <a:rPr lang="en-US" sz="2400" dirty="0"/>
              <a:t> </a:t>
            </a:r>
            <a:r>
              <a:rPr lang="en-US" sz="2400" dirty="0" err="1"/>
              <a:t>memberikan</a:t>
            </a:r>
            <a:r>
              <a:rPr lang="en-US" sz="2400" dirty="0"/>
              <a:t> </a:t>
            </a:r>
            <a:r>
              <a:rPr lang="en-US" sz="2400" dirty="0" err="1"/>
              <a:t>peluang</a:t>
            </a:r>
            <a:r>
              <a:rPr lang="en-US" sz="2400" dirty="0"/>
              <a:t> agar </a:t>
            </a:r>
            <a:r>
              <a:rPr lang="en-US" sz="2400" dirty="0" err="1"/>
              <a:t>terjadi</a:t>
            </a:r>
            <a:r>
              <a:rPr lang="en-US" sz="2400" dirty="0"/>
              <a:t> </a:t>
            </a:r>
            <a:r>
              <a:rPr lang="id-ID" sz="2400" dirty="0"/>
              <a:t>peningkatan nilai pelanggan</a:t>
            </a:r>
            <a:r>
              <a:rPr lang="en-US" sz="2400" dirty="0"/>
              <a:t> </a:t>
            </a:r>
            <a:r>
              <a:rPr lang="en-US" sz="2400" dirty="0" err="1"/>
              <a:t>akan</a:t>
            </a:r>
            <a:r>
              <a:rPr lang="en-US" sz="2400" dirty="0"/>
              <a:t> </a:t>
            </a:r>
            <a:r>
              <a:rPr lang="en-US" sz="2400" dirty="0" err="1"/>
              <a:t>layanan</a:t>
            </a:r>
            <a:r>
              <a:rPr lang="en-US" sz="2400" dirty="0"/>
              <a:t> </a:t>
            </a:r>
            <a:r>
              <a:rPr lang="en-US" sz="2400" dirty="0" err="1"/>
              <a:t>jasa</a:t>
            </a:r>
            <a:r>
              <a:rPr lang="en-US" sz="2400" dirty="0"/>
              <a:t> yang </a:t>
            </a:r>
            <a:r>
              <a:rPr lang="en-US" sz="2400" dirty="0" err="1"/>
              <a:t>diberikan</a:t>
            </a:r>
            <a:r>
              <a:rPr lang="en-US" sz="2400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9168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038600"/>
            <a:ext cx="7772400" cy="1362075"/>
          </a:xfrm>
        </p:spPr>
        <p:txBody>
          <a:bodyPr/>
          <a:lstStyle/>
          <a:p>
            <a:r>
              <a:rPr lang="en-US" dirty="0"/>
              <a:t/>
            </a:r>
            <a:br>
              <a:rPr lang="en-US" dirty="0"/>
            </a:br>
            <a:r>
              <a:rPr lang="en-AU" cap="none" dirty="0"/>
              <a:t>Service Model Analysis</a:t>
            </a:r>
            <a:r>
              <a:rPr lang="en-US" dirty="0"/>
              <a:t/>
            </a:r>
            <a:br>
              <a:rPr lang="en-US" dirty="0"/>
            </a:b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2255283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Service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400" dirty="0" err="1"/>
              <a:t>Beberapa</a:t>
            </a:r>
            <a:r>
              <a:rPr lang="en-US" sz="2400" dirty="0"/>
              <a:t> </a:t>
            </a:r>
            <a:r>
              <a:rPr lang="en-US" sz="2400" dirty="0" err="1"/>
              <a:t>ahli</a:t>
            </a:r>
            <a:r>
              <a:rPr lang="en-US" sz="2400" dirty="0"/>
              <a:t> </a:t>
            </a:r>
            <a:r>
              <a:rPr lang="en-US" sz="2400" dirty="0" err="1"/>
              <a:t>meng</a:t>
            </a:r>
            <a:r>
              <a:rPr lang="id-ID" sz="2400" dirty="0"/>
              <a:t>elompo</a:t>
            </a:r>
            <a:r>
              <a:rPr lang="en-US" sz="2400" dirty="0"/>
              <a:t>k</a:t>
            </a:r>
            <a:r>
              <a:rPr lang="id-ID" sz="2400" dirty="0"/>
              <a:t>kan model </a:t>
            </a:r>
            <a:r>
              <a:rPr lang="en-US" sz="2400" i="1" dirty="0"/>
              <a:t>service</a:t>
            </a:r>
            <a:r>
              <a:rPr lang="en-US" sz="2400" dirty="0"/>
              <a:t> </a:t>
            </a:r>
            <a:r>
              <a:rPr lang="en-US" sz="2400" dirty="0" err="1"/>
              <a:t>menjadi</a:t>
            </a:r>
            <a:r>
              <a:rPr lang="en-US" sz="2400" dirty="0"/>
              <a:t> </a:t>
            </a:r>
            <a:r>
              <a:rPr lang="id-ID" sz="2400" dirty="0"/>
              <a:t>model pelanggan (eksternal) atau model penyedia layanan </a:t>
            </a:r>
            <a:r>
              <a:rPr lang="en-US" sz="2400" dirty="0" err="1"/>
              <a:t>jasa</a:t>
            </a:r>
            <a:r>
              <a:rPr lang="en-US" sz="2400" dirty="0"/>
              <a:t> </a:t>
            </a:r>
            <a:r>
              <a:rPr lang="id-ID" sz="2400" dirty="0"/>
              <a:t>(internal). </a:t>
            </a:r>
            <a:endParaRPr lang="en-US" sz="2400" dirty="0" smtClean="0"/>
          </a:p>
          <a:p>
            <a:pPr algn="just"/>
            <a:r>
              <a:rPr lang="id-ID" sz="2400" dirty="0" smtClean="0"/>
              <a:t>Setiap </a:t>
            </a:r>
            <a:r>
              <a:rPr lang="id-ID" sz="2400" dirty="0"/>
              <a:t>model kemudian dipisahkan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dibagi</a:t>
            </a:r>
            <a:r>
              <a:rPr lang="en-US" sz="2400" dirty="0"/>
              <a:t> </a:t>
            </a:r>
            <a:r>
              <a:rPr lang="id-ID" sz="2400" dirty="0"/>
              <a:t>menjadi dua dari tiga </a:t>
            </a:r>
            <a:r>
              <a:rPr lang="id-ID" sz="2400" dirty="0" smtClean="0"/>
              <a:t>model</a:t>
            </a:r>
            <a:r>
              <a:rPr lang="en-US" sz="2400" dirty="0" smtClean="0"/>
              <a:t> </a:t>
            </a:r>
            <a:r>
              <a:rPr lang="en-US" sz="2400" b="1" dirty="0" smtClean="0"/>
              <a:t>(</a:t>
            </a:r>
            <a:r>
              <a:rPr lang="en-US" sz="2400" b="1" dirty="0" err="1" smtClean="0"/>
              <a:t>lihat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gambar</a:t>
            </a:r>
            <a:r>
              <a:rPr lang="en-US" sz="2400" b="1" dirty="0" smtClean="0"/>
              <a:t> 1)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549143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Service Model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2944" b="3747"/>
          <a:stretch/>
        </p:blipFill>
        <p:spPr bwMode="auto">
          <a:xfrm>
            <a:off x="1524000" y="2047165"/>
            <a:ext cx="6934200" cy="41954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2955158" y="6242607"/>
            <a:ext cx="415825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err="1"/>
              <a:t>Gambar</a:t>
            </a:r>
            <a:r>
              <a:rPr lang="en-US" b="1" dirty="0"/>
              <a:t> 1. Model </a:t>
            </a:r>
            <a:r>
              <a:rPr lang="en-US" b="1" dirty="0" err="1"/>
              <a:t>matematis</a:t>
            </a:r>
            <a:r>
              <a:rPr lang="en-US" b="1" dirty="0"/>
              <a:t> </a:t>
            </a:r>
            <a:r>
              <a:rPr lang="en-US" b="1" dirty="0" err="1"/>
              <a:t>layanan</a:t>
            </a:r>
            <a:r>
              <a:rPr lang="en-US" b="1" dirty="0"/>
              <a:t> </a:t>
            </a:r>
            <a:r>
              <a:rPr lang="en-US" b="1" dirty="0" err="1" smtClean="0"/>
              <a:t>jasa</a:t>
            </a:r>
            <a:endParaRPr lang="en-US" b="1" dirty="0" smtClean="0"/>
          </a:p>
          <a:p>
            <a:pPr algn="ctr"/>
            <a:r>
              <a:rPr lang="en-US" b="1" dirty="0" smtClean="0"/>
              <a:t>(</a:t>
            </a:r>
            <a:r>
              <a:rPr lang="en-US" b="1" dirty="0" err="1" smtClean="0"/>
              <a:t>Qinyu</a:t>
            </a:r>
            <a:r>
              <a:rPr lang="en-US" b="1" dirty="0" smtClean="0"/>
              <a:t> </a:t>
            </a:r>
            <a:r>
              <a:rPr lang="en-US" b="1" dirty="0" err="1" smtClean="0"/>
              <a:t>Zang</a:t>
            </a:r>
            <a:r>
              <a:rPr lang="en-US" b="1" dirty="0" smtClean="0"/>
              <a:t>, 2007)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927931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Service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 algn="just"/>
            <a:r>
              <a:rPr lang="id-ID" sz="2400" b="1" dirty="0"/>
              <a:t>Model perilaku pelanggan</a:t>
            </a:r>
            <a:r>
              <a:rPr lang="id-ID" sz="2400" dirty="0"/>
              <a:t>, menggabungkan model dinamis retensi pelanggan seperti </a:t>
            </a:r>
            <a:r>
              <a:rPr lang="en-US" sz="2400" dirty="0" err="1"/>
              <a:t>tingkat</a:t>
            </a:r>
            <a:r>
              <a:rPr lang="en-US" sz="2400" dirty="0"/>
              <a:t> </a:t>
            </a:r>
            <a:r>
              <a:rPr lang="id-ID" sz="2400" dirty="0"/>
              <a:t>loyalitas, model stokastik perilaku pelanggan seperti </a:t>
            </a:r>
            <a:r>
              <a:rPr lang="en-US" sz="2400" dirty="0" err="1"/>
              <a:t>tingkat</a:t>
            </a:r>
            <a:r>
              <a:rPr lang="en-US" sz="2400" dirty="0"/>
              <a:t> </a:t>
            </a:r>
            <a:r>
              <a:rPr lang="id-ID" sz="2400" dirty="0"/>
              <a:t>kepuasan, dan model perilaku pelanggan seperti tingkat </a:t>
            </a:r>
            <a:r>
              <a:rPr lang="id-ID" sz="2400" i="1" dirty="0"/>
              <a:t>churn </a:t>
            </a:r>
            <a:r>
              <a:rPr lang="en-US" sz="2400" i="1" dirty="0"/>
              <a:t>rate</a:t>
            </a:r>
            <a:r>
              <a:rPr lang="en-US" sz="2400" dirty="0"/>
              <a:t> </a:t>
            </a:r>
            <a:r>
              <a:rPr lang="id-ID" sz="2400" dirty="0"/>
              <a:t>atau </a:t>
            </a:r>
            <a:r>
              <a:rPr lang="en-US" sz="2400" dirty="0"/>
              <a:t>rate </a:t>
            </a:r>
            <a:r>
              <a:rPr lang="id-ID" sz="2400" dirty="0"/>
              <a:t>pelanggan</a:t>
            </a:r>
            <a:r>
              <a:rPr lang="en-US" sz="2400" dirty="0"/>
              <a:t> yang</a:t>
            </a:r>
            <a:r>
              <a:rPr lang="id-ID" sz="2400" dirty="0"/>
              <a:t> hilang melalui pertemuan layanan</a:t>
            </a:r>
            <a:r>
              <a:rPr lang="en-US" sz="2400" dirty="0"/>
              <a:t> </a:t>
            </a:r>
            <a:r>
              <a:rPr lang="en-US" sz="2400" dirty="0" err="1"/>
              <a:t>jasa</a:t>
            </a:r>
            <a:r>
              <a:rPr lang="id-ID" sz="2400" dirty="0"/>
              <a:t> tunggal.</a:t>
            </a:r>
            <a:endParaRPr lang="en-US" sz="2400" dirty="0"/>
          </a:p>
          <a:p>
            <a:pPr lvl="0" algn="just"/>
            <a:r>
              <a:rPr lang="id-ID" sz="2400" b="1" dirty="0"/>
              <a:t>Model dampak kualitas layanan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id-ID" sz="2400" dirty="0"/>
              <a:t>menggabungkan model agregat seperti efek kepuasan pelanggan dan model terpi</a:t>
            </a:r>
            <a:r>
              <a:rPr lang="en-US" sz="2400" dirty="0"/>
              <a:t>s</a:t>
            </a:r>
            <a:r>
              <a:rPr lang="id-ID" sz="2400" dirty="0"/>
              <a:t>ah seperti dampak keuangan dari komponen layanan.</a:t>
            </a:r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78674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Service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/>
            <a:r>
              <a:rPr lang="id-ID" sz="2400" b="1" dirty="0"/>
              <a:t>Model layanan normatif, </a:t>
            </a:r>
            <a:r>
              <a:rPr lang="en-US" sz="2400" dirty="0" err="1"/>
              <a:t>seperti</a:t>
            </a:r>
            <a:r>
              <a:rPr lang="en-US" sz="2400" dirty="0"/>
              <a:t> model </a:t>
            </a:r>
            <a:r>
              <a:rPr lang="en-US" sz="2400" dirty="0" err="1"/>
              <a:t>pemasaran</a:t>
            </a:r>
            <a:r>
              <a:rPr lang="en-US" sz="2400" dirty="0"/>
              <a:t> </a:t>
            </a:r>
            <a:r>
              <a:rPr lang="id-ID" sz="2400" dirty="0"/>
              <a:t>perumahan </a:t>
            </a:r>
            <a:r>
              <a:rPr lang="en-US" sz="2400" dirty="0"/>
              <a:t>yang </a:t>
            </a:r>
            <a:r>
              <a:rPr lang="en-US" sz="2400" dirty="0" err="1"/>
              <a:t>fokus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id-ID" sz="2400" dirty="0"/>
              <a:t>organisasi </a:t>
            </a:r>
            <a:r>
              <a:rPr lang="en-US" sz="2400" dirty="0"/>
              <a:t>s</a:t>
            </a:r>
            <a:r>
              <a:rPr lang="id-ID" sz="2400" dirty="0"/>
              <a:t>eperti skema insentif dan </a:t>
            </a:r>
            <a:r>
              <a:rPr lang="id-ID" sz="2400" i="1" dirty="0"/>
              <a:t>trade-off</a:t>
            </a:r>
            <a:r>
              <a:rPr lang="id-ID" sz="2400" dirty="0"/>
              <a:t> antara kepuasan dan produktivita</a:t>
            </a:r>
            <a:r>
              <a:rPr lang="en-US" sz="2400" dirty="0"/>
              <a:t>s </a:t>
            </a:r>
            <a:r>
              <a:rPr lang="en-US" sz="2400" dirty="0" err="1"/>
              <a:t>serta</a:t>
            </a:r>
            <a:r>
              <a:rPr lang="id-ID" sz="2400" dirty="0"/>
              <a:t> model operasi seperti antrian</a:t>
            </a:r>
            <a:r>
              <a:rPr lang="en-US" sz="2400" dirty="0"/>
              <a:t>. 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53846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2800" y="381000"/>
            <a:ext cx="5638800" cy="1143000"/>
          </a:xfrm>
        </p:spPr>
        <p:txBody>
          <a:bodyPr/>
          <a:lstStyle/>
          <a:p>
            <a:r>
              <a:rPr lang="en-US" dirty="0"/>
              <a:t>Service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2013466"/>
            <a:ext cx="8001000" cy="4267200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2115634"/>
            <a:ext cx="5819775" cy="47423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2971800" y="1828800"/>
            <a:ext cx="5486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i="1" dirty="0"/>
              <a:t>Integrated schematic representation of services</a:t>
            </a:r>
          </a:p>
        </p:txBody>
      </p:sp>
    </p:spTree>
    <p:extLst>
      <p:ext uri="{BB962C8B-B14F-4D97-AF65-F5344CB8AC3E}">
        <p14:creationId xmlns:p14="http://schemas.microsoft.com/office/powerpoint/2010/main" val="645051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76600" y="304800"/>
            <a:ext cx="5638800" cy="1143000"/>
          </a:xfrm>
        </p:spPr>
        <p:txBody>
          <a:bodyPr/>
          <a:lstStyle/>
          <a:p>
            <a:r>
              <a:rPr lang="en-US" dirty="0"/>
              <a:t>Service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971800" y="1676400"/>
            <a:ext cx="5486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/>
              <a:t>The service strategy triad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2198132"/>
            <a:ext cx="6248400" cy="4429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60768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0400" y="609600"/>
            <a:ext cx="5638800" cy="1143000"/>
          </a:xfrm>
        </p:spPr>
        <p:txBody>
          <a:bodyPr/>
          <a:lstStyle/>
          <a:p>
            <a:r>
              <a:rPr lang="en-US" i="1" dirty="0"/>
              <a:t>The </a:t>
            </a:r>
            <a:r>
              <a:rPr lang="en-US" i="1" dirty="0" smtClean="0"/>
              <a:t>Service Strategy Triad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id-ID" sz="2400" dirty="0"/>
              <a:t>Roth dan Menor (2003) </a:t>
            </a:r>
            <a:r>
              <a:rPr lang="en-US" sz="2400" dirty="0"/>
              <a:t>men</a:t>
            </a:r>
            <a:r>
              <a:rPr lang="id-ID" sz="2400" dirty="0"/>
              <a:t>definisikan secara operasional </a:t>
            </a:r>
            <a:r>
              <a:rPr lang="en-US" sz="2400" i="1" dirty="0"/>
              <a:t>triad</a:t>
            </a:r>
            <a:r>
              <a:rPr lang="en-US" sz="2400" dirty="0"/>
              <a:t> </a:t>
            </a:r>
            <a:r>
              <a:rPr lang="id-ID" sz="2400" dirty="0"/>
              <a:t>strategi layanan </a:t>
            </a:r>
            <a:r>
              <a:rPr lang="en-US" sz="2400" dirty="0" err="1"/>
              <a:t>jasa</a:t>
            </a:r>
            <a:r>
              <a:rPr lang="id-ID" sz="2400" dirty="0"/>
              <a:t> menjadi lima unsur</a:t>
            </a:r>
            <a:r>
              <a:rPr lang="en-US" sz="2400" dirty="0"/>
              <a:t> </a:t>
            </a:r>
            <a:r>
              <a:rPr lang="en-US" sz="2400" dirty="0" err="1"/>
              <a:t>sebagai</a:t>
            </a:r>
            <a:r>
              <a:rPr lang="en-US" sz="2400" dirty="0"/>
              <a:t> </a:t>
            </a:r>
            <a:r>
              <a:rPr lang="en-US" sz="2400" dirty="0" err="1"/>
              <a:t>berikut</a:t>
            </a:r>
            <a:r>
              <a:rPr lang="id-ID" sz="2400" dirty="0"/>
              <a:t>:</a:t>
            </a:r>
            <a:endParaRPr lang="en-US" sz="2400" dirty="0"/>
          </a:p>
          <a:p>
            <a:pPr lvl="0" algn="just"/>
            <a:r>
              <a:rPr lang="id-ID" sz="2400" dirty="0"/>
              <a:t>Fasilitas pendukung (sumber daya fisik dan struktural)</a:t>
            </a:r>
            <a:endParaRPr lang="en-US" sz="2400" dirty="0"/>
          </a:p>
          <a:p>
            <a:pPr lvl="0" algn="just"/>
            <a:r>
              <a:rPr lang="en-US" sz="2400" dirty="0" err="1"/>
              <a:t>Fasilitas</a:t>
            </a:r>
            <a:r>
              <a:rPr lang="en-US" sz="2400" dirty="0"/>
              <a:t> </a:t>
            </a:r>
            <a:r>
              <a:rPr lang="id-ID" sz="2400" dirty="0"/>
              <a:t>barang (bahan dan perlengkapan yang dikonsumsi)</a:t>
            </a:r>
            <a:endParaRPr lang="en-US" sz="2400" dirty="0"/>
          </a:p>
          <a:p>
            <a:pPr lvl="0" algn="just"/>
            <a:r>
              <a:rPr lang="en-US" sz="2400" dirty="0" err="1"/>
              <a:t>Fasilitas</a:t>
            </a:r>
            <a:r>
              <a:rPr lang="en-US" sz="2400" dirty="0"/>
              <a:t> </a:t>
            </a:r>
            <a:r>
              <a:rPr lang="en-US" sz="2400" dirty="0" err="1"/>
              <a:t>informasi</a:t>
            </a:r>
            <a:r>
              <a:rPr lang="id-ID" sz="2400" dirty="0"/>
              <a:t> (mendukung layanan eksplisit)</a:t>
            </a:r>
            <a:endParaRPr lang="en-US" sz="2400" dirty="0"/>
          </a:p>
          <a:p>
            <a:pPr lvl="0" algn="just"/>
            <a:r>
              <a:rPr lang="id-ID" sz="2400" dirty="0"/>
              <a:t>Layanan </a:t>
            </a:r>
            <a:r>
              <a:rPr lang="en-US" sz="2400" dirty="0" err="1"/>
              <a:t>jasa</a:t>
            </a:r>
            <a:r>
              <a:rPr lang="en-US" sz="2400" dirty="0"/>
              <a:t> </a:t>
            </a:r>
            <a:r>
              <a:rPr lang="id-ID" sz="2400" dirty="0"/>
              <a:t>e</a:t>
            </a:r>
            <a:r>
              <a:rPr lang="en-US" sz="2400" dirty="0" err="1"/>
              <a:t>ks</a:t>
            </a:r>
            <a:r>
              <a:rPr lang="id-ID" sz="2400" dirty="0"/>
              <a:t>pli</a:t>
            </a:r>
            <a:r>
              <a:rPr lang="en-US" sz="2400" dirty="0"/>
              <a:t>s</a:t>
            </a:r>
            <a:r>
              <a:rPr lang="id-ID" sz="2400" dirty="0"/>
              <a:t>it (pengalaman pelanggan dan manfaat sensual)</a:t>
            </a:r>
            <a:endParaRPr lang="en-US" sz="2400" dirty="0"/>
          </a:p>
          <a:p>
            <a:pPr lvl="0" algn="just"/>
            <a:r>
              <a:rPr lang="en-US" sz="2400" dirty="0" err="1"/>
              <a:t>Layanan</a:t>
            </a:r>
            <a:r>
              <a:rPr lang="en-US" sz="2400" dirty="0"/>
              <a:t> </a:t>
            </a:r>
            <a:r>
              <a:rPr lang="id-ID" sz="2400" dirty="0"/>
              <a:t>jasa implisit (manfaat psikologis)</a:t>
            </a:r>
            <a:endParaRPr lang="en-US" sz="2400" dirty="0"/>
          </a:p>
          <a:p>
            <a:pPr algn="just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48042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3220" y="581874"/>
            <a:ext cx="7772400" cy="1362075"/>
          </a:xfrm>
        </p:spPr>
        <p:txBody>
          <a:bodyPr/>
          <a:lstStyle/>
          <a:p>
            <a:r>
              <a:rPr lang="en-US" dirty="0" err="1" smtClean="0"/>
              <a:t>Capaian</a:t>
            </a:r>
            <a:r>
              <a:rPr lang="en-US" dirty="0" smtClean="0"/>
              <a:t> </a:t>
            </a:r>
            <a:r>
              <a:rPr lang="en-US" dirty="0" err="1" smtClean="0"/>
              <a:t>pembelajaran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413220" y="1751705"/>
            <a:ext cx="7772400" cy="136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000" b="1" kern="1200" cap="all">
                <a:solidFill>
                  <a:schemeClr val="bg1"/>
                </a:solidFill>
                <a:latin typeface="+mj-lt"/>
                <a:ea typeface="MS PGothic" panose="020B0600070205080204" pitchFamily="34" charset="-128"/>
                <a:cs typeface="ＭＳ Ｐゴシック" charset="0"/>
              </a:defRPr>
            </a:lvl1pPr>
            <a:lvl2pPr algn="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Calibri" charset="0"/>
                <a:ea typeface="MS PGothic" panose="020B0600070205080204" pitchFamily="34" charset="-128"/>
                <a:cs typeface="ＭＳ Ｐゴシック" charset="0"/>
              </a:defRPr>
            </a:lvl2pPr>
            <a:lvl3pPr algn="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Calibri" charset="0"/>
                <a:ea typeface="MS PGothic" panose="020B0600070205080204" pitchFamily="34" charset="-128"/>
                <a:cs typeface="ＭＳ Ｐゴシック" charset="0"/>
              </a:defRPr>
            </a:lvl3pPr>
            <a:lvl4pPr algn="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Calibri" charset="0"/>
                <a:ea typeface="MS PGothic" panose="020B0600070205080204" pitchFamily="34" charset="-128"/>
                <a:cs typeface="ＭＳ Ｐゴシック" charset="0"/>
              </a:defRPr>
            </a:lvl4pPr>
            <a:lvl5pPr algn="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Calibri" charset="0"/>
                <a:ea typeface="MS PGothic" panose="020B0600070205080204" pitchFamily="34" charset="-128"/>
                <a:cs typeface="ＭＳ Ｐゴシック" charset="0"/>
              </a:defRPr>
            </a:lvl5pPr>
            <a:lvl6pPr marL="457200" algn="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914400" algn="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371600" algn="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828800" algn="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pPr marL="457200" lvl="0" indent="-457200" algn="just">
              <a:buAutoNum type="arabicPeriod"/>
            </a:pPr>
            <a:r>
              <a:rPr lang="en-US" sz="2400" cap="none" dirty="0" err="1" smtClean="0"/>
              <a:t>Mahasiswa</a:t>
            </a:r>
            <a:r>
              <a:rPr lang="en-US" sz="2400" cap="none" dirty="0" smtClean="0"/>
              <a:t> </a:t>
            </a:r>
            <a:r>
              <a:rPr lang="en-US" sz="2400" cap="none" dirty="0" err="1" smtClean="0"/>
              <a:t>diharapkan</a:t>
            </a:r>
            <a:r>
              <a:rPr lang="en-US" sz="2400" cap="none" dirty="0"/>
              <a:t> </a:t>
            </a:r>
            <a:r>
              <a:rPr lang="en-US" sz="2400" cap="none" dirty="0" err="1" smtClean="0"/>
              <a:t>mampu</a:t>
            </a:r>
            <a:r>
              <a:rPr lang="en-US" sz="2400" cap="none" dirty="0" smtClean="0"/>
              <a:t> </a:t>
            </a:r>
            <a:r>
              <a:rPr lang="en-US" sz="2400" cap="none" dirty="0" err="1" smtClean="0"/>
              <a:t>menjelaskan</a:t>
            </a:r>
            <a:r>
              <a:rPr lang="en-US" sz="2400" cap="none" dirty="0" smtClean="0"/>
              <a:t> </a:t>
            </a:r>
            <a:r>
              <a:rPr lang="en-US" sz="2400" cap="none" dirty="0"/>
              <a:t>model </a:t>
            </a:r>
            <a:r>
              <a:rPr lang="en-US" sz="2400" cap="none" dirty="0" err="1"/>
              <a:t>bisnis</a:t>
            </a:r>
            <a:r>
              <a:rPr lang="en-US" sz="2400" cap="none" dirty="0"/>
              <a:t> </a:t>
            </a:r>
            <a:r>
              <a:rPr lang="en-US" sz="2400" cap="none" dirty="0" err="1"/>
              <a:t>dan</a:t>
            </a:r>
            <a:r>
              <a:rPr lang="en-US" sz="2400" cap="none" dirty="0"/>
              <a:t> </a:t>
            </a:r>
            <a:r>
              <a:rPr lang="en-US" sz="2400" cap="none" dirty="0" err="1"/>
              <a:t>strategi</a:t>
            </a:r>
            <a:r>
              <a:rPr lang="en-US" sz="2400" cap="none" dirty="0"/>
              <a:t> e-business </a:t>
            </a:r>
            <a:r>
              <a:rPr lang="en-US" sz="2400" cap="none" dirty="0" err="1"/>
              <a:t>terhadap</a:t>
            </a:r>
            <a:r>
              <a:rPr lang="en-US" sz="2400" cap="none" dirty="0"/>
              <a:t> </a:t>
            </a:r>
            <a:r>
              <a:rPr lang="en-US" sz="2400" cap="none" dirty="0" err="1" smtClean="0"/>
              <a:t>konsep</a:t>
            </a:r>
            <a:r>
              <a:rPr lang="en-US" sz="2400" cap="none" dirty="0" smtClean="0"/>
              <a:t> value chain.</a:t>
            </a:r>
          </a:p>
          <a:p>
            <a:pPr lvl="0" algn="just"/>
            <a:r>
              <a:rPr lang="id-ID" sz="2400" cap="none" dirty="0" smtClean="0"/>
              <a:t> </a:t>
            </a:r>
            <a:r>
              <a:rPr lang="en-US" sz="2400" cap="none" dirty="0" smtClean="0"/>
              <a:t/>
            </a:r>
            <a:br>
              <a:rPr lang="en-US" sz="2400" cap="none" dirty="0" smtClean="0"/>
            </a:br>
            <a:r>
              <a:rPr lang="en-US" sz="2400" cap="none" dirty="0" smtClean="0"/>
              <a:t/>
            </a:r>
            <a:br>
              <a:rPr lang="en-US" sz="2400" cap="none" dirty="0" smtClean="0"/>
            </a:br>
            <a:endParaRPr lang="en-US" sz="2400" cap="none" dirty="0"/>
          </a:p>
        </p:txBody>
      </p:sp>
    </p:spTree>
    <p:extLst>
      <p:ext uri="{BB962C8B-B14F-4D97-AF65-F5344CB8AC3E}">
        <p14:creationId xmlns:p14="http://schemas.microsoft.com/office/powerpoint/2010/main" val="109596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76600" y="457200"/>
            <a:ext cx="5638800" cy="1143000"/>
          </a:xfrm>
        </p:spPr>
        <p:txBody>
          <a:bodyPr/>
          <a:lstStyle/>
          <a:p>
            <a:r>
              <a:rPr lang="en-US" dirty="0"/>
              <a:t>The </a:t>
            </a:r>
            <a:r>
              <a:rPr lang="en-US" dirty="0" smtClean="0"/>
              <a:t>Service Strategy Triad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id-ID" sz="3400" dirty="0"/>
              <a:t>Roth</a:t>
            </a:r>
            <a:r>
              <a:rPr lang="en-US" sz="3400" dirty="0"/>
              <a:t> &amp; </a:t>
            </a:r>
            <a:r>
              <a:rPr lang="id-ID" sz="3400" dirty="0"/>
              <a:t>Menor (2003) </a:t>
            </a:r>
            <a:r>
              <a:rPr lang="en-US" sz="3400" dirty="0" err="1"/>
              <a:t>merancang</a:t>
            </a:r>
            <a:r>
              <a:rPr lang="en-US" sz="3400" dirty="0"/>
              <a:t> </a:t>
            </a:r>
            <a:r>
              <a:rPr lang="en-US" sz="3400" dirty="0" err="1"/>
              <a:t>arsitektur</a:t>
            </a:r>
            <a:r>
              <a:rPr lang="en-US" sz="3400" dirty="0"/>
              <a:t> </a:t>
            </a:r>
            <a:r>
              <a:rPr lang="en-US" sz="3400" dirty="0" err="1"/>
              <a:t>sistem</a:t>
            </a:r>
            <a:r>
              <a:rPr lang="en-US" sz="3400" dirty="0"/>
              <a:t> </a:t>
            </a:r>
            <a:r>
              <a:rPr lang="en-US" sz="3400" dirty="0" err="1"/>
              <a:t>layanan</a:t>
            </a:r>
            <a:r>
              <a:rPr lang="en-US" sz="3400" dirty="0"/>
              <a:t> </a:t>
            </a:r>
            <a:r>
              <a:rPr lang="en-US" sz="3400" dirty="0" err="1"/>
              <a:t>jasa</a:t>
            </a:r>
            <a:r>
              <a:rPr lang="en-US" sz="3400" dirty="0"/>
              <a:t> </a:t>
            </a:r>
            <a:r>
              <a:rPr lang="en-US" sz="3400" dirty="0" err="1"/>
              <a:t>dengan</a:t>
            </a:r>
            <a:r>
              <a:rPr lang="en-US" sz="3400" dirty="0"/>
              <a:t> </a:t>
            </a:r>
            <a:r>
              <a:rPr lang="en-US" sz="3400" dirty="0" err="1"/>
              <a:t>menyusun</a:t>
            </a:r>
            <a:r>
              <a:rPr lang="en-US" sz="3400" dirty="0"/>
              <a:t> </a:t>
            </a:r>
            <a:r>
              <a:rPr lang="id-ID" sz="3400" dirty="0"/>
              <a:t>kerangka untuk menyelidiki tiga komponen yang saling terkait dan dinamis dari sistem pelayanan</a:t>
            </a:r>
            <a:r>
              <a:rPr lang="en-US" sz="3400" dirty="0"/>
              <a:t> </a:t>
            </a:r>
            <a:r>
              <a:rPr lang="en-US" sz="3400" dirty="0" err="1"/>
              <a:t>sebagai</a:t>
            </a:r>
            <a:r>
              <a:rPr lang="en-US" sz="3400" dirty="0"/>
              <a:t> </a:t>
            </a:r>
            <a:r>
              <a:rPr lang="en-US" sz="3400" dirty="0" err="1"/>
              <a:t>berikut</a:t>
            </a:r>
            <a:r>
              <a:rPr lang="en-US" sz="3400" dirty="0"/>
              <a:t>:</a:t>
            </a:r>
          </a:p>
          <a:p>
            <a:pPr lvl="0" algn="just">
              <a:buFont typeface="Wingdings" pitchFamily="2" charset="2"/>
              <a:buChar char="ü"/>
            </a:pPr>
            <a:r>
              <a:rPr lang="id-ID" dirty="0"/>
              <a:t>Desain layanan strategis</a:t>
            </a:r>
            <a:r>
              <a:rPr lang="en-US" dirty="0"/>
              <a:t> yang d</a:t>
            </a:r>
            <a:r>
              <a:rPr lang="id-ID" dirty="0"/>
              <a:t>igambarkan sebagai struktur, infrastruktur, dan integrasi</a:t>
            </a:r>
            <a:r>
              <a:rPr lang="en-US" dirty="0"/>
              <a:t> yang </a:t>
            </a:r>
            <a:r>
              <a:rPr lang="id-ID" dirty="0"/>
              <a:t>berdasarkan pilihan antara portofolio konten waktu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id-ID" dirty="0"/>
              <a:t>pasokan utama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id-ID" dirty="0"/>
              <a:t>bertahap</a:t>
            </a:r>
            <a:r>
              <a:rPr lang="en-US" dirty="0"/>
              <a:t>.</a:t>
            </a:r>
          </a:p>
          <a:p>
            <a:pPr lvl="0" algn="just">
              <a:buFont typeface="Wingdings" pitchFamily="2" charset="2"/>
              <a:buChar char="ü"/>
            </a:pPr>
            <a:r>
              <a:rPr lang="id-ID" dirty="0"/>
              <a:t>Sistem eksekusi pengiriman </a:t>
            </a:r>
            <a:r>
              <a:rPr lang="en-US" dirty="0"/>
              <a:t>l</a:t>
            </a:r>
            <a:r>
              <a:rPr lang="id-ID" dirty="0"/>
              <a:t>ayanan (digambarkan seperti program, kebijakan, dan aspek perilaku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id-ID" dirty="0"/>
              <a:t>memberikan area gratis da</a:t>
            </a:r>
            <a:r>
              <a:rPr lang="en-US" dirty="0"/>
              <a:t>n </a:t>
            </a:r>
            <a:r>
              <a:rPr lang="id-ID" dirty="0"/>
              <a:t>fokus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id-ID" dirty="0"/>
              <a:t>pelanggan</a:t>
            </a:r>
            <a:r>
              <a:rPr lang="en-US" dirty="0"/>
              <a:t>.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memungkinkan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id-ID" dirty="0"/>
              <a:t>menggunakan pendekatan </a:t>
            </a:r>
            <a:r>
              <a:rPr lang="id-ID" i="1" dirty="0"/>
              <a:t>balanced scorecard</a:t>
            </a:r>
            <a:r>
              <a:rPr lang="id-ID" dirty="0"/>
              <a:t>.</a:t>
            </a:r>
            <a:endParaRPr lang="en-US" dirty="0"/>
          </a:p>
          <a:p>
            <a:pPr lvl="0" algn="just">
              <a:buFont typeface="Wingdings" pitchFamily="2" charset="2"/>
              <a:buChar char="ü"/>
            </a:pPr>
            <a:r>
              <a:rPr lang="en-US" dirty="0" err="1"/>
              <a:t>Persepsi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yang </a:t>
            </a:r>
            <a:r>
              <a:rPr lang="en-US" dirty="0" err="1"/>
              <a:t>dirasakan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id-ID" dirty="0"/>
              <a:t>pelanggan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id-ID" dirty="0"/>
              <a:t>konsep layanan total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id-ID" dirty="0"/>
              <a:t>aspek efektivitas lain</a:t>
            </a:r>
            <a:r>
              <a:rPr lang="en-US" dirty="0" err="1"/>
              <a:t>nya</a:t>
            </a:r>
            <a:r>
              <a:rPr lang="id-ID" dirty="0"/>
              <a:t> dari layanan</a:t>
            </a:r>
            <a:r>
              <a:rPr lang="en-US" dirty="0"/>
              <a:t> </a:t>
            </a:r>
            <a:r>
              <a:rPr lang="en-US" dirty="0" err="1"/>
              <a:t>jasa</a:t>
            </a:r>
            <a:r>
              <a:rPr lang="en-US" dirty="0"/>
              <a:t> yang </a:t>
            </a:r>
            <a:r>
              <a:rPr lang="en-US" dirty="0" err="1"/>
              <a:t>diberikan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9861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2800" y="609600"/>
            <a:ext cx="5638800" cy="1143000"/>
          </a:xfrm>
        </p:spPr>
        <p:txBody>
          <a:bodyPr/>
          <a:lstStyle/>
          <a:p>
            <a:r>
              <a:rPr lang="en-US" i="1" dirty="0"/>
              <a:t>The service delivery systems architecture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905000"/>
            <a:ext cx="7096941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5938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cap="none" dirty="0" smtClean="0"/>
              <a:t>Demand Management </a:t>
            </a:r>
            <a:r>
              <a:rPr lang="en-AU" cap="none" dirty="0" err="1" smtClean="0"/>
              <a:t>dan</a:t>
            </a:r>
            <a:r>
              <a:rPr lang="en-AU" cap="none" dirty="0" smtClean="0"/>
              <a:t> Value </a:t>
            </a:r>
            <a:r>
              <a:rPr lang="en-AU" cap="none" dirty="0"/>
              <a:t>Chain Management</a:t>
            </a:r>
            <a:br>
              <a:rPr lang="en-AU" cap="none" dirty="0"/>
            </a:br>
            <a:r>
              <a:rPr lang="en-US" cap="none" dirty="0"/>
              <a:t/>
            </a:r>
            <a:br>
              <a:rPr lang="en-US" cap="none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9196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i="1" dirty="0" smtClean="0"/>
              <a:t>Demand Chain Management</a:t>
            </a:r>
            <a:endParaRPr lang="en-US" sz="36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US" sz="2400" i="1" dirty="0" err="1"/>
              <a:t>Demain</a:t>
            </a:r>
            <a:r>
              <a:rPr lang="en-US" sz="2400" i="1" dirty="0"/>
              <a:t> chain management</a:t>
            </a:r>
            <a:r>
              <a:rPr lang="en-US" sz="2400" dirty="0"/>
              <a:t> </a:t>
            </a:r>
            <a:r>
              <a:rPr lang="id-ID" sz="2400" dirty="0"/>
              <a:t>bertujuan untuk melayani pelanggan individual </a:t>
            </a:r>
            <a:r>
              <a:rPr lang="en-US" sz="2400" dirty="0" err="1"/>
              <a:t>melalui</a:t>
            </a:r>
            <a:r>
              <a:rPr lang="en-US" sz="2400" dirty="0"/>
              <a:t> </a:t>
            </a:r>
            <a:r>
              <a:rPr lang="en-US" sz="2400" dirty="0" err="1"/>
              <a:t>sistem</a:t>
            </a:r>
            <a:r>
              <a:rPr lang="en-US" sz="2400" dirty="0"/>
              <a:t> </a:t>
            </a:r>
            <a:r>
              <a:rPr lang="id-ID" sz="2400" dirty="0"/>
              <a:t>berkas yang disesuaikan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id-ID" sz="2400" dirty="0"/>
              <a:t> barang dan jasa, sehingga </a:t>
            </a:r>
            <a:r>
              <a:rPr lang="en-US" sz="2400" dirty="0" err="1"/>
              <a:t>akan</a:t>
            </a:r>
            <a:r>
              <a:rPr lang="en-US" sz="2400" dirty="0"/>
              <a:t> </a:t>
            </a:r>
            <a:r>
              <a:rPr lang="en-US" sz="2400" dirty="0" err="1"/>
              <a:t>meningkatkan</a:t>
            </a:r>
            <a:r>
              <a:rPr lang="en-US" sz="2400" dirty="0"/>
              <a:t> </a:t>
            </a:r>
            <a:r>
              <a:rPr lang="en-US" sz="2400" dirty="0" err="1"/>
              <a:t>tingkat</a:t>
            </a:r>
            <a:r>
              <a:rPr lang="id-ID" sz="2400" dirty="0"/>
              <a:t> kepuasan pelanggan dan loyalitas pelanggan (McAlexander, Kim, &amp; Roberts, 2003). </a:t>
            </a:r>
            <a:endParaRPr lang="en-US" sz="2400" dirty="0" smtClean="0"/>
          </a:p>
          <a:p>
            <a:pPr algn="just"/>
            <a:r>
              <a:rPr lang="en-US" sz="2400" i="1" dirty="0" smtClean="0"/>
              <a:t>Demand </a:t>
            </a:r>
            <a:r>
              <a:rPr lang="en-US" sz="2400" i="1" dirty="0"/>
              <a:t>chain</a:t>
            </a:r>
            <a:r>
              <a:rPr lang="en-US" sz="2400" dirty="0"/>
              <a:t> </a:t>
            </a:r>
            <a:r>
              <a:rPr lang="en-US" sz="2400" dirty="0" err="1"/>
              <a:t>merupakan</a:t>
            </a:r>
            <a:r>
              <a:rPr lang="en-US" sz="2400" dirty="0"/>
              <a:t> </a:t>
            </a:r>
            <a:r>
              <a:rPr lang="en-US" sz="2400" dirty="0" err="1"/>
              <a:t>cerminan</a:t>
            </a:r>
            <a:r>
              <a:rPr lang="en-US" sz="2400" dirty="0"/>
              <a:t> </a:t>
            </a:r>
            <a:r>
              <a:rPr lang="id-ID" sz="2400" dirty="0"/>
              <a:t>dari </a:t>
            </a:r>
            <a:r>
              <a:rPr lang="en-US" sz="2400" dirty="0" err="1"/>
              <a:t>sebuah</a:t>
            </a:r>
            <a:r>
              <a:rPr lang="en-US" sz="2400" dirty="0"/>
              <a:t> </a:t>
            </a:r>
            <a:r>
              <a:rPr lang="en-US" sz="2400" dirty="0" err="1"/>
              <a:t>sistem</a:t>
            </a:r>
            <a:r>
              <a:rPr lang="en-US" sz="2400" dirty="0"/>
              <a:t> </a:t>
            </a:r>
            <a:r>
              <a:rPr lang="id-ID" sz="2400" dirty="0"/>
              <a:t>rantai pasok. </a:t>
            </a:r>
            <a:r>
              <a:rPr lang="en-US" sz="2400" i="1" dirty="0"/>
              <a:t>Demand chain</a:t>
            </a:r>
            <a:r>
              <a:rPr lang="en-US" sz="2400" dirty="0"/>
              <a:t> </a:t>
            </a:r>
            <a:r>
              <a:rPr lang="en-US" sz="2400" dirty="0" err="1"/>
              <a:t>menjadi</a:t>
            </a:r>
            <a:r>
              <a:rPr lang="en-US" sz="2400" dirty="0"/>
              <a:t> </a:t>
            </a:r>
            <a:r>
              <a:rPr lang="en-US" sz="2400" dirty="0" err="1"/>
              <a:t>sebuah</a:t>
            </a:r>
            <a:r>
              <a:rPr lang="en-US" sz="2400" dirty="0"/>
              <a:t> </a:t>
            </a:r>
            <a:r>
              <a:rPr lang="en-US" sz="2400" dirty="0" err="1"/>
              <a:t>keharusan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mendorong</a:t>
            </a:r>
            <a:r>
              <a:rPr lang="en-US" sz="2400" dirty="0"/>
              <a:t> </a:t>
            </a:r>
            <a:r>
              <a:rPr lang="id-ID" sz="2400" dirty="0"/>
              <a:t>kompetitif bisnis yang bertujuan untuk terus </a:t>
            </a:r>
            <a:r>
              <a:rPr lang="en-US" sz="2400" dirty="0" err="1"/>
              <a:t>menerus</a:t>
            </a:r>
            <a:r>
              <a:rPr lang="en-US" sz="2400" dirty="0"/>
              <a:t> </a:t>
            </a:r>
            <a:r>
              <a:rPr lang="id-ID" sz="2400" dirty="0"/>
              <a:t>meningkatkan efisiensi rantai pasok. </a:t>
            </a:r>
            <a:endParaRPr lang="en-US" sz="2400" dirty="0" smtClean="0"/>
          </a:p>
          <a:p>
            <a:pPr algn="just"/>
            <a:r>
              <a:rPr lang="en-US" sz="2400" i="1" dirty="0" smtClean="0"/>
              <a:t>Demand </a:t>
            </a:r>
            <a:r>
              <a:rPr lang="en-US" sz="2400" i="1" dirty="0"/>
              <a:t>chain</a:t>
            </a:r>
            <a:r>
              <a:rPr lang="en-US" sz="2400" dirty="0"/>
              <a:t> </a:t>
            </a:r>
            <a:r>
              <a:rPr lang="en-US" sz="2400" dirty="0" err="1"/>
              <a:t>dapat</a:t>
            </a:r>
            <a:r>
              <a:rPr lang="id-ID" sz="2400" dirty="0"/>
              <a:t> menyeimbangkan campuran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id-ID" sz="2400" dirty="0"/>
              <a:t>beragamnya pelanggan baru </a:t>
            </a:r>
            <a:r>
              <a:rPr lang="en-US" sz="2400" dirty="0" err="1"/>
              <a:t>dimana</a:t>
            </a:r>
            <a:r>
              <a:rPr lang="en-US" sz="2400" dirty="0"/>
              <a:t> </a:t>
            </a:r>
            <a:r>
              <a:rPr lang="id-ID" sz="2400" dirty="0"/>
              <a:t>masing-masing </a:t>
            </a:r>
            <a:r>
              <a:rPr lang="en-US" sz="2400" dirty="0" err="1"/>
              <a:t>pelanggan</a:t>
            </a:r>
            <a:r>
              <a:rPr lang="en-US" sz="2400" dirty="0"/>
              <a:t> </a:t>
            </a:r>
            <a:r>
              <a:rPr lang="en-US" sz="2400" dirty="0" err="1"/>
              <a:t>memiliki</a:t>
            </a:r>
            <a:r>
              <a:rPr lang="id-ID" sz="2400" dirty="0"/>
              <a:t> kebutuhan dan harapan yang berbeda</a:t>
            </a:r>
            <a:r>
              <a:rPr lang="en-US" sz="2400" dirty="0"/>
              <a:t> </a:t>
            </a:r>
            <a:r>
              <a:rPr lang="en-US" sz="2400" dirty="0" err="1"/>
              <a:t>serta</a:t>
            </a:r>
            <a:r>
              <a:rPr lang="id-ID" sz="2400" dirty="0"/>
              <a:t> juga harus menawarkan tingkat keunikan bisnis</a:t>
            </a:r>
            <a:r>
              <a:rPr lang="en-US" sz="2400" dirty="0"/>
              <a:t> </a:t>
            </a:r>
            <a:r>
              <a:rPr lang="en-US" sz="2400" dirty="0" err="1"/>
              <a:t>tertentu</a:t>
            </a:r>
            <a:r>
              <a:rPr lang="id-ID" sz="2400" dirty="0"/>
              <a:t>.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5856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4600" y="392668"/>
            <a:ext cx="6400800" cy="1143000"/>
          </a:xfrm>
        </p:spPr>
        <p:txBody>
          <a:bodyPr/>
          <a:lstStyle/>
          <a:p>
            <a:r>
              <a:rPr lang="en-US" sz="3600" dirty="0" smtClean="0"/>
              <a:t>Demand Chain Management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en-US" sz="2400" dirty="0"/>
          </a:p>
          <a:p>
            <a:endParaRPr lang="en-US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1905000"/>
            <a:ext cx="6334125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3657600" y="1535668"/>
            <a:ext cx="36331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Demand and supply chain processes</a:t>
            </a:r>
          </a:p>
        </p:txBody>
      </p:sp>
    </p:spTree>
    <p:extLst>
      <p:ext uri="{BB962C8B-B14F-4D97-AF65-F5344CB8AC3E}">
        <p14:creationId xmlns:p14="http://schemas.microsoft.com/office/powerpoint/2010/main" val="1019941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4600" y="392668"/>
            <a:ext cx="6553200" cy="1143000"/>
          </a:xfrm>
        </p:spPr>
        <p:txBody>
          <a:bodyPr/>
          <a:lstStyle/>
          <a:p>
            <a:r>
              <a:rPr lang="en-US" sz="3600" dirty="0" smtClean="0"/>
              <a:t>Demand Chain Management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en-US" sz="2400" dirty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657600" y="1535668"/>
            <a:ext cx="42101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 Demand chain selling and ordering model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1905000"/>
            <a:ext cx="5486400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88159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4600" y="392668"/>
            <a:ext cx="6553200" cy="1143000"/>
          </a:xfrm>
        </p:spPr>
        <p:txBody>
          <a:bodyPr/>
          <a:lstStyle/>
          <a:p>
            <a:r>
              <a:rPr lang="en-US" sz="3600" dirty="0" smtClean="0"/>
              <a:t>Demand Chain Management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en-US" sz="2400" dirty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657600" y="1535668"/>
            <a:ext cx="27226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 The external sales process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1873244"/>
            <a:ext cx="5486400" cy="47860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86953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Value Chain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2400" dirty="0" err="1"/>
              <a:t>Adapun</a:t>
            </a:r>
            <a:r>
              <a:rPr lang="en-US" sz="2400" dirty="0"/>
              <a:t> </a:t>
            </a:r>
            <a:r>
              <a:rPr lang="en-US" sz="2400" i="1" dirty="0"/>
              <a:t>value</a:t>
            </a:r>
            <a:r>
              <a:rPr lang="en-US" sz="2400" dirty="0"/>
              <a:t> </a:t>
            </a:r>
            <a:r>
              <a:rPr lang="en-US" sz="2400" dirty="0" err="1"/>
              <a:t>sendiri</a:t>
            </a:r>
            <a:r>
              <a:rPr lang="en-US" sz="2400" dirty="0"/>
              <a:t> </a:t>
            </a:r>
            <a:r>
              <a:rPr lang="en-US" sz="2400" dirty="0" err="1"/>
              <a:t>memiliki</a:t>
            </a:r>
            <a:r>
              <a:rPr lang="en-US" sz="2400" dirty="0"/>
              <a:t> </a:t>
            </a:r>
            <a:r>
              <a:rPr lang="id-ID" sz="2400" dirty="0"/>
              <a:t>definisi </a:t>
            </a:r>
            <a:r>
              <a:rPr lang="en-US" sz="2400" dirty="0"/>
              <a:t>yang </a:t>
            </a:r>
            <a:r>
              <a:rPr lang="en-US" sz="2400" dirty="0" err="1"/>
              <a:t>juga</a:t>
            </a:r>
            <a:r>
              <a:rPr lang="en-US" sz="2400" dirty="0"/>
              <a:t> </a:t>
            </a:r>
            <a:r>
              <a:rPr lang="id-ID" sz="2400" dirty="0"/>
              <a:t>bervariasi (Zeithaml, 1988), namun tema umum telah menunjukkan nilai pelanggan sebagai</a:t>
            </a:r>
            <a:r>
              <a:rPr lang="en-US" sz="2400" dirty="0"/>
              <a:t> </a:t>
            </a:r>
            <a:r>
              <a:rPr lang="en-US" sz="2400" dirty="0" err="1"/>
              <a:t>berikut</a:t>
            </a:r>
            <a:r>
              <a:rPr lang="id-ID" sz="2400" dirty="0"/>
              <a:t>:</a:t>
            </a:r>
            <a:endParaRPr lang="en-US" sz="2400" dirty="0"/>
          </a:p>
          <a:p>
            <a:pPr lvl="0" algn="just">
              <a:buFont typeface="Wingdings" pitchFamily="2" charset="2"/>
              <a:buChar char="ü"/>
            </a:pPr>
            <a:r>
              <a:rPr lang="en-US" sz="2400" dirty="0"/>
              <a:t>Value </a:t>
            </a:r>
            <a:r>
              <a:rPr lang="en-US" sz="2400" dirty="0" err="1"/>
              <a:t>sangat</a:t>
            </a:r>
            <a:r>
              <a:rPr lang="en-US" sz="2400" dirty="0"/>
              <a:t> </a:t>
            </a:r>
            <a:r>
              <a:rPr lang="id-ID" sz="2400" dirty="0"/>
              <a:t>terkait dengan penggunaan produk atau layanan, sehingga terpisa</a:t>
            </a:r>
            <a:r>
              <a:rPr lang="en-US" sz="2400" dirty="0"/>
              <a:t>h</a:t>
            </a:r>
            <a:r>
              <a:rPr lang="id-ID" sz="2400" dirty="0"/>
              <a:t> dari 'nilai-nilai' pribadi</a:t>
            </a:r>
            <a:r>
              <a:rPr lang="en-US" sz="2400" dirty="0"/>
              <a:t>.</a:t>
            </a:r>
          </a:p>
          <a:p>
            <a:pPr lvl="0" algn="just">
              <a:buFont typeface="Wingdings" pitchFamily="2" charset="2"/>
              <a:buChar char="ü"/>
            </a:pPr>
            <a:r>
              <a:rPr lang="id-ID" sz="2400" i="1" dirty="0"/>
              <a:t>Perceived</a:t>
            </a:r>
            <a:r>
              <a:rPr lang="id-ID" sz="2400" dirty="0"/>
              <a:t>  </a:t>
            </a:r>
            <a:r>
              <a:rPr lang="en-US" sz="2400" i="1" dirty="0"/>
              <a:t>value</a:t>
            </a:r>
            <a:r>
              <a:rPr lang="en-US" sz="2400" dirty="0"/>
              <a:t> (</a:t>
            </a:r>
            <a:r>
              <a:rPr lang="en-US" sz="2400" dirty="0" err="1"/>
              <a:t>nilai</a:t>
            </a:r>
            <a:r>
              <a:rPr lang="en-US" sz="2400" dirty="0"/>
              <a:t> yang </a:t>
            </a:r>
            <a:r>
              <a:rPr lang="en-US" sz="2400" dirty="0" err="1"/>
              <a:t>dirasakan</a:t>
            </a:r>
            <a:r>
              <a:rPr lang="en-US" sz="2400" dirty="0"/>
              <a:t>)</a:t>
            </a:r>
            <a:r>
              <a:rPr lang="id-ID" sz="2400" dirty="0"/>
              <a:t> oleh pelanggan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id-ID" sz="2400" dirty="0"/>
              <a:t>bukan </a:t>
            </a:r>
            <a:r>
              <a:rPr lang="en-US" sz="2400" dirty="0" err="1"/>
              <a:t>nilai</a:t>
            </a:r>
            <a:r>
              <a:rPr lang="en-US" sz="2400" dirty="0"/>
              <a:t> </a:t>
            </a:r>
            <a:r>
              <a:rPr lang="id-ID" sz="2400" dirty="0"/>
              <a:t>obyektif</a:t>
            </a:r>
            <a:r>
              <a:rPr lang="en-US" sz="2400" dirty="0"/>
              <a:t> yang</a:t>
            </a:r>
            <a:r>
              <a:rPr lang="id-ID" sz="2400" dirty="0"/>
              <a:t> ditentukan oleh penjual</a:t>
            </a:r>
            <a:endParaRPr lang="en-US" sz="2400" dirty="0"/>
          </a:p>
          <a:p>
            <a:pPr lvl="0" algn="just">
              <a:buFont typeface="Wingdings" pitchFamily="2" charset="2"/>
              <a:buChar char="ü"/>
            </a:pPr>
            <a:r>
              <a:rPr lang="en-US" sz="2400" dirty="0" err="1"/>
              <a:t>Sesuatu</a:t>
            </a:r>
            <a:r>
              <a:rPr lang="en-US" sz="2400" dirty="0"/>
              <a:t> yang </a:t>
            </a:r>
            <a:r>
              <a:rPr lang="id-ID" sz="2400" dirty="0"/>
              <a:t>diinginkan oleh pelanggan termasuk kualitas, manfaat, </a:t>
            </a:r>
            <a:r>
              <a:rPr lang="en-US" sz="2400" dirty="0" err="1"/>
              <a:t>ke</a:t>
            </a:r>
            <a:r>
              <a:rPr lang="id-ID" sz="2400" dirty="0"/>
              <a:t>layak</a:t>
            </a:r>
            <a:r>
              <a:rPr lang="en-US" sz="2400" dirty="0"/>
              <a:t>an</a:t>
            </a:r>
            <a:r>
              <a:rPr lang="id-ID" sz="2400" dirty="0"/>
              <a:t> dan apa yang </a:t>
            </a:r>
            <a:r>
              <a:rPr lang="en-US" sz="2400" dirty="0" err="1"/>
              <a:t>harus</a:t>
            </a:r>
            <a:r>
              <a:rPr lang="en-US" sz="2400" dirty="0"/>
              <a:t> </a:t>
            </a:r>
            <a:r>
              <a:rPr lang="id-ID" sz="2400" dirty="0"/>
              <a:t>pelanggan</a:t>
            </a:r>
            <a:r>
              <a:rPr lang="en-US" sz="2400" dirty="0"/>
              <a:t> </a:t>
            </a:r>
            <a:r>
              <a:rPr lang="en-US" sz="2400" dirty="0" err="1"/>
              <a:t>keluarkan</a:t>
            </a:r>
            <a:r>
              <a:rPr lang="en-US" sz="2400" dirty="0"/>
              <a:t> </a:t>
            </a:r>
            <a:r>
              <a:rPr lang="id-ID" sz="2400" dirty="0"/>
              <a:t>untuk memperoleh dan menggunakan produk atau layanan (seperti harga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id-ID" sz="2400" dirty="0"/>
              <a:t>pengorbanan)</a:t>
            </a:r>
            <a:endParaRPr lang="en-US" sz="2400" dirty="0"/>
          </a:p>
          <a:p>
            <a:pPr algn="just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45150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Value Chain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en-US" dirty="0" err="1"/>
              <a:t>Selain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, </a:t>
            </a:r>
            <a:r>
              <a:rPr lang="en-US" i="1" dirty="0"/>
              <a:t>value</a:t>
            </a:r>
            <a:r>
              <a:rPr lang="en-US" dirty="0"/>
              <a:t> </a:t>
            </a:r>
            <a:r>
              <a:rPr lang="id-ID" dirty="0"/>
              <a:t>juga dapat didefinisikan</a:t>
            </a:r>
            <a:r>
              <a:rPr lang="en-US" dirty="0"/>
              <a:t> </a:t>
            </a:r>
            <a:r>
              <a:rPr lang="en-US" dirty="0" err="1"/>
              <a:t>terkait</a:t>
            </a:r>
            <a:r>
              <a:rPr lang="id-ID" dirty="0"/>
              <a:t> bisnis atau </a:t>
            </a:r>
            <a:r>
              <a:rPr lang="en-US" dirty="0" err="1"/>
              <a:t>berdasarkan</a:t>
            </a:r>
            <a:r>
              <a:rPr lang="en-US" dirty="0"/>
              <a:t> </a:t>
            </a:r>
            <a:r>
              <a:rPr lang="id-ID" dirty="0"/>
              <a:t>perspektif pelanggan</a:t>
            </a:r>
            <a:r>
              <a:rPr lang="en-US" dirty="0"/>
              <a:t>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digambarkan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id-ID" dirty="0"/>
              <a:t> persamaan:</a:t>
            </a:r>
            <a:endParaRPr lang="en-US" dirty="0"/>
          </a:p>
          <a:p>
            <a:pPr lvl="1" algn="just"/>
            <a:r>
              <a:rPr lang="en-US" b="1" i="1" dirty="0"/>
              <a:t>Business Value</a:t>
            </a:r>
            <a:r>
              <a:rPr lang="en-US" b="1" dirty="0"/>
              <a:t> </a:t>
            </a:r>
            <a:r>
              <a:rPr lang="en-US" dirty="0"/>
              <a:t>(</a:t>
            </a:r>
            <a:r>
              <a:rPr lang="id-ID" dirty="0"/>
              <a:t>nilai bisnis</a:t>
            </a:r>
            <a:r>
              <a:rPr lang="en-US" dirty="0"/>
              <a:t>)</a:t>
            </a:r>
            <a:r>
              <a:rPr lang="id-ID" dirty="0"/>
              <a:t> = (Manfaat masing-masing aktivitas rantai nilai </a:t>
            </a:r>
            <a:r>
              <a:rPr lang="en-US" dirty="0" err="1"/>
              <a:t>dikurangi</a:t>
            </a:r>
            <a:r>
              <a:rPr lang="id-ID" dirty="0"/>
              <a:t> biaya</a:t>
            </a:r>
            <a:r>
              <a:rPr lang="en-US" dirty="0" err="1"/>
              <a:t>nya</a:t>
            </a:r>
            <a:r>
              <a:rPr lang="id-ID" dirty="0"/>
              <a:t>) + (Manfaat setiap antarmuka layanan antara aktivitas rantai nilai</a:t>
            </a:r>
            <a:r>
              <a:rPr lang="en-US" dirty="0"/>
              <a:t> </a:t>
            </a:r>
            <a:r>
              <a:rPr lang="en-US" dirty="0" err="1"/>
              <a:t>dikurangi</a:t>
            </a:r>
            <a:r>
              <a:rPr lang="id-ID" dirty="0"/>
              <a:t> biaya</a:t>
            </a:r>
            <a:r>
              <a:rPr lang="en-US" dirty="0" err="1"/>
              <a:t>nya</a:t>
            </a:r>
            <a:r>
              <a:rPr lang="id-ID" dirty="0"/>
              <a:t>).</a:t>
            </a:r>
            <a:endParaRPr lang="en-US" dirty="0"/>
          </a:p>
          <a:p>
            <a:pPr lvl="1" algn="just"/>
            <a:r>
              <a:rPr lang="en-US" b="1" i="1" dirty="0"/>
              <a:t>Customer value</a:t>
            </a:r>
            <a:r>
              <a:rPr lang="en-US" b="1" dirty="0"/>
              <a:t> </a:t>
            </a:r>
            <a:r>
              <a:rPr lang="en-US" dirty="0"/>
              <a:t>(</a:t>
            </a:r>
            <a:r>
              <a:rPr lang="id-ID" dirty="0"/>
              <a:t>nilai pelanggan</a:t>
            </a:r>
            <a:r>
              <a:rPr lang="en-US" dirty="0"/>
              <a:t>)</a:t>
            </a:r>
            <a:r>
              <a:rPr lang="id-ID" dirty="0"/>
              <a:t> = (Manfaat setiap interaksi antarmuka layanan pelanggan) + (Manfaat masing-masing nilai tambah </a:t>
            </a:r>
            <a:r>
              <a:rPr lang="en-US" dirty="0" err="1"/>
              <a:t>bisnis</a:t>
            </a:r>
            <a:r>
              <a:rPr lang="en-US" dirty="0"/>
              <a:t> yang </a:t>
            </a:r>
            <a:r>
              <a:rPr lang="en-US" dirty="0" err="1"/>
              <a:t>dit</a:t>
            </a:r>
            <a:r>
              <a:rPr lang="id-ID" dirty="0"/>
              <a:t>awarkan) + (Manfaat yang dirasakan untuk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komponen</a:t>
            </a:r>
            <a:r>
              <a:rPr lang="en-US" dirty="0"/>
              <a:t> </a:t>
            </a:r>
            <a:r>
              <a:rPr lang="id-ID" dirty="0"/>
              <a:t>biaya yang terlib</a:t>
            </a:r>
            <a:r>
              <a:rPr lang="en-US" dirty="0"/>
              <a:t>at</a:t>
            </a:r>
            <a:r>
              <a:rPr lang="id-ID" dirty="0"/>
              <a:t>).</a:t>
            </a:r>
            <a:endParaRPr lang="en-US" dirty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0179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Value Chain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id-ID" sz="2400" dirty="0"/>
              <a:t>Rayport dan Sviokla (1996) mengusulkan bahwa internet memungkinkan penciptaan nilai </a:t>
            </a:r>
            <a:r>
              <a:rPr lang="en-US" sz="2400" dirty="0" err="1"/>
              <a:t>tertentu</a:t>
            </a:r>
            <a:r>
              <a:rPr lang="en-US" sz="2400" dirty="0"/>
              <a:t> </a:t>
            </a:r>
            <a:r>
              <a:rPr lang="id-ID" sz="2400" dirty="0"/>
              <a:t>dengan mengumpulkan, mengorganisir, memilih, mensintesa, dan mendistribusikan informasi. </a:t>
            </a:r>
            <a:endParaRPr lang="en-US" sz="2400" dirty="0"/>
          </a:p>
          <a:p>
            <a:pPr algn="just"/>
            <a:r>
              <a:rPr lang="en-US" sz="2400" dirty="0" smtClean="0"/>
              <a:t>D</a:t>
            </a:r>
            <a:r>
              <a:rPr lang="id-ID" sz="2400" dirty="0" smtClean="0"/>
              <a:t>ua </a:t>
            </a:r>
            <a:r>
              <a:rPr lang="id-ID" sz="2400" dirty="0"/>
              <a:t>rantai nilai</a:t>
            </a:r>
            <a:r>
              <a:rPr lang="en-US" sz="2400" dirty="0"/>
              <a:t> </a:t>
            </a:r>
            <a:r>
              <a:rPr lang="en-US" sz="2400" dirty="0" err="1"/>
              <a:t>yaitu</a:t>
            </a:r>
            <a:r>
              <a:rPr lang="en-US" sz="2400" dirty="0"/>
              <a:t> </a:t>
            </a:r>
            <a:r>
              <a:rPr lang="id-ID" sz="2400" dirty="0"/>
              <a:t>rantai nilai virtual dan rantai nilai fisik. Rantai nilai virtual berbasis teknologi informasi dan melibatkan </a:t>
            </a:r>
            <a:r>
              <a:rPr lang="en-US" sz="2400" dirty="0" err="1"/>
              <a:t>usaha</a:t>
            </a:r>
            <a:r>
              <a:rPr lang="en-US" sz="2400" dirty="0"/>
              <a:t> </a:t>
            </a:r>
            <a:r>
              <a:rPr lang="id-ID" sz="2400" i="1" dirty="0"/>
              <a:t>e-business-to-e-bisnis</a:t>
            </a:r>
            <a:r>
              <a:rPr lang="en-US" sz="2400" dirty="0"/>
              <a:t> </a:t>
            </a:r>
            <a:r>
              <a:rPr lang="en-US" sz="2400" dirty="0" err="1"/>
              <a:t>serta</a:t>
            </a:r>
            <a:r>
              <a:rPr lang="en-US" sz="2400" dirty="0"/>
              <a:t> </a:t>
            </a:r>
            <a:r>
              <a:rPr lang="id-ID" sz="2400" dirty="0"/>
              <a:t>solusi </a:t>
            </a:r>
            <a:r>
              <a:rPr lang="id-ID" sz="2400" i="1" dirty="0"/>
              <a:t>e-business-to-consumer</a:t>
            </a:r>
            <a:r>
              <a:rPr lang="id-ID" sz="2400" dirty="0"/>
              <a:t>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98439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81200"/>
            <a:ext cx="8458200" cy="1362075"/>
          </a:xfrm>
        </p:spPr>
        <p:txBody>
          <a:bodyPr/>
          <a:lstStyle/>
          <a:p>
            <a:pPr lvl="0"/>
            <a:r>
              <a:rPr lang="en-AU" sz="3200" cap="none" dirty="0" err="1"/>
              <a:t>Definisi</a:t>
            </a:r>
            <a:r>
              <a:rPr lang="en-AU" sz="3200" cap="none" dirty="0"/>
              <a:t> </a:t>
            </a:r>
            <a:r>
              <a:rPr lang="en-AU" sz="3200" i="1" cap="none" dirty="0"/>
              <a:t>Service</a:t>
            </a:r>
            <a:r>
              <a:rPr lang="en-AU" sz="3200" cap="none" dirty="0"/>
              <a:t> </a:t>
            </a:r>
            <a:r>
              <a:rPr lang="en-AU" sz="3200" cap="none" dirty="0" err="1"/>
              <a:t>dan</a:t>
            </a:r>
            <a:r>
              <a:rPr lang="en-AU" sz="3200" cap="none" dirty="0"/>
              <a:t> </a:t>
            </a:r>
            <a:r>
              <a:rPr lang="en-AU" sz="3200" i="1" cap="none" dirty="0"/>
              <a:t>Service Model</a:t>
            </a:r>
            <a:r>
              <a:rPr lang="en-AU" sz="3200" cap="none" dirty="0" smtClean="0"/>
              <a:t/>
            </a:r>
            <a:br>
              <a:rPr lang="en-AU" sz="3200" cap="none" dirty="0" smtClean="0"/>
            </a:br>
            <a:r>
              <a:rPr lang="en-AU" sz="3200" cap="none" dirty="0" smtClean="0"/>
              <a:t>Service Model Analysis</a:t>
            </a:r>
            <a:br>
              <a:rPr lang="en-AU" sz="3200" cap="none" dirty="0" smtClean="0"/>
            </a:br>
            <a:r>
              <a:rPr lang="en-AU" sz="3200" cap="none" dirty="0" smtClean="0"/>
              <a:t>Demand </a:t>
            </a:r>
            <a:r>
              <a:rPr lang="en-AU" sz="3200" cap="none" dirty="0" err="1" smtClean="0"/>
              <a:t>dan</a:t>
            </a:r>
            <a:r>
              <a:rPr lang="en-AU" sz="3200" cap="none" dirty="0" smtClean="0"/>
              <a:t> Value Chain Management</a:t>
            </a:r>
            <a:br>
              <a:rPr lang="en-AU" sz="3200" cap="none" dirty="0" smtClean="0"/>
            </a:br>
            <a:r>
              <a:rPr lang="en-AU" sz="2800" i="1" cap="none" dirty="0" smtClean="0"/>
              <a:t>Service Value Chain </a:t>
            </a:r>
            <a:r>
              <a:rPr lang="en-AU" sz="2800" cap="none" dirty="0" err="1" smtClean="0"/>
              <a:t>untuk</a:t>
            </a:r>
            <a:r>
              <a:rPr lang="en-AU" sz="2800" i="1" cap="none" dirty="0" smtClean="0"/>
              <a:t> Service Value Networks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 </a:t>
            </a:r>
          </a:p>
        </p:txBody>
      </p:sp>
      <p:sp>
        <p:nvSpPr>
          <p:cNvPr id="3" name="Rectangle 2"/>
          <p:cNvSpPr/>
          <p:nvPr/>
        </p:nvSpPr>
        <p:spPr>
          <a:xfrm>
            <a:off x="1905000" y="381000"/>
            <a:ext cx="6858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ES" sz="4000" b="1" dirty="0" err="1"/>
              <a:t>Membangun</a:t>
            </a:r>
            <a:r>
              <a:rPr lang="es-ES" sz="4000" b="1" dirty="0"/>
              <a:t> dan </a:t>
            </a:r>
            <a:r>
              <a:rPr lang="es-ES" sz="4000" b="1" dirty="0" err="1"/>
              <a:t>Mengelola</a:t>
            </a:r>
            <a:r>
              <a:rPr lang="es-ES" sz="4000" b="1" dirty="0"/>
              <a:t/>
            </a:r>
            <a:br>
              <a:rPr lang="es-ES" sz="4000" b="1" dirty="0"/>
            </a:br>
            <a:r>
              <a:rPr lang="es-ES" sz="4000" b="1" dirty="0"/>
              <a:t>E-</a:t>
            </a:r>
            <a:r>
              <a:rPr lang="es-ES" sz="4000" b="1" dirty="0" err="1"/>
              <a:t>Services</a:t>
            </a:r>
            <a:r>
              <a:rPr lang="es-ES" sz="4000" b="1" dirty="0"/>
              <a:t> </a:t>
            </a:r>
            <a:r>
              <a:rPr lang="es-ES" sz="4000" b="1" dirty="0" smtClean="0"/>
              <a:t>Modern</a:t>
            </a:r>
            <a:endParaRPr lang="en-US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76600" y="457200"/>
            <a:ext cx="5638800" cy="1143000"/>
          </a:xfrm>
        </p:spPr>
        <p:txBody>
          <a:bodyPr/>
          <a:lstStyle/>
          <a:p>
            <a:r>
              <a:rPr lang="en-US" dirty="0" smtClean="0"/>
              <a:t>Value Chain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81200"/>
            <a:ext cx="8001000" cy="4191000"/>
          </a:xfrm>
        </p:spPr>
        <p:txBody>
          <a:bodyPr>
            <a:noAutofit/>
          </a:bodyPr>
          <a:lstStyle/>
          <a:p>
            <a:pPr algn="just"/>
            <a:r>
              <a:rPr lang="id-ID" sz="2400" dirty="0"/>
              <a:t>Dalam beberapa kasus</a:t>
            </a:r>
            <a:r>
              <a:rPr lang="en-US" sz="2400" dirty="0"/>
              <a:t>,</a:t>
            </a:r>
            <a:r>
              <a:rPr lang="id-ID" sz="2400" dirty="0"/>
              <a:t> langkah pembuatan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id-ID" sz="2400" dirty="0"/>
              <a:t>kontrol keputusan manusia </a:t>
            </a:r>
            <a:r>
              <a:rPr lang="en-US" sz="2400" dirty="0" err="1"/>
              <a:t>tetap</a:t>
            </a:r>
            <a:r>
              <a:rPr lang="en-US" sz="2400" dirty="0"/>
              <a:t> </a:t>
            </a:r>
            <a:r>
              <a:rPr lang="id-ID" sz="2400" dirty="0"/>
              <a:t>dipertahankan dalam lingkungan virtual</a:t>
            </a:r>
            <a:r>
              <a:rPr lang="en-US" sz="2400" dirty="0"/>
              <a:t>. Akan </a:t>
            </a:r>
            <a:r>
              <a:rPr lang="id-ID" sz="2400" dirty="0"/>
              <a:t>tetapi</a:t>
            </a:r>
            <a:r>
              <a:rPr lang="en-US" sz="2400" dirty="0"/>
              <a:t>,</a:t>
            </a:r>
            <a:r>
              <a:rPr lang="id-ID" sz="2400" dirty="0"/>
              <a:t> hari ini pendekatan</a:t>
            </a:r>
            <a:r>
              <a:rPr lang="en-US" sz="2400" dirty="0"/>
              <a:t> yang </a:t>
            </a:r>
            <a:r>
              <a:rPr lang="en-US" sz="2400" dirty="0" err="1"/>
              <a:t>diterapkan</a:t>
            </a:r>
            <a:r>
              <a:rPr lang="en-US" sz="2400" dirty="0"/>
              <a:t> </a:t>
            </a:r>
            <a:r>
              <a:rPr lang="en-US" sz="2400" dirty="0" err="1"/>
              <a:t>mulai</a:t>
            </a:r>
            <a:r>
              <a:rPr lang="en-US" sz="2400" dirty="0"/>
              <a:t> </a:t>
            </a:r>
            <a:r>
              <a:rPr lang="id-ID" sz="2400" dirty="0"/>
              <a:t>menggunakan kecerdasan buatan perangkat lunak </a:t>
            </a:r>
            <a:r>
              <a:rPr lang="en-US" sz="2400" dirty="0" err="1"/>
              <a:t>sebagai</a:t>
            </a:r>
            <a:r>
              <a:rPr lang="en-US" sz="2400" dirty="0"/>
              <a:t> </a:t>
            </a:r>
            <a:r>
              <a:rPr lang="id-ID" sz="2400" dirty="0"/>
              <a:t>titik kontrol </a:t>
            </a:r>
            <a:r>
              <a:rPr lang="en-US" sz="2400" dirty="0" err="1"/>
              <a:t>terhadap</a:t>
            </a:r>
            <a:r>
              <a:rPr lang="en-US" sz="2400" dirty="0"/>
              <a:t> </a:t>
            </a:r>
            <a:r>
              <a:rPr lang="en-US" sz="2400" dirty="0" err="1"/>
              <a:t>usaha</a:t>
            </a:r>
            <a:r>
              <a:rPr lang="en-US" sz="2400" dirty="0"/>
              <a:t> </a:t>
            </a:r>
            <a:r>
              <a:rPr lang="id-ID" sz="2400" dirty="0"/>
              <a:t>tersebut. </a:t>
            </a:r>
            <a:endParaRPr lang="en-US" sz="2400" dirty="0" smtClean="0"/>
          </a:p>
          <a:p>
            <a:pPr algn="just"/>
            <a:r>
              <a:rPr lang="id-ID" sz="2400" dirty="0" smtClean="0"/>
              <a:t>Low </a:t>
            </a:r>
            <a:r>
              <a:rPr lang="id-ID" sz="2400" dirty="0"/>
              <a:t>(2000) menyelidiki cara-cara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id-ID" sz="2400" dirty="0"/>
              <a:t>menciptakan nilai dan pengukuran aset </a:t>
            </a:r>
            <a:r>
              <a:rPr lang="en-US" sz="2400" dirty="0"/>
              <a:t>yang </a:t>
            </a:r>
            <a:r>
              <a:rPr lang="id-ID" sz="2400" dirty="0"/>
              <a:t>tidak berwujud seperti layanan</a:t>
            </a:r>
            <a:r>
              <a:rPr lang="en-US" sz="2400" dirty="0"/>
              <a:t> </a:t>
            </a:r>
            <a:r>
              <a:rPr lang="en-US" sz="2400" dirty="0" err="1"/>
              <a:t>jasa</a:t>
            </a:r>
            <a:r>
              <a:rPr lang="id-ID" sz="2400" dirty="0"/>
              <a:t>.</a:t>
            </a:r>
            <a:r>
              <a:rPr lang="en-US" sz="2400" dirty="0"/>
              <a:t> </a:t>
            </a:r>
            <a:r>
              <a:rPr lang="en-US" sz="2000" dirty="0" smtClean="0"/>
              <a:t>Low </a:t>
            </a:r>
            <a:r>
              <a:rPr lang="id-ID" sz="2000" dirty="0"/>
              <a:t>menyarankan </a:t>
            </a:r>
            <a:r>
              <a:rPr lang="en-US" sz="2000" dirty="0" err="1"/>
              <a:t>adanya</a:t>
            </a:r>
            <a:r>
              <a:rPr lang="en-US" sz="2000" dirty="0"/>
              <a:t> </a:t>
            </a:r>
            <a:r>
              <a:rPr lang="id-ID" sz="2000" dirty="0"/>
              <a:t>indeks penciptaan nilai yang memungkinkan manajemen untuk memantau kinerja mereka </a:t>
            </a:r>
            <a:r>
              <a:rPr lang="en-US" sz="2000" dirty="0"/>
              <a:t>agar </a:t>
            </a:r>
            <a:r>
              <a:rPr lang="id-ID" sz="2000" dirty="0"/>
              <a:t>lebih baik. </a:t>
            </a:r>
            <a:r>
              <a:rPr lang="en-US" sz="2000" dirty="0" err="1"/>
              <a:t>Selanjutnya</a:t>
            </a:r>
            <a:r>
              <a:rPr lang="en-US" sz="2000" dirty="0"/>
              <a:t> Low </a:t>
            </a:r>
            <a:r>
              <a:rPr lang="id-ID" sz="2000" dirty="0"/>
              <a:t>lebih jauh menyatakan bahwa prosedur tersebut harus tetap fleksibel sehingga </a:t>
            </a:r>
            <a:r>
              <a:rPr lang="en-US" sz="2000" dirty="0"/>
              <a:t>me</a:t>
            </a:r>
            <a:r>
              <a:rPr lang="id-ID" sz="2000" dirty="0"/>
              <a:t>mungkin</a:t>
            </a:r>
            <a:r>
              <a:rPr lang="en-US" sz="2000" dirty="0" err="1"/>
              <a:t>kan</a:t>
            </a:r>
            <a:r>
              <a:rPr lang="en-US" sz="2000" dirty="0"/>
              <a:t> </a:t>
            </a:r>
            <a:r>
              <a:rPr lang="en-US" sz="2000" dirty="0" err="1"/>
              <a:t>sistem</a:t>
            </a:r>
            <a:r>
              <a:rPr lang="en-US" sz="2000" dirty="0"/>
              <a:t> </a:t>
            </a:r>
            <a:r>
              <a:rPr lang="en-US" sz="2000" dirty="0" err="1"/>
              <a:t>tetap</a:t>
            </a:r>
            <a:r>
              <a:rPr lang="en-US" sz="2000" dirty="0"/>
              <a:t> </a:t>
            </a:r>
            <a:r>
              <a:rPr lang="en-US" sz="2000" dirty="0" err="1"/>
              <a:t>mampu</a:t>
            </a:r>
            <a:r>
              <a:rPr lang="en-US" sz="2000" dirty="0"/>
              <a:t> </a:t>
            </a:r>
            <a:r>
              <a:rPr lang="id-ID" sz="2000" dirty="0"/>
              <a:t>beradaptasi dengan sifat perubahan bisnis dalam </a:t>
            </a:r>
            <a:r>
              <a:rPr lang="en-US" sz="2000" dirty="0" err="1"/>
              <a:t>hubungan</a:t>
            </a:r>
            <a:r>
              <a:rPr lang="en-US" sz="2000" dirty="0"/>
              <a:t> </a:t>
            </a:r>
            <a:r>
              <a:rPr lang="id-ID" sz="2000" dirty="0"/>
              <a:t>ekonomi.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250067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Value Chain Management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981200"/>
            <a:ext cx="6822742" cy="47595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18427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Revised Value Chain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2151019"/>
            <a:ext cx="7162800" cy="45238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32310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Value Chain Integrator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1981200"/>
            <a:ext cx="6353175" cy="4781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04680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cap="none" dirty="0"/>
              <a:t>Service Value Chain </a:t>
            </a:r>
            <a:r>
              <a:rPr lang="en-AU" cap="none" dirty="0" err="1" smtClean="0"/>
              <a:t>untuk</a:t>
            </a:r>
            <a:r>
              <a:rPr lang="en-AU" cap="none" dirty="0" smtClean="0"/>
              <a:t> Service </a:t>
            </a:r>
            <a:r>
              <a:rPr lang="en-AU" cap="none" dirty="0"/>
              <a:t>Value Networks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0305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76600" y="457200"/>
            <a:ext cx="5638800" cy="1143000"/>
          </a:xfrm>
        </p:spPr>
        <p:txBody>
          <a:bodyPr/>
          <a:lstStyle/>
          <a:p>
            <a:r>
              <a:rPr lang="en-AU" dirty="0"/>
              <a:t>Service Value Chain To Service Value Networks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id-ID" sz="3400" dirty="0"/>
              <a:t>Sebuah varian yang baru dari </a:t>
            </a:r>
            <a:r>
              <a:rPr lang="en-US" sz="3400" i="1" dirty="0"/>
              <a:t>value chain</a:t>
            </a:r>
            <a:r>
              <a:rPr lang="en-US" sz="3400" dirty="0"/>
              <a:t> </a:t>
            </a:r>
            <a:r>
              <a:rPr lang="id-ID" sz="3400" dirty="0"/>
              <a:t>adalah </a:t>
            </a:r>
            <a:r>
              <a:rPr lang="en-US" sz="3400" i="1" dirty="0"/>
              <a:t>service </a:t>
            </a:r>
            <a:r>
              <a:rPr lang="id-ID" sz="3400" i="1" dirty="0"/>
              <a:t>value chain</a:t>
            </a:r>
            <a:r>
              <a:rPr lang="id-ID" sz="3400" dirty="0"/>
              <a:t>. Definisi </a:t>
            </a:r>
            <a:r>
              <a:rPr lang="en-US" sz="3400" i="1" dirty="0"/>
              <a:t>service </a:t>
            </a:r>
            <a:r>
              <a:rPr lang="id-ID" sz="3400" i="1" dirty="0"/>
              <a:t>value chain</a:t>
            </a:r>
            <a:r>
              <a:rPr lang="id-ID" sz="3400" dirty="0"/>
              <a:t> </a:t>
            </a:r>
            <a:r>
              <a:rPr lang="en-US" sz="3400" dirty="0" err="1"/>
              <a:t>sangat</a:t>
            </a:r>
            <a:r>
              <a:rPr lang="en-US" sz="3400" dirty="0"/>
              <a:t> </a:t>
            </a:r>
            <a:r>
              <a:rPr lang="id-ID" sz="3400" dirty="0"/>
              <a:t>bervariasi, namun secara umum </a:t>
            </a:r>
            <a:r>
              <a:rPr lang="en-US" sz="3400" i="1" dirty="0"/>
              <a:t>service </a:t>
            </a:r>
            <a:r>
              <a:rPr lang="id-ID" sz="3400" i="1" dirty="0"/>
              <a:t>value chain</a:t>
            </a:r>
            <a:r>
              <a:rPr lang="id-ID" sz="3400" dirty="0"/>
              <a:t> merujuk </a:t>
            </a:r>
            <a:r>
              <a:rPr lang="en-US" sz="3400" dirty="0" err="1"/>
              <a:t>pada</a:t>
            </a:r>
            <a:r>
              <a:rPr lang="en-US" sz="3400" dirty="0"/>
              <a:t> </a:t>
            </a:r>
            <a:r>
              <a:rPr lang="en-US" sz="3400" dirty="0" err="1"/>
              <a:t>usaha</a:t>
            </a:r>
            <a:r>
              <a:rPr lang="en-US" sz="3400" dirty="0"/>
              <a:t> </a:t>
            </a:r>
            <a:r>
              <a:rPr lang="en-US" sz="3400" dirty="0" err="1"/>
              <a:t>untuk</a:t>
            </a:r>
            <a:r>
              <a:rPr lang="en-US" sz="3400" dirty="0"/>
              <a:t> </a:t>
            </a:r>
            <a:r>
              <a:rPr lang="id-ID" sz="3400" dirty="0"/>
              <a:t>mengoptimalkan situasi layanan purna jual yang tepat di seluruh rantai pasok layanan</a:t>
            </a:r>
            <a:r>
              <a:rPr lang="en-US" sz="3400" dirty="0"/>
              <a:t> </a:t>
            </a:r>
            <a:r>
              <a:rPr lang="en-US" sz="3400" dirty="0" err="1"/>
              <a:t>jasa</a:t>
            </a:r>
            <a:r>
              <a:rPr lang="id-ID" sz="3400" dirty="0"/>
              <a:t>. </a:t>
            </a:r>
            <a:endParaRPr lang="en-US" sz="3400" dirty="0" smtClean="0"/>
          </a:p>
          <a:p>
            <a:pPr algn="just"/>
            <a:r>
              <a:rPr lang="id-ID" sz="3400" dirty="0" smtClean="0"/>
              <a:t>Rantai </a:t>
            </a:r>
            <a:r>
              <a:rPr lang="id-ID" sz="3400" dirty="0"/>
              <a:t>pasok layanan</a:t>
            </a:r>
            <a:r>
              <a:rPr lang="en-US" sz="3400" dirty="0"/>
              <a:t> </a:t>
            </a:r>
            <a:r>
              <a:rPr lang="en-US" sz="3400" dirty="0" err="1"/>
              <a:t>jasa</a:t>
            </a:r>
            <a:r>
              <a:rPr lang="id-ID" sz="3400" dirty="0"/>
              <a:t> dipandang sebagai salah satu </a:t>
            </a:r>
            <a:r>
              <a:rPr lang="en-US" sz="3400" dirty="0" err="1"/>
              <a:t>usaha</a:t>
            </a:r>
            <a:r>
              <a:rPr lang="en-US" sz="3400" dirty="0"/>
              <a:t> </a:t>
            </a:r>
            <a:r>
              <a:rPr lang="id-ID" sz="3400" dirty="0"/>
              <a:t>yang dari waktu ke wakt</a:t>
            </a:r>
            <a:r>
              <a:rPr lang="en-US" sz="3400" dirty="0"/>
              <a:t>u </a:t>
            </a:r>
            <a:r>
              <a:rPr lang="id-ID" sz="3400" dirty="0"/>
              <a:t>disampaikan </a:t>
            </a:r>
            <a:r>
              <a:rPr lang="en-US" sz="3400" dirty="0" err="1"/>
              <a:t>keseluruh</a:t>
            </a:r>
            <a:r>
              <a:rPr lang="en-US" sz="3400" dirty="0"/>
              <a:t> </a:t>
            </a:r>
            <a:r>
              <a:rPr lang="id-ID" sz="3400" dirty="0"/>
              <a:t>negara</a:t>
            </a:r>
            <a:r>
              <a:rPr lang="en-US" sz="3400" dirty="0"/>
              <a:t> agar </a:t>
            </a:r>
            <a:r>
              <a:rPr lang="id-ID" sz="3400" dirty="0"/>
              <a:t>kolaboratif sepenuhnya</a:t>
            </a:r>
            <a:r>
              <a:rPr lang="en-US" sz="3400" dirty="0"/>
              <a:t> </a:t>
            </a:r>
            <a:r>
              <a:rPr lang="en-US" sz="3400" dirty="0" err="1"/>
              <a:t>dan</a:t>
            </a:r>
            <a:r>
              <a:rPr lang="en-US" sz="3400" dirty="0"/>
              <a:t> </a:t>
            </a:r>
            <a:r>
              <a:rPr lang="en-US" sz="3400" dirty="0" err="1"/>
              <a:t>memiliki</a:t>
            </a:r>
            <a:r>
              <a:rPr lang="en-US" sz="3400" dirty="0"/>
              <a:t> </a:t>
            </a:r>
            <a:r>
              <a:rPr lang="id-ID" sz="3400" dirty="0"/>
              <a:t>persediaan </a:t>
            </a:r>
            <a:r>
              <a:rPr lang="en-US" sz="3400" dirty="0"/>
              <a:t>yang </a:t>
            </a:r>
            <a:r>
              <a:rPr lang="id-ID" sz="3400" dirty="0"/>
              <a:t>rendah, perencanaan yang efisien, dan tingkat layanan </a:t>
            </a:r>
            <a:r>
              <a:rPr lang="en-US" sz="3400" dirty="0" err="1"/>
              <a:t>terhadap</a:t>
            </a:r>
            <a:r>
              <a:rPr lang="en-US" sz="3400" dirty="0"/>
              <a:t> </a:t>
            </a:r>
            <a:r>
              <a:rPr lang="id-ID" sz="3400" dirty="0"/>
              <a:t>pelanggan yang tinggi. </a:t>
            </a:r>
            <a:endParaRPr lang="en-US" sz="3400" dirty="0" smtClean="0"/>
          </a:p>
          <a:p>
            <a:pPr algn="just"/>
            <a:r>
              <a:rPr lang="en-US" sz="3400" dirty="0" smtClean="0"/>
              <a:t>Hal </a:t>
            </a:r>
            <a:r>
              <a:rPr lang="id-ID" sz="3400" dirty="0"/>
              <a:t>ini </a:t>
            </a:r>
            <a:r>
              <a:rPr lang="en-US" sz="3400" dirty="0"/>
              <a:t>me</a:t>
            </a:r>
            <a:r>
              <a:rPr lang="id-ID" sz="3400" dirty="0"/>
              <a:t>mungkin</a:t>
            </a:r>
            <a:r>
              <a:rPr lang="en-US" sz="3400" dirty="0" err="1"/>
              <a:t>kan</a:t>
            </a:r>
            <a:r>
              <a:rPr lang="en-US" sz="3400" dirty="0"/>
              <a:t> </a:t>
            </a:r>
            <a:r>
              <a:rPr lang="en-US" sz="3400" dirty="0" err="1"/>
              <a:t>upaya</a:t>
            </a:r>
            <a:r>
              <a:rPr lang="en-US" sz="3400" dirty="0"/>
              <a:t> </a:t>
            </a:r>
            <a:r>
              <a:rPr lang="id-ID" sz="3400" dirty="0"/>
              <a:t>mencantumkan semua perencanaan, gerakan, dan perbaikan kegiatan untuk mengaktifkan dukungan </a:t>
            </a:r>
            <a:r>
              <a:rPr lang="en-US" sz="3400" dirty="0" err="1"/>
              <a:t>layanan</a:t>
            </a:r>
            <a:r>
              <a:rPr lang="en-US" sz="3400" dirty="0"/>
              <a:t> </a:t>
            </a:r>
            <a:r>
              <a:rPr lang="id-ID" sz="3400" dirty="0"/>
              <a:t>purna jual </a:t>
            </a:r>
            <a:r>
              <a:rPr lang="en-US" sz="3400" dirty="0" err="1"/>
              <a:t>sebuah</a:t>
            </a:r>
            <a:r>
              <a:rPr lang="en-US" sz="3400" dirty="0"/>
              <a:t> </a:t>
            </a:r>
            <a:r>
              <a:rPr lang="id-ID" sz="3400" dirty="0"/>
              <a:t>produk</a:t>
            </a:r>
            <a:r>
              <a:rPr lang="en-US" sz="3400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3672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Service Value Chain To Service Value Networks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id-ID" sz="2400" dirty="0"/>
              <a:t>Sebuah jaringan layanan nilai dapat didefinisikan sebagai </a:t>
            </a:r>
            <a:r>
              <a:rPr lang="en-US" sz="2400" dirty="0" err="1"/>
              <a:t>usaha</a:t>
            </a:r>
            <a:r>
              <a:rPr lang="en-US" sz="2400" dirty="0"/>
              <a:t> </a:t>
            </a:r>
            <a:r>
              <a:rPr lang="id-ID" sz="2400" dirty="0"/>
              <a:t>fleksibel, pengiriman dinamis layanan</a:t>
            </a:r>
            <a:r>
              <a:rPr lang="en-US" sz="2400" dirty="0"/>
              <a:t> </a:t>
            </a:r>
            <a:r>
              <a:rPr lang="en-US" sz="2400" dirty="0" err="1"/>
              <a:t>jasa</a:t>
            </a:r>
            <a:r>
              <a:rPr lang="en-US" sz="2400" dirty="0"/>
              <a:t> </a:t>
            </a:r>
            <a:r>
              <a:rPr lang="id-ID" sz="2400" dirty="0"/>
              <a:t>dan produk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bentuk</a:t>
            </a:r>
            <a:r>
              <a:rPr lang="id-ID" sz="2400" dirty="0"/>
              <a:t> bisnis dan jaringan, </a:t>
            </a:r>
            <a:r>
              <a:rPr lang="en-US" sz="2400" dirty="0"/>
              <a:t>yang </a:t>
            </a:r>
            <a:r>
              <a:rPr lang="en-US" sz="2400" dirty="0" err="1"/>
              <a:t>saling</a:t>
            </a:r>
            <a:r>
              <a:rPr lang="en-US" sz="2400" dirty="0"/>
              <a:t> </a:t>
            </a:r>
            <a:r>
              <a:rPr lang="id-ID" sz="2400" dirty="0"/>
              <a:t>terkoordinasi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id-ID" sz="2400" dirty="0"/>
              <a:t>rantai nilai </a:t>
            </a:r>
            <a:r>
              <a:rPr lang="en-US" sz="2400" dirty="0" err="1"/>
              <a:t>sebuah</a:t>
            </a:r>
            <a:r>
              <a:rPr lang="en-US" sz="2400" dirty="0"/>
              <a:t> </a:t>
            </a:r>
            <a:r>
              <a:rPr lang="id-ID" sz="2400" dirty="0"/>
              <a:t>rantai pasokan dan rantai permintaan </a:t>
            </a:r>
            <a:r>
              <a:rPr lang="en-US" sz="2400" dirty="0"/>
              <a:t>yang </a:t>
            </a:r>
            <a:r>
              <a:rPr lang="id-ID" sz="2400" dirty="0"/>
              <a:t>bekerja secara harmonis</a:t>
            </a:r>
            <a:r>
              <a:rPr lang="en-US" sz="2400" dirty="0"/>
              <a:t>. </a:t>
            </a:r>
            <a:endParaRPr lang="en-US" sz="2400" dirty="0" smtClean="0"/>
          </a:p>
          <a:p>
            <a:pPr algn="just"/>
            <a:r>
              <a:rPr lang="id-ID" sz="2400" dirty="0" smtClean="0"/>
              <a:t>Sehingga </a:t>
            </a:r>
            <a:r>
              <a:rPr lang="id-ID" sz="2400" dirty="0"/>
              <a:t>jaringan nilai layanan </a:t>
            </a:r>
            <a:r>
              <a:rPr lang="en-US" sz="2400" dirty="0" err="1"/>
              <a:t>memiliki</a:t>
            </a:r>
            <a:r>
              <a:rPr lang="en-US" sz="2400" dirty="0"/>
              <a:t> </a:t>
            </a:r>
            <a:r>
              <a:rPr lang="en-US" sz="2400" dirty="0" err="1"/>
              <a:t>nilai</a:t>
            </a:r>
            <a:r>
              <a:rPr lang="en-US" sz="2400" dirty="0"/>
              <a:t> </a:t>
            </a:r>
            <a:r>
              <a:rPr lang="en-US" sz="2400" dirty="0" err="1"/>
              <a:t>tambah</a:t>
            </a:r>
            <a:r>
              <a:rPr lang="id-ID" sz="2400" dirty="0"/>
              <a:t> dan target pelayanan tertentu dan solusi produk secara efektif dan efisien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disalurkan</a:t>
            </a:r>
            <a:r>
              <a:rPr lang="en-US" sz="2400" dirty="0"/>
              <a:t> </a:t>
            </a:r>
            <a:r>
              <a:rPr lang="id-ID" sz="2400" dirty="0"/>
              <a:t>ke pelanggan individu pada waktu yang tepat, fisik, atau virtual (Hamilton, 2004)</a:t>
            </a:r>
            <a:r>
              <a:rPr lang="en-US" sz="2400" dirty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4309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Balanced Scorecard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id-ID" sz="2400" dirty="0"/>
              <a:t>Pengukuran dan penyesuaian strategis </a:t>
            </a:r>
            <a:r>
              <a:rPr lang="en-US" sz="2400" dirty="0" err="1"/>
              <a:t>dalam</a:t>
            </a:r>
            <a:r>
              <a:rPr lang="id-ID" sz="2400" dirty="0"/>
              <a:t> hilir jaringan </a:t>
            </a:r>
            <a:r>
              <a:rPr lang="id-ID" sz="2400" i="1" dirty="0"/>
              <a:t>e-</a:t>
            </a:r>
            <a:r>
              <a:rPr lang="en-US" sz="2400" i="1" dirty="0"/>
              <a:t>supply chain</a:t>
            </a:r>
            <a:r>
              <a:rPr lang="id-ID" sz="2400" dirty="0"/>
              <a:t> dan penyedia layanan hulu bisnis tetap penting </a:t>
            </a:r>
            <a:r>
              <a:rPr lang="en-US" sz="2400" dirty="0" err="1"/>
              <a:t>dilakukan</a:t>
            </a:r>
            <a:r>
              <a:rPr lang="en-US" sz="2400" dirty="0"/>
              <a:t> </a:t>
            </a:r>
            <a:r>
              <a:rPr lang="id-ID" sz="2400" dirty="0"/>
              <a:t>untuk mempertahankan dan meningkatkan posisi kompetitif</a:t>
            </a:r>
            <a:r>
              <a:rPr lang="id-ID" sz="2400" dirty="0" smtClean="0"/>
              <a:t>.</a:t>
            </a:r>
            <a:endParaRPr lang="en-US" sz="2400" dirty="0" smtClean="0"/>
          </a:p>
          <a:p>
            <a:pPr algn="just"/>
            <a:r>
              <a:rPr lang="en-US" sz="2400" dirty="0" err="1" smtClean="0"/>
              <a:t>Sehingga</a:t>
            </a:r>
            <a:r>
              <a:rPr lang="en-US" sz="2400" dirty="0" smtClean="0"/>
              <a:t> </a:t>
            </a:r>
            <a:r>
              <a:rPr lang="en-US" sz="2400" dirty="0" err="1"/>
              <a:t>metode</a:t>
            </a:r>
            <a:r>
              <a:rPr lang="en-US" sz="2400" dirty="0"/>
              <a:t> </a:t>
            </a:r>
            <a:r>
              <a:rPr lang="id-ID" sz="2400" i="1" dirty="0"/>
              <a:t>Balanced Scorecard</a:t>
            </a:r>
            <a:r>
              <a:rPr lang="id-ID" sz="2400" dirty="0"/>
              <a:t> menawarkan dimensi pengukuran </a:t>
            </a:r>
            <a:r>
              <a:rPr lang="en-US" sz="2400" dirty="0" err="1"/>
              <a:t>terkait</a:t>
            </a:r>
            <a:r>
              <a:rPr lang="en-US" sz="2400" dirty="0"/>
              <a:t> </a:t>
            </a:r>
            <a:r>
              <a:rPr lang="en-US" sz="2400" dirty="0" err="1"/>
              <a:t>hal</a:t>
            </a:r>
            <a:r>
              <a:rPr lang="en-US" sz="2400" dirty="0"/>
              <a:t> </a:t>
            </a:r>
            <a:r>
              <a:rPr lang="en-US" sz="2400" dirty="0" err="1"/>
              <a:t>ini</a:t>
            </a:r>
            <a:r>
              <a:rPr lang="en-US" sz="2400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2797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Balanced Scorecard Model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2362200"/>
            <a:ext cx="6848475" cy="3838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38848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Balanced </a:t>
            </a:r>
            <a:r>
              <a:rPr lang="en-US" sz="3200" dirty="0" smtClean="0"/>
              <a:t>Scorecard (BSC)—Strategic Services Components</a:t>
            </a:r>
            <a:endParaRPr lang="en-US" sz="32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1131" y="1905000"/>
            <a:ext cx="5715000" cy="46030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07887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cap="none" dirty="0" err="1" smtClean="0"/>
              <a:t>Definisi</a:t>
            </a:r>
            <a:r>
              <a:rPr lang="en-AU" cap="none" dirty="0" smtClean="0"/>
              <a:t> </a:t>
            </a:r>
            <a:r>
              <a:rPr lang="en-AU" i="1" cap="none" dirty="0" smtClean="0"/>
              <a:t>Service</a:t>
            </a:r>
            <a:r>
              <a:rPr lang="en-AU" cap="none" dirty="0" smtClean="0"/>
              <a:t> </a:t>
            </a:r>
            <a:r>
              <a:rPr lang="en-AU" cap="none" dirty="0" err="1" smtClean="0"/>
              <a:t>dan</a:t>
            </a:r>
            <a:r>
              <a:rPr lang="en-AU" cap="none" dirty="0" smtClean="0"/>
              <a:t> </a:t>
            </a:r>
            <a:r>
              <a:rPr lang="en-AU" i="1" cap="none" dirty="0"/>
              <a:t>Service Model</a:t>
            </a:r>
            <a:endParaRPr lang="en-US" i="1" cap="none" dirty="0"/>
          </a:p>
        </p:txBody>
      </p:sp>
    </p:spTree>
    <p:extLst>
      <p:ext uri="{BB962C8B-B14F-4D97-AF65-F5344CB8AC3E}">
        <p14:creationId xmlns:p14="http://schemas.microsoft.com/office/powerpoint/2010/main" val="2874494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Balanced Scorecard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id-ID" sz="2400" dirty="0"/>
              <a:t>Manajer bisnis modern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id-ID" sz="2400" dirty="0"/>
              <a:t>menggunakan pendekatan </a:t>
            </a:r>
            <a:r>
              <a:rPr lang="id-ID" sz="2400" i="1" dirty="0"/>
              <a:t>balanced scorecard</a:t>
            </a:r>
            <a:r>
              <a:rPr lang="id-ID" sz="2400" dirty="0"/>
              <a:t> untuk memantau strategi bisnis mereka. Manajer dapat mengukur setiap fitur bisnis berwujud dan tidak berwujud </a:t>
            </a:r>
            <a:r>
              <a:rPr lang="en-US" sz="2400" dirty="0"/>
              <a:t>yang </a:t>
            </a:r>
            <a:r>
              <a:rPr lang="id-ID" sz="2400" dirty="0"/>
              <a:t>menjadi ukuran </a:t>
            </a:r>
            <a:r>
              <a:rPr lang="en-US" sz="2400" dirty="0"/>
              <a:t>yang </a:t>
            </a:r>
            <a:r>
              <a:rPr lang="en-US" sz="2400" dirty="0" err="1"/>
              <a:t>telah</a:t>
            </a:r>
            <a:r>
              <a:rPr lang="en-US" sz="2400" dirty="0"/>
              <a:t> </a:t>
            </a:r>
            <a:r>
              <a:rPr lang="id-ID" sz="2400" dirty="0"/>
              <a:t>didefinisikan dan terukur. </a:t>
            </a:r>
            <a:endParaRPr lang="en-US" sz="2400" dirty="0" smtClean="0"/>
          </a:p>
          <a:p>
            <a:pPr algn="just"/>
            <a:r>
              <a:rPr lang="id-ID" sz="2400" dirty="0" smtClean="0"/>
              <a:t>Setiap </a:t>
            </a:r>
            <a:r>
              <a:rPr lang="id-ID" sz="2400" dirty="0"/>
              <a:t>ukuran dapat dinilai dan ekspektasi kinerja target khusus dapat </a:t>
            </a:r>
            <a:r>
              <a:rPr lang="en-US" sz="2400" dirty="0"/>
              <a:t>pula </a:t>
            </a:r>
            <a:r>
              <a:rPr lang="id-ID" sz="2400" dirty="0"/>
              <a:t>dikembangkan</a:t>
            </a:r>
            <a:r>
              <a:rPr lang="en-US" sz="2400" dirty="0"/>
              <a:t>. </a:t>
            </a:r>
            <a:r>
              <a:rPr lang="id-ID" sz="2400" dirty="0"/>
              <a:t>Masing-masing </a:t>
            </a:r>
            <a:r>
              <a:rPr lang="en-US" sz="2400" dirty="0" err="1"/>
              <a:t>ukuran</a:t>
            </a:r>
            <a:r>
              <a:rPr lang="en-US" sz="2400" dirty="0"/>
              <a:t> </a:t>
            </a:r>
            <a:r>
              <a:rPr lang="en-US" sz="2400" dirty="0" err="1"/>
              <a:t>kinerja</a:t>
            </a:r>
            <a:r>
              <a:rPr lang="en-US" sz="2400" dirty="0"/>
              <a:t> </a:t>
            </a:r>
            <a:r>
              <a:rPr lang="en-US" sz="2400" dirty="0" err="1"/>
              <a:t>sangat</a:t>
            </a:r>
            <a:r>
              <a:rPr lang="en-US" sz="2400" dirty="0"/>
              <a:t> </a:t>
            </a:r>
            <a:r>
              <a:rPr lang="id-ID" sz="2400" dirty="0"/>
              <a:t>terkait dengan kegiatan hasil terkait kunci tertentu dan masing-masing</a:t>
            </a:r>
            <a:r>
              <a:rPr lang="en-US" sz="2400" dirty="0"/>
              <a:t> </a:t>
            </a:r>
            <a:r>
              <a:rPr lang="en-US" sz="2400" dirty="0" err="1"/>
              <a:t>ukuran</a:t>
            </a:r>
            <a:r>
              <a:rPr lang="en-US" sz="2400" dirty="0"/>
              <a:t> </a:t>
            </a:r>
            <a:r>
              <a:rPr lang="en-US" sz="2400" dirty="0" err="1"/>
              <a:t>kinerja</a:t>
            </a:r>
            <a:r>
              <a:rPr lang="id-ID" sz="2400" dirty="0"/>
              <a:t> memberikan komponen dari strategi </a:t>
            </a:r>
            <a:r>
              <a:rPr lang="en-US" sz="2400" dirty="0"/>
              <a:t>yang </a:t>
            </a:r>
            <a:r>
              <a:rPr lang="en-US" sz="2400" dirty="0" err="1"/>
              <a:t>diinginkan</a:t>
            </a:r>
            <a:r>
              <a:rPr lang="id-ID" sz="2400" dirty="0"/>
              <a:t>.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4258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cap="none" dirty="0" err="1" smtClean="0"/>
              <a:t>Kesimpulan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0443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cap="none" dirty="0" err="1" smtClean="0"/>
              <a:t>Kesimpulan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id-ID" sz="2400" dirty="0"/>
              <a:t>Untuk mengembangkan pendekatan </a:t>
            </a:r>
            <a:r>
              <a:rPr lang="en-US" sz="2400" i="1" dirty="0"/>
              <a:t>service value network</a:t>
            </a:r>
            <a:r>
              <a:rPr lang="en-US" sz="2400" dirty="0"/>
              <a:t> (</a:t>
            </a:r>
            <a:r>
              <a:rPr lang="id-ID" sz="2400" dirty="0"/>
              <a:t>jaringan nilai layanan</a:t>
            </a:r>
            <a:r>
              <a:rPr lang="en-US" sz="2400" dirty="0"/>
              <a:t> </a:t>
            </a:r>
            <a:r>
              <a:rPr lang="en-US" sz="2400" dirty="0" err="1"/>
              <a:t>jasa</a:t>
            </a:r>
            <a:r>
              <a:rPr lang="en-US" sz="2400" dirty="0"/>
              <a:t>)</a:t>
            </a:r>
            <a:r>
              <a:rPr lang="id-ID" sz="2400" dirty="0"/>
              <a:t>, pemahaman rinci </a:t>
            </a:r>
            <a:r>
              <a:rPr lang="en-US" sz="2400" dirty="0" err="1"/>
              <a:t>mengenai</a:t>
            </a:r>
            <a:r>
              <a:rPr lang="id-ID" sz="2400" dirty="0"/>
              <a:t> perkembangan bisnis </a:t>
            </a:r>
            <a:r>
              <a:rPr lang="en-US" sz="2400" dirty="0" err="1"/>
              <a:t>sangatlah</a:t>
            </a:r>
            <a:r>
              <a:rPr lang="en-US" sz="2400" dirty="0"/>
              <a:t> </a:t>
            </a:r>
            <a:r>
              <a:rPr lang="id-ID" sz="2400" dirty="0"/>
              <a:t>diperlukan. </a:t>
            </a:r>
            <a:endParaRPr lang="en-US" sz="2400" dirty="0" smtClean="0"/>
          </a:p>
          <a:p>
            <a:pPr algn="just"/>
            <a:r>
              <a:rPr lang="id-ID" sz="2400" dirty="0" smtClean="0"/>
              <a:t>Empat </a:t>
            </a:r>
            <a:r>
              <a:rPr lang="id-ID" sz="2400" dirty="0"/>
              <a:t>daerah strategis yang </a:t>
            </a:r>
            <a:r>
              <a:rPr lang="en-US" sz="2400" dirty="0" err="1"/>
              <a:t>memerlukan</a:t>
            </a:r>
            <a:r>
              <a:rPr lang="en-US" sz="2400" dirty="0"/>
              <a:t> </a:t>
            </a:r>
            <a:r>
              <a:rPr lang="id-ID" sz="2400" dirty="0"/>
              <a:t>pemahaman taktis lingkungan bisnis eksternal dan efektor pada bisnis</a:t>
            </a:r>
            <a:r>
              <a:rPr lang="en-US" sz="2400" dirty="0"/>
              <a:t> </a:t>
            </a:r>
            <a:r>
              <a:rPr lang="en-US" sz="2400" dirty="0" err="1"/>
              <a:t>yaitu</a:t>
            </a:r>
            <a:r>
              <a:rPr lang="en-US" sz="2400" dirty="0"/>
              <a:t> </a:t>
            </a:r>
            <a:r>
              <a:rPr lang="id-ID" sz="2400" dirty="0"/>
              <a:t>strategis, </a:t>
            </a:r>
            <a:r>
              <a:rPr lang="en-US" sz="2400" dirty="0" err="1"/>
              <a:t>pengelolaan</a:t>
            </a:r>
            <a:r>
              <a:rPr lang="en-US" sz="2400" dirty="0"/>
              <a:t> data</a:t>
            </a:r>
            <a:r>
              <a:rPr lang="id-ID" sz="2400" dirty="0"/>
              <a:t>, pemahaman cerdas dari semua jaringan </a:t>
            </a:r>
            <a:r>
              <a:rPr lang="id-ID" sz="2400" i="1" dirty="0"/>
              <a:t>e-supply chain internal</a:t>
            </a:r>
            <a:r>
              <a:rPr lang="id-ID" sz="2400" dirty="0"/>
              <a:t> dan perifer dan saluran informasi mereka</a:t>
            </a:r>
            <a:r>
              <a:rPr lang="en-US" sz="2400" dirty="0" smtClean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4621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cap="none" dirty="0" err="1" smtClean="0"/>
              <a:t>Kesimpulan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400" dirty="0"/>
              <a:t> </a:t>
            </a:r>
            <a:r>
              <a:rPr lang="en-US" sz="2400" i="1" dirty="0"/>
              <a:t>Interface</a:t>
            </a:r>
            <a:r>
              <a:rPr lang="en-US" sz="2400" dirty="0"/>
              <a:t> </a:t>
            </a:r>
            <a:r>
              <a:rPr lang="id-ID" sz="2400" dirty="0"/>
              <a:t>antarmuka bisnis-pelanggan </a:t>
            </a:r>
            <a:r>
              <a:rPr lang="en-US" sz="2400" dirty="0"/>
              <a:t>yang </a:t>
            </a:r>
            <a:r>
              <a:rPr lang="en-US" sz="2400" dirty="0" err="1"/>
              <a:t>mampu</a:t>
            </a:r>
            <a:r>
              <a:rPr lang="en-US" sz="2400" dirty="0"/>
              <a:t> </a:t>
            </a:r>
            <a:r>
              <a:rPr lang="id-ID" sz="2400" dirty="0"/>
              <a:t>diakses </a:t>
            </a:r>
            <a:r>
              <a:rPr lang="en-US" sz="2400" dirty="0" err="1"/>
              <a:t>serta</a:t>
            </a:r>
            <a:r>
              <a:rPr lang="id-ID" sz="2400" dirty="0"/>
              <a:t> memberikan informasi yang diinginkan di seluruh jaringan dan sampai ke pelanggan </a:t>
            </a:r>
            <a:r>
              <a:rPr lang="en-US" sz="2400" dirty="0"/>
              <a:t>yang </a:t>
            </a:r>
            <a:r>
              <a:rPr lang="en-US" sz="2400" dirty="0" err="1"/>
              <a:t>menjadi</a:t>
            </a:r>
            <a:r>
              <a:rPr lang="en-US" sz="2400" dirty="0"/>
              <a:t> </a:t>
            </a:r>
            <a:r>
              <a:rPr lang="id-ID" sz="2400" dirty="0"/>
              <a:t>sasaran</a:t>
            </a:r>
            <a:r>
              <a:rPr lang="en-US" sz="2400" dirty="0"/>
              <a:t>, </a:t>
            </a:r>
            <a:r>
              <a:rPr lang="id-ID" sz="2400" dirty="0"/>
              <a:t>dan peringatan, </a:t>
            </a:r>
            <a:r>
              <a:rPr lang="id-ID" sz="2400" i="1" dirty="0"/>
              <a:t>customer-centric</a:t>
            </a:r>
            <a:r>
              <a:rPr lang="id-ID" sz="2400" dirty="0"/>
              <a:t> </a:t>
            </a:r>
            <a:r>
              <a:rPr lang="en-US" sz="2400" dirty="0"/>
              <a:t>yang </a:t>
            </a:r>
            <a:r>
              <a:rPr lang="id-ID" sz="2400" dirty="0"/>
              <a:t>memberikan s</a:t>
            </a:r>
            <a:r>
              <a:rPr lang="en-US" sz="2400" dirty="0" err="1"/>
              <a:t>ekumpulan</a:t>
            </a:r>
            <a:r>
              <a:rPr lang="id-ID" sz="2400" dirty="0"/>
              <a:t> solusi layanan yang diperlukan dengan biaya yang dapat diterima. </a:t>
            </a:r>
            <a:endParaRPr lang="en-US" sz="2400" dirty="0" smtClean="0"/>
          </a:p>
          <a:p>
            <a:pPr algn="just"/>
            <a:r>
              <a:rPr lang="id-ID" sz="2400" i="1" dirty="0" smtClean="0"/>
              <a:t>Balanced </a:t>
            </a:r>
            <a:r>
              <a:rPr lang="id-ID" sz="2400" i="1" dirty="0"/>
              <a:t>scorecard</a:t>
            </a:r>
            <a:r>
              <a:rPr lang="id-ID" sz="2400" dirty="0"/>
              <a:t> menawarkan agenda pengukuran strategis yang memungkinkan manajemen untuk memantau faktor layanan </a:t>
            </a:r>
            <a:r>
              <a:rPr lang="en-US" sz="2400" dirty="0" err="1"/>
              <a:t>jasa</a:t>
            </a:r>
            <a:r>
              <a:rPr lang="en-US" sz="2400" dirty="0"/>
              <a:t> yang </a:t>
            </a:r>
            <a:r>
              <a:rPr lang="id-ID" sz="2400" dirty="0"/>
              <a:t>berwujud dan tidak berwujud </a:t>
            </a:r>
            <a:r>
              <a:rPr lang="en-US" sz="2400" dirty="0" err="1"/>
              <a:t>mencakup</a:t>
            </a:r>
            <a:r>
              <a:rPr lang="en-US" sz="2400" dirty="0"/>
              <a:t> </a:t>
            </a:r>
            <a:r>
              <a:rPr lang="en-US" sz="2400" dirty="0" err="1"/>
              <a:t>ruang</a:t>
            </a:r>
            <a:r>
              <a:rPr lang="en-US" sz="2400" dirty="0"/>
              <a:t> </a:t>
            </a:r>
            <a:r>
              <a:rPr lang="id-ID" sz="2400" dirty="0"/>
              <a:t>lingkup pengaruh</a:t>
            </a:r>
            <a:r>
              <a:rPr lang="en-US" sz="2400" dirty="0"/>
              <a:t> </a:t>
            </a:r>
            <a:r>
              <a:rPr lang="en-US" sz="2400" dirty="0" err="1"/>
              <a:t>aktivitas</a:t>
            </a:r>
            <a:r>
              <a:rPr lang="en-US" sz="2400" dirty="0"/>
              <a:t> </a:t>
            </a:r>
            <a:r>
              <a:rPr lang="id-ID" sz="2400" dirty="0"/>
              <a:t>mereka</a:t>
            </a:r>
            <a:r>
              <a:rPr lang="en-US" sz="2400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8231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0400" y="533400"/>
            <a:ext cx="5638800" cy="1143000"/>
          </a:xfrm>
        </p:spPr>
        <p:txBody>
          <a:bodyPr/>
          <a:lstStyle/>
          <a:p>
            <a:r>
              <a:rPr lang="en-US" dirty="0" smtClean="0"/>
              <a:t>DAFTAR PUSTAKA/SUMBER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66738" lvl="0" indent="-566738" algn="just">
              <a:buNone/>
            </a:pPr>
            <a:r>
              <a:rPr lang="en-US" sz="2400" dirty="0" err="1"/>
              <a:t>Qingyu</a:t>
            </a:r>
            <a:r>
              <a:rPr lang="en-US" sz="2400" dirty="0"/>
              <a:t> Zhang. (2007).</a:t>
            </a:r>
            <a:r>
              <a:rPr lang="en-US" sz="2400" b="1" i="1" dirty="0"/>
              <a:t> E-supply Chain technologies and management</a:t>
            </a:r>
            <a:r>
              <a:rPr lang="en-US" sz="2400" dirty="0"/>
              <a:t>. 00. Information Science Publishing. Suite 200 Hershey PA 17033. USA. ISBN : 9781599042558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6130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err="1"/>
              <a:t>Definisi</a:t>
            </a:r>
            <a:r>
              <a:rPr lang="en-AU" dirty="0"/>
              <a:t> </a:t>
            </a:r>
            <a:r>
              <a:rPr lang="en-AU" i="1" dirty="0"/>
              <a:t>Service</a:t>
            </a:r>
            <a:r>
              <a:rPr lang="en-AU" dirty="0"/>
              <a:t> </a:t>
            </a:r>
            <a:r>
              <a:rPr lang="en-AU" dirty="0" err="1"/>
              <a:t>dan</a:t>
            </a:r>
            <a:r>
              <a:rPr lang="en-AU" dirty="0"/>
              <a:t> </a:t>
            </a:r>
            <a:r>
              <a:rPr lang="en-AU" i="1" dirty="0"/>
              <a:t>Service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id-ID" sz="2800" dirty="0"/>
              <a:t>Definisi tentan</a:t>
            </a:r>
            <a:r>
              <a:rPr lang="en-US" sz="2800" dirty="0"/>
              <a:t>g </a:t>
            </a:r>
            <a:r>
              <a:rPr lang="id-ID" sz="2800" dirty="0"/>
              <a:t>layanan </a:t>
            </a:r>
            <a:r>
              <a:rPr lang="en-US" sz="2800" dirty="0" err="1"/>
              <a:t>jasa</a:t>
            </a:r>
            <a:r>
              <a:rPr lang="en-US" sz="2800" dirty="0"/>
              <a:t> (</a:t>
            </a:r>
            <a:r>
              <a:rPr lang="en-US" sz="2800" i="1" dirty="0"/>
              <a:t>service</a:t>
            </a:r>
            <a:r>
              <a:rPr lang="en-US" sz="2800" dirty="0"/>
              <a:t>) </a:t>
            </a:r>
            <a:r>
              <a:rPr lang="en-US" sz="2800" dirty="0" err="1"/>
              <a:t>sangat</a:t>
            </a:r>
            <a:r>
              <a:rPr lang="en-US" sz="2800" dirty="0"/>
              <a:t> </a:t>
            </a:r>
            <a:r>
              <a:rPr lang="id-ID" sz="2800" dirty="0"/>
              <a:t>bervariasi</a:t>
            </a:r>
            <a:r>
              <a:rPr lang="en-US" sz="2800" dirty="0"/>
              <a:t> </a:t>
            </a:r>
            <a:r>
              <a:rPr lang="en-US" sz="2800" dirty="0" err="1"/>
              <a:t>pada</a:t>
            </a:r>
            <a:r>
              <a:rPr lang="en-US" sz="2800" dirty="0"/>
              <a:t> </a:t>
            </a:r>
            <a:r>
              <a:rPr lang="id-ID" sz="2800" dirty="0"/>
              <a:t>seluruh sektor jasa. Clark (1940) membagi </a:t>
            </a:r>
            <a:r>
              <a:rPr lang="en-US" sz="2800" dirty="0" err="1"/>
              <a:t>keseluhan</a:t>
            </a:r>
            <a:r>
              <a:rPr lang="en-US" sz="2800" dirty="0"/>
              <a:t> </a:t>
            </a:r>
            <a:r>
              <a:rPr lang="en-US" sz="2800" dirty="0" err="1"/>
              <a:t>sektor</a:t>
            </a:r>
            <a:r>
              <a:rPr lang="en-US" sz="2800" dirty="0"/>
              <a:t> </a:t>
            </a:r>
            <a:r>
              <a:rPr lang="en-US" sz="2800" dirty="0" err="1"/>
              <a:t>aktivitas</a:t>
            </a:r>
            <a:r>
              <a:rPr lang="en-US" sz="2800" dirty="0"/>
              <a:t> </a:t>
            </a:r>
            <a:r>
              <a:rPr lang="en-US" sz="2800" dirty="0" err="1"/>
              <a:t>ekonomi</a:t>
            </a:r>
            <a:r>
              <a:rPr lang="id-ID" sz="2800" dirty="0"/>
              <a:t> menjadi tiga sektor</a:t>
            </a:r>
            <a:r>
              <a:rPr lang="en-US" sz="2800" dirty="0"/>
              <a:t> </a:t>
            </a:r>
            <a:r>
              <a:rPr lang="en-US" sz="2800" dirty="0" err="1"/>
              <a:t>yaitu</a:t>
            </a:r>
            <a:r>
              <a:rPr lang="en-US" sz="2800" dirty="0"/>
              <a:t> </a:t>
            </a:r>
            <a:r>
              <a:rPr lang="id-ID" sz="2800" dirty="0"/>
              <a:t>primer (pertanian), sekunder (manufaktur), dan tersier (jasa). </a:t>
            </a:r>
            <a:endParaRPr lang="en-US" sz="2800" dirty="0" smtClean="0"/>
          </a:p>
          <a:p>
            <a:pPr algn="just"/>
            <a:r>
              <a:rPr lang="id-ID" sz="2800" dirty="0" smtClean="0"/>
              <a:t>Sektor </a:t>
            </a:r>
            <a:r>
              <a:rPr lang="id-ID" sz="2800" dirty="0"/>
              <a:t>jasa </a:t>
            </a:r>
            <a:r>
              <a:rPr lang="en-US" sz="2800" dirty="0" err="1"/>
              <a:t>dapat</a:t>
            </a:r>
            <a:r>
              <a:rPr lang="en-US" sz="2800" dirty="0"/>
              <a:t> </a:t>
            </a:r>
            <a:r>
              <a:rPr lang="en-US" sz="2800" dirty="0" err="1"/>
              <a:t>dibagi</a:t>
            </a:r>
            <a:r>
              <a:rPr lang="en-US" sz="2800" dirty="0"/>
              <a:t> </a:t>
            </a:r>
            <a:r>
              <a:rPr lang="en-US" sz="2800" dirty="0" err="1"/>
              <a:t>menjadi</a:t>
            </a:r>
            <a:r>
              <a:rPr lang="en-US" sz="2800" dirty="0"/>
              <a:t> </a:t>
            </a:r>
            <a:r>
              <a:rPr lang="id-ID" sz="2800" dirty="0"/>
              <a:t>tiga bagian layanan </a:t>
            </a:r>
            <a:r>
              <a:rPr lang="en-US" sz="2800" dirty="0" err="1"/>
              <a:t>mencakup</a:t>
            </a:r>
            <a:r>
              <a:rPr lang="en-US" sz="2800" dirty="0"/>
              <a:t> </a:t>
            </a:r>
            <a:r>
              <a:rPr lang="en-US" sz="2800" dirty="0" err="1"/>
              <a:t>usaha</a:t>
            </a:r>
            <a:r>
              <a:rPr lang="en-US" sz="2800" dirty="0"/>
              <a:t> </a:t>
            </a:r>
            <a:r>
              <a:rPr lang="id-ID" sz="2800" dirty="0"/>
              <a:t>domestik </a:t>
            </a:r>
            <a:r>
              <a:rPr lang="en-US" sz="2800" dirty="0" err="1"/>
              <a:t>seperti</a:t>
            </a:r>
            <a:r>
              <a:rPr lang="en-US" sz="2800" dirty="0"/>
              <a:t> </a:t>
            </a:r>
            <a:r>
              <a:rPr lang="en-US" sz="2800" dirty="0" err="1"/>
              <a:t>usaha</a:t>
            </a:r>
            <a:r>
              <a:rPr lang="en-US" sz="2800" dirty="0"/>
              <a:t> </a:t>
            </a:r>
            <a:r>
              <a:rPr lang="id-ID" sz="2800" dirty="0"/>
              <a:t>makanan dan penginapan, layanan bisnis, dan </a:t>
            </a:r>
            <a:r>
              <a:rPr lang="en-US" sz="2800" dirty="0" err="1"/>
              <a:t>usaha</a:t>
            </a:r>
            <a:r>
              <a:rPr lang="en-US" sz="2800" dirty="0"/>
              <a:t> </a:t>
            </a:r>
            <a:r>
              <a:rPr lang="id-ID" sz="2800" dirty="0"/>
              <a:t>lain-lain termasuk rekreasi, pelayanan kesehatan, dan pendidikan untuk fokus pada keterlibatan dan peningkatan hubungan pelanggan. </a:t>
            </a:r>
            <a:endParaRPr lang="en-US" sz="2800" dirty="0" smtClean="0"/>
          </a:p>
          <a:p>
            <a:pPr algn="just"/>
            <a:r>
              <a:rPr lang="en-US" sz="2800" dirty="0" err="1" smtClean="0"/>
              <a:t>Selain</a:t>
            </a:r>
            <a:r>
              <a:rPr lang="en-US" sz="2800" dirty="0" smtClean="0"/>
              <a:t> </a:t>
            </a:r>
            <a:r>
              <a:rPr lang="en-US" sz="2800" dirty="0" err="1"/>
              <a:t>itu</a:t>
            </a:r>
            <a:r>
              <a:rPr lang="en-US" sz="2800" dirty="0"/>
              <a:t>, </a:t>
            </a:r>
            <a:r>
              <a:rPr lang="id-ID" sz="2800" dirty="0"/>
              <a:t>industri jasa </a:t>
            </a:r>
            <a:r>
              <a:rPr lang="en-US" sz="2800" dirty="0" err="1"/>
              <a:t>fokus</a:t>
            </a:r>
            <a:r>
              <a:rPr lang="en-US" sz="2800" dirty="0"/>
              <a:t> </a:t>
            </a:r>
            <a:r>
              <a:rPr lang="id-ID" sz="2800" dirty="0"/>
              <a:t>menyediakan jasa,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umumnya</a:t>
            </a:r>
            <a:r>
              <a:rPr lang="en-US" sz="2800" dirty="0"/>
              <a:t> </a:t>
            </a:r>
            <a:r>
              <a:rPr lang="en-US" sz="2800" dirty="0" err="1"/>
              <a:t>tidak</a:t>
            </a:r>
            <a:r>
              <a:rPr lang="en-US" sz="2800" dirty="0"/>
              <a:t> </a:t>
            </a:r>
            <a:r>
              <a:rPr lang="en-US" sz="2800" dirty="0" err="1"/>
              <a:t>menyediakan</a:t>
            </a:r>
            <a:r>
              <a:rPr lang="en-US" sz="2800" dirty="0"/>
              <a:t> </a:t>
            </a:r>
            <a:r>
              <a:rPr lang="en-US" sz="2800" dirty="0" err="1"/>
              <a:t>jasa</a:t>
            </a:r>
            <a:r>
              <a:rPr lang="en-US" sz="2800" dirty="0"/>
              <a:t> </a:t>
            </a:r>
            <a:r>
              <a:rPr lang="en-US" sz="2800" dirty="0" err="1"/>
              <a:t>berbentuk</a:t>
            </a:r>
            <a:r>
              <a:rPr lang="en-US" sz="2800" dirty="0"/>
              <a:t> </a:t>
            </a:r>
            <a:r>
              <a:rPr lang="id-ID" sz="2800" dirty="0"/>
              <a:t>barang (Hughes, Mitchell, &amp; Ramson, 1993)</a:t>
            </a:r>
            <a:r>
              <a:rPr lang="en-US" sz="2800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7502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err="1"/>
              <a:t>Definisi</a:t>
            </a:r>
            <a:r>
              <a:rPr lang="en-AU" dirty="0"/>
              <a:t> </a:t>
            </a:r>
            <a:r>
              <a:rPr lang="en-AU" i="1" dirty="0"/>
              <a:t>Service</a:t>
            </a:r>
            <a:r>
              <a:rPr lang="en-AU" dirty="0"/>
              <a:t> </a:t>
            </a:r>
            <a:r>
              <a:rPr lang="en-AU" dirty="0" err="1"/>
              <a:t>dan</a:t>
            </a:r>
            <a:r>
              <a:rPr lang="en-AU" dirty="0"/>
              <a:t> </a:t>
            </a:r>
            <a:r>
              <a:rPr lang="en-AU" i="1" dirty="0"/>
              <a:t>Service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id-ID" sz="2400" dirty="0"/>
              <a:t>Definisi layanan</a:t>
            </a:r>
            <a:r>
              <a:rPr lang="en-US" sz="2400" dirty="0"/>
              <a:t> (</a:t>
            </a:r>
            <a:r>
              <a:rPr lang="en-US" sz="2400" i="1" dirty="0"/>
              <a:t>service</a:t>
            </a:r>
            <a:r>
              <a:rPr lang="en-US" sz="2400" dirty="0"/>
              <a:t>) </a:t>
            </a:r>
            <a:r>
              <a:rPr lang="en-US" sz="2400" dirty="0" err="1"/>
              <a:t>mulai</a:t>
            </a:r>
            <a:r>
              <a:rPr lang="en-US" sz="2400" dirty="0"/>
              <a:t> </a:t>
            </a:r>
            <a:r>
              <a:rPr lang="en-US" sz="2400" dirty="0" err="1"/>
              <a:t>berkembang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pengertian</a:t>
            </a:r>
            <a:r>
              <a:rPr lang="en-US" sz="2400" dirty="0"/>
              <a:t> yang </a:t>
            </a:r>
            <a:r>
              <a:rPr lang="en-US" sz="2400" dirty="0" err="1"/>
              <a:t>sempit</a:t>
            </a:r>
            <a:r>
              <a:rPr lang="en-US" sz="2400" dirty="0"/>
              <a:t> </a:t>
            </a:r>
            <a:r>
              <a:rPr lang="en-US" sz="2400" dirty="0" err="1"/>
              <a:t>menuju</a:t>
            </a:r>
            <a:r>
              <a:rPr lang="en-US" sz="2400" dirty="0"/>
              <a:t> </a:t>
            </a:r>
            <a:r>
              <a:rPr lang="en-US" sz="2400" dirty="0" err="1"/>
              <a:t>artian</a:t>
            </a:r>
            <a:r>
              <a:rPr lang="en-US" sz="2400" dirty="0"/>
              <a:t> </a:t>
            </a:r>
            <a:r>
              <a:rPr lang="en-US" sz="2400" dirty="0" err="1"/>
              <a:t>yan</a:t>
            </a:r>
            <a:r>
              <a:rPr lang="en-US" sz="2400" dirty="0"/>
              <a:t> </a:t>
            </a:r>
            <a:r>
              <a:rPr lang="en-US" sz="2400" dirty="0" err="1"/>
              <a:t>lebih</a:t>
            </a:r>
            <a:r>
              <a:rPr lang="en-US" sz="2400" dirty="0"/>
              <a:t> </a:t>
            </a:r>
            <a:r>
              <a:rPr lang="en-US" sz="2400" dirty="0" err="1"/>
              <a:t>luas</a:t>
            </a:r>
            <a:r>
              <a:rPr lang="id-ID" sz="2400" dirty="0"/>
              <a:t>. Pada tahun 1960 Komite Definisi </a:t>
            </a:r>
            <a:r>
              <a:rPr lang="id-ID" sz="2400" i="1" dirty="0"/>
              <a:t>American Marketing Association</a:t>
            </a:r>
            <a:r>
              <a:rPr lang="id-ID" sz="2400" dirty="0"/>
              <a:t> mendefinisikan layanan </a:t>
            </a:r>
            <a:r>
              <a:rPr lang="en-US" sz="2400" dirty="0"/>
              <a:t>(</a:t>
            </a:r>
            <a:r>
              <a:rPr lang="en-US" sz="2400" i="1" dirty="0"/>
              <a:t>service</a:t>
            </a:r>
            <a:r>
              <a:rPr lang="en-US" sz="2400" dirty="0"/>
              <a:t>)</a:t>
            </a:r>
            <a:r>
              <a:rPr lang="id-ID" sz="2400" dirty="0"/>
              <a:t> sebagai </a:t>
            </a:r>
            <a:r>
              <a:rPr lang="id-ID" sz="2400" b="1" dirty="0"/>
              <a:t>kegiatan, manfaat, atau kepuasan yang ditawarkan untuk dijual, atau disediakan, </a:t>
            </a:r>
            <a:r>
              <a:rPr lang="en-US" sz="2400" b="1" dirty="0" err="1"/>
              <a:t>dan</a:t>
            </a:r>
            <a:r>
              <a:rPr lang="en-US" sz="2400" b="1" dirty="0"/>
              <a:t> </a:t>
            </a:r>
            <a:r>
              <a:rPr lang="en-US" sz="2400" b="1" dirty="0" err="1"/>
              <a:t>atau</a:t>
            </a:r>
            <a:r>
              <a:rPr lang="en-US" sz="2400" b="1" dirty="0"/>
              <a:t> </a:t>
            </a:r>
            <a:r>
              <a:rPr lang="en-US" sz="2400" b="1" dirty="0" err="1"/>
              <a:t>berhubungan</a:t>
            </a:r>
            <a:r>
              <a:rPr lang="id-ID" sz="2400" b="1" dirty="0"/>
              <a:t> dengan penjualan barang</a:t>
            </a:r>
            <a:r>
              <a:rPr lang="en-US" sz="2400" b="1" dirty="0"/>
              <a:t>. </a:t>
            </a:r>
            <a:endParaRPr lang="en-US" sz="2400" b="1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8222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err="1"/>
              <a:t>Definisi</a:t>
            </a:r>
            <a:r>
              <a:rPr lang="en-AU" dirty="0"/>
              <a:t> </a:t>
            </a:r>
            <a:r>
              <a:rPr lang="en-AU" i="1" dirty="0"/>
              <a:t>Service</a:t>
            </a:r>
            <a:r>
              <a:rPr lang="en-AU" dirty="0"/>
              <a:t> </a:t>
            </a:r>
            <a:r>
              <a:rPr lang="en-AU" dirty="0" err="1"/>
              <a:t>dan</a:t>
            </a:r>
            <a:r>
              <a:rPr lang="en-AU" dirty="0"/>
              <a:t> </a:t>
            </a:r>
            <a:r>
              <a:rPr lang="en-AU" i="1" dirty="0"/>
              <a:t>Service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id-ID" sz="2400" dirty="0"/>
              <a:t>Contoh layanan </a:t>
            </a:r>
            <a:r>
              <a:rPr lang="en-US" sz="2400" dirty="0" err="1"/>
              <a:t>jasa</a:t>
            </a:r>
            <a:r>
              <a:rPr lang="en-US" sz="2400" dirty="0"/>
              <a:t> </a:t>
            </a:r>
            <a:r>
              <a:rPr lang="id-ID" sz="2400" dirty="0"/>
              <a:t>meliputi akomodasi, perbankan, pendidikan, hiburan, keuangan, bidang medis, servis </a:t>
            </a:r>
            <a:r>
              <a:rPr lang="id-ID" sz="2400" i="1" dirty="0"/>
              <a:t>real estate</a:t>
            </a:r>
            <a:r>
              <a:rPr lang="id-ID" sz="2400" dirty="0"/>
              <a:t>,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id-ID" sz="2400" dirty="0"/>
              <a:t>transportasi</a:t>
            </a:r>
            <a:r>
              <a:rPr lang="en-US" sz="2400" dirty="0"/>
              <a:t>. </a:t>
            </a:r>
            <a:endParaRPr lang="en-US" sz="2400" dirty="0" smtClean="0"/>
          </a:p>
          <a:p>
            <a:pPr algn="just"/>
            <a:r>
              <a:rPr lang="en-US" sz="2400" dirty="0" err="1" smtClean="0"/>
              <a:t>Selain</a:t>
            </a:r>
            <a:r>
              <a:rPr lang="en-US" sz="2400" dirty="0" smtClean="0"/>
              <a:t> </a:t>
            </a:r>
            <a:r>
              <a:rPr lang="en-US" sz="2400" dirty="0" err="1"/>
              <a:t>itu</a:t>
            </a:r>
            <a:r>
              <a:rPr lang="en-US" sz="2400" dirty="0"/>
              <a:t> </a:t>
            </a:r>
            <a:r>
              <a:rPr lang="en-US" sz="2400" dirty="0" err="1"/>
              <a:t>juga</a:t>
            </a:r>
            <a:r>
              <a:rPr lang="en-US" sz="2400" dirty="0"/>
              <a:t>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berupa</a:t>
            </a:r>
            <a:r>
              <a:rPr lang="en-US" sz="2400" dirty="0"/>
              <a:t> </a:t>
            </a:r>
            <a:r>
              <a:rPr lang="id-ID" sz="2400" dirty="0"/>
              <a:t>layanan individual yang disediakan oleh sebuah toko</a:t>
            </a:r>
            <a:r>
              <a:rPr lang="en-US" sz="2400" dirty="0"/>
              <a:t> </a:t>
            </a:r>
            <a:r>
              <a:rPr lang="en-US" sz="2400" dirty="0" err="1"/>
              <a:t>seperti</a:t>
            </a:r>
            <a:r>
              <a:rPr lang="en-US" sz="2400" dirty="0"/>
              <a:t> </a:t>
            </a:r>
            <a:r>
              <a:rPr lang="id-ID" sz="2400" dirty="0"/>
              <a:t>tukang cukur, tuner piano, kecantikan, dan </a:t>
            </a:r>
            <a:r>
              <a:rPr lang="en-US" sz="2400" dirty="0" err="1"/>
              <a:t>layanan</a:t>
            </a:r>
            <a:r>
              <a:rPr lang="en-US" sz="2400" dirty="0"/>
              <a:t> </a:t>
            </a:r>
            <a:r>
              <a:rPr lang="id-ID" sz="2400" dirty="0"/>
              <a:t>bantuan </a:t>
            </a:r>
            <a:r>
              <a:rPr lang="en-US" sz="2400" dirty="0" err="1"/>
              <a:t>daerah</a:t>
            </a:r>
            <a:r>
              <a:rPr lang="en-US" sz="2400" dirty="0"/>
              <a:t> </a:t>
            </a:r>
            <a:r>
              <a:rPr lang="en-US" sz="2400" dirty="0" err="1"/>
              <a:t>mencakup</a:t>
            </a:r>
            <a:r>
              <a:rPr lang="en-US" sz="2400" dirty="0"/>
              <a:t> </a:t>
            </a:r>
            <a:r>
              <a:rPr lang="id-ID" sz="2400" dirty="0"/>
              <a:t>perbaikan, pemeliharaan, dan layanan purna jual, </a:t>
            </a:r>
            <a:r>
              <a:rPr lang="en-US" sz="2400" dirty="0" err="1"/>
              <a:t>serta</a:t>
            </a:r>
            <a:r>
              <a:rPr lang="en-US" sz="2400" dirty="0"/>
              <a:t> </a:t>
            </a:r>
            <a:r>
              <a:rPr lang="en-US" sz="2400" dirty="0" err="1"/>
              <a:t>lembaga</a:t>
            </a:r>
            <a:r>
              <a:rPr lang="en-US" sz="2400" dirty="0"/>
              <a:t> </a:t>
            </a:r>
            <a:r>
              <a:rPr lang="en-US" sz="2400" dirty="0" err="1"/>
              <a:t>layanan</a:t>
            </a:r>
            <a:r>
              <a:rPr lang="en-US" sz="2400" dirty="0"/>
              <a:t> </a:t>
            </a:r>
            <a:r>
              <a:rPr lang="en-US" sz="2400" dirty="0" err="1"/>
              <a:t>pedukung</a:t>
            </a:r>
            <a:r>
              <a:rPr lang="en-US" sz="2400" dirty="0"/>
              <a:t> </a:t>
            </a:r>
            <a:r>
              <a:rPr lang="id-ID" sz="2400" dirty="0"/>
              <a:t>seperti kredit biro</a:t>
            </a:r>
            <a:r>
              <a:rPr lang="en-US" sz="2400" dirty="0"/>
              <a:t>.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2479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err="1"/>
              <a:t>Definisi</a:t>
            </a:r>
            <a:r>
              <a:rPr lang="en-AU" dirty="0"/>
              <a:t> </a:t>
            </a:r>
            <a:r>
              <a:rPr lang="en-AU" i="1" dirty="0"/>
              <a:t>Service</a:t>
            </a:r>
            <a:r>
              <a:rPr lang="en-AU" dirty="0"/>
              <a:t> </a:t>
            </a:r>
            <a:r>
              <a:rPr lang="en-AU" dirty="0" err="1"/>
              <a:t>dan</a:t>
            </a:r>
            <a:r>
              <a:rPr lang="en-AU" dirty="0"/>
              <a:t> </a:t>
            </a:r>
            <a:r>
              <a:rPr lang="en-AU" i="1" dirty="0"/>
              <a:t>Service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id-ID" sz="2400" dirty="0"/>
              <a:t>Russell (1990) dan Quinn, Baruch, Paquette (1987) memperluas layanan </a:t>
            </a:r>
            <a:r>
              <a:rPr lang="en-US" sz="2400" dirty="0" err="1"/>
              <a:t>jasa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id-ID" sz="2400" dirty="0"/>
              <a:t> memasukkan semua</a:t>
            </a:r>
            <a:r>
              <a:rPr lang="en-US" sz="2400" dirty="0"/>
              <a:t> </a:t>
            </a:r>
            <a:r>
              <a:rPr lang="en-US" sz="2400" dirty="0" err="1"/>
              <a:t>aktivitas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id-ID" sz="2400" dirty="0"/>
              <a:t> kegiatan ekonomi di mana output</a:t>
            </a:r>
            <a:r>
              <a:rPr lang="en-US" sz="2400" dirty="0" err="1"/>
              <a:t>nya</a:t>
            </a:r>
            <a:r>
              <a:rPr lang="en-US" sz="2400" dirty="0"/>
              <a:t> </a:t>
            </a:r>
            <a:r>
              <a:rPr lang="id-ID" sz="2400" dirty="0"/>
              <a:t>bukan </a:t>
            </a:r>
            <a:r>
              <a:rPr lang="en-US" sz="2400" dirty="0" err="1"/>
              <a:t>berupa</a:t>
            </a:r>
            <a:r>
              <a:rPr lang="en-US" sz="2400" dirty="0"/>
              <a:t> </a:t>
            </a:r>
            <a:r>
              <a:rPr lang="id-ID" sz="2400" dirty="0"/>
              <a:t>produk fisik atau konstruksi, biasanya dikonsumsi ketika diproduksi, dan disampaikan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bentuk</a:t>
            </a:r>
            <a:r>
              <a:rPr lang="en-US" sz="2400" dirty="0"/>
              <a:t> </a:t>
            </a:r>
            <a:r>
              <a:rPr lang="id-ID" sz="2400" i="1" dirty="0"/>
              <a:t>intangible value add</a:t>
            </a:r>
            <a:r>
              <a:rPr lang="en-US" sz="2400" i="1" dirty="0" err="1"/>
              <a:t>ed</a:t>
            </a:r>
            <a:r>
              <a:rPr lang="id-ID" sz="2400" dirty="0"/>
              <a:t> seperti </a:t>
            </a:r>
            <a:r>
              <a:rPr lang="en-US" sz="2400" dirty="0" err="1"/>
              <a:t>memberikan</a:t>
            </a:r>
            <a:r>
              <a:rPr lang="en-US" sz="2400" dirty="0"/>
              <a:t> </a:t>
            </a:r>
            <a:r>
              <a:rPr lang="id-ID" sz="2400" dirty="0"/>
              <a:t>kenyamanan perjalanan kepada pelanggan. </a:t>
            </a:r>
            <a:endParaRPr lang="en-US" sz="24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5091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err="1"/>
              <a:t>Definisi</a:t>
            </a:r>
            <a:r>
              <a:rPr lang="en-AU" dirty="0"/>
              <a:t> </a:t>
            </a:r>
            <a:r>
              <a:rPr lang="en-AU" i="1" dirty="0"/>
              <a:t>Service</a:t>
            </a:r>
            <a:r>
              <a:rPr lang="en-AU" dirty="0"/>
              <a:t> </a:t>
            </a:r>
            <a:r>
              <a:rPr lang="en-AU" dirty="0" err="1"/>
              <a:t>dan</a:t>
            </a:r>
            <a:r>
              <a:rPr lang="en-AU" dirty="0"/>
              <a:t> </a:t>
            </a:r>
            <a:r>
              <a:rPr lang="en-AU" i="1" dirty="0"/>
              <a:t>Service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id-ID" sz="2400" dirty="0"/>
              <a:t>Sering kali layanan terpadu </a:t>
            </a:r>
            <a:r>
              <a:rPr lang="en-US" sz="2400" dirty="0" err="1"/>
              <a:t>sangat</a:t>
            </a:r>
            <a:r>
              <a:rPr lang="en-US" sz="2400" dirty="0"/>
              <a:t> </a:t>
            </a:r>
            <a:r>
              <a:rPr lang="en-US" sz="2400" dirty="0" err="1"/>
              <a:t>berkaitan</a:t>
            </a:r>
            <a:r>
              <a:rPr lang="en-US" sz="2400" dirty="0"/>
              <a:t> </a:t>
            </a:r>
            <a:r>
              <a:rPr lang="id-ID" sz="2400" dirty="0"/>
              <a:t>dengan barang-barang manufaktur, atau </a:t>
            </a:r>
            <a:r>
              <a:rPr lang="en-US" sz="2400" dirty="0" err="1"/>
              <a:t>barang</a:t>
            </a:r>
            <a:r>
              <a:rPr lang="en-US" sz="2400" dirty="0"/>
              <a:t> </a:t>
            </a:r>
            <a:r>
              <a:rPr lang="id-ID" sz="2400" dirty="0"/>
              <a:t>untuk pengiriman. </a:t>
            </a:r>
            <a:endParaRPr lang="en-US" sz="2400" dirty="0"/>
          </a:p>
          <a:p>
            <a:pPr algn="just"/>
            <a:r>
              <a:rPr lang="id-ID" sz="2400" dirty="0"/>
              <a:t>Jadi </a:t>
            </a:r>
            <a:r>
              <a:rPr lang="en-US" sz="2400" dirty="0" err="1"/>
              <a:t>jika</a:t>
            </a:r>
            <a:r>
              <a:rPr lang="en-US" sz="2400" dirty="0"/>
              <a:t> </a:t>
            </a:r>
            <a:r>
              <a:rPr lang="en-US" sz="2400" dirty="0" err="1"/>
              <a:t>ada</a:t>
            </a:r>
            <a:r>
              <a:rPr lang="en-US" sz="2400" dirty="0"/>
              <a:t> </a:t>
            </a:r>
            <a:r>
              <a:rPr lang="id-ID" sz="2400" dirty="0"/>
              <a:t>perbedaan antara barang dan jasa </a:t>
            </a:r>
            <a:r>
              <a:rPr lang="en-US" sz="2400" dirty="0" err="1"/>
              <a:t>dirasa</a:t>
            </a:r>
            <a:r>
              <a:rPr lang="id-ID" sz="2400" dirty="0"/>
              <a:t> tidak tepat, sehingga tidak ada batas yang jelas antara perusahaan manufaktur dan jasa yang ada (Berry &amp; Parasuraman, 1991).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1788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219</TotalTime>
  <Words>1829</Words>
  <Application>Microsoft Office PowerPoint</Application>
  <PresentationFormat>On-screen Show (4:3)</PresentationFormat>
  <Paragraphs>110</Paragraphs>
  <Slides>45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46" baseType="lpstr">
      <vt:lpstr>Office Theme</vt:lpstr>
      <vt:lpstr>ISYE6055 E-Supply Chain Management  Topik 4 - Membangun dan Mengelola E-Services Modern   </vt:lpstr>
      <vt:lpstr>Capaian pembelajaran  </vt:lpstr>
      <vt:lpstr>Definisi Service dan Service Model Service Model Analysis Demand dan Value Chain Management Service Value Chain untuk Service Value Networks     </vt:lpstr>
      <vt:lpstr>Definisi Service dan Service Model</vt:lpstr>
      <vt:lpstr>Definisi Service dan Service Model</vt:lpstr>
      <vt:lpstr>Definisi Service dan Service Model</vt:lpstr>
      <vt:lpstr>Definisi Service dan Service Model</vt:lpstr>
      <vt:lpstr>Definisi Service dan Service Model</vt:lpstr>
      <vt:lpstr>Definisi Service dan Service Model</vt:lpstr>
      <vt:lpstr>Definisi Service dan Service Model</vt:lpstr>
      <vt:lpstr>Definisi Service dan Service Model</vt:lpstr>
      <vt:lpstr> Service Model Analysis </vt:lpstr>
      <vt:lpstr>Service Model</vt:lpstr>
      <vt:lpstr>Service Model</vt:lpstr>
      <vt:lpstr>Service Model</vt:lpstr>
      <vt:lpstr>Service Model</vt:lpstr>
      <vt:lpstr>Service Model</vt:lpstr>
      <vt:lpstr>Service Model</vt:lpstr>
      <vt:lpstr>The Service Strategy Triad</vt:lpstr>
      <vt:lpstr>The Service Strategy Triad</vt:lpstr>
      <vt:lpstr>The service delivery systems architecture</vt:lpstr>
      <vt:lpstr>Demand Management dan Value Chain Management  </vt:lpstr>
      <vt:lpstr>Demand Chain Management</vt:lpstr>
      <vt:lpstr>Demand Chain Management</vt:lpstr>
      <vt:lpstr>Demand Chain Management</vt:lpstr>
      <vt:lpstr>Demand Chain Management</vt:lpstr>
      <vt:lpstr>Value Chain Management</vt:lpstr>
      <vt:lpstr>Value Chain Management</vt:lpstr>
      <vt:lpstr>Value Chain Management</vt:lpstr>
      <vt:lpstr>Value Chain Management</vt:lpstr>
      <vt:lpstr>Value Chain Management</vt:lpstr>
      <vt:lpstr>Revised Value Chain</vt:lpstr>
      <vt:lpstr>Value Chain Integrator</vt:lpstr>
      <vt:lpstr>Service Value Chain untuk Service Value Networks</vt:lpstr>
      <vt:lpstr>Service Value Chain To Service Value Networks</vt:lpstr>
      <vt:lpstr>Service Value Chain To Service Value Networks</vt:lpstr>
      <vt:lpstr>Balanced Scorecard</vt:lpstr>
      <vt:lpstr>Balanced Scorecard Model</vt:lpstr>
      <vt:lpstr>Balanced Scorecard (BSC)—Strategic Services Components</vt:lpstr>
      <vt:lpstr>Balanced Scorecard</vt:lpstr>
      <vt:lpstr>Kesimpulan</vt:lpstr>
      <vt:lpstr>Kesimpulan</vt:lpstr>
      <vt:lpstr>Kesimpulan</vt:lpstr>
      <vt:lpstr>DAFTAR PUSTAKA/SUMBER</vt:lpstr>
      <vt:lpstr>PowerPoint Presentation</vt:lpstr>
    </vt:vector>
  </TitlesOfParts>
  <Company>BINA NUSANTARA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BINUS</dc:creator>
  <cp:lastModifiedBy>Moh. Mujib Khoiri</cp:lastModifiedBy>
  <cp:revision>127</cp:revision>
  <dcterms:created xsi:type="dcterms:W3CDTF">2014-10-15T04:35:38Z</dcterms:created>
  <dcterms:modified xsi:type="dcterms:W3CDTF">2017-08-28T02:58:57Z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509181</vt:lpwstr>
  </property>
  <property fmtid="{D5CDD505-2E9C-101B-9397-08002B2CF9AE}" name="NXPowerLiteSettings" pid="3">
    <vt:lpwstr>C7000400038000</vt:lpwstr>
  </property>
  <property fmtid="{D5CDD505-2E9C-101B-9397-08002B2CF9AE}" name="NXPowerLiteVersion" pid="4">
    <vt:lpwstr>S9.0.3</vt:lpwstr>
  </property>
</Properties>
</file>