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_rels/presentation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4.png" ContentType="image/png"/>
  <Override PartName="/ppt/media/image3.png" ContentType="image/png"/>
  <Override PartName="/ppt/media/image1.png" ContentType="image/png"/>
  <Override PartName="/ppt/media/image2.png" ContentType="image/png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6.xml.rels" ContentType="application/vnd.openxmlformats-package.relationship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280" cy="935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809928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1620000" y="3085200"/>
            <a:ext cx="809928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280" cy="935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395244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770440" y="1368000"/>
            <a:ext cx="395244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770440" y="3085200"/>
            <a:ext cx="395244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1620000" y="3085200"/>
            <a:ext cx="395244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280" cy="935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260784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358520" y="1368000"/>
            <a:ext cx="260784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7097400" y="1368000"/>
            <a:ext cx="260784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7097400" y="3085200"/>
            <a:ext cx="260784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4358520" y="3085200"/>
            <a:ext cx="260784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1620000" y="3085200"/>
            <a:ext cx="260784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280" cy="935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1620000" y="1368000"/>
            <a:ext cx="8099280" cy="3287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280" cy="935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8099280" cy="3287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280" cy="935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3952440" cy="3287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5770440" y="1368000"/>
            <a:ext cx="3952440" cy="3287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280" cy="935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1620000" y="216000"/>
            <a:ext cx="8099280" cy="4336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280" cy="935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395244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1620000" y="3085200"/>
            <a:ext cx="395244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770440" y="1368000"/>
            <a:ext cx="3952440" cy="3287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280" cy="935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1620000" y="1368000"/>
            <a:ext cx="8099280" cy="3287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280" cy="935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3952440" cy="3287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770440" y="1368000"/>
            <a:ext cx="395244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770440" y="3085200"/>
            <a:ext cx="395244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280" cy="935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395244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770440" y="1368000"/>
            <a:ext cx="395244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1620000" y="3085200"/>
            <a:ext cx="809928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280" cy="935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809928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1620000" y="3085200"/>
            <a:ext cx="809928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280" cy="935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395244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770440" y="1368000"/>
            <a:ext cx="395244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770440" y="3085200"/>
            <a:ext cx="395244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1620000" y="3085200"/>
            <a:ext cx="395244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280" cy="935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260784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358520" y="1368000"/>
            <a:ext cx="260784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7097400" y="1368000"/>
            <a:ext cx="260784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7097400" y="3085200"/>
            <a:ext cx="260784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4358520" y="3085200"/>
            <a:ext cx="260784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1620000" y="3085200"/>
            <a:ext cx="260784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280" cy="935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1620000" y="1368000"/>
            <a:ext cx="8099280" cy="3287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280" cy="935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8099280" cy="3287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280" cy="935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3952440" cy="3287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5770440" y="1368000"/>
            <a:ext cx="3952440" cy="3287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280" cy="935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280" cy="935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8099280" cy="3287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1620000" y="216000"/>
            <a:ext cx="8099280" cy="4336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280" cy="935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395244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1620000" y="3085200"/>
            <a:ext cx="395244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5770440" y="1368000"/>
            <a:ext cx="3952440" cy="3287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280" cy="935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3952440" cy="3287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5770440" y="1368000"/>
            <a:ext cx="395244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5770440" y="3085200"/>
            <a:ext cx="395244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280" cy="935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395244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770440" y="1368000"/>
            <a:ext cx="395244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1620000" y="3085200"/>
            <a:ext cx="809928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280" cy="935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809928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1620000" y="3085200"/>
            <a:ext cx="809928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280" cy="935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395244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5770440" y="1368000"/>
            <a:ext cx="395244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5770440" y="3085200"/>
            <a:ext cx="395244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 type="body"/>
          </p:nvPr>
        </p:nvSpPr>
        <p:spPr>
          <a:xfrm>
            <a:off x="1620000" y="3085200"/>
            <a:ext cx="395244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280" cy="935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260784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358520" y="1368000"/>
            <a:ext cx="260784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7097400" y="1368000"/>
            <a:ext cx="260784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7097400" y="3085200"/>
            <a:ext cx="260784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5" name="PlaceHolder 6"/>
          <p:cNvSpPr>
            <a:spLocks noGrp="1"/>
          </p:cNvSpPr>
          <p:nvPr>
            <p:ph type="body"/>
          </p:nvPr>
        </p:nvSpPr>
        <p:spPr>
          <a:xfrm>
            <a:off x="4358520" y="3085200"/>
            <a:ext cx="260784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6" name="PlaceHolder 7"/>
          <p:cNvSpPr>
            <a:spLocks noGrp="1"/>
          </p:cNvSpPr>
          <p:nvPr>
            <p:ph type="body"/>
          </p:nvPr>
        </p:nvSpPr>
        <p:spPr>
          <a:xfrm>
            <a:off x="1620000" y="3085200"/>
            <a:ext cx="260784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280" cy="935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3952440" cy="3287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770440" y="1368000"/>
            <a:ext cx="3952440" cy="3287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280" cy="935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1620000" y="216000"/>
            <a:ext cx="8099280" cy="4336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280" cy="935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395244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1620000" y="3085200"/>
            <a:ext cx="395244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770440" y="1368000"/>
            <a:ext cx="3952440" cy="3287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280" cy="935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3952440" cy="3287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770440" y="1368000"/>
            <a:ext cx="395244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770440" y="3085200"/>
            <a:ext cx="395244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280" cy="935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395244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770440" y="1368000"/>
            <a:ext cx="395244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1620000" y="3085200"/>
            <a:ext cx="8099280" cy="1567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0" y="0"/>
            <a:ext cx="10085040" cy="566928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280" cy="93528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8099280" cy="3287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Click to edit the outline text format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Second Outline Level</a:t>
            </a:r>
            <a:endParaRPr b="0" lang="en-US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Third Outline Level</a:t>
            </a:r>
            <a:endParaRPr b="0" lang="en-US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Fourth Outline Level</a:t>
            </a:r>
            <a:endParaRPr b="0" lang="en-US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Fifth Outline Level</a:t>
            </a:r>
            <a:endParaRPr b="0" lang="en-US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Sixth Outline Level</a:t>
            </a:r>
            <a:endParaRPr b="0" lang="en-US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Seventh Outline Level</a:t>
            </a:r>
            <a:endParaRPr b="0" lang="en-US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2"/>
          <a:stretch/>
        </p:blipFill>
        <p:spPr>
          <a:xfrm>
            <a:off x="0" y="0"/>
            <a:ext cx="10085040" cy="566928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" descr=""/>
          <p:cNvPicPr/>
          <p:nvPr/>
        </p:nvPicPr>
        <p:blipFill>
          <a:blip r:embed="rId2"/>
          <a:stretch/>
        </p:blipFill>
        <p:spPr>
          <a:xfrm>
            <a:off x="0" y="0"/>
            <a:ext cx="10085040" cy="5669280"/>
          </a:xfrm>
          <a:prstGeom prst="rect">
            <a:avLst/>
          </a:prstGeom>
          <a:ln>
            <a:noFill/>
          </a:ln>
        </p:spPr>
      </p:pic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099280" cy="93528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8099280" cy="3287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Click to edit the outline text format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Second Outline Level</a:t>
            </a:r>
            <a:endParaRPr b="0" lang="en-US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Third Outline Level</a:t>
            </a:r>
            <a:endParaRPr b="0" lang="en-US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Fourth Outline Level</a:t>
            </a:r>
            <a:endParaRPr b="0" lang="en-US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Fifth Outline Level</a:t>
            </a:r>
            <a:endParaRPr b="0" lang="en-US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Sixth Outline Level</a:t>
            </a:r>
            <a:endParaRPr b="0" lang="en-US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Seventh Outline Level</a:t>
            </a:r>
            <a:endParaRPr b="0" lang="en-US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1620000" y="216000"/>
            <a:ext cx="8099280" cy="93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3300" spc="-1" strike="noStrike">
                <a:solidFill>
                  <a:srgbClr val="050505"/>
                </a:solidFill>
                <a:latin typeface="Times New Roman"/>
                <a:ea typeface="DejaVu Sans"/>
              </a:rPr>
              <a:t>Sistem Operasi</a:t>
            </a:r>
            <a:endParaRPr b="0" lang="en-US" sz="3300" spc="-1" strike="noStrike"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1620000" y="1368000"/>
            <a:ext cx="8099280" cy="3287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Manajemen Memori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Team Teaching</a:t>
            </a:r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1620000" y="216000"/>
            <a:ext cx="8099280" cy="935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3600" spc="-1" strike="noStrike">
                <a:latin typeface="arial"/>
              </a:rPr>
              <a:t>Pemanggilan Dinamis (2)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37" name="TextShape 2"/>
          <p:cNvSpPr txBox="1"/>
          <p:nvPr/>
        </p:nvSpPr>
        <p:spPr>
          <a:xfrm>
            <a:off x="1620000" y="1368000"/>
            <a:ext cx="8099280" cy="3287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latin typeface="Arial"/>
              </a:rPr>
              <a:t>Keuntungan dari pemanggilan dinamis adalah rutin yang tidak digunakan tidak akan dipanggil </a:t>
            </a:r>
            <a:endParaRPr b="0" lang="en-US" sz="26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latin typeface="Arial"/>
              </a:rPr>
              <a:t>Pemanggilan dinamis tidak memerlukan bantuan sistem operasi</a:t>
            </a:r>
            <a:endParaRPr b="0" lang="en-US" sz="26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latin typeface="Arial"/>
              </a:rPr>
              <a:t>Ini tanggung jawab para pengguna untuk merancang program yang mengambil keuntungan dari metode ini</a:t>
            </a:r>
            <a:endParaRPr b="0" lang="en-US" sz="26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latin typeface="Arial"/>
              </a:rPr>
              <a:t>Sistem operasi dapat membantu pembuat program dengan menyediakan kumpulan data rutin untuk mengimplementasi pemanggilan dinamis</a:t>
            </a:r>
            <a:endParaRPr b="0" lang="en-US" sz="2600" spc="-1" strike="noStrike">
              <a:latin typeface="Arial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1620000" y="216000"/>
            <a:ext cx="8099280" cy="935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3600" spc="-1" strike="noStrike">
                <a:latin typeface="Arial"/>
              </a:rPr>
              <a:t>Link Dinamis dan Pustaka Bersama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39" name="TextShape 2"/>
          <p:cNvSpPr txBox="1"/>
          <p:nvPr/>
        </p:nvSpPr>
        <p:spPr>
          <a:xfrm>
            <a:off x="1620000" y="1368000"/>
            <a:ext cx="8099280" cy="3287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Beberapa sistem operasi hanya mendukung penghubungan yang statis, dimana seluruh rutin yang ada dihubungkan ke dalam ruang alamat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Setiap program memiliki salinan dari seluruh pustaka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Konsep penghubungan dinamis, serupa dengan konsep pemanggilan dinamis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Pemanggilan lebih banyak ditunda selama waktu eksekusi, dari pada lama penundaan oleh penghubungan dinamis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Keistimewaan ini biasanya digunakan dalam sistem kumpulan pustaka, seperti pustaka bahasa subrutin</a:t>
            </a:r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1620000" y="216000"/>
            <a:ext cx="8099280" cy="935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Overlays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41" name="TextShape 2"/>
          <p:cNvSpPr txBox="1"/>
          <p:nvPr/>
        </p:nvSpPr>
        <p:spPr>
          <a:xfrm>
            <a:off x="1620000" y="1368000"/>
            <a:ext cx="8099280" cy="3287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Overlays merupakan suatu metode untuk memungkinkan suatu proses yang membutuhkan memori yang cukup besar menjadi lebih sederhana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Penggunaan overlays ini dapat menghemat memori yang digunakan dalam pengeksekusian instruksi-instruksi 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Hal ini sangat berguna terlebih jika suatu program yang ingin dieksekusi mempunyai ukuran yang lebih besar daripada alokasi memori yang tersedia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42" name="TextShape 3"/>
          <p:cNvSpPr txBox="1"/>
          <p:nvPr/>
        </p:nvSpPr>
        <p:spPr>
          <a:xfrm>
            <a:off x="1620000" y="216000"/>
            <a:ext cx="8099280" cy="935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ctr"/>
            <a:r>
              <a:rPr b="0" lang="en-US" sz="4400" spc="-1" strike="noStrike">
                <a:latin typeface="Arial"/>
                <a:ea typeface="Noto Sans CJK SC Regular"/>
              </a:rPr>
              <a:t>Overlays</a:t>
            </a:r>
            <a:endParaRPr b="0" lang="en-US" sz="4400" spc="-1" strike="noStrike">
              <a:latin typeface="Arial"/>
            </a:endParaRPr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1620000" y="216000"/>
            <a:ext cx="8099280" cy="935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Cara kerja Overlays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44" name="TextShape 2"/>
          <p:cNvSpPr txBox="1"/>
          <p:nvPr/>
        </p:nvSpPr>
        <p:spPr>
          <a:xfrm>
            <a:off x="1620000" y="1368000"/>
            <a:ext cx="8099280" cy="3287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Pertama membuat beberapa overlays yang didasarkan pada instruksi-instruksi yang dibutuhkan pada satu waktu tertentu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Setelah itu, membuat overlays drivernya yang digunakan sebagai jembatan atau perantara antara overlays yang dibuat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Selanjutnya, meload instruksi yang dibutuhkan pada satu waktu ke dalam absolut memori dan menunda instruksi lain yang belum dibutuhkan saat itu</a:t>
            </a:r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1620000" y="216000"/>
            <a:ext cx="8099280" cy="935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Cara Kerja Overlays (2)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46" name="TextShape 2"/>
          <p:cNvSpPr txBox="1"/>
          <p:nvPr/>
        </p:nvSpPr>
        <p:spPr>
          <a:xfrm>
            <a:off x="1620000" y="1368000"/>
            <a:ext cx="8099280" cy="3287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Setelah selesai dieksekusi, maka instruksi yang tertunda akan diload menggantikan instruksi yang sudah tidak dibutuhkan lagi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Proses-proses tersebut diatur oleh overlay driver yang dibuat oleh pengguna 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Untuk membuat suatu overlays dibutuhkan relokasi dan linking algoritma yang baik oleh penguna</a:t>
            </a:r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1620000" y="216000"/>
            <a:ext cx="8099280" cy="935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Referensi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48" name="TextShape 2"/>
          <p:cNvSpPr txBox="1"/>
          <p:nvPr/>
        </p:nvSpPr>
        <p:spPr>
          <a:xfrm>
            <a:off x="1620000" y="1368000"/>
            <a:ext cx="8099280" cy="3287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Masyarakat Digital Gotong Royong, 2006, Pengantar Sistem Operasi Komputer : Plus Ilustrasi Kernel Linux</a:t>
            </a:r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1620000" y="216000"/>
            <a:ext cx="8099280" cy="93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3300" spc="-1" strike="noStrike">
                <a:solidFill>
                  <a:srgbClr val="050505"/>
                </a:solidFill>
                <a:latin typeface="Times New Roman"/>
                <a:ea typeface="DejaVu Sans"/>
              </a:rPr>
              <a:t>Pendahuluan</a:t>
            </a:r>
            <a:endParaRPr b="0" lang="en-US" sz="3300" spc="-1" strike="noStrike"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1620000" y="1368000"/>
            <a:ext cx="8099280" cy="3287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28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  <a:ea typeface="DejaVu Sans"/>
              </a:rPr>
              <a:t>Memori adalah pusat kegiatan pada sebuah komputer, karena setiap proses yang dijalankan harus melalui memori terlebih dahulu</a:t>
            </a:r>
            <a:endParaRPr b="0" lang="en-US" sz="24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  <a:ea typeface="DejaVu Sans"/>
              </a:rPr>
              <a:t>CPU mengambil instruksi dari memori sesuai yang ada pada program counter</a:t>
            </a:r>
            <a:endParaRPr b="0" lang="en-US" sz="24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  <a:ea typeface="DejaVu Sans"/>
              </a:rPr>
              <a:t>Instruksi memerlukan proses memasukkan/menyimpan ke alamat memori</a:t>
            </a:r>
            <a:endParaRPr b="0" lang="en-US" sz="24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  <a:ea typeface="DejaVu Sans"/>
              </a:rPr>
              <a:t>Tugas sistem operasi adalah mengatur peletakan banyak proses pada suatu memori</a:t>
            </a:r>
            <a:endParaRPr b="0" lang="en-US" sz="24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1620000" y="216000"/>
            <a:ext cx="8099280" cy="93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3300" spc="-1" strike="noStrike">
                <a:solidFill>
                  <a:srgbClr val="050505"/>
                </a:solidFill>
                <a:latin typeface="Times New Roman"/>
                <a:ea typeface="DejaVu Sans"/>
              </a:rPr>
              <a:t>Address Binding</a:t>
            </a:r>
            <a:endParaRPr b="0" lang="en-US" sz="3300" spc="-1" strike="noStrike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1620000" y="1368000"/>
            <a:ext cx="8099280" cy="3287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28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  <a:ea typeface="DejaVu Sans"/>
              </a:rPr>
              <a:t>Biasanya sebuah program ditempatkan dalam disk dalam bentuk biner yang dapat dieksekusi </a:t>
            </a:r>
            <a:endParaRPr b="0" lang="en-US" sz="24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  <a:ea typeface="DejaVu Sans"/>
              </a:rPr>
              <a:t>Sebelum dieksekusi, sebuah program harus ditempatkan di memori terlebih dahulu</a:t>
            </a:r>
            <a:endParaRPr b="0" lang="en-US" sz="24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  <a:ea typeface="DejaVu Sans"/>
              </a:rPr>
              <a:t>Kumpulan proses yang ada pada disk harus menunggu dalam antrian (input queue) sebelum dibawa ke memori dan dieksekusi</a:t>
            </a:r>
            <a:endParaRPr b="0" lang="en-US" sz="24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  <a:ea typeface="DejaVu Sans"/>
              </a:rPr>
              <a:t>Prosedur penempatan yang biasa adalah dengan memilih salah satu proses yang ada di input queu, kemudian proses tersebut ditempatkan ke memori</a:t>
            </a:r>
            <a:endParaRPr b="0" lang="en-US" sz="2400" spc="-1" strike="noStrike"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1620000" y="216000"/>
            <a:ext cx="8099280" cy="93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3300" spc="-1" strike="noStrike">
                <a:solidFill>
                  <a:srgbClr val="050505"/>
                </a:solidFill>
                <a:latin typeface="Times New Roman"/>
                <a:ea typeface="DejaVu Sans"/>
              </a:rPr>
              <a:t>Address Binding (2)</a:t>
            </a:r>
            <a:endParaRPr b="0" lang="en-US" sz="3300" spc="-1" strike="noStrike">
              <a:latin typeface="Arial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1620000" y="1368000"/>
            <a:ext cx="8099280" cy="3287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28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  <a:ea typeface="DejaVu Sans"/>
              </a:rPr>
              <a:t>Sebelum dieksekusi, program akan melalui beberapa tahap dimana dalam setiap tahap alamat sebuah program akan direpresentasikan dengan cara yang berbeda</a:t>
            </a:r>
            <a:endParaRPr b="0" lang="en-US" sz="24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  <a:ea typeface="DejaVu Sans"/>
              </a:rPr>
              <a:t>Alamat di dalam sumber program biasanya dalam bentuk simbol-simbol</a:t>
            </a:r>
            <a:endParaRPr b="0" lang="en-US" sz="24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  <a:ea typeface="DejaVu Sans"/>
              </a:rPr>
              <a:t>Sebuah kompilator akan memetakan simbol-simbol ini ke alamat relokasi. Linkage editor akan memetakan alamat relokasi ini menjadi alamat absolut</a:t>
            </a:r>
            <a:endParaRPr b="0" lang="en-US" sz="24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  <a:ea typeface="DejaVu Sans"/>
              </a:rPr>
              <a:t>Binding adalah pemetaan dari satu ruang alamat ke alamat yang lain</a:t>
            </a:r>
            <a:endParaRPr b="0" lang="en-US" sz="2400" spc="-1" strike="noStrike"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1620000" y="216000"/>
            <a:ext cx="8099280" cy="93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3300" spc="-1" strike="noStrike">
                <a:solidFill>
                  <a:srgbClr val="050505"/>
                </a:solidFill>
                <a:latin typeface="Times New Roman"/>
                <a:ea typeface="DejaVu Sans"/>
              </a:rPr>
              <a:t>Address Binding (3)</a:t>
            </a:r>
            <a:endParaRPr b="0" lang="en-US" sz="3300" spc="-1" strike="noStrike">
              <a:latin typeface="Arial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1620000" y="1368000"/>
            <a:ext cx="8099280" cy="3287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28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  <a:ea typeface="DejaVu Sans"/>
              </a:rPr>
              <a:t>Binding Instruksi dan data ke memori dapat terjadi dalam tiga cara berbeda :</a:t>
            </a:r>
            <a:endParaRPr b="0" lang="en-US" sz="2400" spc="-1" strike="noStrike">
              <a:latin typeface="Arial"/>
            </a:endParaRPr>
          </a:p>
          <a:p>
            <a:pPr lvl="1" marL="864000" indent="-323280">
              <a:lnSpc>
                <a:spcPct val="100000"/>
              </a:lnSpc>
              <a:spcAft>
                <a:spcPts val="848"/>
              </a:spcAft>
              <a:buClr>
                <a:srgbClr val="0066ff"/>
              </a:buClr>
              <a:buFont typeface="StarSymbol"/>
              <a:buAutoNum type="arabicPeriod"/>
            </a:pPr>
            <a:r>
              <a:rPr b="0" lang="en-US" sz="2089" spc="-1" strike="noStrike">
                <a:solidFill>
                  <a:srgbClr val="050505"/>
                </a:solidFill>
                <a:latin typeface="Arial"/>
                <a:ea typeface="DejaVu Sans"/>
              </a:rPr>
              <a:t>Compilation Time</a:t>
            </a:r>
            <a:endParaRPr b="0" lang="en-US" sz="2089" spc="-1" strike="noStrike">
              <a:latin typeface="Arial"/>
            </a:endParaRPr>
          </a:p>
          <a:p>
            <a:pPr lvl="1" marL="864000" indent="-323280">
              <a:lnSpc>
                <a:spcPct val="100000"/>
              </a:lnSpc>
              <a:spcAft>
                <a:spcPts val="848"/>
              </a:spcAft>
              <a:buClr>
                <a:srgbClr val="0066ff"/>
              </a:buClr>
              <a:buFont typeface="StarSymbol"/>
              <a:buAutoNum type="arabicPeriod"/>
            </a:pPr>
            <a:r>
              <a:rPr b="0" lang="en-US" sz="2089" spc="-1" strike="noStrike">
                <a:solidFill>
                  <a:srgbClr val="050505"/>
                </a:solidFill>
                <a:latin typeface="Arial"/>
                <a:ea typeface="DejaVu Sans"/>
              </a:rPr>
              <a:t>Load Time</a:t>
            </a:r>
            <a:endParaRPr b="0" lang="en-US" sz="2089" spc="-1" strike="noStrike">
              <a:latin typeface="Arial"/>
            </a:endParaRPr>
          </a:p>
          <a:p>
            <a:pPr lvl="1" marL="864000" indent="-323280">
              <a:lnSpc>
                <a:spcPct val="100000"/>
              </a:lnSpc>
              <a:spcAft>
                <a:spcPts val="848"/>
              </a:spcAft>
              <a:buClr>
                <a:srgbClr val="0066ff"/>
              </a:buClr>
              <a:buFont typeface="StarSymbol"/>
              <a:buAutoNum type="arabicPeriod"/>
            </a:pPr>
            <a:r>
              <a:rPr b="0" lang="en-US" sz="2089" spc="-1" strike="noStrike">
                <a:solidFill>
                  <a:srgbClr val="050505"/>
                </a:solidFill>
                <a:latin typeface="Arial"/>
                <a:ea typeface="DejaVu Sans"/>
              </a:rPr>
              <a:t>Execution Time</a:t>
            </a:r>
            <a:endParaRPr b="0" lang="en-US" sz="2089" spc="-1" strike="noStrike"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1620000" y="216000"/>
            <a:ext cx="8099280" cy="93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3300" spc="-1" strike="noStrike">
                <a:solidFill>
                  <a:srgbClr val="050505"/>
                </a:solidFill>
                <a:latin typeface="Times New Roman"/>
                <a:ea typeface="DejaVu Sans"/>
              </a:rPr>
              <a:t>Ruang Alamat Logika dan Fisik</a:t>
            </a:r>
            <a:endParaRPr b="0" lang="en-US" sz="3300" spc="-1" strike="noStrike">
              <a:latin typeface="Arial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1620000" y="1368000"/>
            <a:ext cx="8099280" cy="3287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28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  <a:ea typeface="DejaVu Sans"/>
              </a:rPr>
              <a:t>Alamat logika adalah alamat yang dihasilkan oleh CPU disebut juga dengan alamat virtual</a:t>
            </a:r>
            <a:endParaRPr b="0" lang="en-US" sz="24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  <a:ea typeface="DejaVu Sans"/>
              </a:rPr>
              <a:t>Alamat fisik adalah alamat memori yang sebenarnya </a:t>
            </a:r>
            <a:endParaRPr b="0" lang="en-US" sz="24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  <a:ea typeface="DejaVu Sans"/>
              </a:rPr>
              <a:t>Pada saat waktu kompilasi dan waktu pemanggilan, alamat fisik dan alamat logika adalah sama</a:t>
            </a:r>
            <a:endParaRPr b="0" lang="en-US" sz="24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  <a:ea typeface="DejaVu Sans"/>
              </a:rPr>
              <a:t>Pada waktu eksekusi menghasilkan alamat fisik dan alamat virtual yang berbeda</a:t>
            </a:r>
            <a:endParaRPr b="0" lang="en-US" sz="2400" spc="-1" strike="noStrike"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1620000" y="216000"/>
            <a:ext cx="8099280" cy="93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3300" spc="-1" strike="noStrike">
                <a:solidFill>
                  <a:srgbClr val="050505"/>
                </a:solidFill>
                <a:latin typeface="Times New Roman"/>
                <a:ea typeface="DejaVu Sans"/>
              </a:rPr>
              <a:t>Ruang Alamat Logika dan Fisik (2)</a:t>
            </a:r>
            <a:endParaRPr b="0" lang="en-US" sz="3300" spc="-1" strike="noStrike"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1620000" y="1368000"/>
            <a:ext cx="8099280" cy="3287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28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  <a:ea typeface="DejaVu Sans"/>
              </a:rPr>
              <a:t>Kumpulan alamat virtual yang dibuat oleh CPU disebut ruang alamat virtual </a:t>
            </a:r>
            <a:endParaRPr b="0" lang="en-US" sz="24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  <a:ea typeface="DejaVu Sans"/>
              </a:rPr>
              <a:t>Kumpulan alamat fisik yang berkorespondensi dengan alamat virtual disebut ruang alamat fisik</a:t>
            </a:r>
            <a:endParaRPr b="0" lang="en-US" sz="24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50505"/>
                </a:solidFill>
                <a:latin typeface="Arial"/>
                <a:ea typeface="DejaVu Sans"/>
              </a:rPr>
              <a:t>Untuk mengubah alamat virtual ke alamat fisik diperlukan suatu perangkat keras yang bernama Memory Management Unit (MMU)</a:t>
            </a:r>
            <a:endParaRPr b="0" lang="en-US" sz="2400" spc="-1" strike="noStrike"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1620000" y="216000"/>
            <a:ext cx="8099280" cy="93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3300" spc="-1" strike="noStrike">
                <a:solidFill>
                  <a:srgbClr val="050505"/>
                </a:solidFill>
                <a:latin typeface="Times New Roman"/>
                <a:ea typeface="DejaVu Sans"/>
              </a:rPr>
              <a:t>Memory Management Unit</a:t>
            </a:r>
            <a:endParaRPr b="0" lang="en-US" sz="3300" spc="-1" strike="noStrike">
              <a:latin typeface="Arial"/>
            </a:endParaRPr>
          </a:p>
        </p:txBody>
      </p:sp>
      <p:pic>
        <p:nvPicPr>
          <p:cNvPr id="132" name="" descr=""/>
          <p:cNvPicPr/>
          <p:nvPr/>
        </p:nvPicPr>
        <p:blipFill>
          <a:blip r:embed="rId1"/>
          <a:srcRect l="39040" t="36250" r="31251" b="16469"/>
          <a:stretch/>
        </p:blipFill>
        <p:spPr>
          <a:xfrm>
            <a:off x="2194560" y="1304640"/>
            <a:ext cx="6674400" cy="40896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1620000" y="216000"/>
            <a:ext cx="8099280" cy="93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3600" spc="-1" strike="noStrike">
                <a:latin typeface="Arial"/>
              </a:rPr>
              <a:t>Pemanggilan Dinamis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34" name="CustomShape 2"/>
          <p:cNvSpPr/>
          <p:nvPr/>
        </p:nvSpPr>
        <p:spPr>
          <a:xfrm>
            <a:off x="1620000" y="1368000"/>
            <a:ext cx="8099280" cy="3287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5" name="TextShape 3"/>
          <p:cNvSpPr txBox="1"/>
          <p:nvPr/>
        </p:nvSpPr>
        <p:spPr>
          <a:xfrm>
            <a:off x="1620000" y="1368000"/>
            <a:ext cx="8099280" cy="3287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800" spc="-1" strike="noStrike">
                <a:latin typeface="arial"/>
              </a:rPr>
              <a:t>Untuk mendapatkan utilisasi ruang memori yang baik, dilakukan pemanggilan dinamis</a:t>
            </a:r>
            <a:endParaRPr b="0" lang="en-US" sz="48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800" spc="-1" strike="noStrike">
                <a:latin typeface="arial"/>
              </a:rPr>
              <a:t>Dengan pemanggilan dinamis, sebuah rutin tidak akan dipanggil sampai diperlukan</a:t>
            </a:r>
            <a:endParaRPr b="0" lang="en-US" sz="48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800" spc="-1" strike="noStrike">
                <a:latin typeface="arial"/>
              </a:rPr>
              <a:t>Semua rutin diletakkan dalam disk dengan format yang dapat dialokasikan ulang</a:t>
            </a:r>
            <a:endParaRPr b="0" lang="en-US" sz="48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800" spc="-1" strike="noStrike">
                <a:latin typeface="arial"/>
              </a:rPr>
              <a:t>Program utama ditempatkan dalam memori dan dieksekusi</a:t>
            </a:r>
            <a:endParaRPr b="0" lang="en-US" sz="48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800" spc="-1" strike="noStrike">
                <a:latin typeface="arial"/>
              </a:rPr>
              <a:t>Jika sebuah rutin memanggil rutin lainnya, maka akan dicek terlebih dahulu apakah rutin tersebut ada di dalam memori atau tidak</a:t>
            </a:r>
            <a:endParaRPr b="0" lang="en-US" sz="48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800" spc="-1" strike="noStrike">
                <a:latin typeface="arial"/>
              </a:rPr>
              <a:t>Jika tidak ada maka linkage loader akan dipanggil untuk menempatkan rutin-rutin yang diinginkan ke memori dan memperbaharui tabel alamat program untuk menyesuaikan perubahan </a:t>
            </a:r>
            <a:endParaRPr b="0" lang="en-US" sz="48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800" spc="-1" strike="noStrike">
                <a:latin typeface="arial"/>
              </a:rPr>
              <a:t>Kemudian kendali diberikan kepada rutin baru yang dipanggil</a:t>
            </a:r>
            <a:endParaRPr b="0" lang="en-US" sz="4800" spc="-1" strike="noStrike"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DNA</Template>
  <TotalTime>57</TotalTime>
  <Application>LibreOffice/5.4.5.1$Linux_x86 LibreOffice_project/40m0$Build-1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2018-09-30T16:54:02Z</dcterms:created>
  <dc:creator/>
  <dc:description/>
  <dc:language>en-US</dc:language>
  <cp:lastModifiedBy/>
  <dcterms:modified xsi:type="dcterms:W3CDTF">2018-10-01T07:57:34Z</dcterms:modified>
  <cp:revision>19</cp:revision>
  <dc:subject/>
  <dc:title>DNA</dc:title>
</cp:coreProperties>
</file>