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345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62" autoAdjust="0"/>
    <p:restoredTop sz="94660"/>
  </p:normalViewPr>
  <p:slideViewPr>
    <p:cSldViewPr>
      <p:cViewPr varScale="1">
        <p:scale>
          <a:sx n="98" d="100"/>
          <a:sy n="98" d="100"/>
        </p:scale>
        <p:origin x="36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E6CDFE4A-A288-456F-8932-782012A2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085EC-E1D3-6446-B8B7-14966A6F6100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1E3C-1418-2A48-AE70-3AF2D90B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7B869E31-72AA-4868-A67D-724D1EF41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86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11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91C6C-14E0-40E7-AA98-1F614A0AA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7E652-20E7-4D42-9C0A-8C09243AF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94C5-2FD3-488B-AF65-8A36BA571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9023BD9-1353-4567-8CD8-C695CC114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952C477-DABE-41FF-A93D-DD9F8C16C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0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7492EFD4-D249-4DB5-9EBD-EA8D7ECA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007C6-7D7D-41B3-B1FD-4939452AA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0324-F066-44D8-A511-84D6D814A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DED33-D115-47A6-996D-849E0A9A3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E732BEE-34A5-4433-889B-E2DA22B39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5164" y="762000"/>
            <a:ext cx="10101539" cy="4219194"/>
          </a:xfrm>
        </p:spPr>
        <p:txBody>
          <a:bodyPr>
            <a:normAutofit/>
          </a:bodyPr>
          <a:lstStyle/>
          <a:p>
            <a:r>
              <a:rPr lang="id-ID" sz="5000" b="1" dirty="0" err="1"/>
              <a:t>Ordinary</a:t>
            </a:r>
            <a:r>
              <a:rPr lang="id-ID" sz="5000" b="1" dirty="0"/>
              <a:t> </a:t>
            </a:r>
            <a:r>
              <a:rPr lang="id-ID" sz="5000" b="1" dirty="0" err="1"/>
              <a:t>Differential</a:t>
            </a:r>
            <a:r>
              <a:rPr lang="id-ID" sz="5000" b="1" dirty="0"/>
              <a:t> </a:t>
            </a:r>
            <a:r>
              <a:rPr lang="id-ID" sz="5000" b="1" dirty="0" err="1"/>
              <a:t>Equations</a:t>
            </a:r>
            <a:br>
              <a:rPr lang="id-ID" sz="5000" dirty="0"/>
            </a:b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Bernoulli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Equation</a:t>
            </a:r>
            <a:br>
              <a:rPr lang="id-ID" sz="5000" dirty="0"/>
            </a:br>
            <a:r>
              <a:rPr lang="id-ID" sz="2400" b="1" dirty="0"/>
              <a:t>Abadi</a:t>
            </a:r>
            <a:br>
              <a:rPr lang="id-ID" sz="2400" b="1" dirty="0"/>
            </a:br>
            <a:r>
              <a:rPr lang="id-ID" sz="2400" b="1" dirty="0"/>
              <a:t>Universitas Negeri Surabaya</a:t>
            </a:r>
            <a:br>
              <a:rPr lang="id-ID" sz="5000" dirty="0"/>
            </a:br>
            <a:endParaRPr lang="id-ID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4861112"/>
            <a:ext cx="2257425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1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2125D7"/>
                </a:solidFill>
              </a:rPr>
              <a:t>Bernoulli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515980"/>
                <a:ext cx="10178322" cy="50051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000" dirty="0"/>
                  <a:t>Bernoulli equation is one of the well known nonlinear differential equations of first order. It is written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Where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000" dirty="0"/>
                  <a:t> and </a:t>
                </a:r>
                <a14:m>
                  <m:oMath xmlns:m="http://schemas.openxmlformats.org/officeDocument/2006/math"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000" dirty="0"/>
                  <a:t> are continuous functions.</a:t>
                </a:r>
              </a:p>
              <a:p>
                <a:pPr marL="0" indent="0">
                  <a:buNone/>
                </a:pPr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If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d-ID" sz="2000" dirty="0"/>
                  <a:t>, the equation becomes a linear differential equation. In case of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sz="2000" dirty="0"/>
                  <a:t> the equation becomes separable</a:t>
                </a:r>
              </a:p>
              <a:p>
                <a:pPr marL="0" indent="0">
                  <a:buNone/>
                </a:pPr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In general case, when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≠0, 1</m:t>
                    </m:r>
                  </m:oMath>
                </a14:m>
                <a:r>
                  <a:rPr lang="id-ID" sz="2000" dirty="0"/>
                  <a:t>, bernoulli equation can be converted to a linear differential equation using the change of variable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id-ID" sz="2000" dirty="0"/>
              </a:p>
              <a:p>
                <a:pPr marL="0" indent="0">
                  <a:buNone/>
                </a:pPr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The new differential equation for the function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000" dirty="0"/>
                  <a:t> has the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sz="2000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515980"/>
                <a:ext cx="10178322" cy="5005136"/>
              </a:xfrm>
              <a:blipFill>
                <a:blip r:embed="rId2"/>
                <a:stretch>
                  <a:fillRect l="-623" t="-506" b="-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38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2125D7"/>
                </a:solidFill>
              </a:rPr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347537"/>
                <a:ext cx="10178322" cy="51495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000" dirty="0"/>
                  <a:t>Find the general solution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b="1" dirty="0"/>
                  <a:t>Solution:</a:t>
                </a:r>
              </a:p>
              <a:p>
                <a:pPr marL="0" indent="0">
                  <a:buNone/>
                </a:pPr>
                <a:r>
                  <a:rPr lang="id-ID" sz="2000" dirty="0"/>
                  <a:t>Set 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id-ID" sz="2000" dirty="0"/>
                  <a:t> , so we use the substitution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</m:sup>
                    </m:sSup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Differentiating both sides of the equation, we obtain: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Divide both sides of the original differential equation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000" dirty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d-ID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200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d-ID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id-ID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Subtituting </a:t>
                </a:r>
                <a:r>
                  <a:rPr lang="id-ID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000" dirty="0"/>
                  <a:t>and </a:t>
                </a:r>
                <a14:m>
                  <m:oMath xmlns:m="http://schemas.openxmlformats.org/officeDocument/2006/math"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id-ID" sz="2000" b="0" i="0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id-ID" sz="2000" dirty="0"/>
                  <a:t> we find: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d-ID" sz="2000" dirty="0"/>
              </a:p>
              <a:p>
                <a:pPr marL="0" indent="0" algn="ctr">
                  <a:buNone/>
                </a:pPr>
                <a:endParaRPr lang="id-ID" dirty="0"/>
              </a:p>
              <a:p>
                <a:pPr marL="0" indent="0" algn="ctr">
                  <a:buNone/>
                </a:pPr>
                <a:r>
                  <a:rPr lang="id-ID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347537"/>
                <a:ext cx="10178322" cy="5149516"/>
              </a:xfrm>
              <a:blipFill>
                <a:blip r:embed="rId2"/>
                <a:stretch>
                  <a:fillRect l="-623" t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53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32678" y="842211"/>
                <a:ext cx="10178322" cy="55104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000" dirty="0" err="1"/>
                  <a:t>or</a:t>
                </a:r>
                <a:r>
                  <a:rPr lang="id-ID" sz="2000" dirty="0"/>
                  <a:t> we can write as: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d-ID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d-ID" sz="2000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We get linear equation for the function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000" dirty="0"/>
                  <a:t>. To solve it, we use the integrating factor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∫</m:t>
                          </m:r>
                          <m:d>
                            <m:dPr>
                              <m:ctrl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d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The general solution of the linear equation is given by: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[∫</m:t>
                      </m:r>
                      <m:d>
                        <m:dPr>
                          <m:endChr m:val="]"/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d-ID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d-ID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d-ID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d-ID" sz="2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d-ID" sz="2000" dirty="0"/>
              </a:p>
              <a:p>
                <a:pPr marL="0" indent="0">
                  <a:buNone/>
                </a:pPr>
                <a:r>
                  <a:rPr lang="id-ID" sz="2000" dirty="0"/>
                  <a:t>Returning to the function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000" dirty="0"/>
                  <a:t>, we obtain the implicit expression: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000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id-ID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id-ID" sz="2000" dirty="0"/>
              </a:p>
              <a:p>
                <a:pPr marL="0" indent="0" algn="ctr">
                  <a:buNone/>
                </a:pPr>
                <a:r>
                  <a:rPr lang="id-ID" sz="2000" dirty="0"/>
                  <a:t>Or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d-ID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id-ID" sz="20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id-ID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d-ID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id-ID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2678" y="842211"/>
                <a:ext cx="10178322" cy="5510463"/>
              </a:xfrm>
              <a:blipFill>
                <a:blip r:embed="rId2"/>
                <a:stretch>
                  <a:fillRect l="-623" t="-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97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943" y="1815354"/>
            <a:ext cx="3594100" cy="3594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9495" y="874059"/>
            <a:ext cx="5688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The direction fields of the that differential equation is:</a:t>
            </a:r>
          </a:p>
        </p:txBody>
      </p:sp>
    </p:spTree>
    <p:extLst>
      <p:ext uri="{BB962C8B-B14F-4D97-AF65-F5344CB8AC3E}">
        <p14:creationId xmlns:p14="http://schemas.microsoft.com/office/powerpoint/2010/main" val="219751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exercises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000" dirty="0"/>
                  <a:t>Find the general solution of the equation: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000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sz="2000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id-ID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d-ID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func>
                          <m:funcPr>
                            <m:ctrlPr>
                              <a:rPr lang="id-ID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d-ID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d-ID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r>
                  <a:rPr lang="id-ID" sz="2000" dirty="0"/>
                  <a:t> 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id-ID" sz="2000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sz="2000" i="1" dirty="0" smtClean="0">
                        <a:latin typeface="Cambria Math" panose="02040503050406030204" pitchFamily="18" charset="0"/>
                      </a:rPr>
                      <m:t>𝑥𝑦</m:t>
                    </m:r>
                    <m:sSup>
                      <m:sSupPr>
                        <m:ctrlPr>
                          <a:rPr lang="id-ID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d-ID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000" dirty="0"/>
                  <a:t> with </a:t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5" t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8266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{7F17A67C-18EE-BF41-AC28-CD6F3364EFE7}tf10001069</Template>
  <TotalTime>4013</TotalTime>
  <Words>357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Wingdings 3</vt:lpstr>
      <vt:lpstr>Wisp</vt:lpstr>
      <vt:lpstr>Ordinary Differential Equations Bernoulli Equation Abadi Universitas Negeri Surabaya </vt:lpstr>
      <vt:lpstr>Bernoulli equation</vt:lpstr>
      <vt:lpstr>Example </vt:lpstr>
      <vt:lpstr>PowerPoint Presentation</vt:lpstr>
      <vt:lpstr>PowerPoint Presentation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AA</cp:lastModifiedBy>
  <cp:revision>362</cp:revision>
  <cp:lastPrinted>1601-01-01T00:00:00Z</cp:lastPrinted>
  <dcterms:created xsi:type="dcterms:W3CDTF">2001-08-11T18:03:30Z</dcterms:created>
  <dcterms:modified xsi:type="dcterms:W3CDTF">2020-10-06T14:16:28Z</dcterms:modified>
</cp:coreProperties>
</file>