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0" r:id="rId3"/>
    <p:sldId id="261" r:id="rId4"/>
    <p:sldId id="263" r:id="rId5"/>
    <p:sldId id="264" r:id="rId6"/>
    <p:sldId id="265" r:id="rId7"/>
    <p:sldId id="266" r:id="rId8"/>
    <p:sldId id="269" r:id="rId9"/>
    <p:sldId id="268" r:id="rId10"/>
    <p:sldId id="270" r:id="rId11"/>
  </p:sldIdLst>
  <p:sldSz cx="9144000" cy="6858000" type="screen4x3"/>
  <p:notesSz cx="9945688" cy="6858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integrasi fisik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47500"/>
                      <a:satMod val="137000"/>
                    </a:schemeClr>
                  </a:gs>
                  <a:gs pos="55000">
                    <a:schemeClr val="accent1">
                      <a:shade val="69000"/>
                      <a:satMod val="137000"/>
                    </a:schemeClr>
                  </a:gs>
                  <a:gs pos="100000">
                    <a:schemeClr val="accent1">
                      <a:shade val="98000"/>
                      <a:satMod val="137000"/>
                    </a:schemeClr>
                  </a:gs>
                </a:gsLst>
                <a:lin ang="16200000" scaled="0"/>
              </a:gradFill>
              <a:ln w="6350" cap="rnd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39000" dist="254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1938-48F0-BFF7-97386B2F5DE0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2">
                      <a:shade val="47500"/>
                      <a:satMod val="137000"/>
                    </a:schemeClr>
                  </a:gs>
                  <a:gs pos="55000">
                    <a:schemeClr val="accent2">
                      <a:shade val="69000"/>
                      <a:satMod val="137000"/>
                    </a:schemeClr>
                  </a:gs>
                  <a:gs pos="100000">
                    <a:schemeClr val="accent2">
                      <a:shade val="98000"/>
                      <a:satMod val="137000"/>
                    </a:schemeClr>
                  </a:gs>
                </a:gsLst>
                <a:lin ang="16200000" scaled="0"/>
              </a:gradFill>
              <a:ln w="6350" cap="rnd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39000" dist="254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938-48F0-BFF7-97386B2F5DE0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4">
                      <a:shade val="47500"/>
                      <a:satMod val="137000"/>
                    </a:schemeClr>
                  </a:gs>
                  <a:gs pos="55000">
                    <a:schemeClr val="accent4">
                      <a:shade val="69000"/>
                      <a:satMod val="137000"/>
                    </a:schemeClr>
                  </a:gs>
                  <a:gs pos="100000">
                    <a:schemeClr val="accent4">
                      <a:shade val="98000"/>
                      <a:satMod val="137000"/>
                    </a:schemeClr>
                  </a:gs>
                </a:gsLst>
                <a:lin ang="16200000" scaled="0"/>
              </a:gradFill>
              <a:ln w="6350" cap="rnd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39000" dist="254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938-48F0-BFF7-97386B2F5DE0}"/>
              </c:ext>
            </c:extLst>
          </c:dPt>
          <c:cat>
            <c:strRef>
              <c:f>Sheet1!$A$2:$A$5</c:f>
              <c:strCache>
                <c:ptCount val="3"/>
                <c:pt idx="0">
                  <c:v>integrasi Fisik</c:v>
                </c:pt>
                <c:pt idx="1">
                  <c:v>integrasi sosial</c:v>
                </c:pt>
                <c:pt idx="2">
                  <c:v>integrasi pembelajaran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4.5</c:v>
                </c:pt>
                <c:pt idx="1">
                  <c:v>3.5</c:v>
                </c:pt>
                <c:pt idx="2">
                  <c:v>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938-48F0-BFF7-97386B2F5DE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3"/>
                <c:pt idx="0">
                  <c:v>integrasi Fisik</c:v>
                </c:pt>
                <c:pt idx="1">
                  <c:v>integrasi sosial</c:v>
                </c:pt>
                <c:pt idx="2">
                  <c:v>integrasi pembelajaran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938-48F0-BFF7-97386B2F5DE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3"/>
                <c:pt idx="0">
                  <c:v>integrasi Fisik</c:v>
                </c:pt>
                <c:pt idx="1">
                  <c:v>integrasi sosial</c:v>
                </c:pt>
                <c:pt idx="2">
                  <c:v>integrasi pembelajaran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938-48F0-BFF7-97386B2F5D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14274944"/>
        <c:axId val="44690816"/>
      </c:barChart>
      <c:catAx>
        <c:axId val="3142749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err="1"/>
                  <a:t>Gambar</a:t>
                </a:r>
                <a:r>
                  <a:rPr lang="en-US" dirty="0"/>
                  <a:t>.</a:t>
                </a:r>
                <a:r>
                  <a:rPr lang="en-US" baseline="0" dirty="0"/>
                  <a:t> 1</a:t>
                </a:r>
                <a:endParaRPr lang="en-US" dirty="0"/>
              </a:p>
            </c:rich>
          </c:tx>
          <c:layout/>
          <c:overlay val="0"/>
        </c:title>
        <c:numFmt formatCode="General" sourceLinked="0"/>
        <c:majorTickMark val="none"/>
        <c:minorTickMark val="none"/>
        <c:tickLblPos val="nextTo"/>
        <c:crossAx val="44690816"/>
        <c:crosses val="autoZero"/>
        <c:auto val="1"/>
        <c:lblAlgn val="ctr"/>
        <c:lblOffset val="100"/>
        <c:noMultiLvlLbl val="0"/>
      </c:catAx>
      <c:valAx>
        <c:axId val="4469081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err="1"/>
                  <a:t>Waktu</a:t>
                </a:r>
                <a:r>
                  <a:rPr lang="en-US" dirty="0"/>
                  <a:t> </a:t>
                </a:r>
                <a:r>
                  <a:rPr lang="en-US" dirty="0" err="1"/>
                  <a:t>belajar</a:t>
                </a:r>
                <a:r>
                  <a:rPr lang="en-US" dirty="0"/>
                  <a:t> </a:t>
                </a:r>
                <a:r>
                  <a:rPr lang="en-US" dirty="0" err="1"/>
                  <a:t>perhari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14274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7F664-7602-42E2-9DC6-B0A1F5A00EFF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75D73-10E1-443F-8045-5F28683D1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34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3588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85C40-2838-49E5-A7C7-121B7902793C}" type="datetimeFigureOut">
              <a:rPr lang="en-US" smtClean="0"/>
              <a:pPr/>
              <a:t>12/3/2016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7550" y="514350"/>
            <a:ext cx="3430588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569" y="3257550"/>
            <a:ext cx="795655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3588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222DD-71CB-4DFC-89D9-90ACF97078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634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Integrasi%20penuh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5984" y="4786323"/>
            <a:ext cx="5143536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coolSlan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i="1" dirty="0" err="1">
                <a:solidFill>
                  <a:schemeClr val="bg1"/>
                </a:solidFill>
              </a:rPr>
              <a:t>Berbagai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Bentuk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dan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Layanan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Bagi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2400" b="1" i="1" dirty="0" err="1">
                <a:solidFill>
                  <a:schemeClr val="bg1"/>
                </a:solidFill>
              </a:rPr>
              <a:t>Anak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Berkebutuhan</a:t>
            </a:r>
            <a:r>
              <a:rPr lang="en-US" sz="2400" b="1" i="1" dirty="0">
                <a:solidFill>
                  <a:schemeClr val="bg1"/>
                </a:solidFill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</a:rPr>
              <a:t>Khusus</a:t>
            </a:r>
            <a:endParaRPr lang="en-US" sz="2400" b="1" dirty="0">
              <a:solidFill>
                <a:schemeClr val="bg1"/>
              </a:solidFill>
            </a:endParaRPr>
          </a:p>
          <a:p>
            <a:pPr algn="ctr"/>
            <a:endParaRPr lang="en-US" sz="2400" b="1" cap="none" spc="0" dirty="0">
              <a:ln w="11430"/>
              <a:solidFill>
                <a:schemeClr val="bg1"/>
              </a:solidFill>
              <a:effectLst>
                <a:reflection blurRad="6350" stA="60000" endA="900" endPos="580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87401" y="6072206"/>
            <a:ext cx="56364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d-ID" sz="3200" b="1" spc="0" dirty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Oleh: </a:t>
            </a:r>
            <a:r>
              <a:rPr lang="en-ID" sz="3200" b="1" spc="0" dirty="0" err="1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Adi</a:t>
            </a:r>
            <a:r>
              <a:rPr lang="en-ID" sz="3200" b="1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 </a:t>
            </a:r>
            <a:r>
              <a:rPr lang="en-ID" sz="3200" b="1" spc="0" dirty="0" err="1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Apriadi</a:t>
            </a:r>
            <a:r>
              <a:rPr lang="en-ID" sz="3200" b="1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 </a:t>
            </a:r>
            <a:r>
              <a:rPr lang="en-ID" sz="3200" b="1" spc="0" dirty="0" err="1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Adiansha</a:t>
            </a:r>
            <a:endParaRPr lang="en-US" sz="3200" b="1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</p:txBody>
      </p:sp>
      <p:pic>
        <p:nvPicPr>
          <p:cNvPr id="1026" name="Picture 2" descr="E:\BAHAN AJAR\MK PABK\baru\sekolah untuk ATN\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500042"/>
            <a:ext cx="6929485" cy="3852883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7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:\WALPAPER\30 Beautiful 3D Animated Animals HD Wallpapers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143108" y="3071810"/>
            <a:ext cx="599234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err="1">
                <a:ln w="11430"/>
              </a:rPr>
              <a:t>Trimakasih</a:t>
            </a:r>
            <a:r>
              <a:rPr lang="en-US" sz="3600" b="1" cap="none" spc="0" dirty="0">
                <a:ln w="11430"/>
              </a:rPr>
              <a:t>,…</a:t>
            </a:r>
          </a:p>
          <a:p>
            <a:pPr algn="ctr"/>
            <a:r>
              <a:rPr lang="en-US" sz="3600" b="1" dirty="0" err="1">
                <a:ln w="11430"/>
              </a:rPr>
              <a:t>Sampai</a:t>
            </a:r>
            <a:r>
              <a:rPr lang="en-US" sz="3600" b="1" dirty="0">
                <a:ln w="11430"/>
              </a:rPr>
              <a:t> </a:t>
            </a:r>
            <a:r>
              <a:rPr lang="en-US" sz="3600" b="1" dirty="0" err="1">
                <a:ln w="11430"/>
              </a:rPr>
              <a:t>jumpa</a:t>
            </a:r>
            <a:r>
              <a:rPr lang="en-US" sz="3600" b="1" dirty="0">
                <a:ln w="11430"/>
              </a:rPr>
              <a:t> </a:t>
            </a:r>
            <a:r>
              <a:rPr lang="en-US" sz="3600" b="1" dirty="0" err="1">
                <a:ln w="11430"/>
              </a:rPr>
              <a:t>minggu</a:t>
            </a:r>
            <a:r>
              <a:rPr lang="en-US" sz="3600" b="1" dirty="0">
                <a:ln w="11430"/>
              </a:rPr>
              <a:t> </a:t>
            </a:r>
            <a:r>
              <a:rPr lang="en-US" sz="3600" b="1" dirty="0" err="1">
                <a:ln w="11430"/>
              </a:rPr>
              <a:t>depan</a:t>
            </a:r>
            <a:endParaRPr lang="en-US" sz="3600" b="1" dirty="0">
              <a:ln w="1143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Segregasi</a:t>
            </a:r>
            <a:r>
              <a:rPr lang="en-US" dirty="0"/>
              <a:t> (</a:t>
            </a:r>
            <a:r>
              <a:rPr lang="en-US" dirty="0" err="1"/>
              <a:t>terpisah</a:t>
            </a:r>
            <a:r>
              <a:rPr lang="en-US" dirty="0"/>
              <a:t>), </a:t>
            </a:r>
            <a:r>
              <a:rPr lang="en-US" dirty="0" err="1"/>
              <a:t>kelebihan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perlakuan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insentif</a:t>
            </a:r>
            <a:r>
              <a:rPr lang="en-US" dirty="0"/>
              <a:t>  (</a:t>
            </a:r>
            <a:r>
              <a:rPr lang="en-US" dirty="0" err="1"/>
              <a:t>para</a:t>
            </a:r>
            <a:r>
              <a:rPr lang="en-US" dirty="0"/>
              <a:t> guru </a:t>
            </a:r>
            <a:r>
              <a:rPr lang="en-US" dirty="0" err="1"/>
              <a:t>dipersiapkan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melayani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)</a:t>
            </a:r>
          </a:p>
          <a:p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bergaul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akrab</a:t>
            </a:r>
            <a:endParaRPr lang="en-US" dirty="0"/>
          </a:p>
          <a:p>
            <a:r>
              <a:rPr lang="en-US" dirty="0" err="1"/>
              <a:t>Keinginan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bersaing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segregasi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ABK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setara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unggul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Kekurangan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segregasi</a:t>
            </a:r>
            <a:r>
              <a:rPr lang="en-US" dirty="0"/>
              <a:t>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terpisah</a:t>
            </a:r>
            <a:r>
              <a:rPr lang="en-US" dirty="0"/>
              <a:t>,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seolah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sendiri</a:t>
            </a:r>
            <a:endParaRPr lang="en-US" dirty="0"/>
          </a:p>
          <a:p>
            <a:r>
              <a:rPr lang="en-US" dirty="0"/>
              <a:t>ABK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terisolasi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.</a:t>
            </a:r>
          </a:p>
          <a:p>
            <a:r>
              <a:rPr lang="en-US" dirty="0" err="1"/>
              <a:t>Tdk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mendpat</a:t>
            </a:r>
            <a:r>
              <a:rPr lang="en-US" dirty="0"/>
              <a:t> </a:t>
            </a:r>
            <a:r>
              <a:rPr lang="en-US" dirty="0" err="1"/>
              <a:t>tantangan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lbh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, </a:t>
            </a:r>
            <a:r>
              <a:rPr lang="en-US" dirty="0" err="1"/>
              <a:t>krn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teman2 </a:t>
            </a:r>
            <a:r>
              <a:rPr lang="en-US" dirty="0" err="1"/>
              <a:t>yh</a:t>
            </a:r>
            <a:r>
              <a:rPr lang="en-US" dirty="0"/>
              <a:t> 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sama</a:t>
            </a:r>
            <a:endParaRPr lang="en-US" dirty="0"/>
          </a:p>
          <a:p>
            <a:r>
              <a:rPr lang="en-US" dirty="0" err="1"/>
              <a:t>Terkadang</a:t>
            </a:r>
            <a:r>
              <a:rPr lang="en-US" dirty="0"/>
              <a:t> </a:t>
            </a:r>
            <a:r>
              <a:rPr lang="en-US" dirty="0" err="1"/>
              <a:t>mas</a:t>
            </a:r>
            <a:r>
              <a:rPr lang="en-US" dirty="0"/>
              <a:t> </a:t>
            </a:r>
            <a:r>
              <a:rPr lang="en-US" dirty="0" err="1"/>
              <a:t>tdk</a:t>
            </a:r>
            <a:r>
              <a:rPr lang="en-US" dirty="0"/>
              <a:t> </a:t>
            </a:r>
            <a:r>
              <a:rPr lang="en-US" dirty="0" err="1"/>
              <a:t>mengenal</a:t>
            </a:r>
            <a:r>
              <a:rPr lang="en-US" dirty="0"/>
              <a:t> ABK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, </a:t>
            </a:r>
            <a:r>
              <a:rPr lang="en-US" dirty="0" err="1"/>
              <a:t>shg</a:t>
            </a:r>
            <a:r>
              <a:rPr lang="en-US" dirty="0"/>
              <a:t> </a:t>
            </a:r>
            <a:r>
              <a:rPr lang="en-US" dirty="0" err="1"/>
              <a:t>tdk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menghargai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integrasi</a:t>
            </a:r>
            <a:r>
              <a:rPr lang="en-US" dirty="0"/>
              <a:t>, </a:t>
            </a:r>
            <a:r>
              <a:rPr lang="en-US" dirty="0" err="1"/>
              <a:t>kelebihan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ABK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tempatkan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sekolah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dgn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normal</a:t>
            </a:r>
          </a:p>
          <a:p>
            <a:r>
              <a:rPr lang="en-US" dirty="0"/>
              <a:t>ABK </a:t>
            </a:r>
            <a:r>
              <a:rPr lang="en-US" dirty="0" err="1"/>
              <a:t>menghayati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dgn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normal</a:t>
            </a:r>
          </a:p>
          <a:p>
            <a:r>
              <a:rPr lang="en-US" dirty="0" err="1"/>
              <a:t>Anak</a:t>
            </a:r>
            <a:r>
              <a:rPr lang="en-US" dirty="0"/>
              <a:t> normal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menghayati</a:t>
            </a:r>
            <a:r>
              <a:rPr lang="en-US" dirty="0"/>
              <a:t> </a:t>
            </a:r>
            <a:r>
              <a:rPr lang="en-US" dirty="0" err="1"/>
              <a:t>keanekaragam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hidup</a:t>
            </a:r>
            <a:endParaRPr lang="en-US" dirty="0"/>
          </a:p>
          <a:p>
            <a:r>
              <a:rPr lang="en-US" dirty="0" err="1"/>
              <a:t>Anak</a:t>
            </a:r>
            <a:r>
              <a:rPr lang="en-US" dirty="0"/>
              <a:t> normal &amp; </a:t>
            </a:r>
            <a:r>
              <a:rPr lang="en-US" dirty="0" err="1"/>
              <a:t>mas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menyadari</a:t>
            </a:r>
            <a:r>
              <a:rPr lang="en-US" dirty="0"/>
              <a:t> </a:t>
            </a:r>
            <a:r>
              <a:rPr lang="en-US" dirty="0" err="1"/>
              <a:t>bhw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khas</a:t>
            </a:r>
            <a:r>
              <a:rPr lang="en-US" dirty="0"/>
              <a:t>,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sbg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wajar</a:t>
            </a:r>
            <a:endParaRPr lang="en-US" dirty="0"/>
          </a:p>
          <a:p>
            <a:r>
              <a:rPr lang="en-US" dirty="0"/>
              <a:t>ABK &amp; </a:t>
            </a:r>
            <a:r>
              <a:rPr lang="en-US" dirty="0" err="1"/>
              <a:t>anak</a:t>
            </a:r>
            <a:r>
              <a:rPr lang="en-US" dirty="0"/>
              <a:t> normal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shg</a:t>
            </a:r>
            <a:r>
              <a:rPr lang="en-US" dirty="0"/>
              <a:t> </a:t>
            </a:r>
            <a:r>
              <a:rPr lang="en-US" dirty="0" err="1"/>
              <a:t>tdk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jurang</a:t>
            </a:r>
            <a:r>
              <a:rPr lang="en-US" dirty="0"/>
              <a:t> </a:t>
            </a:r>
            <a:r>
              <a:rPr lang="en-US" dirty="0" err="1"/>
              <a:t>pemisah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Kekurang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integrasi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ABK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dilayani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kebutuhannya</a:t>
            </a:r>
            <a:endParaRPr lang="en-US" dirty="0"/>
          </a:p>
          <a:p>
            <a:r>
              <a:rPr lang="en-US" dirty="0" err="1"/>
              <a:t>Kemungkinan</a:t>
            </a:r>
            <a:r>
              <a:rPr lang="en-US" dirty="0"/>
              <a:t> ABK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ejekan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normal </a:t>
            </a:r>
            <a:r>
              <a:rPr lang="en-US" dirty="0" err="1"/>
              <a:t>terbuka</a:t>
            </a:r>
            <a:r>
              <a:rPr lang="en-US" dirty="0"/>
              <a:t> </a:t>
            </a:r>
            <a:r>
              <a:rPr lang="en-US" dirty="0" err="1"/>
              <a:t>lbh</a:t>
            </a:r>
            <a:r>
              <a:rPr lang="en-US" dirty="0"/>
              <a:t> </a:t>
            </a:r>
            <a:r>
              <a:rPr lang="en-US" dirty="0" err="1"/>
              <a:t>luas</a:t>
            </a:r>
            <a:endParaRPr lang="en-US" dirty="0"/>
          </a:p>
          <a:p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integrasi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berdampak</a:t>
            </a:r>
            <a:r>
              <a:rPr lang="en-US" dirty="0"/>
              <a:t> </a:t>
            </a:r>
            <a:r>
              <a:rPr lang="en-US" dirty="0" err="1"/>
              <a:t>buruk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normal (</a:t>
            </a:r>
            <a:r>
              <a:rPr lang="en-US" dirty="0" err="1"/>
              <a:t>tanggapan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normal),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berpengaruh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lbh</a:t>
            </a:r>
            <a:r>
              <a:rPr lang="en-US" dirty="0"/>
              <a:t>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ABK.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472518" cy="1252728"/>
          </a:xfrm>
        </p:spPr>
        <p:txBody>
          <a:bodyPr>
            <a:noAutofit/>
          </a:bodyPr>
          <a:lstStyle/>
          <a:p>
            <a:r>
              <a:rPr lang="en-US" sz="3200" dirty="0" err="1"/>
              <a:t>Contoh</a:t>
            </a:r>
            <a:r>
              <a:rPr lang="en-US" sz="3200" dirty="0"/>
              <a:t> </a:t>
            </a:r>
            <a:r>
              <a:rPr lang="en-US" sz="3200" dirty="0" err="1"/>
              <a:t>Profil</a:t>
            </a:r>
            <a:r>
              <a:rPr lang="en-US" sz="3200" dirty="0"/>
              <a:t> </a:t>
            </a:r>
            <a:r>
              <a:rPr lang="en-US" sz="3200" dirty="0" err="1"/>
              <a:t>Integrasi</a:t>
            </a:r>
            <a:r>
              <a:rPr lang="en-US" sz="3200" dirty="0"/>
              <a:t> </a:t>
            </a:r>
            <a:r>
              <a:rPr lang="en-US" sz="3200" dirty="0" err="1"/>
              <a:t>Fisik</a:t>
            </a:r>
            <a:r>
              <a:rPr lang="en-US" sz="3200" dirty="0"/>
              <a:t>, </a:t>
            </a:r>
            <a:r>
              <a:rPr lang="en-US" sz="3200" dirty="0" err="1"/>
              <a:t>Sosial,dan</a:t>
            </a:r>
            <a:r>
              <a:rPr lang="en-US" sz="3200" dirty="0"/>
              <a:t> </a:t>
            </a:r>
            <a:r>
              <a:rPr lang="en-US" sz="3200" dirty="0" err="1"/>
              <a:t>Pembelajaran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Seorang</a:t>
            </a:r>
            <a:r>
              <a:rPr lang="en-US" sz="3200" dirty="0"/>
              <a:t> ABK (</a:t>
            </a:r>
            <a:r>
              <a:rPr lang="en-US" sz="3200" dirty="0" err="1"/>
              <a:t>Diadaptasi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Reynolds &amp; </a:t>
            </a:r>
            <a:r>
              <a:rPr lang="en-US" sz="3200" dirty="0" err="1"/>
              <a:t>Bireh</a:t>
            </a:r>
            <a:r>
              <a:rPr lang="en-US" sz="3200" dirty="0"/>
              <a:t>, 1988: 17)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2143116"/>
          <a:ext cx="8229600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chart seriesIdx="1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>
                                            <p:graphicEl>
                                              <a:chart seriesIdx="2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">
                                            <p:graphicEl>
                                              <a:chart seriesIdx="2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">
                                            <p:graphicEl>
                                              <a:chart seriesIdx="2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Chart bld="seriesEl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mengacu</a:t>
            </a:r>
            <a:r>
              <a:rPr lang="en-US" sz="2400" dirty="0"/>
              <a:t> pd model </a:t>
            </a:r>
            <a:r>
              <a:rPr lang="en-US" sz="2400" dirty="0" err="1"/>
              <a:t>pengitegrasian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dpt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rentangan</a:t>
            </a:r>
            <a:r>
              <a:rPr lang="en-US" sz="2400" dirty="0"/>
              <a:t> </a:t>
            </a:r>
            <a:r>
              <a:rPr lang="en-US" sz="2400" dirty="0" err="1"/>
              <a:t>pengintegrasian</a:t>
            </a:r>
            <a:r>
              <a:rPr lang="en-US" sz="2400" dirty="0"/>
              <a:t> </a:t>
            </a:r>
            <a:r>
              <a:rPr lang="en-US" sz="2400" dirty="0" err="1"/>
              <a:t>menurut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, </a:t>
            </a:r>
            <a:r>
              <a:rPr lang="en-US" sz="2400" dirty="0" err="1"/>
              <a:t>sbb</a:t>
            </a:r>
            <a:r>
              <a:rPr lang="en-US" sz="2400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hlinkClick r:id="rId2" action="ppaction://hlinkfile"/>
              </a:rPr>
              <a:t>Integrasi</a:t>
            </a:r>
            <a:r>
              <a:rPr lang="en-US" dirty="0">
                <a:hlinkClick r:id="rId2" action="ppaction://hlinkfile"/>
              </a:rPr>
              <a:t> penuh.docx</a:t>
            </a:r>
            <a:endParaRPr lang="en-US" dirty="0"/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142844" y="2714620"/>
            <a:ext cx="1928826" cy="1143008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PAB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143108" y="2428868"/>
            <a:ext cx="6858048" cy="42862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Layanan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Sekolah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Biasa</a:t>
            </a:r>
            <a:r>
              <a:rPr lang="en-US" sz="2400" dirty="0">
                <a:solidFill>
                  <a:schemeClr val="tx1"/>
                </a:solidFill>
              </a:rPr>
              <a:t> 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Sekolah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Biasa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Guru </a:t>
            </a:r>
            <a:r>
              <a:rPr lang="en-US" sz="2400" dirty="0" err="1">
                <a:solidFill>
                  <a:schemeClr val="tx1"/>
                </a:solidFill>
              </a:rPr>
              <a:t>Konsultan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Sekolah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Biasa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dengn</a:t>
            </a:r>
            <a:r>
              <a:rPr lang="en-US" sz="2400" dirty="0">
                <a:solidFill>
                  <a:schemeClr val="tx1"/>
                </a:solidFill>
              </a:rPr>
              <a:t> Guru </a:t>
            </a:r>
            <a:r>
              <a:rPr lang="en-US" sz="2400" dirty="0" err="1">
                <a:solidFill>
                  <a:schemeClr val="tx1"/>
                </a:solidFill>
              </a:rPr>
              <a:t>Kunjung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Model </a:t>
            </a:r>
            <a:r>
              <a:rPr lang="en-US" sz="2400" dirty="0" err="1">
                <a:solidFill>
                  <a:schemeClr val="tx1"/>
                </a:solidFill>
              </a:rPr>
              <a:t>Ruang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Sumber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Model </a:t>
            </a:r>
            <a:r>
              <a:rPr lang="en-US" sz="2400" dirty="0" err="1">
                <a:solidFill>
                  <a:schemeClr val="tx1"/>
                </a:solidFill>
              </a:rPr>
              <a:t>Kelas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Khusus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Miodel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Sekolah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khusus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siang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hari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Model </a:t>
            </a:r>
            <a:r>
              <a:rPr lang="en-US" sz="2400" dirty="0" err="1">
                <a:solidFill>
                  <a:schemeClr val="tx1"/>
                </a:solidFill>
              </a:rPr>
              <a:t>Sekolah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dalam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Panti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Asuhan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atau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Rumah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Sakit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400" i="1" dirty="0">
                <a:solidFill>
                  <a:schemeClr val="tx1"/>
                </a:solidFill>
              </a:rPr>
              <a:t> Speech</a:t>
            </a:r>
            <a:r>
              <a:rPr lang="en-US" sz="2400" dirty="0">
                <a:solidFill>
                  <a:schemeClr val="tx1"/>
                </a:solidFill>
              </a:rPr>
              <a:t> (Guru </a:t>
            </a:r>
            <a:r>
              <a:rPr lang="en-US" sz="2400" dirty="0" err="1">
                <a:solidFill>
                  <a:schemeClr val="tx1"/>
                </a:solidFill>
              </a:rPr>
              <a:t>bina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wicara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persepsi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bunyi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Dokter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berbagai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keahlian</a:t>
            </a:r>
            <a:r>
              <a:rPr lang="en-US" sz="2400" dirty="0">
                <a:solidFill>
                  <a:schemeClr val="tx1"/>
                </a:solidFill>
              </a:rPr>
              <a:t> (</a:t>
            </a:r>
            <a:r>
              <a:rPr lang="en-US" sz="2400" dirty="0" err="1">
                <a:solidFill>
                  <a:schemeClr val="tx1"/>
                </a:solidFill>
              </a:rPr>
              <a:t>dokter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spesialis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 algn="ctr"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  <p:bldP spid="4" grpId="0" build="allAtOnce" animBg="1"/>
      <p:bldP spid="5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14282" y="214290"/>
            <a:ext cx="7215238" cy="10715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Kolaboratif</a:t>
            </a:r>
            <a:r>
              <a:rPr lang="en-US" sz="2400" dirty="0"/>
              <a:t> 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ABK (org2 </a:t>
            </a:r>
            <a:r>
              <a:rPr lang="en-US" sz="2400" dirty="0" err="1"/>
              <a:t>yg</a:t>
            </a:r>
            <a:r>
              <a:rPr lang="en-US" sz="2400" dirty="0"/>
              <a:t> </a:t>
            </a:r>
            <a:r>
              <a:rPr lang="en-US" sz="2400" dirty="0" err="1"/>
              <a:t>terlibat</a:t>
            </a:r>
            <a:r>
              <a:rPr lang="en-US" sz="2400" dirty="0"/>
              <a:t> </a:t>
            </a:r>
            <a:r>
              <a:rPr lang="en-US" sz="2400" dirty="0" err="1"/>
              <a:t>dlm</a:t>
            </a:r>
            <a:r>
              <a:rPr lang="en-US" sz="2400" dirty="0"/>
              <a:t>  </a:t>
            </a:r>
            <a:r>
              <a:rPr lang="en-US" sz="2400" dirty="0" err="1"/>
              <a:t>Pelayanan</a:t>
            </a:r>
            <a:r>
              <a:rPr lang="en-US" sz="2400" dirty="0"/>
              <a:t> ABK)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42910" y="1571612"/>
            <a:ext cx="7858180" cy="450059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 Guru </a:t>
            </a:r>
            <a:r>
              <a:rPr lang="en-US" sz="2800" dirty="0" err="1">
                <a:solidFill>
                  <a:schemeClr val="tx1"/>
                </a:solidFill>
              </a:rPr>
              <a:t>Sekolah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Biasa</a:t>
            </a:r>
            <a:endParaRPr lang="en-US" sz="2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 Guru PLB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Pengawas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Sekolah</a:t>
            </a:r>
            <a:endParaRPr lang="en-US" sz="2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Kepala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Sekolah</a:t>
            </a:r>
            <a:endParaRPr lang="en-US" sz="2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Orangtua</a:t>
            </a:r>
            <a:r>
              <a:rPr lang="en-US" sz="2800" dirty="0">
                <a:solidFill>
                  <a:schemeClr val="tx1"/>
                </a:solidFill>
              </a:rPr>
              <a:t> ABK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 ABK </a:t>
            </a:r>
            <a:r>
              <a:rPr lang="en-US" sz="2800" dirty="0" err="1">
                <a:solidFill>
                  <a:schemeClr val="tx1"/>
                </a:solidFill>
              </a:rPr>
              <a:t>itu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sendiri</a:t>
            </a:r>
            <a:endParaRPr lang="en-US" sz="2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Psikolog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Sekolah</a:t>
            </a:r>
            <a:endParaRPr lang="en-US" sz="2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2800" i="1" dirty="0">
                <a:solidFill>
                  <a:schemeClr val="tx1"/>
                </a:solidFill>
              </a:rPr>
              <a:t> Speech</a:t>
            </a:r>
            <a:r>
              <a:rPr lang="en-US" sz="2800" dirty="0">
                <a:solidFill>
                  <a:schemeClr val="tx1"/>
                </a:solidFill>
              </a:rPr>
              <a:t> (Guru </a:t>
            </a:r>
            <a:r>
              <a:rPr lang="en-US" sz="2800" dirty="0" err="1">
                <a:solidFill>
                  <a:schemeClr val="tx1"/>
                </a:solidFill>
              </a:rPr>
              <a:t>bina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wicara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persepsi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bunyi</a:t>
            </a:r>
            <a:r>
              <a:rPr lang="en-US" sz="2800" dirty="0">
                <a:solidFill>
                  <a:schemeClr val="tx1"/>
                </a:solidFill>
              </a:rPr>
              <a:t>)</a:t>
            </a:r>
          </a:p>
          <a:p>
            <a:pPr algn="ctr">
              <a:buFont typeface="Wingdings" pitchFamily="2" charset="2"/>
              <a:buChar char="v"/>
            </a:pP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285720" y="0"/>
            <a:ext cx="3357586" cy="142876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Lanjutan</a:t>
            </a:r>
            <a:r>
              <a:rPr lang="en-US" sz="28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00034" y="1643050"/>
            <a:ext cx="8429684" cy="442915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v"/>
            </a:pP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dokter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dari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berbagai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Keahlian</a:t>
            </a:r>
            <a:r>
              <a:rPr lang="en-US" sz="2800" b="1" dirty="0">
                <a:solidFill>
                  <a:schemeClr val="tx1"/>
                </a:solidFill>
              </a:rPr>
              <a:t> (</a:t>
            </a:r>
            <a:r>
              <a:rPr lang="en-US" sz="2800" b="1" dirty="0" err="1">
                <a:solidFill>
                  <a:schemeClr val="tx1"/>
                </a:solidFill>
              </a:rPr>
              <a:t>dokter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spesialis</a:t>
            </a:r>
            <a:r>
              <a:rPr lang="en-US" sz="2800" b="1" dirty="0">
                <a:solidFill>
                  <a:schemeClr val="tx1"/>
                </a:solidFill>
              </a:rPr>
              <a:t>)</a:t>
            </a:r>
          </a:p>
          <a:p>
            <a:pPr>
              <a:buFont typeface="Wingdings" pitchFamily="2" charset="2"/>
              <a:buChar char="v"/>
            </a:pPr>
            <a:r>
              <a:rPr lang="en-US" sz="2800" b="1" dirty="0">
                <a:solidFill>
                  <a:schemeClr val="tx1"/>
                </a:solidFill>
              </a:rPr>
              <a:t>  </a:t>
            </a:r>
            <a:r>
              <a:rPr lang="en-US" sz="2800" b="1" dirty="0" err="1">
                <a:solidFill>
                  <a:schemeClr val="tx1"/>
                </a:solidFill>
              </a:rPr>
              <a:t>Perawat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Sekolah</a:t>
            </a:r>
            <a:endParaRPr lang="en-US" sz="2800" b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2800" b="1" dirty="0">
                <a:solidFill>
                  <a:schemeClr val="tx1"/>
                </a:solidFill>
              </a:rPr>
              <a:t> Guru </a:t>
            </a:r>
            <a:r>
              <a:rPr lang="en-US" sz="2800" b="1" dirty="0" err="1">
                <a:solidFill>
                  <a:schemeClr val="tx1"/>
                </a:solidFill>
              </a:rPr>
              <a:t>Pendidikan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Jasmani</a:t>
            </a:r>
            <a:r>
              <a:rPr lang="en-US" sz="2800" b="1" dirty="0">
                <a:solidFill>
                  <a:schemeClr val="tx1"/>
                </a:solidFill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</a:rPr>
              <a:t>sudah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mendapat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Pelatihan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Khusus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untuk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menangani</a:t>
            </a:r>
            <a:r>
              <a:rPr lang="en-US" sz="2800" b="1" dirty="0">
                <a:solidFill>
                  <a:schemeClr val="tx1"/>
                </a:solidFill>
              </a:rPr>
              <a:t> ABK</a:t>
            </a:r>
          </a:p>
          <a:p>
            <a:pPr>
              <a:buFont typeface="Wingdings" pitchFamily="2" charset="2"/>
              <a:buChar char="v"/>
            </a:pPr>
            <a:r>
              <a:rPr lang="en-US" sz="2800" b="1" dirty="0">
                <a:solidFill>
                  <a:schemeClr val="tx1"/>
                </a:solidFill>
              </a:rPr>
              <a:t>  </a:t>
            </a:r>
            <a:r>
              <a:rPr lang="en-US" sz="2800" b="1" dirty="0" err="1">
                <a:solidFill>
                  <a:schemeClr val="tx1"/>
                </a:solidFill>
              </a:rPr>
              <a:t>Ahli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terapi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Fisik</a:t>
            </a:r>
            <a:r>
              <a:rPr lang="en-US" sz="2800" b="1" dirty="0">
                <a:solidFill>
                  <a:schemeClr val="tx1"/>
                </a:solidFill>
              </a:rPr>
              <a:t> (</a:t>
            </a:r>
            <a:r>
              <a:rPr lang="en-US" sz="2800" b="1" dirty="0" err="1">
                <a:solidFill>
                  <a:schemeClr val="tx1"/>
                </a:solidFill>
              </a:rPr>
              <a:t>Psycal</a:t>
            </a:r>
            <a:r>
              <a:rPr lang="en-US" sz="2800" b="1" dirty="0">
                <a:solidFill>
                  <a:schemeClr val="tx1"/>
                </a:solidFill>
              </a:rPr>
              <a:t> Therapist)</a:t>
            </a:r>
          </a:p>
          <a:p>
            <a:pPr>
              <a:buFont typeface="Wingdings" pitchFamily="2" charset="2"/>
              <a:buChar char="v"/>
            </a:pPr>
            <a:r>
              <a:rPr lang="en-US" sz="2800" b="1" dirty="0">
                <a:solidFill>
                  <a:schemeClr val="tx1"/>
                </a:solidFill>
              </a:rPr>
              <a:t>  </a:t>
            </a:r>
            <a:r>
              <a:rPr lang="en-US" sz="2800" b="1" dirty="0" err="1">
                <a:solidFill>
                  <a:schemeClr val="tx1"/>
                </a:solidFill>
              </a:rPr>
              <a:t>Pekerja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Sosial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Konselor</a:t>
            </a:r>
            <a:endParaRPr lang="en-US" sz="2800" b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2800" b="1" dirty="0">
                <a:solidFill>
                  <a:schemeClr val="tx1"/>
                </a:solidFill>
              </a:rPr>
              <a:t>  </a:t>
            </a:r>
            <a:r>
              <a:rPr lang="en-US" sz="2800" b="1" dirty="0" err="1">
                <a:solidFill>
                  <a:schemeClr val="tx1"/>
                </a:solidFill>
              </a:rPr>
              <a:t>Personel</a:t>
            </a:r>
            <a:r>
              <a:rPr lang="en-US" sz="2800" b="1" dirty="0">
                <a:solidFill>
                  <a:schemeClr val="tx1"/>
                </a:solidFill>
              </a:rPr>
              <a:t> lain </a:t>
            </a:r>
            <a:r>
              <a:rPr lang="en-US" sz="2800" b="1" dirty="0" err="1">
                <a:solidFill>
                  <a:schemeClr val="tx1"/>
                </a:solidFill>
              </a:rPr>
              <a:t>sesuai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dengan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keperluan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7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302</TotalTime>
  <Words>444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Module</vt:lpstr>
      <vt:lpstr>PowerPoint Presentation</vt:lpstr>
      <vt:lpstr>Layanan pendidikan Segregasi (terpisah), kelebihan:</vt:lpstr>
      <vt:lpstr>Kekurangan layanan segregasi;</vt:lpstr>
      <vt:lpstr>Layanan pendidikan integrasi, kelebihan:</vt:lpstr>
      <vt:lpstr>Kekurang layanan integrasi:</vt:lpstr>
      <vt:lpstr>Contoh Profil Integrasi Fisik, Sosial,dan Pembelajaran bagi Seorang ABK (Diadaptasi dari Reynolds &amp; Bireh, 1988: 17) </vt:lpstr>
      <vt:lpstr>Dengan mengacu pd model pengitegrasian di atas, kita dpt membuat rentangan pengintegrasian menurut jenis pelayanan pendidikan, sbb: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Lenovo</cp:lastModifiedBy>
  <cp:revision>147</cp:revision>
  <cp:lastPrinted>2016-11-10T11:39:01Z</cp:lastPrinted>
  <dcterms:created xsi:type="dcterms:W3CDTF">2015-12-01T15:06:05Z</dcterms:created>
  <dcterms:modified xsi:type="dcterms:W3CDTF">2016-12-03T13:19:40Z</dcterms:modified>
</cp:coreProperties>
</file>