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Anton" pitchFamily="2" charset="0"/>
      <p:regular r:id="rId28"/>
    </p:embeddedFont>
    <p:embeddedFont>
      <p:font typeface="Anton Italics" panose="020B0604020202020204" charset="0"/>
      <p:regular r:id="rId29"/>
    </p:embeddedFont>
    <p:embeddedFont>
      <p:font typeface="League Spartan" panose="020B0604020202020204" charset="0"/>
      <p:regular r:id="rId30"/>
    </p:embeddedFont>
    <p:embeddedFont>
      <p:font typeface="Montserrat" panose="00000500000000000000" pitchFamily="2" charset="0"/>
      <p:regular r:id="rId31"/>
    </p:embeddedFont>
    <p:embeddedFont>
      <p:font typeface="Montserrat Bold" panose="00000800000000000000"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4.sv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sv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sv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sv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sv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sv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4.jpe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480060"/>
            <a:ext cx="18288000" cy="11247120"/>
          </a:xfrm>
          <a:custGeom>
            <a:avLst/>
            <a:gdLst/>
            <a:ahLst/>
            <a:cxnLst/>
            <a:rect l="l" t="t" r="r" b="b"/>
            <a:pathLst>
              <a:path w="18288000" h="11247120">
                <a:moveTo>
                  <a:pt x="0" y="0"/>
                </a:moveTo>
                <a:lnTo>
                  <a:pt x="18288000" y="0"/>
                </a:lnTo>
                <a:lnTo>
                  <a:pt x="18288000" y="11247120"/>
                </a:lnTo>
                <a:lnTo>
                  <a:pt x="0" y="11247120"/>
                </a:lnTo>
                <a:lnTo>
                  <a:pt x="0" y="0"/>
                </a:lnTo>
                <a:close/>
              </a:path>
            </a:pathLst>
          </a:custGeom>
          <a:blipFill>
            <a:blip r:embed="rId2">
              <a:alphaModFix amt="35000"/>
            </a:blip>
            <a:stretch>
              <a:fillRect/>
            </a:stretch>
          </a:blipFill>
        </p:spPr>
      </p:sp>
      <p:grpSp>
        <p:nvGrpSpPr>
          <p:cNvPr id="3" name="Group 3"/>
          <p:cNvGrpSpPr/>
          <p:nvPr/>
        </p:nvGrpSpPr>
        <p:grpSpPr>
          <a:xfrm>
            <a:off x="10110167" y="504014"/>
            <a:ext cx="6598419" cy="9782986"/>
            <a:chOff x="0" y="0"/>
            <a:chExt cx="7306449" cy="10832729"/>
          </a:xfrm>
        </p:grpSpPr>
        <p:sp>
          <p:nvSpPr>
            <p:cNvPr id="4" name="Freeform 4"/>
            <p:cNvSpPr/>
            <p:nvPr/>
          </p:nvSpPr>
          <p:spPr>
            <a:xfrm>
              <a:off x="0" y="0"/>
              <a:ext cx="7306449" cy="10832729"/>
            </a:xfrm>
            <a:custGeom>
              <a:avLst/>
              <a:gdLst/>
              <a:ahLst/>
              <a:cxnLst/>
              <a:rect l="l" t="t" r="r" b="b"/>
              <a:pathLst>
                <a:path w="7306449" h="10832729">
                  <a:moveTo>
                    <a:pt x="0" y="0"/>
                  </a:moveTo>
                  <a:lnTo>
                    <a:pt x="7306449" y="0"/>
                  </a:lnTo>
                  <a:lnTo>
                    <a:pt x="7306449" y="10832729"/>
                  </a:lnTo>
                  <a:lnTo>
                    <a:pt x="0" y="10832729"/>
                  </a:lnTo>
                  <a:close/>
                </a:path>
              </a:pathLst>
            </a:custGeom>
            <a:solidFill>
              <a:srgbClr val="004AAD"/>
            </a:solidFill>
          </p:spPr>
        </p:sp>
        <p:sp>
          <p:nvSpPr>
            <p:cNvPr id="5" name="TextBox 5"/>
            <p:cNvSpPr txBox="1"/>
            <p:nvPr/>
          </p:nvSpPr>
          <p:spPr>
            <a:xfrm>
              <a:off x="0" y="-38100"/>
              <a:ext cx="7306449" cy="10870829"/>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8530754" y="1554949"/>
            <a:ext cx="9757246" cy="5993015"/>
            <a:chOff x="0" y="0"/>
            <a:chExt cx="13009661" cy="7990687"/>
          </a:xfrm>
        </p:grpSpPr>
        <p:pic>
          <p:nvPicPr>
            <p:cNvPr id="10" name="Picture 10"/>
            <p:cNvPicPr>
              <a:picLocks noChangeAspect="1"/>
            </p:cNvPicPr>
            <p:nvPr/>
          </p:nvPicPr>
          <p:blipFill>
            <a:blip r:embed="rId3"/>
            <a:srcRect t="3905" b="3905"/>
            <a:stretch>
              <a:fillRect/>
            </a:stretch>
          </p:blipFill>
          <p:spPr>
            <a:xfrm>
              <a:off x="0" y="0"/>
              <a:ext cx="13009661" cy="7990687"/>
            </a:xfrm>
            <a:prstGeom prst="rect">
              <a:avLst/>
            </a:prstGeom>
          </p:spPr>
        </p:pic>
      </p:grpSp>
      <p:sp>
        <p:nvSpPr>
          <p:cNvPr id="11" name="Freeform 11"/>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2" name="Group 12"/>
          <p:cNvGrpSpPr/>
          <p:nvPr/>
        </p:nvGrpSpPr>
        <p:grpSpPr>
          <a:xfrm>
            <a:off x="1028700" y="4814248"/>
            <a:ext cx="6348277" cy="886513"/>
            <a:chOff x="0" y="0"/>
            <a:chExt cx="7029466" cy="981638"/>
          </a:xfrm>
        </p:grpSpPr>
        <p:sp>
          <p:nvSpPr>
            <p:cNvPr id="13" name="Freeform 13"/>
            <p:cNvSpPr/>
            <p:nvPr/>
          </p:nvSpPr>
          <p:spPr>
            <a:xfrm>
              <a:off x="0" y="0"/>
              <a:ext cx="7029466" cy="981638"/>
            </a:xfrm>
            <a:custGeom>
              <a:avLst/>
              <a:gdLst/>
              <a:ahLst/>
              <a:cxnLst/>
              <a:rect l="l" t="t" r="r" b="b"/>
              <a:pathLst>
                <a:path w="7029466" h="981638">
                  <a:moveTo>
                    <a:pt x="0" y="0"/>
                  </a:moveTo>
                  <a:lnTo>
                    <a:pt x="7029466" y="0"/>
                  </a:lnTo>
                  <a:lnTo>
                    <a:pt x="7029466" y="981638"/>
                  </a:lnTo>
                  <a:lnTo>
                    <a:pt x="0" y="981638"/>
                  </a:lnTo>
                  <a:close/>
                </a:path>
              </a:pathLst>
            </a:custGeom>
            <a:solidFill>
              <a:srgbClr val="004AAD"/>
            </a:solidFill>
          </p:spPr>
        </p:sp>
        <p:sp>
          <p:nvSpPr>
            <p:cNvPr id="14" name="TextBox 14"/>
            <p:cNvSpPr txBox="1"/>
            <p:nvPr/>
          </p:nvSpPr>
          <p:spPr>
            <a:xfrm>
              <a:off x="0" y="-38100"/>
              <a:ext cx="7029466" cy="1019738"/>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028700" y="1915136"/>
            <a:ext cx="7502054" cy="2899112"/>
          </a:xfrm>
          <a:prstGeom prst="rect">
            <a:avLst/>
          </a:prstGeom>
        </p:spPr>
        <p:txBody>
          <a:bodyPr lIns="0" tIns="0" rIns="0" bIns="0" rtlCol="0" anchor="t">
            <a:spAutoFit/>
          </a:bodyPr>
          <a:lstStyle/>
          <a:p>
            <a:pPr algn="l">
              <a:lnSpc>
                <a:spcPts val="11298"/>
              </a:lnSpc>
            </a:pPr>
            <a:r>
              <a:rPr lang="en-US" sz="10659">
                <a:solidFill>
                  <a:srgbClr val="000000"/>
                </a:solidFill>
                <a:latin typeface="Anton"/>
                <a:ea typeface="Anton"/>
                <a:cs typeface="Anton"/>
                <a:sym typeface="Anton"/>
              </a:rPr>
              <a:t>REKRUTMEN DAN SELEKSI</a:t>
            </a:r>
          </a:p>
        </p:txBody>
      </p:sp>
      <p:sp>
        <p:nvSpPr>
          <p:cNvPr id="16" name="TextBox 16"/>
          <p:cNvSpPr txBox="1"/>
          <p:nvPr/>
        </p:nvSpPr>
        <p:spPr>
          <a:xfrm>
            <a:off x="766714" y="4995052"/>
            <a:ext cx="6872249" cy="705709"/>
          </a:xfrm>
          <a:prstGeom prst="rect">
            <a:avLst/>
          </a:prstGeom>
        </p:spPr>
        <p:txBody>
          <a:bodyPr lIns="0" tIns="0" rIns="0" bIns="0" rtlCol="0" anchor="t">
            <a:spAutoFit/>
          </a:bodyPr>
          <a:lstStyle/>
          <a:p>
            <a:pPr algn="ctr">
              <a:lnSpc>
                <a:spcPts val="5553"/>
              </a:lnSpc>
            </a:pPr>
            <a:r>
              <a:rPr lang="en-US" sz="4443" spc="333">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520065"/>
            <a:ext cx="18288000" cy="11327130"/>
          </a:xfrm>
          <a:custGeom>
            <a:avLst/>
            <a:gdLst/>
            <a:ahLst/>
            <a:cxnLst/>
            <a:rect l="l" t="t" r="r" b="b"/>
            <a:pathLst>
              <a:path w="18288000" h="11327130">
                <a:moveTo>
                  <a:pt x="0" y="0"/>
                </a:moveTo>
                <a:lnTo>
                  <a:pt x="18288000" y="0"/>
                </a:lnTo>
                <a:lnTo>
                  <a:pt x="18288000" y="11327130"/>
                </a:lnTo>
                <a:lnTo>
                  <a:pt x="0" y="11327130"/>
                </a:lnTo>
                <a:lnTo>
                  <a:pt x="0" y="0"/>
                </a:lnTo>
                <a:close/>
              </a:path>
            </a:pathLst>
          </a:custGeom>
          <a:blipFill>
            <a:blip r:embed="rId2">
              <a:alphaModFix amt="29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453" r="14453"/>
            <a:stretch>
              <a:fillRect/>
            </a:stretch>
          </p:blipFill>
          <p:spPr>
            <a:xfrm>
              <a:off x="0" y="0"/>
              <a:ext cx="8391689" cy="7864278"/>
            </a:xfrm>
            <a:prstGeom prst="rect">
              <a:avLst/>
            </a:prstGeom>
          </p:spPr>
        </p:pic>
      </p:grpSp>
      <p:grpSp>
        <p:nvGrpSpPr>
          <p:cNvPr id="15" name="Group 15"/>
          <p:cNvGrpSpPr/>
          <p:nvPr/>
        </p:nvGrpSpPr>
        <p:grpSpPr>
          <a:xfrm>
            <a:off x="8400204" y="13981"/>
            <a:ext cx="9887796" cy="5557579"/>
            <a:chOff x="0" y="0"/>
            <a:chExt cx="2604193" cy="1463725"/>
          </a:xfrm>
        </p:grpSpPr>
        <p:sp>
          <p:nvSpPr>
            <p:cNvPr id="16" name="Freeform 16"/>
            <p:cNvSpPr/>
            <p:nvPr/>
          </p:nvSpPr>
          <p:spPr>
            <a:xfrm>
              <a:off x="0" y="0"/>
              <a:ext cx="2604193" cy="1463725"/>
            </a:xfrm>
            <a:custGeom>
              <a:avLst/>
              <a:gdLst/>
              <a:ahLst/>
              <a:cxnLst/>
              <a:rect l="l" t="t" r="r" b="b"/>
              <a:pathLst>
                <a:path w="2604193" h="1463725">
                  <a:moveTo>
                    <a:pt x="0" y="0"/>
                  </a:moveTo>
                  <a:lnTo>
                    <a:pt x="2604193" y="0"/>
                  </a:lnTo>
                  <a:lnTo>
                    <a:pt x="2604193" y="1463725"/>
                  </a:lnTo>
                  <a:lnTo>
                    <a:pt x="0" y="1463725"/>
                  </a:lnTo>
                  <a:close/>
                </a:path>
              </a:pathLst>
            </a:custGeom>
            <a:solidFill>
              <a:srgbClr val="004AAD"/>
            </a:solidFill>
          </p:spPr>
        </p:sp>
        <p:sp>
          <p:nvSpPr>
            <p:cNvPr id="17" name="TextBox 17"/>
            <p:cNvSpPr txBox="1"/>
            <p:nvPr/>
          </p:nvSpPr>
          <p:spPr>
            <a:xfrm>
              <a:off x="0" y="-38100"/>
              <a:ext cx="2604193" cy="15018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32552" r="32552"/>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9148" y="4263251"/>
            <a:ext cx="6487089" cy="962660"/>
          </a:xfrm>
          <a:prstGeom prst="rect">
            <a:avLst/>
          </a:prstGeom>
        </p:spPr>
        <p:txBody>
          <a:bodyPr lIns="0" tIns="0" rIns="0" bIns="0" rtlCol="0" anchor="t">
            <a:spAutoFit/>
          </a:bodyPr>
          <a:lstStyle/>
          <a:p>
            <a:pPr algn="l">
              <a:lnSpc>
                <a:spcPts val="7419"/>
              </a:lnSpc>
            </a:pPr>
            <a:r>
              <a:rPr lang="en-US" sz="6999">
                <a:solidFill>
                  <a:srgbClr val="FFFFFF"/>
                </a:solidFill>
                <a:latin typeface="Anton"/>
                <a:ea typeface="Anton"/>
                <a:cs typeface="Anton"/>
                <a:sym typeface="Anton"/>
              </a:rPr>
              <a:t>METODE TERTUTUP</a:t>
            </a:r>
          </a:p>
        </p:txBody>
      </p:sp>
      <p:sp>
        <p:nvSpPr>
          <p:cNvPr id="22" name="TextBox 22"/>
          <p:cNvSpPr txBox="1"/>
          <p:nvPr/>
        </p:nvSpPr>
        <p:spPr>
          <a:xfrm>
            <a:off x="11289148" y="3533061"/>
            <a:ext cx="5034170" cy="400431"/>
          </a:xfrm>
          <a:prstGeom prst="rect">
            <a:avLst/>
          </a:prstGeom>
        </p:spPr>
        <p:txBody>
          <a:bodyPr lIns="0" tIns="0" rIns="0" bIns="0" rtlCol="0" anchor="t">
            <a:spAutoFit/>
          </a:bodyPr>
          <a:lstStyle/>
          <a:p>
            <a:pPr algn="l">
              <a:lnSpc>
                <a:spcPts val="3582"/>
              </a:lnSpc>
            </a:pPr>
            <a:r>
              <a:rPr lang="en-US" sz="1800" spc="831">
                <a:solidFill>
                  <a:srgbClr val="FFFFFF"/>
                </a:solidFill>
                <a:latin typeface="Montserrat Bold"/>
                <a:ea typeface="Montserrat Bold"/>
                <a:cs typeface="Montserrat Bold"/>
                <a:sym typeface="Montserrat Bold"/>
              </a:rPr>
              <a:t>METODE REKRUTMEN</a:t>
            </a:r>
          </a:p>
        </p:txBody>
      </p:sp>
      <p:sp>
        <p:nvSpPr>
          <p:cNvPr id="23" name="TextBox 23"/>
          <p:cNvSpPr txBox="1"/>
          <p:nvPr/>
        </p:nvSpPr>
        <p:spPr>
          <a:xfrm>
            <a:off x="11288912" y="5752535"/>
            <a:ext cx="6724931" cy="2266949"/>
          </a:xfrm>
          <a:prstGeom prst="rect">
            <a:avLst/>
          </a:prstGeom>
        </p:spPr>
        <p:txBody>
          <a:bodyPr lIns="0" tIns="0" rIns="0" bIns="0" rtlCol="0" anchor="t">
            <a:spAutoFit/>
          </a:bodyPr>
          <a:lstStyle/>
          <a:p>
            <a:pPr algn="l">
              <a:lnSpc>
                <a:spcPts val="3000"/>
              </a:lnSpc>
            </a:pPr>
            <a:r>
              <a:rPr lang="en-US" sz="2000">
                <a:solidFill>
                  <a:srgbClr val="000000"/>
                </a:solidFill>
                <a:latin typeface="Montserrat Bold"/>
                <a:ea typeface="Montserrat Bold"/>
                <a:cs typeface="Montserrat Bold"/>
                <a:sym typeface="Montserrat Bold"/>
              </a:rPr>
              <a:t>Metode tertutup adalah ketika penarikan hanya diinformasikan kepada para karyawan atau orang-orang tertentu saja.Akibatnya lamaran  yang masuk relatif sedikit sehingga kesempatan untukmendapatkan  karyawan yang baik sulit.</a:t>
            </a:r>
          </a:p>
          <a:p>
            <a:pPr algn="l">
              <a:lnSpc>
                <a:spcPts val="3000"/>
              </a:lnSpc>
            </a:pPr>
            <a:endParaRPr lang="en-US" sz="2000">
              <a:solidFill>
                <a:srgbClr val="000000"/>
              </a:solidFill>
              <a:latin typeface="Montserrat Bold"/>
              <a:ea typeface="Montserrat Bold"/>
              <a:cs typeface="Montserrat Bold"/>
              <a:sym typeface="Montserrat Bold"/>
            </a:endParaRPr>
          </a:p>
        </p:txBody>
      </p:sp>
      <p:sp>
        <p:nvSpPr>
          <p:cNvPr id="24" name="TextBox 24"/>
          <p:cNvSpPr txBox="1"/>
          <p:nvPr/>
        </p:nvSpPr>
        <p:spPr>
          <a:xfrm>
            <a:off x="12469341"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25" name="TextBox 25"/>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6" name="TextBox 26"/>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520065"/>
            <a:ext cx="18288000" cy="11327130"/>
          </a:xfrm>
          <a:custGeom>
            <a:avLst/>
            <a:gdLst/>
            <a:ahLst/>
            <a:cxnLst/>
            <a:rect l="l" t="t" r="r" b="b"/>
            <a:pathLst>
              <a:path w="18288000" h="11327130">
                <a:moveTo>
                  <a:pt x="0" y="0"/>
                </a:moveTo>
                <a:lnTo>
                  <a:pt x="18288000" y="0"/>
                </a:lnTo>
                <a:lnTo>
                  <a:pt x="18288000" y="11327130"/>
                </a:lnTo>
                <a:lnTo>
                  <a:pt x="0" y="11327130"/>
                </a:lnTo>
                <a:lnTo>
                  <a:pt x="0" y="0"/>
                </a:lnTo>
                <a:close/>
              </a:path>
            </a:pathLst>
          </a:custGeom>
          <a:blipFill>
            <a:blip r:embed="rId2">
              <a:alphaModFix amt="29000"/>
            </a:blip>
            <a:stretch>
              <a:fillRect t="-3817" b="-3817"/>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453" r="14453"/>
            <a:stretch>
              <a:fillRect/>
            </a:stretch>
          </p:blipFill>
          <p:spPr>
            <a:xfrm>
              <a:off x="0" y="0"/>
              <a:ext cx="8391689" cy="7864278"/>
            </a:xfrm>
            <a:prstGeom prst="rect">
              <a:avLst/>
            </a:prstGeom>
          </p:spPr>
        </p:pic>
      </p:grpSp>
      <p:grpSp>
        <p:nvGrpSpPr>
          <p:cNvPr id="15" name="Group 15"/>
          <p:cNvGrpSpPr/>
          <p:nvPr/>
        </p:nvGrpSpPr>
        <p:grpSpPr>
          <a:xfrm>
            <a:off x="8400204" y="13981"/>
            <a:ext cx="9887796" cy="5557579"/>
            <a:chOff x="0" y="0"/>
            <a:chExt cx="2604193" cy="1463725"/>
          </a:xfrm>
        </p:grpSpPr>
        <p:sp>
          <p:nvSpPr>
            <p:cNvPr id="16" name="Freeform 16"/>
            <p:cNvSpPr/>
            <p:nvPr/>
          </p:nvSpPr>
          <p:spPr>
            <a:xfrm>
              <a:off x="0" y="0"/>
              <a:ext cx="2604193" cy="1463725"/>
            </a:xfrm>
            <a:custGeom>
              <a:avLst/>
              <a:gdLst/>
              <a:ahLst/>
              <a:cxnLst/>
              <a:rect l="l" t="t" r="r" b="b"/>
              <a:pathLst>
                <a:path w="2604193" h="1463725">
                  <a:moveTo>
                    <a:pt x="0" y="0"/>
                  </a:moveTo>
                  <a:lnTo>
                    <a:pt x="2604193" y="0"/>
                  </a:lnTo>
                  <a:lnTo>
                    <a:pt x="2604193" y="1463725"/>
                  </a:lnTo>
                  <a:lnTo>
                    <a:pt x="0" y="1463725"/>
                  </a:lnTo>
                  <a:close/>
                </a:path>
              </a:pathLst>
            </a:custGeom>
            <a:solidFill>
              <a:srgbClr val="004AAD"/>
            </a:solidFill>
          </p:spPr>
        </p:sp>
        <p:sp>
          <p:nvSpPr>
            <p:cNvPr id="17" name="TextBox 17"/>
            <p:cNvSpPr txBox="1"/>
            <p:nvPr/>
          </p:nvSpPr>
          <p:spPr>
            <a:xfrm>
              <a:off x="0" y="-38100"/>
              <a:ext cx="2604193" cy="15018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32536" r="32536"/>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9148" y="4263251"/>
            <a:ext cx="6487089" cy="962660"/>
          </a:xfrm>
          <a:prstGeom prst="rect">
            <a:avLst/>
          </a:prstGeom>
        </p:spPr>
        <p:txBody>
          <a:bodyPr lIns="0" tIns="0" rIns="0" bIns="0" rtlCol="0" anchor="t">
            <a:spAutoFit/>
          </a:bodyPr>
          <a:lstStyle/>
          <a:p>
            <a:pPr algn="l">
              <a:lnSpc>
                <a:spcPts val="7419"/>
              </a:lnSpc>
            </a:pPr>
            <a:r>
              <a:rPr lang="en-US" sz="6999">
                <a:solidFill>
                  <a:srgbClr val="FFFFFF"/>
                </a:solidFill>
                <a:latin typeface="Anton"/>
                <a:ea typeface="Anton"/>
                <a:cs typeface="Anton"/>
                <a:sym typeface="Anton"/>
              </a:rPr>
              <a:t>METODE TERBUKA</a:t>
            </a:r>
          </a:p>
        </p:txBody>
      </p:sp>
      <p:sp>
        <p:nvSpPr>
          <p:cNvPr id="22" name="TextBox 22"/>
          <p:cNvSpPr txBox="1"/>
          <p:nvPr/>
        </p:nvSpPr>
        <p:spPr>
          <a:xfrm>
            <a:off x="11289148" y="3533061"/>
            <a:ext cx="5034170" cy="400431"/>
          </a:xfrm>
          <a:prstGeom prst="rect">
            <a:avLst/>
          </a:prstGeom>
        </p:spPr>
        <p:txBody>
          <a:bodyPr lIns="0" tIns="0" rIns="0" bIns="0" rtlCol="0" anchor="t">
            <a:spAutoFit/>
          </a:bodyPr>
          <a:lstStyle/>
          <a:p>
            <a:pPr algn="l">
              <a:lnSpc>
                <a:spcPts val="3582"/>
              </a:lnSpc>
            </a:pPr>
            <a:r>
              <a:rPr lang="en-US" sz="1800" spc="831">
                <a:solidFill>
                  <a:srgbClr val="FFFFFF"/>
                </a:solidFill>
                <a:latin typeface="Montserrat Bold"/>
                <a:ea typeface="Montserrat Bold"/>
                <a:cs typeface="Montserrat Bold"/>
                <a:sym typeface="Montserrat Bold"/>
              </a:rPr>
              <a:t>METODE REKRUTMEN</a:t>
            </a:r>
          </a:p>
        </p:txBody>
      </p:sp>
      <p:sp>
        <p:nvSpPr>
          <p:cNvPr id="23" name="TextBox 23"/>
          <p:cNvSpPr txBox="1"/>
          <p:nvPr/>
        </p:nvSpPr>
        <p:spPr>
          <a:xfrm>
            <a:off x="11288912" y="5752535"/>
            <a:ext cx="6724931" cy="3028949"/>
          </a:xfrm>
          <a:prstGeom prst="rect">
            <a:avLst/>
          </a:prstGeom>
        </p:spPr>
        <p:txBody>
          <a:bodyPr lIns="0" tIns="0" rIns="0" bIns="0" rtlCol="0" anchor="t">
            <a:spAutoFit/>
          </a:bodyPr>
          <a:lstStyle/>
          <a:p>
            <a:pPr algn="l">
              <a:lnSpc>
                <a:spcPts val="3000"/>
              </a:lnSpc>
            </a:pPr>
            <a:r>
              <a:rPr lang="en-US" sz="2000">
                <a:solidFill>
                  <a:srgbClr val="000000"/>
                </a:solidFill>
                <a:latin typeface="Montserrat Bold"/>
                <a:ea typeface="Montserrat Bold"/>
                <a:cs typeface="Montserrat Bold"/>
                <a:sym typeface="Montserrat Bold"/>
              </a:rPr>
              <a:t>Metode terbuka adalah ketika penarikan diinformasikan secara luas dengan memasang iklan pada media masa cetak maupun elektronik, agar tersebar luas ke masyarakat. Dengan metode terbuka diharapkan lamaran banyak masuk sehingga kesempatan mendapatkan karyawan yang qualified lebih besar</a:t>
            </a:r>
          </a:p>
          <a:p>
            <a:pPr algn="l">
              <a:lnSpc>
                <a:spcPts val="3000"/>
              </a:lnSpc>
            </a:pPr>
            <a:endParaRPr lang="en-US" sz="2000">
              <a:solidFill>
                <a:srgbClr val="000000"/>
              </a:solidFill>
              <a:latin typeface="Montserrat Bold"/>
              <a:ea typeface="Montserrat Bold"/>
              <a:cs typeface="Montserrat Bold"/>
              <a:sym typeface="Montserrat Bold"/>
            </a:endParaRPr>
          </a:p>
        </p:txBody>
      </p:sp>
      <p:sp>
        <p:nvSpPr>
          <p:cNvPr id="24" name="TextBox 24"/>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5" name="TextBox 25"/>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956842" y="-2693971"/>
            <a:ext cx="20201684" cy="13421494"/>
          </a:xfrm>
          <a:custGeom>
            <a:avLst/>
            <a:gdLst/>
            <a:ahLst/>
            <a:cxnLst/>
            <a:rect l="l" t="t" r="r" b="b"/>
            <a:pathLst>
              <a:path w="20201684" h="13421494">
                <a:moveTo>
                  <a:pt x="0" y="0"/>
                </a:moveTo>
                <a:lnTo>
                  <a:pt x="20201684" y="0"/>
                </a:lnTo>
                <a:lnTo>
                  <a:pt x="20201684" y="13421494"/>
                </a:lnTo>
                <a:lnTo>
                  <a:pt x="0" y="13421494"/>
                </a:lnTo>
                <a:lnTo>
                  <a:pt x="0" y="0"/>
                </a:lnTo>
                <a:close/>
              </a:path>
            </a:pathLst>
          </a:custGeom>
          <a:blipFill>
            <a:blip r:embed="rId2">
              <a:alphaModFix amt="28000"/>
            </a:blip>
            <a:stretch>
              <a:fillRect l="-2005" r="-2005"/>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678509" cy="734036"/>
            <a:chOff x="0" y="0"/>
            <a:chExt cx="4073224" cy="812800"/>
          </a:xfrm>
        </p:grpSpPr>
        <p:sp>
          <p:nvSpPr>
            <p:cNvPr id="7" name="Freeform 7"/>
            <p:cNvSpPr/>
            <p:nvPr/>
          </p:nvSpPr>
          <p:spPr>
            <a:xfrm>
              <a:off x="0" y="0"/>
              <a:ext cx="4073224" cy="812800"/>
            </a:xfrm>
            <a:custGeom>
              <a:avLst/>
              <a:gdLst/>
              <a:ahLst/>
              <a:cxnLst/>
              <a:rect l="l" t="t" r="r" b="b"/>
              <a:pathLst>
                <a:path w="4073224" h="812800">
                  <a:moveTo>
                    <a:pt x="0" y="0"/>
                  </a:moveTo>
                  <a:lnTo>
                    <a:pt x="4073224" y="0"/>
                  </a:lnTo>
                  <a:lnTo>
                    <a:pt x="4073224" y="812800"/>
                  </a:lnTo>
                  <a:lnTo>
                    <a:pt x="0" y="812800"/>
                  </a:lnTo>
                  <a:close/>
                </a:path>
              </a:pathLst>
            </a:custGeom>
            <a:solidFill>
              <a:srgbClr val="004AAD"/>
            </a:solidFill>
          </p:spPr>
        </p:sp>
        <p:sp>
          <p:nvSpPr>
            <p:cNvPr id="8" name="TextBox 8"/>
            <p:cNvSpPr txBox="1"/>
            <p:nvPr/>
          </p:nvSpPr>
          <p:spPr>
            <a:xfrm>
              <a:off x="0" y="-38100"/>
              <a:ext cx="407322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330462" y="2233945"/>
            <a:ext cx="4928838" cy="8053055"/>
            <a:chOff x="0" y="0"/>
            <a:chExt cx="5457717" cy="8917171"/>
          </a:xfrm>
        </p:grpSpPr>
        <p:sp>
          <p:nvSpPr>
            <p:cNvPr id="10" name="Freeform 10"/>
            <p:cNvSpPr/>
            <p:nvPr/>
          </p:nvSpPr>
          <p:spPr>
            <a:xfrm>
              <a:off x="0" y="0"/>
              <a:ext cx="5457717" cy="8917171"/>
            </a:xfrm>
            <a:custGeom>
              <a:avLst/>
              <a:gdLst/>
              <a:ahLst/>
              <a:cxnLst/>
              <a:rect l="l" t="t" r="r" b="b"/>
              <a:pathLst>
                <a:path w="5457717" h="8917171">
                  <a:moveTo>
                    <a:pt x="0" y="0"/>
                  </a:moveTo>
                  <a:lnTo>
                    <a:pt x="5457717" y="0"/>
                  </a:lnTo>
                  <a:lnTo>
                    <a:pt x="5457717" y="8917171"/>
                  </a:lnTo>
                  <a:lnTo>
                    <a:pt x="0" y="8917171"/>
                  </a:lnTo>
                  <a:close/>
                </a:path>
              </a:pathLst>
            </a:custGeom>
            <a:solidFill>
              <a:srgbClr val="004AAD"/>
            </a:solidFill>
          </p:spPr>
        </p:sp>
        <p:sp>
          <p:nvSpPr>
            <p:cNvPr id="11" name="TextBox 11"/>
            <p:cNvSpPr txBox="1"/>
            <p:nvPr/>
          </p:nvSpPr>
          <p:spPr>
            <a:xfrm>
              <a:off x="0" y="-38100"/>
              <a:ext cx="5457717" cy="89552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016776"/>
            <a:ext cx="18288000" cy="4597285"/>
            <a:chOff x="0" y="0"/>
            <a:chExt cx="24384000" cy="6129713"/>
          </a:xfrm>
        </p:grpSpPr>
        <p:pic>
          <p:nvPicPr>
            <p:cNvPr id="13" name="Picture 13"/>
            <p:cNvPicPr>
              <a:picLocks noChangeAspect="1"/>
            </p:cNvPicPr>
            <p:nvPr/>
          </p:nvPicPr>
          <p:blipFill>
            <a:blip r:embed="rId3"/>
            <a:srcRect t="22409" b="39883"/>
            <a:stretch>
              <a:fillRect/>
            </a:stretch>
          </p:blipFill>
          <p:spPr>
            <a:xfrm>
              <a:off x="0" y="0"/>
              <a:ext cx="24384000" cy="6129713"/>
            </a:xfrm>
            <a:prstGeom prst="rect">
              <a:avLst/>
            </a:prstGeom>
          </p:spPr>
        </p:pic>
      </p:grpSp>
      <p:grpSp>
        <p:nvGrpSpPr>
          <p:cNvPr id="14" name="Group 14"/>
          <p:cNvGrpSpPr/>
          <p:nvPr/>
        </p:nvGrpSpPr>
        <p:grpSpPr>
          <a:xfrm>
            <a:off x="0" y="8614061"/>
            <a:ext cx="18288000" cy="1067565"/>
            <a:chOff x="0" y="0"/>
            <a:chExt cx="20250355" cy="1182118"/>
          </a:xfrm>
        </p:grpSpPr>
        <p:sp>
          <p:nvSpPr>
            <p:cNvPr id="15" name="Freeform 15"/>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6" name="TextBox 16"/>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flipH="1" flipV="1">
            <a:off x="16471520" y="1795258"/>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028700" y="2694955"/>
            <a:ext cx="9807599" cy="96266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SUMBER REKRUTMEN</a:t>
            </a:r>
          </a:p>
        </p:txBody>
      </p:sp>
      <p:sp>
        <p:nvSpPr>
          <p:cNvPr id="20" name="TextBox 20"/>
          <p:cNvSpPr txBox="1"/>
          <p:nvPr/>
        </p:nvSpPr>
        <p:spPr>
          <a:xfrm>
            <a:off x="1687258"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1" name="TextBox 21"/>
          <p:cNvSpPr txBox="1"/>
          <p:nvPr/>
        </p:nvSpPr>
        <p:spPr>
          <a:xfrm>
            <a:off x="1177728" y="8947436"/>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56005" y="-697193"/>
            <a:ext cx="18836773" cy="10984193"/>
          </a:xfrm>
          <a:custGeom>
            <a:avLst/>
            <a:gdLst/>
            <a:ahLst/>
            <a:cxnLst/>
            <a:rect l="l" t="t" r="r" b="b"/>
            <a:pathLst>
              <a:path w="18836773" h="10984193">
                <a:moveTo>
                  <a:pt x="0" y="0"/>
                </a:moveTo>
                <a:lnTo>
                  <a:pt x="18836772" y="0"/>
                </a:lnTo>
                <a:lnTo>
                  <a:pt x="18836772" y="10984193"/>
                </a:lnTo>
                <a:lnTo>
                  <a:pt x="0" y="10984193"/>
                </a:lnTo>
                <a:lnTo>
                  <a:pt x="0" y="0"/>
                </a:lnTo>
                <a:close/>
              </a:path>
            </a:pathLst>
          </a:custGeom>
          <a:blipFill>
            <a:blip r:embed="rId2">
              <a:alphaModFix amt="35000"/>
            </a:blip>
            <a:stretch>
              <a:fillRect t="-3376" b="-337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916912" y="1501683"/>
            <a:ext cx="6371088" cy="3831848"/>
            <a:chOff x="0" y="0"/>
            <a:chExt cx="7054724" cy="4243016"/>
          </a:xfrm>
        </p:grpSpPr>
        <p:sp>
          <p:nvSpPr>
            <p:cNvPr id="10" name="Freeform 10"/>
            <p:cNvSpPr/>
            <p:nvPr/>
          </p:nvSpPr>
          <p:spPr>
            <a:xfrm>
              <a:off x="0" y="0"/>
              <a:ext cx="7054724" cy="4243016"/>
            </a:xfrm>
            <a:custGeom>
              <a:avLst/>
              <a:gdLst/>
              <a:ahLst/>
              <a:cxnLst/>
              <a:rect l="l" t="t" r="r" b="b"/>
              <a:pathLst>
                <a:path w="7054724" h="4243016">
                  <a:moveTo>
                    <a:pt x="0" y="0"/>
                  </a:moveTo>
                  <a:lnTo>
                    <a:pt x="7054724" y="0"/>
                  </a:lnTo>
                  <a:lnTo>
                    <a:pt x="7054724" y="4243016"/>
                  </a:lnTo>
                  <a:lnTo>
                    <a:pt x="0" y="4243016"/>
                  </a:lnTo>
                  <a:close/>
                </a:path>
              </a:pathLst>
            </a:custGeom>
            <a:solidFill>
              <a:srgbClr val="004AAD"/>
            </a:solidFill>
          </p:spPr>
        </p:sp>
        <p:sp>
          <p:nvSpPr>
            <p:cNvPr id="11" name="TextBox 11"/>
            <p:cNvSpPr txBox="1"/>
            <p:nvPr/>
          </p:nvSpPr>
          <p:spPr>
            <a:xfrm>
              <a:off x="0" y="-38100"/>
              <a:ext cx="7054724" cy="4281116"/>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8614061"/>
            <a:ext cx="18288000" cy="1067565"/>
            <a:chOff x="0" y="0"/>
            <a:chExt cx="20250355" cy="1182118"/>
          </a:xfrm>
        </p:grpSpPr>
        <p:sp>
          <p:nvSpPr>
            <p:cNvPr id="13" name="Freeform 13"/>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4" name="TextBox 14"/>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028700" y="2147345"/>
            <a:ext cx="6731823"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REKRUTMENT INTERNAL</a:t>
            </a:r>
          </a:p>
        </p:txBody>
      </p:sp>
      <p:grpSp>
        <p:nvGrpSpPr>
          <p:cNvPr id="17" name="Group 17"/>
          <p:cNvGrpSpPr/>
          <p:nvPr/>
        </p:nvGrpSpPr>
        <p:grpSpPr>
          <a:xfrm>
            <a:off x="7608092" y="2850949"/>
            <a:ext cx="9651208" cy="5195169"/>
            <a:chOff x="0" y="0"/>
            <a:chExt cx="12868277" cy="6926892"/>
          </a:xfrm>
        </p:grpSpPr>
        <p:pic>
          <p:nvPicPr>
            <p:cNvPr id="18" name="Picture 18"/>
            <p:cNvPicPr>
              <a:picLocks noChangeAspect="1"/>
            </p:cNvPicPr>
            <p:nvPr/>
          </p:nvPicPr>
          <p:blipFill>
            <a:blip r:embed="rId5"/>
            <a:srcRect t="9628" b="9628"/>
            <a:stretch>
              <a:fillRect/>
            </a:stretch>
          </p:blipFill>
          <p:spPr>
            <a:xfrm>
              <a:off x="0" y="0"/>
              <a:ext cx="12868277" cy="6926892"/>
            </a:xfrm>
            <a:prstGeom prst="rect">
              <a:avLst/>
            </a:prstGeom>
          </p:spPr>
        </p:pic>
      </p:grpSp>
      <p:sp>
        <p:nvSpPr>
          <p:cNvPr id="19" name="Freeform 19"/>
          <p:cNvSpPr/>
          <p:nvPr/>
        </p:nvSpPr>
        <p:spPr>
          <a:xfrm flipV="1">
            <a:off x="11442632" y="1066700"/>
            <a:ext cx="1258722" cy="1258722"/>
          </a:xfrm>
          <a:custGeom>
            <a:avLst/>
            <a:gdLst/>
            <a:ahLst/>
            <a:cxnLst/>
            <a:rect l="l" t="t" r="r" b="b"/>
            <a:pathLst>
              <a:path w="1258722" h="1258722">
                <a:moveTo>
                  <a:pt x="0" y="1258722"/>
                </a:moveTo>
                <a:lnTo>
                  <a:pt x="1258722" y="1258722"/>
                </a:lnTo>
                <a:lnTo>
                  <a:pt x="1258722" y="0"/>
                </a:lnTo>
                <a:lnTo>
                  <a:pt x="0" y="0"/>
                </a:lnTo>
                <a:lnTo>
                  <a:pt x="0"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1028700" y="4481605"/>
            <a:ext cx="6293498" cy="3409949"/>
          </a:xfrm>
          <a:prstGeom prst="rect">
            <a:avLst/>
          </a:prstGeom>
        </p:spPr>
        <p:txBody>
          <a:bodyPr lIns="0" tIns="0" rIns="0" bIns="0" rtlCol="0" anchor="t">
            <a:spAutoFit/>
          </a:bodyPr>
          <a:lstStyle/>
          <a:p>
            <a:pPr algn="l">
              <a:lnSpc>
                <a:spcPts val="3000"/>
              </a:lnSpc>
            </a:pPr>
            <a:r>
              <a:rPr lang="en-US" sz="2000">
                <a:solidFill>
                  <a:srgbClr val="000000"/>
                </a:solidFill>
                <a:latin typeface="Montserrat"/>
                <a:ea typeface="Montserrat"/>
                <a:cs typeface="Montserrat"/>
                <a:sym typeface="Montserrat"/>
              </a:rPr>
              <a:t>Karyawan terbaik untuk mengisi posisi lowong bisa didapatkan dari internal perusahaan. Kekosongan posisi tersebut dapat diberikan kepada karyawan yang dinilai cocok sehingga dapat memotivasi karyawan yang bersangkutan maupun karywawan lainnya untuk bekerja lebih baik. Pengisian posisi secara internal ini dapat dilakukan dengan Promosi, Rotasi atau bahkan Demosi</a:t>
            </a:r>
          </a:p>
        </p:txBody>
      </p:sp>
      <p:sp>
        <p:nvSpPr>
          <p:cNvPr id="21" name="TextBox 21"/>
          <p:cNvSpPr txBox="1"/>
          <p:nvPr/>
        </p:nvSpPr>
        <p:spPr>
          <a:xfrm>
            <a:off x="1177728" y="8979532"/>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22" name="TextBox 22"/>
          <p:cNvSpPr txBox="1"/>
          <p:nvPr/>
        </p:nvSpPr>
        <p:spPr>
          <a:xfrm>
            <a:off x="1930659" y="1215355"/>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688862" y="-1085859"/>
            <a:ext cx="18976862" cy="12655195"/>
          </a:xfrm>
          <a:custGeom>
            <a:avLst/>
            <a:gdLst/>
            <a:ahLst/>
            <a:cxnLst/>
            <a:rect l="l" t="t" r="r" b="b"/>
            <a:pathLst>
              <a:path w="18976862" h="12655195">
                <a:moveTo>
                  <a:pt x="0" y="0"/>
                </a:moveTo>
                <a:lnTo>
                  <a:pt x="18976862" y="0"/>
                </a:lnTo>
                <a:lnTo>
                  <a:pt x="18976862" y="12655195"/>
                </a:lnTo>
                <a:lnTo>
                  <a:pt x="0" y="12655195"/>
                </a:lnTo>
                <a:lnTo>
                  <a:pt x="0" y="0"/>
                </a:lnTo>
                <a:close/>
              </a:path>
            </a:pathLst>
          </a:custGeom>
          <a:blipFill>
            <a:blip r:embed="rId2">
              <a:alphaModFix amt="23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78544" y="1028700"/>
            <a:ext cx="3690295" cy="734036"/>
            <a:chOff x="0" y="0"/>
            <a:chExt cx="4086274" cy="812800"/>
          </a:xfrm>
        </p:grpSpPr>
        <p:sp>
          <p:nvSpPr>
            <p:cNvPr id="7" name="Freeform 7"/>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8" name="TextBox 8"/>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0"/>
            <a:ext cx="9144000" cy="8614061"/>
            <a:chOff x="0" y="0"/>
            <a:chExt cx="12192000" cy="11485414"/>
          </a:xfrm>
        </p:grpSpPr>
        <p:pic>
          <p:nvPicPr>
            <p:cNvPr id="10" name="Picture 10"/>
            <p:cNvPicPr>
              <a:picLocks noChangeAspect="1"/>
            </p:cNvPicPr>
            <p:nvPr/>
          </p:nvPicPr>
          <p:blipFill>
            <a:blip r:embed="rId3"/>
            <a:srcRect t="18559" b="18559"/>
            <a:stretch>
              <a:fillRect/>
            </a:stretch>
          </p:blipFill>
          <p:spPr>
            <a:xfrm>
              <a:off x="0" y="0"/>
              <a:ext cx="12192000" cy="11485414"/>
            </a:xfrm>
            <a:prstGeom prst="rect">
              <a:avLst/>
            </a:prstGeom>
          </p:spPr>
        </p:pic>
      </p:grpSp>
      <p:grpSp>
        <p:nvGrpSpPr>
          <p:cNvPr id="11" name="Group 11"/>
          <p:cNvGrpSpPr/>
          <p:nvPr/>
        </p:nvGrpSpPr>
        <p:grpSpPr>
          <a:xfrm>
            <a:off x="0" y="8614061"/>
            <a:ext cx="18288000" cy="1067565"/>
            <a:chOff x="0" y="0"/>
            <a:chExt cx="20250355" cy="1182118"/>
          </a:xfrm>
        </p:grpSpPr>
        <p:sp>
          <p:nvSpPr>
            <p:cNvPr id="12" name="Freeform 12"/>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3" name="TextBox 13"/>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flipV="1">
            <a:off x="7760523" y="962786"/>
            <a:ext cx="1077794" cy="1077794"/>
          </a:xfrm>
          <a:custGeom>
            <a:avLst/>
            <a:gdLst/>
            <a:ahLst/>
            <a:cxnLst/>
            <a:rect l="l" t="t" r="r" b="b"/>
            <a:pathLst>
              <a:path w="1077794" h="1077794">
                <a:moveTo>
                  <a:pt x="1077794" y="1077794"/>
                </a:moveTo>
                <a:lnTo>
                  <a:pt x="0" y="1077794"/>
                </a:lnTo>
                <a:lnTo>
                  <a:pt x="0" y="0"/>
                </a:lnTo>
                <a:lnTo>
                  <a:pt x="1077794" y="0"/>
                </a:lnTo>
                <a:lnTo>
                  <a:pt x="1077794" y="10777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8960168"/>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17" name="TextBox 17"/>
          <p:cNvSpPr txBox="1"/>
          <p:nvPr/>
        </p:nvSpPr>
        <p:spPr>
          <a:xfrm>
            <a:off x="1028700" y="2135830"/>
            <a:ext cx="8115300"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KEUNTUNGAN REKRUTMEN INTERNAL</a:t>
            </a:r>
          </a:p>
        </p:txBody>
      </p:sp>
      <p:sp>
        <p:nvSpPr>
          <p:cNvPr id="18" name="TextBox 18"/>
          <p:cNvSpPr txBox="1"/>
          <p:nvPr/>
        </p:nvSpPr>
        <p:spPr>
          <a:xfrm>
            <a:off x="1177728" y="4180527"/>
            <a:ext cx="6378684" cy="4592954"/>
          </a:xfrm>
          <a:prstGeom prst="rect">
            <a:avLst/>
          </a:prstGeom>
        </p:spPr>
        <p:txBody>
          <a:bodyPr lIns="0" tIns="0" rIns="0" bIns="0" rtlCol="0" anchor="t">
            <a:spAutoFit/>
          </a:bodyPr>
          <a:lstStyle/>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Meningkatkan semangat kerja.</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Jarang terjadi kesalahan dalam penyeleksian.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Mendorong Kesetiaan karyawan terhadap perusahaan.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Tidak terburu-buru/gegabah dalam pengambilan keputusan.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Biaya pelatihan lebih hemat.</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Mendorong pengembangan diri pada karyawan.</a:t>
            </a:r>
          </a:p>
          <a:p>
            <a:pPr algn="l">
              <a:lnSpc>
                <a:spcPts val="3300"/>
              </a:lnSpc>
            </a:pPr>
            <a:endParaRPr lang="en-US" sz="2200">
              <a:solidFill>
                <a:srgbClr val="000000"/>
              </a:solidFill>
              <a:latin typeface="Montserrat"/>
              <a:ea typeface="Montserrat"/>
              <a:cs typeface="Montserrat"/>
              <a:sym typeface="Montserrat"/>
            </a:endParaRPr>
          </a:p>
        </p:txBody>
      </p:sp>
      <p:sp>
        <p:nvSpPr>
          <p:cNvPr id="19" name="TextBox 19"/>
          <p:cNvSpPr txBox="1"/>
          <p:nvPr/>
        </p:nvSpPr>
        <p:spPr>
          <a:xfrm>
            <a:off x="176273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688862" y="-1085859"/>
            <a:ext cx="18976862" cy="12655195"/>
          </a:xfrm>
          <a:custGeom>
            <a:avLst/>
            <a:gdLst/>
            <a:ahLst/>
            <a:cxnLst/>
            <a:rect l="l" t="t" r="r" b="b"/>
            <a:pathLst>
              <a:path w="18976862" h="12655195">
                <a:moveTo>
                  <a:pt x="0" y="0"/>
                </a:moveTo>
                <a:lnTo>
                  <a:pt x="18976862" y="0"/>
                </a:lnTo>
                <a:lnTo>
                  <a:pt x="18976862" y="12655195"/>
                </a:lnTo>
                <a:lnTo>
                  <a:pt x="0" y="12655195"/>
                </a:lnTo>
                <a:lnTo>
                  <a:pt x="0" y="0"/>
                </a:lnTo>
                <a:close/>
              </a:path>
            </a:pathLst>
          </a:custGeom>
          <a:blipFill>
            <a:blip r:embed="rId2">
              <a:alphaModFix amt="23000"/>
            </a:blip>
            <a:stretch>
              <a:fillRect l="-46" r="-4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78544" y="1028700"/>
            <a:ext cx="3690295" cy="734036"/>
            <a:chOff x="0" y="0"/>
            <a:chExt cx="4086274" cy="812800"/>
          </a:xfrm>
        </p:grpSpPr>
        <p:sp>
          <p:nvSpPr>
            <p:cNvPr id="7" name="Freeform 7"/>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8" name="TextBox 8"/>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0"/>
            <a:ext cx="9144000" cy="8614061"/>
            <a:chOff x="0" y="0"/>
            <a:chExt cx="12192000" cy="11485414"/>
          </a:xfrm>
        </p:grpSpPr>
        <p:pic>
          <p:nvPicPr>
            <p:cNvPr id="10" name="Picture 10"/>
            <p:cNvPicPr>
              <a:picLocks noChangeAspect="1"/>
            </p:cNvPicPr>
            <p:nvPr/>
          </p:nvPicPr>
          <p:blipFill>
            <a:blip r:embed="rId3"/>
            <a:srcRect l="14638" r="14638"/>
            <a:stretch>
              <a:fillRect/>
            </a:stretch>
          </p:blipFill>
          <p:spPr>
            <a:xfrm>
              <a:off x="0" y="0"/>
              <a:ext cx="12192000" cy="11485414"/>
            </a:xfrm>
            <a:prstGeom prst="rect">
              <a:avLst/>
            </a:prstGeom>
          </p:spPr>
        </p:pic>
      </p:grpSp>
      <p:grpSp>
        <p:nvGrpSpPr>
          <p:cNvPr id="11" name="Group 11"/>
          <p:cNvGrpSpPr/>
          <p:nvPr/>
        </p:nvGrpSpPr>
        <p:grpSpPr>
          <a:xfrm>
            <a:off x="0" y="8614061"/>
            <a:ext cx="18288000" cy="1067565"/>
            <a:chOff x="0" y="0"/>
            <a:chExt cx="20250355" cy="1182118"/>
          </a:xfrm>
        </p:grpSpPr>
        <p:sp>
          <p:nvSpPr>
            <p:cNvPr id="12" name="Freeform 12"/>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3" name="TextBox 13"/>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flipV="1">
            <a:off x="7760523" y="962786"/>
            <a:ext cx="1077794" cy="1077794"/>
          </a:xfrm>
          <a:custGeom>
            <a:avLst/>
            <a:gdLst/>
            <a:ahLst/>
            <a:cxnLst/>
            <a:rect l="l" t="t" r="r" b="b"/>
            <a:pathLst>
              <a:path w="1077794" h="1077794">
                <a:moveTo>
                  <a:pt x="1077794" y="1077794"/>
                </a:moveTo>
                <a:lnTo>
                  <a:pt x="0" y="1077794"/>
                </a:lnTo>
                <a:lnTo>
                  <a:pt x="0" y="0"/>
                </a:lnTo>
                <a:lnTo>
                  <a:pt x="1077794" y="0"/>
                </a:lnTo>
                <a:lnTo>
                  <a:pt x="1077794" y="10777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8960168"/>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17" name="TextBox 17"/>
          <p:cNvSpPr txBox="1"/>
          <p:nvPr/>
        </p:nvSpPr>
        <p:spPr>
          <a:xfrm>
            <a:off x="1028700" y="2135830"/>
            <a:ext cx="8115300"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KELEMAHAN</a:t>
            </a:r>
          </a:p>
          <a:p>
            <a:pPr algn="l">
              <a:lnSpc>
                <a:spcPts val="7419"/>
              </a:lnSpc>
            </a:pPr>
            <a:r>
              <a:rPr lang="en-US" sz="6999">
                <a:solidFill>
                  <a:srgbClr val="000000"/>
                </a:solidFill>
                <a:latin typeface="Anton"/>
                <a:ea typeface="Anton"/>
                <a:cs typeface="Anton"/>
                <a:sym typeface="Anton"/>
              </a:rPr>
              <a:t>REKRUTMEN INTERNAL</a:t>
            </a:r>
          </a:p>
        </p:txBody>
      </p:sp>
      <p:sp>
        <p:nvSpPr>
          <p:cNvPr id="18" name="TextBox 18"/>
          <p:cNvSpPr txBox="1"/>
          <p:nvPr/>
        </p:nvSpPr>
        <p:spPr>
          <a:xfrm>
            <a:off x="1177728" y="4180527"/>
            <a:ext cx="7621841" cy="4592954"/>
          </a:xfrm>
          <a:prstGeom prst="rect">
            <a:avLst/>
          </a:prstGeom>
        </p:spPr>
        <p:txBody>
          <a:bodyPr lIns="0" tIns="0" rIns="0" bIns="0" rtlCol="0" anchor="t">
            <a:spAutoFit/>
          </a:bodyPr>
          <a:lstStyle/>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Ada kemungkinan tidak cukupnya jumlah orang yang memiliki kualifikasi dalam perusahaan.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Umumnya, Senioritas merupakan salah satu pertimbangan dalam promosi </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Orang-orang yang lebih mampu dari eksternal tidak diberikan kesempatan untuk bergabung dengan perusahaan.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Untuk posisi yang memerlukan kreatif dan inovatif, sumber rekrutmen internal ini sulit untuk mendapatkan karyawan yang sesuai.</a:t>
            </a:r>
          </a:p>
          <a:p>
            <a:pPr algn="l">
              <a:lnSpc>
                <a:spcPts val="3300"/>
              </a:lnSpc>
            </a:pPr>
            <a:endParaRPr lang="en-US" sz="2200">
              <a:solidFill>
                <a:srgbClr val="000000"/>
              </a:solidFill>
              <a:latin typeface="Montserrat"/>
              <a:ea typeface="Montserrat"/>
              <a:cs typeface="Montserrat"/>
              <a:sym typeface="Montserrat"/>
            </a:endParaRPr>
          </a:p>
        </p:txBody>
      </p:sp>
      <p:sp>
        <p:nvSpPr>
          <p:cNvPr id="19" name="TextBox 19"/>
          <p:cNvSpPr txBox="1"/>
          <p:nvPr/>
        </p:nvSpPr>
        <p:spPr>
          <a:xfrm>
            <a:off x="176273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56005" y="-697193"/>
            <a:ext cx="18836773" cy="10984193"/>
          </a:xfrm>
          <a:custGeom>
            <a:avLst/>
            <a:gdLst/>
            <a:ahLst/>
            <a:cxnLst/>
            <a:rect l="l" t="t" r="r" b="b"/>
            <a:pathLst>
              <a:path w="18836773" h="10984193">
                <a:moveTo>
                  <a:pt x="0" y="0"/>
                </a:moveTo>
                <a:lnTo>
                  <a:pt x="18836772" y="0"/>
                </a:lnTo>
                <a:lnTo>
                  <a:pt x="18836772" y="10984193"/>
                </a:lnTo>
                <a:lnTo>
                  <a:pt x="0" y="10984193"/>
                </a:lnTo>
                <a:lnTo>
                  <a:pt x="0" y="0"/>
                </a:lnTo>
                <a:close/>
              </a:path>
            </a:pathLst>
          </a:custGeom>
          <a:blipFill>
            <a:blip r:embed="rId2">
              <a:alphaModFix amt="35000"/>
            </a:blip>
            <a:stretch>
              <a:fillRect t="-6806" b="-680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1916912" y="1501683"/>
            <a:ext cx="6371088" cy="3831848"/>
            <a:chOff x="0" y="0"/>
            <a:chExt cx="7054724" cy="4243016"/>
          </a:xfrm>
        </p:grpSpPr>
        <p:sp>
          <p:nvSpPr>
            <p:cNvPr id="10" name="Freeform 10"/>
            <p:cNvSpPr/>
            <p:nvPr/>
          </p:nvSpPr>
          <p:spPr>
            <a:xfrm>
              <a:off x="0" y="0"/>
              <a:ext cx="7054724" cy="4243016"/>
            </a:xfrm>
            <a:custGeom>
              <a:avLst/>
              <a:gdLst/>
              <a:ahLst/>
              <a:cxnLst/>
              <a:rect l="l" t="t" r="r" b="b"/>
              <a:pathLst>
                <a:path w="7054724" h="4243016">
                  <a:moveTo>
                    <a:pt x="0" y="0"/>
                  </a:moveTo>
                  <a:lnTo>
                    <a:pt x="7054724" y="0"/>
                  </a:lnTo>
                  <a:lnTo>
                    <a:pt x="7054724" y="4243016"/>
                  </a:lnTo>
                  <a:lnTo>
                    <a:pt x="0" y="4243016"/>
                  </a:lnTo>
                  <a:close/>
                </a:path>
              </a:pathLst>
            </a:custGeom>
            <a:solidFill>
              <a:srgbClr val="004AAD"/>
            </a:solidFill>
          </p:spPr>
        </p:sp>
        <p:sp>
          <p:nvSpPr>
            <p:cNvPr id="11" name="TextBox 11"/>
            <p:cNvSpPr txBox="1"/>
            <p:nvPr/>
          </p:nvSpPr>
          <p:spPr>
            <a:xfrm>
              <a:off x="0" y="-38100"/>
              <a:ext cx="7054724" cy="4281116"/>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8614061"/>
            <a:ext cx="18288000" cy="1067565"/>
            <a:chOff x="0" y="0"/>
            <a:chExt cx="20250355" cy="1182118"/>
          </a:xfrm>
        </p:grpSpPr>
        <p:sp>
          <p:nvSpPr>
            <p:cNvPr id="13" name="Freeform 13"/>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4" name="TextBox 14"/>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028700" y="2147345"/>
            <a:ext cx="6731823"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REKRUTMENT EKSTERNAL</a:t>
            </a:r>
          </a:p>
        </p:txBody>
      </p:sp>
      <p:grpSp>
        <p:nvGrpSpPr>
          <p:cNvPr id="17" name="Group 17"/>
          <p:cNvGrpSpPr/>
          <p:nvPr/>
        </p:nvGrpSpPr>
        <p:grpSpPr>
          <a:xfrm>
            <a:off x="7608092" y="2850949"/>
            <a:ext cx="9651208" cy="5195169"/>
            <a:chOff x="0" y="0"/>
            <a:chExt cx="12868277" cy="6926892"/>
          </a:xfrm>
        </p:grpSpPr>
        <p:pic>
          <p:nvPicPr>
            <p:cNvPr id="18" name="Picture 18"/>
            <p:cNvPicPr>
              <a:picLocks noChangeAspect="1"/>
            </p:cNvPicPr>
            <p:nvPr/>
          </p:nvPicPr>
          <p:blipFill>
            <a:blip r:embed="rId5"/>
            <a:srcRect t="14743" b="4310"/>
            <a:stretch>
              <a:fillRect/>
            </a:stretch>
          </p:blipFill>
          <p:spPr>
            <a:xfrm>
              <a:off x="0" y="0"/>
              <a:ext cx="12868277" cy="6926892"/>
            </a:xfrm>
            <a:prstGeom prst="rect">
              <a:avLst/>
            </a:prstGeom>
          </p:spPr>
        </p:pic>
      </p:grpSp>
      <p:sp>
        <p:nvSpPr>
          <p:cNvPr id="19" name="Freeform 19"/>
          <p:cNvSpPr/>
          <p:nvPr/>
        </p:nvSpPr>
        <p:spPr>
          <a:xfrm flipV="1">
            <a:off x="11442632" y="1066700"/>
            <a:ext cx="1258722" cy="1258722"/>
          </a:xfrm>
          <a:custGeom>
            <a:avLst/>
            <a:gdLst/>
            <a:ahLst/>
            <a:cxnLst/>
            <a:rect l="l" t="t" r="r" b="b"/>
            <a:pathLst>
              <a:path w="1258722" h="1258722">
                <a:moveTo>
                  <a:pt x="0" y="1258722"/>
                </a:moveTo>
                <a:lnTo>
                  <a:pt x="1258722" y="1258722"/>
                </a:lnTo>
                <a:lnTo>
                  <a:pt x="1258722" y="0"/>
                </a:lnTo>
                <a:lnTo>
                  <a:pt x="0" y="0"/>
                </a:lnTo>
                <a:lnTo>
                  <a:pt x="0"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TextBox 20"/>
          <p:cNvSpPr txBox="1"/>
          <p:nvPr/>
        </p:nvSpPr>
        <p:spPr>
          <a:xfrm>
            <a:off x="1028700" y="4481605"/>
            <a:ext cx="6293498" cy="3409949"/>
          </a:xfrm>
          <a:prstGeom prst="rect">
            <a:avLst/>
          </a:prstGeom>
        </p:spPr>
        <p:txBody>
          <a:bodyPr lIns="0" tIns="0" rIns="0" bIns="0" rtlCol="0" anchor="t">
            <a:spAutoFit/>
          </a:bodyPr>
          <a:lstStyle/>
          <a:p>
            <a:pPr algn="l">
              <a:lnSpc>
                <a:spcPts val="3000"/>
              </a:lnSpc>
            </a:pPr>
            <a:r>
              <a:rPr lang="en-US" sz="2000">
                <a:solidFill>
                  <a:srgbClr val="000000"/>
                </a:solidFill>
                <a:latin typeface="Montserrat"/>
                <a:ea typeface="Montserrat"/>
                <a:cs typeface="Montserrat"/>
                <a:sym typeface="Montserrat"/>
              </a:rPr>
              <a:t>Karyawan terbaik untuk mengisi posisi lowong bisa didapatkan dari internal perusahaan. Kekosongan posisi tersebut dapat diberikan kepada karyawan yang dinilai cocok sehingga dapat memotivasi karyawan yang bersangkutan maupun karywawan lainnya untuk bekerja lebih baik. Pengisian posisi secara internal ini dapat dilakukan dengan Promosi, Rotasi atau bahkan Demosi</a:t>
            </a:r>
          </a:p>
        </p:txBody>
      </p:sp>
      <p:sp>
        <p:nvSpPr>
          <p:cNvPr id="21" name="TextBox 21"/>
          <p:cNvSpPr txBox="1"/>
          <p:nvPr/>
        </p:nvSpPr>
        <p:spPr>
          <a:xfrm>
            <a:off x="1177728" y="8979532"/>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22" name="TextBox 22"/>
          <p:cNvSpPr txBox="1"/>
          <p:nvPr/>
        </p:nvSpPr>
        <p:spPr>
          <a:xfrm>
            <a:off x="1930659" y="1215355"/>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688862" y="-1085859"/>
            <a:ext cx="18976862" cy="12655195"/>
          </a:xfrm>
          <a:custGeom>
            <a:avLst/>
            <a:gdLst/>
            <a:ahLst/>
            <a:cxnLst/>
            <a:rect l="l" t="t" r="r" b="b"/>
            <a:pathLst>
              <a:path w="18976862" h="12655195">
                <a:moveTo>
                  <a:pt x="0" y="0"/>
                </a:moveTo>
                <a:lnTo>
                  <a:pt x="18976862" y="0"/>
                </a:lnTo>
                <a:lnTo>
                  <a:pt x="18976862" y="12655195"/>
                </a:lnTo>
                <a:lnTo>
                  <a:pt x="0" y="12655195"/>
                </a:lnTo>
                <a:lnTo>
                  <a:pt x="0" y="0"/>
                </a:lnTo>
                <a:close/>
              </a:path>
            </a:pathLst>
          </a:custGeom>
          <a:blipFill>
            <a:blip r:embed="rId2">
              <a:alphaModFix amt="23000"/>
            </a:blip>
            <a:stretch>
              <a:fillRect l="-46" r="-4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78544" y="1028700"/>
            <a:ext cx="3690295" cy="734036"/>
            <a:chOff x="0" y="0"/>
            <a:chExt cx="4086274" cy="812800"/>
          </a:xfrm>
        </p:grpSpPr>
        <p:sp>
          <p:nvSpPr>
            <p:cNvPr id="7" name="Freeform 7"/>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8" name="TextBox 8"/>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0"/>
            <a:ext cx="9144000" cy="8614061"/>
            <a:chOff x="0" y="0"/>
            <a:chExt cx="12192000" cy="11485414"/>
          </a:xfrm>
        </p:grpSpPr>
        <p:pic>
          <p:nvPicPr>
            <p:cNvPr id="10" name="Picture 10"/>
            <p:cNvPicPr>
              <a:picLocks noChangeAspect="1"/>
            </p:cNvPicPr>
            <p:nvPr/>
          </p:nvPicPr>
          <p:blipFill>
            <a:blip r:embed="rId3"/>
            <a:srcRect l="29143"/>
            <a:stretch>
              <a:fillRect/>
            </a:stretch>
          </p:blipFill>
          <p:spPr>
            <a:xfrm>
              <a:off x="0" y="0"/>
              <a:ext cx="12192000" cy="11485414"/>
            </a:xfrm>
            <a:prstGeom prst="rect">
              <a:avLst/>
            </a:prstGeom>
          </p:spPr>
        </p:pic>
      </p:grpSp>
      <p:grpSp>
        <p:nvGrpSpPr>
          <p:cNvPr id="11" name="Group 11"/>
          <p:cNvGrpSpPr/>
          <p:nvPr/>
        </p:nvGrpSpPr>
        <p:grpSpPr>
          <a:xfrm>
            <a:off x="0" y="8614061"/>
            <a:ext cx="18288000" cy="1067565"/>
            <a:chOff x="0" y="0"/>
            <a:chExt cx="20250355" cy="1182118"/>
          </a:xfrm>
        </p:grpSpPr>
        <p:sp>
          <p:nvSpPr>
            <p:cNvPr id="12" name="Freeform 12"/>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3" name="TextBox 13"/>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flipV="1">
            <a:off x="7760523" y="962786"/>
            <a:ext cx="1077794" cy="1077794"/>
          </a:xfrm>
          <a:custGeom>
            <a:avLst/>
            <a:gdLst/>
            <a:ahLst/>
            <a:cxnLst/>
            <a:rect l="l" t="t" r="r" b="b"/>
            <a:pathLst>
              <a:path w="1077794" h="1077794">
                <a:moveTo>
                  <a:pt x="1077794" y="1077794"/>
                </a:moveTo>
                <a:lnTo>
                  <a:pt x="0" y="1077794"/>
                </a:lnTo>
                <a:lnTo>
                  <a:pt x="0" y="0"/>
                </a:lnTo>
                <a:lnTo>
                  <a:pt x="1077794" y="0"/>
                </a:lnTo>
                <a:lnTo>
                  <a:pt x="1077794" y="10777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8960168"/>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17" name="TextBox 17"/>
          <p:cNvSpPr txBox="1"/>
          <p:nvPr/>
        </p:nvSpPr>
        <p:spPr>
          <a:xfrm>
            <a:off x="1028700" y="2758889"/>
            <a:ext cx="8115300"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KEUNTUNGAN REKRUTMEN EKSTERNAL</a:t>
            </a:r>
          </a:p>
        </p:txBody>
      </p:sp>
      <p:sp>
        <p:nvSpPr>
          <p:cNvPr id="18" name="TextBox 18"/>
          <p:cNvSpPr txBox="1"/>
          <p:nvPr/>
        </p:nvSpPr>
        <p:spPr>
          <a:xfrm>
            <a:off x="1028700" y="5076825"/>
            <a:ext cx="6378684" cy="2916554"/>
          </a:xfrm>
          <a:prstGeom prst="rect">
            <a:avLst/>
          </a:prstGeom>
        </p:spPr>
        <p:txBody>
          <a:bodyPr lIns="0" tIns="0" rIns="0" bIns="0" rtlCol="0" anchor="t">
            <a:spAutoFit/>
          </a:bodyPr>
          <a:lstStyle/>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Bisa mendapatkan personal yang cocok untuk pekerjaan.</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Membawakan ide dan teknik baru.</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Cocok untuk perusahaan yang sedang berkembang dan memerlukan banyak pekerja baru.</a:t>
            </a:r>
          </a:p>
          <a:p>
            <a:pPr algn="l">
              <a:lnSpc>
                <a:spcPts val="3300"/>
              </a:lnSpc>
            </a:pPr>
            <a:endParaRPr lang="en-US" sz="2200">
              <a:solidFill>
                <a:srgbClr val="000000"/>
              </a:solidFill>
              <a:latin typeface="Montserrat"/>
              <a:ea typeface="Montserrat"/>
              <a:cs typeface="Montserrat"/>
              <a:sym typeface="Montserrat"/>
            </a:endParaRPr>
          </a:p>
        </p:txBody>
      </p:sp>
      <p:sp>
        <p:nvSpPr>
          <p:cNvPr id="19" name="TextBox 19"/>
          <p:cNvSpPr txBox="1"/>
          <p:nvPr/>
        </p:nvSpPr>
        <p:spPr>
          <a:xfrm>
            <a:off x="176273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688862" y="-1085859"/>
            <a:ext cx="18976862" cy="12655195"/>
          </a:xfrm>
          <a:custGeom>
            <a:avLst/>
            <a:gdLst/>
            <a:ahLst/>
            <a:cxnLst/>
            <a:rect l="l" t="t" r="r" b="b"/>
            <a:pathLst>
              <a:path w="18976862" h="12655195">
                <a:moveTo>
                  <a:pt x="0" y="0"/>
                </a:moveTo>
                <a:lnTo>
                  <a:pt x="18976862" y="0"/>
                </a:lnTo>
                <a:lnTo>
                  <a:pt x="18976862" y="12655195"/>
                </a:lnTo>
                <a:lnTo>
                  <a:pt x="0" y="12655195"/>
                </a:lnTo>
                <a:lnTo>
                  <a:pt x="0" y="0"/>
                </a:lnTo>
                <a:close/>
              </a:path>
            </a:pathLst>
          </a:custGeom>
          <a:blipFill>
            <a:blip r:embed="rId2">
              <a:alphaModFix amt="23000"/>
            </a:blip>
            <a:stretch>
              <a:fillRect l="-46" r="-4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78544" y="1028700"/>
            <a:ext cx="3690295" cy="734036"/>
            <a:chOff x="0" y="0"/>
            <a:chExt cx="4086274" cy="812800"/>
          </a:xfrm>
        </p:grpSpPr>
        <p:sp>
          <p:nvSpPr>
            <p:cNvPr id="7" name="Freeform 7"/>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8" name="TextBox 8"/>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0"/>
            <a:ext cx="9144000" cy="8614061"/>
            <a:chOff x="0" y="0"/>
            <a:chExt cx="12192000" cy="11485414"/>
          </a:xfrm>
        </p:grpSpPr>
        <p:pic>
          <p:nvPicPr>
            <p:cNvPr id="10" name="Picture 10"/>
            <p:cNvPicPr>
              <a:picLocks noChangeAspect="1"/>
            </p:cNvPicPr>
            <p:nvPr/>
          </p:nvPicPr>
          <p:blipFill>
            <a:blip r:embed="rId3"/>
            <a:srcRect l="14571" r="14571"/>
            <a:stretch>
              <a:fillRect/>
            </a:stretch>
          </p:blipFill>
          <p:spPr>
            <a:xfrm>
              <a:off x="0" y="0"/>
              <a:ext cx="12192000" cy="11485414"/>
            </a:xfrm>
            <a:prstGeom prst="rect">
              <a:avLst/>
            </a:prstGeom>
          </p:spPr>
        </p:pic>
      </p:grpSp>
      <p:grpSp>
        <p:nvGrpSpPr>
          <p:cNvPr id="11" name="Group 11"/>
          <p:cNvGrpSpPr/>
          <p:nvPr/>
        </p:nvGrpSpPr>
        <p:grpSpPr>
          <a:xfrm>
            <a:off x="0" y="8614061"/>
            <a:ext cx="18288000" cy="1067565"/>
            <a:chOff x="0" y="0"/>
            <a:chExt cx="20250355" cy="1182118"/>
          </a:xfrm>
        </p:grpSpPr>
        <p:sp>
          <p:nvSpPr>
            <p:cNvPr id="12" name="Freeform 12"/>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3" name="TextBox 13"/>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flipV="1">
            <a:off x="7760523" y="962786"/>
            <a:ext cx="1077794" cy="1077794"/>
          </a:xfrm>
          <a:custGeom>
            <a:avLst/>
            <a:gdLst/>
            <a:ahLst/>
            <a:cxnLst/>
            <a:rect l="l" t="t" r="r" b="b"/>
            <a:pathLst>
              <a:path w="1077794" h="1077794">
                <a:moveTo>
                  <a:pt x="1077794" y="1077794"/>
                </a:moveTo>
                <a:lnTo>
                  <a:pt x="0" y="1077794"/>
                </a:lnTo>
                <a:lnTo>
                  <a:pt x="0" y="0"/>
                </a:lnTo>
                <a:lnTo>
                  <a:pt x="1077794" y="0"/>
                </a:lnTo>
                <a:lnTo>
                  <a:pt x="1077794" y="10777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8960168"/>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17" name="TextBox 17"/>
          <p:cNvSpPr txBox="1"/>
          <p:nvPr/>
        </p:nvSpPr>
        <p:spPr>
          <a:xfrm>
            <a:off x="1028700" y="2758889"/>
            <a:ext cx="7809617"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KELEMAHAN REKRUTMEN EKSTERNAL</a:t>
            </a:r>
          </a:p>
        </p:txBody>
      </p:sp>
      <p:sp>
        <p:nvSpPr>
          <p:cNvPr id="18" name="TextBox 18"/>
          <p:cNvSpPr txBox="1"/>
          <p:nvPr/>
        </p:nvSpPr>
        <p:spPr>
          <a:xfrm>
            <a:off x="1028700" y="5076825"/>
            <a:ext cx="6378684" cy="2078354"/>
          </a:xfrm>
          <a:prstGeom prst="rect">
            <a:avLst/>
          </a:prstGeom>
        </p:spPr>
        <p:txBody>
          <a:bodyPr lIns="0" tIns="0" rIns="0" bIns="0" rtlCol="0" anchor="t">
            <a:spAutoFit/>
          </a:bodyPr>
          <a:lstStyle/>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Dapat menurunkan semangat kerja pada karyawaan yang ada.</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Menyebabkan kurang kompaknya antara pekerja baru dengan pekerja lama.</a:t>
            </a:r>
          </a:p>
          <a:p>
            <a:pPr marL="474984" lvl="1" indent="-237492" algn="l">
              <a:lnSpc>
                <a:spcPts val="3300"/>
              </a:lnSpc>
              <a:buFont typeface="Arial"/>
              <a:buChar char="•"/>
            </a:pPr>
            <a:r>
              <a:rPr lang="en-US" sz="2200">
                <a:solidFill>
                  <a:srgbClr val="000000"/>
                </a:solidFill>
                <a:latin typeface="Montserrat"/>
                <a:ea typeface="Montserrat"/>
                <a:cs typeface="Montserrat"/>
                <a:sym typeface="Montserrat"/>
              </a:rPr>
              <a:t>Memerlukan biayayang besar </a:t>
            </a:r>
          </a:p>
        </p:txBody>
      </p:sp>
      <p:sp>
        <p:nvSpPr>
          <p:cNvPr id="19" name="TextBox 19"/>
          <p:cNvSpPr txBox="1"/>
          <p:nvPr/>
        </p:nvSpPr>
        <p:spPr>
          <a:xfrm>
            <a:off x="176273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559176" y="-1880855"/>
            <a:ext cx="19239272" cy="12834198"/>
          </a:xfrm>
          <a:custGeom>
            <a:avLst/>
            <a:gdLst/>
            <a:ahLst/>
            <a:cxnLst/>
            <a:rect l="l" t="t" r="r" b="b"/>
            <a:pathLst>
              <a:path w="19239272" h="12834198">
                <a:moveTo>
                  <a:pt x="0" y="0"/>
                </a:moveTo>
                <a:lnTo>
                  <a:pt x="19239272" y="0"/>
                </a:lnTo>
                <a:lnTo>
                  <a:pt x="19239272" y="12834198"/>
                </a:lnTo>
                <a:lnTo>
                  <a:pt x="0" y="12834198"/>
                </a:lnTo>
                <a:lnTo>
                  <a:pt x="0" y="0"/>
                </a:lnTo>
                <a:close/>
              </a:path>
            </a:pathLst>
          </a:custGeom>
          <a:blipFill>
            <a:blip r:embed="rId2">
              <a:alphaModFix amt="23000"/>
            </a:blip>
            <a:stretch>
              <a:fillRect l="-62" r="-62"/>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678509" cy="734036"/>
            <a:chOff x="0" y="0"/>
            <a:chExt cx="4073224" cy="812800"/>
          </a:xfrm>
        </p:grpSpPr>
        <p:sp>
          <p:nvSpPr>
            <p:cNvPr id="7" name="Freeform 7"/>
            <p:cNvSpPr/>
            <p:nvPr/>
          </p:nvSpPr>
          <p:spPr>
            <a:xfrm>
              <a:off x="0" y="0"/>
              <a:ext cx="4073224" cy="812800"/>
            </a:xfrm>
            <a:custGeom>
              <a:avLst/>
              <a:gdLst/>
              <a:ahLst/>
              <a:cxnLst/>
              <a:rect l="l" t="t" r="r" b="b"/>
              <a:pathLst>
                <a:path w="4073224" h="812800">
                  <a:moveTo>
                    <a:pt x="0" y="0"/>
                  </a:moveTo>
                  <a:lnTo>
                    <a:pt x="4073224" y="0"/>
                  </a:lnTo>
                  <a:lnTo>
                    <a:pt x="4073224" y="812800"/>
                  </a:lnTo>
                  <a:lnTo>
                    <a:pt x="0" y="812800"/>
                  </a:lnTo>
                  <a:close/>
                </a:path>
              </a:pathLst>
            </a:custGeom>
            <a:solidFill>
              <a:srgbClr val="004AAD"/>
            </a:solidFill>
          </p:spPr>
        </p:sp>
        <p:sp>
          <p:nvSpPr>
            <p:cNvPr id="8" name="TextBox 8"/>
            <p:cNvSpPr txBox="1"/>
            <p:nvPr/>
          </p:nvSpPr>
          <p:spPr>
            <a:xfrm>
              <a:off x="0" y="-38100"/>
              <a:ext cx="407322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330462" y="2233945"/>
            <a:ext cx="4928838" cy="8053055"/>
            <a:chOff x="0" y="0"/>
            <a:chExt cx="5457717" cy="8917171"/>
          </a:xfrm>
        </p:grpSpPr>
        <p:sp>
          <p:nvSpPr>
            <p:cNvPr id="10" name="Freeform 10"/>
            <p:cNvSpPr/>
            <p:nvPr/>
          </p:nvSpPr>
          <p:spPr>
            <a:xfrm>
              <a:off x="0" y="0"/>
              <a:ext cx="5457717" cy="8917171"/>
            </a:xfrm>
            <a:custGeom>
              <a:avLst/>
              <a:gdLst/>
              <a:ahLst/>
              <a:cxnLst/>
              <a:rect l="l" t="t" r="r" b="b"/>
              <a:pathLst>
                <a:path w="5457717" h="8917171">
                  <a:moveTo>
                    <a:pt x="0" y="0"/>
                  </a:moveTo>
                  <a:lnTo>
                    <a:pt x="5457717" y="0"/>
                  </a:lnTo>
                  <a:lnTo>
                    <a:pt x="5457717" y="8917171"/>
                  </a:lnTo>
                  <a:lnTo>
                    <a:pt x="0" y="8917171"/>
                  </a:lnTo>
                  <a:close/>
                </a:path>
              </a:pathLst>
            </a:custGeom>
            <a:solidFill>
              <a:srgbClr val="004AAD"/>
            </a:solidFill>
          </p:spPr>
        </p:sp>
        <p:sp>
          <p:nvSpPr>
            <p:cNvPr id="11" name="TextBox 11"/>
            <p:cNvSpPr txBox="1"/>
            <p:nvPr/>
          </p:nvSpPr>
          <p:spPr>
            <a:xfrm>
              <a:off x="0" y="-38100"/>
              <a:ext cx="5457717" cy="89552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016776"/>
            <a:ext cx="18288000" cy="4597285"/>
            <a:chOff x="0" y="0"/>
            <a:chExt cx="24384000" cy="6129713"/>
          </a:xfrm>
        </p:grpSpPr>
        <p:pic>
          <p:nvPicPr>
            <p:cNvPr id="13" name="Picture 13"/>
            <p:cNvPicPr>
              <a:picLocks noChangeAspect="1"/>
            </p:cNvPicPr>
            <p:nvPr/>
          </p:nvPicPr>
          <p:blipFill>
            <a:blip r:embed="rId3"/>
            <a:srcRect t="31075" b="31075"/>
            <a:stretch>
              <a:fillRect/>
            </a:stretch>
          </p:blipFill>
          <p:spPr>
            <a:xfrm>
              <a:off x="0" y="0"/>
              <a:ext cx="24384000" cy="6129713"/>
            </a:xfrm>
            <a:prstGeom prst="rect">
              <a:avLst/>
            </a:prstGeom>
          </p:spPr>
        </p:pic>
      </p:grpSp>
      <p:grpSp>
        <p:nvGrpSpPr>
          <p:cNvPr id="14" name="Group 14"/>
          <p:cNvGrpSpPr/>
          <p:nvPr/>
        </p:nvGrpSpPr>
        <p:grpSpPr>
          <a:xfrm>
            <a:off x="0" y="8614061"/>
            <a:ext cx="18288000" cy="1067565"/>
            <a:chOff x="0" y="0"/>
            <a:chExt cx="20250355" cy="1182118"/>
          </a:xfrm>
        </p:grpSpPr>
        <p:sp>
          <p:nvSpPr>
            <p:cNvPr id="15" name="Freeform 15"/>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6" name="TextBox 16"/>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flipH="1" flipV="1">
            <a:off x="16471520" y="1795258"/>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028700" y="2694955"/>
            <a:ext cx="11301762" cy="96266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METODE LAIN UNTUK REKRUTMENT</a:t>
            </a:r>
          </a:p>
        </p:txBody>
      </p:sp>
      <p:sp>
        <p:nvSpPr>
          <p:cNvPr id="20" name="TextBox 20"/>
          <p:cNvSpPr txBox="1"/>
          <p:nvPr/>
        </p:nvSpPr>
        <p:spPr>
          <a:xfrm>
            <a:off x="1687258"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1" name="TextBox 21"/>
          <p:cNvSpPr txBox="1"/>
          <p:nvPr/>
        </p:nvSpPr>
        <p:spPr>
          <a:xfrm>
            <a:off x="1177728" y="8947436"/>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105930"/>
            <a:ext cx="18518147" cy="12345432"/>
          </a:xfrm>
          <a:custGeom>
            <a:avLst/>
            <a:gdLst/>
            <a:ahLst/>
            <a:cxnLst/>
            <a:rect l="l" t="t" r="r" b="b"/>
            <a:pathLst>
              <a:path w="18518147" h="12345432">
                <a:moveTo>
                  <a:pt x="0" y="0"/>
                </a:moveTo>
                <a:lnTo>
                  <a:pt x="18518147" y="0"/>
                </a:lnTo>
                <a:lnTo>
                  <a:pt x="18518147" y="12345432"/>
                </a:lnTo>
                <a:lnTo>
                  <a:pt x="0" y="12345432"/>
                </a:lnTo>
                <a:lnTo>
                  <a:pt x="0" y="0"/>
                </a:lnTo>
                <a:close/>
              </a:path>
            </a:pathLst>
          </a:custGeom>
          <a:blipFill>
            <a:blip r:embed="rId2">
              <a:alphaModFix amt="28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878544" y="1028700"/>
            <a:ext cx="3690295" cy="734036"/>
            <a:chOff x="0" y="0"/>
            <a:chExt cx="4086274" cy="812800"/>
          </a:xfrm>
        </p:grpSpPr>
        <p:sp>
          <p:nvSpPr>
            <p:cNvPr id="7" name="Freeform 7"/>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8" name="TextBox 8"/>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9144000" y="0"/>
            <a:ext cx="9144000" cy="8614061"/>
            <a:chOff x="0" y="0"/>
            <a:chExt cx="12192000" cy="11485414"/>
          </a:xfrm>
        </p:grpSpPr>
        <p:pic>
          <p:nvPicPr>
            <p:cNvPr id="10" name="Picture 10"/>
            <p:cNvPicPr>
              <a:picLocks noChangeAspect="1"/>
            </p:cNvPicPr>
            <p:nvPr/>
          </p:nvPicPr>
          <p:blipFill>
            <a:blip r:embed="rId3"/>
            <a:srcRect t="10021" b="10021"/>
            <a:stretch>
              <a:fillRect/>
            </a:stretch>
          </p:blipFill>
          <p:spPr>
            <a:xfrm>
              <a:off x="0" y="0"/>
              <a:ext cx="12192000" cy="11485414"/>
            </a:xfrm>
            <a:prstGeom prst="rect">
              <a:avLst/>
            </a:prstGeom>
          </p:spPr>
        </p:pic>
      </p:grpSp>
      <p:grpSp>
        <p:nvGrpSpPr>
          <p:cNvPr id="11" name="Group 11"/>
          <p:cNvGrpSpPr/>
          <p:nvPr/>
        </p:nvGrpSpPr>
        <p:grpSpPr>
          <a:xfrm>
            <a:off x="0" y="8614061"/>
            <a:ext cx="18288000" cy="1067565"/>
            <a:chOff x="0" y="0"/>
            <a:chExt cx="20250355" cy="1182118"/>
          </a:xfrm>
        </p:grpSpPr>
        <p:sp>
          <p:nvSpPr>
            <p:cNvPr id="12" name="Freeform 12"/>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3" name="TextBox 13"/>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flipH="1" flipV="1">
            <a:off x="7760523" y="962786"/>
            <a:ext cx="1077794" cy="1077794"/>
          </a:xfrm>
          <a:custGeom>
            <a:avLst/>
            <a:gdLst/>
            <a:ahLst/>
            <a:cxnLst/>
            <a:rect l="l" t="t" r="r" b="b"/>
            <a:pathLst>
              <a:path w="1077794" h="1077794">
                <a:moveTo>
                  <a:pt x="1077794" y="1077794"/>
                </a:moveTo>
                <a:lnTo>
                  <a:pt x="0" y="1077794"/>
                </a:lnTo>
                <a:lnTo>
                  <a:pt x="0" y="0"/>
                </a:lnTo>
                <a:lnTo>
                  <a:pt x="1077794" y="0"/>
                </a:lnTo>
                <a:lnTo>
                  <a:pt x="1077794" y="107779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1028700" y="8960168"/>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17" name="TextBox 17"/>
          <p:cNvSpPr txBox="1"/>
          <p:nvPr/>
        </p:nvSpPr>
        <p:spPr>
          <a:xfrm>
            <a:off x="1028700" y="3575165"/>
            <a:ext cx="7523149" cy="96266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APA ITU REKRUTMEN?</a:t>
            </a:r>
          </a:p>
        </p:txBody>
      </p:sp>
      <p:sp>
        <p:nvSpPr>
          <p:cNvPr id="18" name="TextBox 18"/>
          <p:cNvSpPr txBox="1"/>
          <p:nvPr/>
        </p:nvSpPr>
        <p:spPr>
          <a:xfrm>
            <a:off x="1028700" y="4588324"/>
            <a:ext cx="6378684" cy="1240154"/>
          </a:xfrm>
          <a:prstGeom prst="rect">
            <a:avLst/>
          </a:prstGeom>
        </p:spPr>
        <p:txBody>
          <a:bodyPr lIns="0" tIns="0" rIns="0" bIns="0" rtlCol="0" anchor="t">
            <a:spAutoFit/>
          </a:bodyPr>
          <a:lstStyle/>
          <a:p>
            <a:pPr algn="l">
              <a:lnSpc>
                <a:spcPts val="3300"/>
              </a:lnSpc>
            </a:pPr>
            <a:r>
              <a:rPr lang="en-US" sz="2200">
                <a:solidFill>
                  <a:srgbClr val="000000"/>
                </a:solidFill>
                <a:latin typeface="Montserrat"/>
                <a:ea typeface="Montserrat"/>
                <a:cs typeface="Montserrat"/>
                <a:sym typeface="Montserrat"/>
              </a:rPr>
              <a:t>Rekrutmen adalah proses mencari dan menyeleksi calon karyawan untuk mengisi posisi atau jabatan tertentu.</a:t>
            </a:r>
          </a:p>
        </p:txBody>
      </p:sp>
      <p:sp>
        <p:nvSpPr>
          <p:cNvPr id="19" name="TextBox 19"/>
          <p:cNvSpPr txBox="1"/>
          <p:nvPr/>
        </p:nvSpPr>
        <p:spPr>
          <a:xfrm>
            <a:off x="176273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520065"/>
            <a:ext cx="18288000" cy="11327130"/>
          </a:xfrm>
          <a:custGeom>
            <a:avLst/>
            <a:gdLst/>
            <a:ahLst/>
            <a:cxnLst/>
            <a:rect l="l" t="t" r="r" b="b"/>
            <a:pathLst>
              <a:path w="18288000" h="11327130">
                <a:moveTo>
                  <a:pt x="0" y="0"/>
                </a:moveTo>
                <a:lnTo>
                  <a:pt x="18288000" y="0"/>
                </a:lnTo>
                <a:lnTo>
                  <a:pt x="18288000" y="11327130"/>
                </a:lnTo>
                <a:lnTo>
                  <a:pt x="0" y="11327130"/>
                </a:lnTo>
                <a:lnTo>
                  <a:pt x="0" y="0"/>
                </a:lnTo>
                <a:close/>
              </a:path>
            </a:pathLst>
          </a:custGeom>
          <a:blipFill>
            <a:blip r:embed="rId2">
              <a:alphaModFix amt="29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386" r="14386"/>
            <a:stretch>
              <a:fillRect/>
            </a:stretch>
          </p:blipFill>
          <p:spPr>
            <a:xfrm>
              <a:off x="0" y="0"/>
              <a:ext cx="8391689" cy="7864278"/>
            </a:xfrm>
            <a:prstGeom prst="rect">
              <a:avLst/>
            </a:prstGeom>
          </p:spPr>
        </p:pic>
      </p:grpSp>
      <p:grpSp>
        <p:nvGrpSpPr>
          <p:cNvPr id="15" name="Group 15"/>
          <p:cNvGrpSpPr/>
          <p:nvPr/>
        </p:nvGrpSpPr>
        <p:grpSpPr>
          <a:xfrm>
            <a:off x="8400204" y="13981"/>
            <a:ext cx="9887796" cy="3944492"/>
            <a:chOff x="0" y="0"/>
            <a:chExt cx="2604193" cy="1038879"/>
          </a:xfrm>
        </p:grpSpPr>
        <p:sp>
          <p:nvSpPr>
            <p:cNvPr id="16" name="Freeform 16"/>
            <p:cNvSpPr/>
            <p:nvPr/>
          </p:nvSpPr>
          <p:spPr>
            <a:xfrm>
              <a:off x="0" y="0"/>
              <a:ext cx="2604193" cy="1038879"/>
            </a:xfrm>
            <a:custGeom>
              <a:avLst/>
              <a:gdLst/>
              <a:ahLst/>
              <a:cxnLst/>
              <a:rect l="l" t="t" r="r" b="b"/>
              <a:pathLst>
                <a:path w="2604193" h="1038879">
                  <a:moveTo>
                    <a:pt x="0" y="0"/>
                  </a:moveTo>
                  <a:lnTo>
                    <a:pt x="2604193" y="0"/>
                  </a:lnTo>
                  <a:lnTo>
                    <a:pt x="2604193" y="1038879"/>
                  </a:lnTo>
                  <a:lnTo>
                    <a:pt x="0" y="1038879"/>
                  </a:lnTo>
                  <a:close/>
                </a:path>
              </a:pathLst>
            </a:custGeom>
            <a:solidFill>
              <a:srgbClr val="004AAD"/>
            </a:solidFill>
          </p:spPr>
        </p:sp>
        <p:sp>
          <p:nvSpPr>
            <p:cNvPr id="17" name="TextBox 17"/>
            <p:cNvSpPr txBox="1"/>
            <p:nvPr/>
          </p:nvSpPr>
          <p:spPr>
            <a:xfrm>
              <a:off x="0" y="-38100"/>
              <a:ext cx="2604193" cy="10769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10681" r="10681"/>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8912" y="2051449"/>
            <a:ext cx="6970791" cy="2375956"/>
          </a:xfrm>
          <a:prstGeom prst="rect">
            <a:avLst/>
          </a:prstGeom>
        </p:spPr>
        <p:txBody>
          <a:bodyPr lIns="0" tIns="0" rIns="0" bIns="0" rtlCol="0" anchor="t">
            <a:spAutoFit/>
          </a:bodyPr>
          <a:lstStyle/>
          <a:p>
            <a:pPr algn="l">
              <a:lnSpc>
                <a:spcPts val="6199"/>
              </a:lnSpc>
            </a:pPr>
            <a:r>
              <a:rPr lang="en-US" sz="5848">
                <a:solidFill>
                  <a:srgbClr val="FFFFFF"/>
                </a:solidFill>
                <a:latin typeface="Anton"/>
                <a:ea typeface="Anton"/>
                <a:cs typeface="Anton"/>
                <a:sym typeface="Anton"/>
              </a:rPr>
              <a:t>IKLAN </a:t>
            </a:r>
          </a:p>
          <a:p>
            <a:pPr algn="l">
              <a:lnSpc>
                <a:spcPts val="6199"/>
              </a:lnSpc>
            </a:pPr>
            <a:r>
              <a:rPr lang="en-US" sz="5848">
                <a:solidFill>
                  <a:srgbClr val="FFFFFF"/>
                </a:solidFill>
                <a:latin typeface="Anton Italics"/>
                <a:ea typeface="Anton Italics"/>
                <a:cs typeface="Anton Italics"/>
                <a:sym typeface="Anton Italics"/>
              </a:rPr>
              <a:t>(JOB ADVERTISEMENTS)</a:t>
            </a:r>
          </a:p>
          <a:p>
            <a:pPr algn="l">
              <a:lnSpc>
                <a:spcPts val="6199"/>
              </a:lnSpc>
            </a:pPr>
            <a:endParaRPr lang="en-US" sz="5848">
              <a:solidFill>
                <a:srgbClr val="FFFFFF"/>
              </a:solidFill>
              <a:latin typeface="Anton Italics"/>
              <a:ea typeface="Anton Italics"/>
              <a:cs typeface="Anton Italics"/>
              <a:sym typeface="Anton Italics"/>
            </a:endParaRPr>
          </a:p>
        </p:txBody>
      </p:sp>
      <p:sp>
        <p:nvSpPr>
          <p:cNvPr id="22" name="TextBox 22"/>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3" name="TextBox 23"/>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3610786"/>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65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9988" r="19988"/>
            <a:stretch>
              <a:fillRect/>
            </a:stretch>
          </p:blipFill>
          <p:spPr>
            <a:xfrm>
              <a:off x="0" y="0"/>
              <a:ext cx="8391689" cy="7864278"/>
            </a:xfrm>
            <a:prstGeom prst="rect">
              <a:avLst/>
            </a:prstGeom>
          </p:spPr>
        </p:pic>
      </p:grpSp>
      <p:grpSp>
        <p:nvGrpSpPr>
          <p:cNvPr id="15" name="Group 15"/>
          <p:cNvGrpSpPr/>
          <p:nvPr/>
        </p:nvGrpSpPr>
        <p:grpSpPr>
          <a:xfrm>
            <a:off x="8400204" y="13981"/>
            <a:ext cx="9887796" cy="3944492"/>
            <a:chOff x="0" y="0"/>
            <a:chExt cx="2604193" cy="1038879"/>
          </a:xfrm>
        </p:grpSpPr>
        <p:sp>
          <p:nvSpPr>
            <p:cNvPr id="16" name="Freeform 16"/>
            <p:cNvSpPr/>
            <p:nvPr/>
          </p:nvSpPr>
          <p:spPr>
            <a:xfrm>
              <a:off x="0" y="0"/>
              <a:ext cx="2604193" cy="1038879"/>
            </a:xfrm>
            <a:custGeom>
              <a:avLst/>
              <a:gdLst/>
              <a:ahLst/>
              <a:cxnLst/>
              <a:rect l="l" t="t" r="r" b="b"/>
              <a:pathLst>
                <a:path w="2604193" h="1038879">
                  <a:moveTo>
                    <a:pt x="0" y="0"/>
                  </a:moveTo>
                  <a:lnTo>
                    <a:pt x="2604193" y="0"/>
                  </a:lnTo>
                  <a:lnTo>
                    <a:pt x="2604193" y="1038879"/>
                  </a:lnTo>
                  <a:lnTo>
                    <a:pt x="0" y="1038879"/>
                  </a:lnTo>
                  <a:close/>
                </a:path>
              </a:pathLst>
            </a:custGeom>
            <a:solidFill>
              <a:srgbClr val="004AAD"/>
            </a:solidFill>
          </p:spPr>
        </p:sp>
        <p:sp>
          <p:nvSpPr>
            <p:cNvPr id="17" name="TextBox 17"/>
            <p:cNvSpPr txBox="1"/>
            <p:nvPr/>
          </p:nvSpPr>
          <p:spPr>
            <a:xfrm>
              <a:off x="0" y="-38100"/>
              <a:ext cx="2604193" cy="10769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27343" r="37728"/>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8912" y="1633231"/>
            <a:ext cx="6218270" cy="2797856"/>
          </a:xfrm>
          <a:prstGeom prst="rect">
            <a:avLst/>
          </a:prstGeom>
        </p:spPr>
        <p:txBody>
          <a:bodyPr lIns="0" tIns="0" rIns="0" bIns="0" rtlCol="0" anchor="t">
            <a:spAutoFit/>
          </a:bodyPr>
          <a:lstStyle/>
          <a:p>
            <a:pPr algn="l">
              <a:lnSpc>
                <a:spcPts val="5529"/>
              </a:lnSpc>
            </a:pPr>
            <a:r>
              <a:rPr lang="en-US" sz="5216">
                <a:solidFill>
                  <a:srgbClr val="FFFFFF"/>
                </a:solidFill>
                <a:latin typeface="Anton"/>
                <a:ea typeface="Anton"/>
                <a:cs typeface="Anton"/>
                <a:sym typeface="Anton"/>
              </a:rPr>
              <a:t>REKOMENDASI DARI INTERNAL PERUSAHAAN </a:t>
            </a:r>
            <a:r>
              <a:rPr lang="en-US" sz="5216">
                <a:solidFill>
                  <a:srgbClr val="FFFFFF"/>
                </a:solidFill>
                <a:latin typeface="Anton Italics"/>
                <a:ea typeface="Anton Italics"/>
                <a:cs typeface="Anton Italics"/>
                <a:sym typeface="Anton Italics"/>
              </a:rPr>
              <a:t>(EMPLOYEE REFERRAL)</a:t>
            </a:r>
          </a:p>
          <a:p>
            <a:pPr algn="l">
              <a:lnSpc>
                <a:spcPts val="5529"/>
              </a:lnSpc>
            </a:pPr>
            <a:endParaRPr lang="en-US" sz="5216">
              <a:solidFill>
                <a:srgbClr val="FFFFFF"/>
              </a:solidFill>
              <a:latin typeface="Anton Italics"/>
              <a:ea typeface="Anton Italics"/>
              <a:cs typeface="Anton Italics"/>
              <a:sym typeface="Anton Italics"/>
            </a:endParaRPr>
          </a:p>
        </p:txBody>
      </p:sp>
      <p:sp>
        <p:nvSpPr>
          <p:cNvPr id="22" name="TextBox 22"/>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3" name="TextBox 23"/>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3610786"/>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65000"/>
            </a:blip>
            <a:stretch>
              <a:fillRect l="-23664" r="-23664"/>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453" r="14453"/>
            <a:stretch>
              <a:fillRect/>
            </a:stretch>
          </p:blipFill>
          <p:spPr>
            <a:xfrm>
              <a:off x="0" y="0"/>
              <a:ext cx="8391689" cy="7864278"/>
            </a:xfrm>
            <a:prstGeom prst="rect">
              <a:avLst/>
            </a:prstGeom>
          </p:spPr>
        </p:pic>
      </p:grpSp>
      <p:grpSp>
        <p:nvGrpSpPr>
          <p:cNvPr id="15" name="Group 15"/>
          <p:cNvGrpSpPr/>
          <p:nvPr/>
        </p:nvGrpSpPr>
        <p:grpSpPr>
          <a:xfrm>
            <a:off x="8400204" y="13981"/>
            <a:ext cx="9887796" cy="3944492"/>
            <a:chOff x="0" y="0"/>
            <a:chExt cx="2604193" cy="1038879"/>
          </a:xfrm>
        </p:grpSpPr>
        <p:sp>
          <p:nvSpPr>
            <p:cNvPr id="16" name="Freeform 16"/>
            <p:cNvSpPr/>
            <p:nvPr/>
          </p:nvSpPr>
          <p:spPr>
            <a:xfrm>
              <a:off x="0" y="0"/>
              <a:ext cx="2604193" cy="1038879"/>
            </a:xfrm>
            <a:custGeom>
              <a:avLst/>
              <a:gdLst/>
              <a:ahLst/>
              <a:cxnLst/>
              <a:rect l="l" t="t" r="r" b="b"/>
              <a:pathLst>
                <a:path w="2604193" h="1038879">
                  <a:moveTo>
                    <a:pt x="0" y="0"/>
                  </a:moveTo>
                  <a:lnTo>
                    <a:pt x="2604193" y="0"/>
                  </a:lnTo>
                  <a:lnTo>
                    <a:pt x="2604193" y="1038879"/>
                  </a:lnTo>
                  <a:lnTo>
                    <a:pt x="0" y="1038879"/>
                  </a:lnTo>
                  <a:close/>
                </a:path>
              </a:pathLst>
            </a:custGeom>
            <a:solidFill>
              <a:srgbClr val="004AAD"/>
            </a:solidFill>
          </p:spPr>
        </p:sp>
        <p:sp>
          <p:nvSpPr>
            <p:cNvPr id="17" name="TextBox 17"/>
            <p:cNvSpPr txBox="1"/>
            <p:nvPr/>
          </p:nvSpPr>
          <p:spPr>
            <a:xfrm>
              <a:off x="0" y="-38100"/>
              <a:ext cx="2604193" cy="10769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1914" r="63124"/>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8912" y="2315494"/>
            <a:ext cx="6218270" cy="2102531"/>
          </a:xfrm>
          <a:prstGeom prst="rect">
            <a:avLst/>
          </a:prstGeom>
        </p:spPr>
        <p:txBody>
          <a:bodyPr lIns="0" tIns="0" rIns="0" bIns="0" rtlCol="0" anchor="t">
            <a:spAutoFit/>
          </a:bodyPr>
          <a:lstStyle/>
          <a:p>
            <a:pPr algn="l">
              <a:lnSpc>
                <a:spcPts val="5529"/>
              </a:lnSpc>
            </a:pPr>
            <a:r>
              <a:rPr lang="en-US" sz="5216">
                <a:solidFill>
                  <a:srgbClr val="FFFFFF"/>
                </a:solidFill>
                <a:latin typeface="Anton"/>
                <a:ea typeface="Anton"/>
                <a:cs typeface="Anton"/>
                <a:sym typeface="Anton"/>
              </a:rPr>
              <a:t>PERUSAHAAN PENYEDIA TENAGA KERJA </a:t>
            </a:r>
          </a:p>
          <a:p>
            <a:pPr algn="l">
              <a:lnSpc>
                <a:spcPts val="5529"/>
              </a:lnSpc>
            </a:pPr>
            <a:endParaRPr lang="en-US" sz="5216">
              <a:solidFill>
                <a:srgbClr val="FFFFFF"/>
              </a:solidFill>
              <a:latin typeface="Anton"/>
              <a:ea typeface="Anton"/>
              <a:cs typeface="Anton"/>
              <a:sym typeface="Anton"/>
            </a:endParaRPr>
          </a:p>
        </p:txBody>
      </p:sp>
      <p:sp>
        <p:nvSpPr>
          <p:cNvPr id="22" name="TextBox 22"/>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3" name="TextBox 23"/>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3610786"/>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65000"/>
            </a:blip>
            <a:stretch>
              <a:fillRect l="-25471" r="-25471"/>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453" r="14453"/>
            <a:stretch>
              <a:fillRect/>
            </a:stretch>
          </p:blipFill>
          <p:spPr>
            <a:xfrm>
              <a:off x="0" y="0"/>
              <a:ext cx="8391689" cy="7864278"/>
            </a:xfrm>
            <a:prstGeom prst="rect">
              <a:avLst/>
            </a:prstGeom>
          </p:spPr>
        </p:pic>
      </p:grpSp>
      <p:grpSp>
        <p:nvGrpSpPr>
          <p:cNvPr id="15" name="Group 15"/>
          <p:cNvGrpSpPr/>
          <p:nvPr/>
        </p:nvGrpSpPr>
        <p:grpSpPr>
          <a:xfrm>
            <a:off x="8400204" y="13981"/>
            <a:ext cx="9887796" cy="3944492"/>
            <a:chOff x="0" y="0"/>
            <a:chExt cx="2604193" cy="1038879"/>
          </a:xfrm>
        </p:grpSpPr>
        <p:sp>
          <p:nvSpPr>
            <p:cNvPr id="16" name="Freeform 16"/>
            <p:cNvSpPr/>
            <p:nvPr/>
          </p:nvSpPr>
          <p:spPr>
            <a:xfrm>
              <a:off x="0" y="0"/>
              <a:ext cx="2604193" cy="1038879"/>
            </a:xfrm>
            <a:custGeom>
              <a:avLst/>
              <a:gdLst/>
              <a:ahLst/>
              <a:cxnLst/>
              <a:rect l="l" t="t" r="r" b="b"/>
              <a:pathLst>
                <a:path w="2604193" h="1038879">
                  <a:moveTo>
                    <a:pt x="0" y="0"/>
                  </a:moveTo>
                  <a:lnTo>
                    <a:pt x="2604193" y="0"/>
                  </a:lnTo>
                  <a:lnTo>
                    <a:pt x="2604193" y="1038879"/>
                  </a:lnTo>
                  <a:lnTo>
                    <a:pt x="0" y="1038879"/>
                  </a:lnTo>
                  <a:close/>
                </a:path>
              </a:pathLst>
            </a:custGeom>
            <a:solidFill>
              <a:srgbClr val="004AAD"/>
            </a:solidFill>
          </p:spPr>
        </p:sp>
        <p:sp>
          <p:nvSpPr>
            <p:cNvPr id="17" name="TextBox 17"/>
            <p:cNvSpPr txBox="1"/>
            <p:nvPr/>
          </p:nvSpPr>
          <p:spPr>
            <a:xfrm>
              <a:off x="0" y="-38100"/>
              <a:ext cx="2604193" cy="10769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10656" r="10656"/>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8912" y="2315494"/>
            <a:ext cx="6796546" cy="2102531"/>
          </a:xfrm>
          <a:prstGeom prst="rect">
            <a:avLst/>
          </a:prstGeom>
        </p:spPr>
        <p:txBody>
          <a:bodyPr lIns="0" tIns="0" rIns="0" bIns="0" rtlCol="0" anchor="t">
            <a:spAutoFit/>
          </a:bodyPr>
          <a:lstStyle/>
          <a:p>
            <a:pPr algn="l">
              <a:lnSpc>
                <a:spcPts val="5529"/>
              </a:lnSpc>
            </a:pPr>
            <a:r>
              <a:rPr lang="en-US" sz="5216">
                <a:solidFill>
                  <a:srgbClr val="FFFFFF"/>
                </a:solidFill>
                <a:latin typeface="Anton"/>
                <a:ea typeface="Anton"/>
                <a:cs typeface="Anton"/>
                <a:sym typeface="Anton"/>
              </a:rPr>
              <a:t>LEMBAGA PENDIDIKAN</a:t>
            </a:r>
            <a:r>
              <a:rPr lang="en-US" sz="5216">
                <a:solidFill>
                  <a:srgbClr val="FFFFFF"/>
                </a:solidFill>
                <a:latin typeface="Anton Italics"/>
                <a:ea typeface="Anton Italics"/>
                <a:cs typeface="Anton Italics"/>
                <a:sym typeface="Anton Italics"/>
              </a:rPr>
              <a:t> (EDUCATIONAL INSTITUTION)</a:t>
            </a:r>
          </a:p>
          <a:p>
            <a:pPr algn="l">
              <a:lnSpc>
                <a:spcPts val="5529"/>
              </a:lnSpc>
            </a:pPr>
            <a:endParaRPr lang="en-US" sz="5216">
              <a:solidFill>
                <a:srgbClr val="FFFFFF"/>
              </a:solidFill>
              <a:latin typeface="Anton Italics"/>
              <a:ea typeface="Anton Italics"/>
              <a:cs typeface="Anton Italics"/>
              <a:sym typeface="Anton Italics"/>
            </a:endParaRPr>
          </a:p>
        </p:txBody>
      </p:sp>
      <p:sp>
        <p:nvSpPr>
          <p:cNvPr id="22" name="TextBox 22"/>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3" name="TextBox 23"/>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0" y="-3610786"/>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65000"/>
            </a:blip>
            <a:stretch>
              <a:fillRect l="-25046" r="-2504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921911" cy="734036"/>
            <a:chOff x="0" y="0"/>
            <a:chExt cx="4342743" cy="812800"/>
          </a:xfrm>
        </p:grpSpPr>
        <p:sp>
          <p:nvSpPr>
            <p:cNvPr id="7" name="Freeform 7"/>
            <p:cNvSpPr/>
            <p:nvPr/>
          </p:nvSpPr>
          <p:spPr>
            <a:xfrm>
              <a:off x="0" y="0"/>
              <a:ext cx="4342743" cy="812800"/>
            </a:xfrm>
            <a:custGeom>
              <a:avLst/>
              <a:gdLst/>
              <a:ahLst/>
              <a:cxnLst/>
              <a:rect l="l" t="t" r="r" b="b"/>
              <a:pathLst>
                <a:path w="4342743" h="812800">
                  <a:moveTo>
                    <a:pt x="0" y="0"/>
                  </a:moveTo>
                  <a:lnTo>
                    <a:pt x="4342743" y="0"/>
                  </a:lnTo>
                  <a:lnTo>
                    <a:pt x="4342743" y="812800"/>
                  </a:lnTo>
                  <a:lnTo>
                    <a:pt x="0" y="812800"/>
                  </a:lnTo>
                  <a:close/>
                </a:path>
              </a:pathLst>
            </a:custGeom>
            <a:solidFill>
              <a:srgbClr val="004AAD"/>
            </a:solidFill>
          </p:spPr>
        </p:sp>
        <p:sp>
          <p:nvSpPr>
            <p:cNvPr id="8" name="TextBox 8"/>
            <p:cNvSpPr txBox="1"/>
            <p:nvPr/>
          </p:nvSpPr>
          <p:spPr>
            <a:xfrm>
              <a:off x="0" y="-38100"/>
              <a:ext cx="4342743"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0" y="2239294"/>
            <a:ext cx="6293767" cy="5898208"/>
            <a:chOff x="0" y="0"/>
            <a:chExt cx="8391689" cy="7864278"/>
          </a:xfrm>
        </p:grpSpPr>
        <p:pic>
          <p:nvPicPr>
            <p:cNvPr id="14" name="Picture 14"/>
            <p:cNvPicPr>
              <a:picLocks noChangeAspect="1"/>
            </p:cNvPicPr>
            <p:nvPr/>
          </p:nvPicPr>
          <p:blipFill>
            <a:blip r:embed="rId5"/>
            <a:srcRect l="14386" r="14386"/>
            <a:stretch>
              <a:fillRect/>
            </a:stretch>
          </p:blipFill>
          <p:spPr>
            <a:xfrm>
              <a:off x="0" y="0"/>
              <a:ext cx="8391689" cy="7864278"/>
            </a:xfrm>
            <a:prstGeom prst="rect">
              <a:avLst/>
            </a:prstGeom>
          </p:spPr>
        </p:pic>
      </p:grpSp>
      <p:grpSp>
        <p:nvGrpSpPr>
          <p:cNvPr id="15" name="Group 15"/>
          <p:cNvGrpSpPr/>
          <p:nvPr/>
        </p:nvGrpSpPr>
        <p:grpSpPr>
          <a:xfrm>
            <a:off x="8400204" y="13981"/>
            <a:ext cx="9887796" cy="3944492"/>
            <a:chOff x="0" y="0"/>
            <a:chExt cx="2604193" cy="1038879"/>
          </a:xfrm>
        </p:grpSpPr>
        <p:sp>
          <p:nvSpPr>
            <p:cNvPr id="16" name="Freeform 16"/>
            <p:cNvSpPr/>
            <p:nvPr/>
          </p:nvSpPr>
          <p:spPr>
            <a:xfrm>
              <a:off x="0" y="0"/>
              <a:ext cx="2604193" cy="1038879"/>
            </a:xfrm>
            <a:custGeom>
              <a:avLst/>
              <a:gdLst/>
              <a:ahLst/>
              <a:cxnLst/>
              <a:rect l="l" t="t" r="r" b="b"/>
              <a:pathLst>
                <a:path w="2604193" h="1038879">
                  <a:moveTo>
                    <a:pt x="0" y="0"/>
                  </a:moveTo>
                  <a:lnTo>
                    <a:pt x="2604193" y="0"/>
                  </a:lnTo>
                  <a:lnTo>
                    <a:pt x="2604193" y="1038879"/>
                  </a:lnTo>
                  <a:lnTo>
                    <a:pt x="0" y="1038879"/>
                  </a:lnTo>
                  <a:close/>
                </a:path>
              </a:pathLst>
            </a:custGeom>
            <a:solidFill>
              <a:srgbClr val="004AAD"/>
            </a:solidFill>
          </p:spPr>
        </p:sp>
        <p:sp>
          <p:nvSpPr>
            <p:cNvPr id="17" name="TextBox 17"/>
            <p:cNvSpPr txBox="1"/>
            <p:nvPr/>
          </p:nvSpPr>
          <p:spPr>
            <a:xfrm>
              <a:off x="0" y="-38100"/>
              <a:ext cx="2604193" cy="107697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6846453" y="717307"/>
            <a:ext cx="3890009" cy="7420195"/>
            <a:chOff x="0" y="0"/>
            <a:chExt cx="5186678" cy="9893593"/>
          </a:xfrm>
        </p:grpSpPr>
        <p:pic>
          <p:nvPicPr>
            <p:cNvPr id="19" name="Picture 19"/>
            <p:cNvPicPr>
              <a:picLocks noChangeAspect="1"/>
            </p:cNvPicPr>
            <p:nvPr/>
          </p:nvPicPr>
          <p:blipFill>
            <a:blip r:embed="rId6"/>
            <a:srcRect l="10730" r="10730"/>
            <a:stretch>
              <a:fillRect/>
            </a:stretch>
          </p:blipFill>
          <p:spPr>
            <a:xfrm>
              <a:off x="0" y="0"/>
              <a:ext cx="5186678" cy="9893593"/>
            </a:xfrm>
            <a:prstGeom prst="rect">
              <a:avLst/>
            </a:prstGeom>
          </p:spPr>
        </p:pic>
      </p:grpSp>
      <p:sp>
        <p:nvSpPr>
          <p:cNvPr id="20" name="Freeform 20"/>
          <p:cNvSpPr/>
          <p:nvPr/>
        </p:nvSpPr>
        <p:spPr>
          <a:xfrm flipH="1" flipV="1">
            <a:off x="16000578" y="504014"/>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11288912" y="2315494"/>
            <a:ext cx="6999088" cy="2102531"/>
          </a:xfrm>
          <a:prstGeom prst="rect">
            <a:avLst/>
          </a:prstGeom>
        </p:spPr>
        <p:txBody>
          <a:bodyPr lIns="0" tIns="0" rIns="0" bIns="0" rtlCol="0" anchor="t">
            <a:spAutoFit/>
          </a:bodyPr>
          <a:lstStyle/>
          <a:p>
            <a:pPr algn="l">
              <a:lnSpc>
                <a:spcPts val="5529"/>
              </a:lnSpc>
            </a:pPr>
            <a:r>
              <a:rPr lang="en-US" sz="5216">
                <a:solidFill>
                  <a:srgbClr val="FFFFFF"/>
                </a:solidFill>
                <a:latin typeface="Anton"/>
                <a:ea typeface="Anton"/>
                <a:cs typeface="Anton"/>
                <a:sym typeface="Anton"/>
              </a:rPr>
              <a:t>LEMBAGA PEMERINTAHAN </a:t>
            </a:r>
            <a:r>
              <a:rPr lang="en-US" sz="5216">
                <a:solidFill>
                  <a:srgbClr val="FFFFFF"/>
                </a:solidFill>
                <a:latin typeface="Anton Italics"/>
                <a:ea typeface="Anton Italics"/>
                <a:cs typeface="Anton Italics"/>
                <a:sym typeface="Anton Italics"/>
              </a:rPr>
              <a:t>(GOVERNMENT JOB CENTER)</a:t>
            </a:r>
          </a:p>
          <a:p>
            <a:pPr algn="l">
              <a:lnSpc>
                <a:spcPts val="5529"/>
              </a:lnSpc>
            </a:pPr>
            <a:endParaRPr lang="en-US" sz="5216">
              <a:solidFill>
                <a:srgbClr val="FFFFFF"/>
              </a:solidFill>
              <a:latin typeface="Anton Italics"/>
              <a:ea typeface="Anton Italics"/>
              <a:cs typeface="Anton Italics"/>
              <a:sym typeface="Anton Italics"/>
            </a:endParaRPr>
          </a:p>
        </p:txBody>
      </p:sp>
      <p:sp>
        <p:nvSpPr>
          <p:cNvPr id="22" name="TextBox 22"/>
          <p:cNvSpPr txBox="1"/>
          <p:nvPr/>
        </p:nvSpPr>
        <p:spPr>
          <a:xfrm>
            <a:off x="1930659"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3" name="TextBox 23"/>
          <p:cNvSpPr txBox="1"/>
          <p:nvPr/>
        </p:nvSpPr>
        <p:spPr>
          <a:xfrm>
            <a:off x="1177728"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1569757" y="-1310989"/>
            <a:ext cx="20618648" cy="11597989"/>
          </a:xfrm>
          <a:custGeom>
            <a:avLst/>
            <a:gdLst/>
            <a:ahLst/>
            <a:cxnLst/>
            <a:rect l="l" t="t" r="r" b="b"/>
            <a:pathLst>
              <a:path w="20618648" h="11597989">
                <a:moveTo>
                  <a:pt x="0" y="0"/>
                </a:moveTo>
                <a:lnTo>
                  <a:pt x="20618647" y="0"/>
                </a:lnTo>
                <a:lnTo>
                  <a:pt x="20618647" y="11597989"/>
                </a:lnTo>
                <a:lnTo>
                  <a:pt x="0" y="11597989"/>
                </a:lnTo>
                <a:lnTo>
                  <a:pt x="0" y="0"/>
                </a:lnTo>
                <a:close/>
              </a:path>
            </a:pathLst>
          </a:custGeom>
          <a:blipFill>
            <a:blip r:embed="rId2">
              <a:alphaModFix amt="52000"/>
            </a:blip>
            <a:stretch>
              <a:fillRect t="-16666" b="-16666"/>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678509" cy="734036"/>
            <a:chOff x="0" y="0"/>
            <a:chExt cx="4073224" cy="812800"/>
          </a:xfrm>
        </p:grpSpPr>
        <p:sp>
          <p:nvSpPr>
            <p:cNvPr id="7" name="Freeform 7"/>
            <p:cNvSpPr/>
            <p:nvPr/>
          </p:nvSpPr>
          <p:spPr>
            <a:xfrm>
              <a:off x="0" y="0"/>
              <a:ext cx="4073224" cy="812800"/>
            </a:xfrm>
            <a:custGeom>
              <a:avLst/>
              <a:gdLst/>
              <a:ahLst/>
              <a:cxnLst/>
              <a:rect l="l" t="t" r="r" b="b"/>
              <a:pathLst>
                <a:path w="4073224" h="812800">
                  <a:moveTo>
                    <a:pt x="0" y="0"/>
                  </a:moveTo>
                  <a:lnTo>
                    <a:pt x="4073224" y="0"/>
                  </a:lnTo>
                  <a:lnTo>
                    <a:pt x="4073224" y="812800"/>
                  </a:lnTo>
                  <a:lnTo>
                    <a:pt x="0" y="812800"/>
                  </a:lnTo>
                  <a:close/>
                </a:path>
              </a:pathLst>
            </a:custGeom>
            <a:solidFill>
              <a:srgbClr val="004AAD"/>
            </a:solidFill>
          </p:spPr>
        </p:sp>
        <p:sp>
          <p:nvSpPr>
            <p:cNvPr id="8" name="TextBox 8"/>
            <p:cNvSpPr txBox="1"/>
            <p:nvPr/>
          </p:nvSpPr>
          <p:spPr>
            <a:xfrm>
              <a:off x="0" y="-38100"/>
              <a:ext cx="407322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330462" y="2233945"/>
            <a:ext cx="4928838" cy="8053055"/>
            <a:chOff x="0" y="0"/>
            <a:chExt cx="5457717" cy="8917171"/>
          </a:xfrm>
        </p:grpSpPr>
        <p:sp>
          <p:nvSpPr>
            <p:cNvPr id="10" name="Freeform 10"/>
            <p:cNvSpPr/>
            <p:nvPr/>
          </p:nvSpPr>
          <p:spPr>
            <a:xfrm>
              <a:off x="0" y="0"/>
              <a:ext cx="5457717" cy="8917171"/>
            </a:xfrm>
            <a:custGeom>
              <a:avLst/>
              <a:gdLst/>
              <a:ahLst/>
              <a:cxnLst/>
              <a:rect l="l" t="t" r="r" b="b"/>
              <a:pathLst>
                <a:path w="5457717" h="8917171">
                  <a:moveTo>
                    <a:pt x="0" y="0"/>
                  </a:moveTo>
                  <a:lnTo>
                    <a:pt x="5457717" y="0"/>
                  </a:lnTo>
                  <a:lnTo>
                    <a:pt x="5457717" y="8917171"/>
                  </a:lnTo>
                  <a:lnTo>
                    <a:pt x="0" y="8917171"/>
                  </a:lnTo>
                  <a:close/>
                </a:path>
              </a:pathLst>
            </a:custGeom>
            <a:solidFill>
              <a:srgbClr val="004AAD"/>
            </a:solidFill>
          </p:spPr>
        </p:sp>
        <p:sp>
          <p:nvSpPr>
            <p:cNvPr id="11" name="TextBox 11"/>
            <p:cNvSpPr txBox="1"/>
            <p:nvPr/>
          </p:nvSpPr>
          <p:spPr>
            <a:xfrm>
              <a:off x="0" y="-38100"/>
              <a:ext cx="5457717" cy="89552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016776"/>
            <a:ext cx="18288000" cy="4597285"/>
            <a:chOff x="0" y="0"/>
            <a:chExt cx="24384000" cy="6129713"/>
          </a:xfrm>
        </p:grpSpPr>
        <p:pic>
          <p:nvPicPr>
            <p:cNvPr id="13" name="Picture 13"/>
            <p:cNvPicPr>
              <a:picLocks noChangeAspect="1"/>
            </p:cNvPicPr>
            <p:nvPr/>
          </p:nvPicPr>
          <p:blipFill>
            <a:blip r:embed="rId3"/>
            <a:srcRect t="24188" b="38150"/>
            <a:stretch>
              <a:fillRect/>
            </a:stretch>
          </p:blipFill>
          <p:spPr>
            <a:xfrm>
              <a:off x="0" y="0"/>
              <a:ext cx="24384000" cy="6129713"/>
            </a:xfrm>
            <a:prstGeom prst="rect">
              <a:avLst/>
            </a:prstGeom>
          </p:spPr>
        </p:pic>
      </p:grpSp>
      <p:grpSp>
        <p:nvGrpSpPr>
          <p:cNvPr id="14" name="Group 14"/>
          <p:cNvGrpSpPr/>
          <p:nvPr/>
        </p:nvGrpSpPr>
        <p:grpSpPr>
          <a:xfrm>
            <a:off x="0" y="8614061"/>
            <a:ext cx="18288000" cy="1067565"/>
            <a:chOff x="0" y="0"/>
            <a:chExt cx="20250355" cy="1182118"/>
          </a:xfrm>
        </p:grpSpPr>
        <p:sp>
          <p:nvSpPr>
            <p:cNvPr id="15" name="Freeform 15"/>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6" name="TextBox 16"/>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flipH="1" flipV="1">
            <a:off x="16471520" y="1795258"/>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028700" y="2694955"/>
            <a:ext cx="11301762" cy="96266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KESIMPULAN MATERI</a:t>
            </a:r>
          </a:p>
        </p:txBody>
      </p:sp>
      <p:sp>
        <p:nvSpPr>
          <p:cNvPr id="20" name="TextBox 20"/>
          <p:cNvSpPr txBox="1"/>
          <p:nvPr/>
        </p:nvSpPr>
        <p:spPr>
          <a:xfrm>
            <a:off x="1687258"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1" name="TextBox 21"/>
          <p:cNvSpPr txBox="1"/>
          <p:nvPr/>
        </p:nvSpPr>
        <p:spPr>
          <a:xfrm>
            <a:off x="1177728" y="8947436"/>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728077" y="-917348"/>
            <a:ext cx="19016077" cy="12669461"/>
          </a:xfrm>
          <a:custGeom>
            <a:avLst/>
            <a:gdLst/>
            <a:ahLst/>
            <a:cxnLst/>
            <a:rect l="l" t="t" r="r" b="b"/>
            <a:pathLst>
              <a:path w="19016077" h="12669461">
                <a:moveTo>
                  <a:pt x="0" y="0"/>
                </a:moveTo>
                <a:lnTo>
                  <a:pt x="19016077" y="0"/>
                </a:lnTo>
                <a:lnTo>
                  <a:pt x="19016077" y="12669461"/>
                </a:lnTo>
                <a:lnTo>
                  <a:pt x="0" y="12669461"/>
                </a:lnTo>
                <a:lnTo>
                  <a:pt x="0" y="0"/>
                </a:lnTo>
                <a:close/>
              </a:path>
            </a:pathLst>
          </a:custGeom>
          <a:blipFill>
            <a:blip r:embed="rId2">
              <a:alphaModFix amt="49000"/>
            </a:blip>
            <a:stretch>
              <a:fillRect/>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753988" cy="734036"/>
            <a:chOff x="0" y="0"/>
            <a:chExt cx="4156802" cy="812800"/>
          </a:xfrm>
        </p:grpSpPr>
        <p:sp>
          <p:nvSpPr>
            <p:cNvPr id="7" name="Freeform 7"/>
            <p:cNvSpPr/>
            <p:nvPr/>
          </p:nvSpPr>
          <p:spPr>
            <a:xfrm>
              <a:off x="0" y="0"/>
              <a:ext cx="4156802" cy="812800"/>
            </a:xfrm>
            <a:custGeom>
              <a:avLst/>
              <a:gdLst/>
              <a:ahLst/>
              <a:cxnLst/>
              <a:rect l="l" t="t" r="r" b="b"/>
              <a:pathLst>
                <a:path w="4156802" h="812800">
                  <a:moveTo>
                    <a:pt x="0" y="0"/>
                  </a:moveTo>
                  <a:lnTo>
                    <a:pt x="4156802" y="0"/>
                  </a:lnTo>
                  <a:lnTo>
                    <a:pt x="4156802" y="812800"/>
                  </a:lnTo>
                  <a:lnTo>
                    <a:pt x="0" y="812800"/>
                  </a:lnTo>
                  <a:close/>
                </a:path>
              </a:pathLst>
            </a:custGeom>
            <a:solidFill>
              <a:srgbClr val="004AAD"/>
            </a:solidFill>
          </p:spPr>
        </p:sp>
        <p:sp>
          <p:nvSpPr>
            <p:cNvPr id="8" name="TextBox 8"/>
            <p:cNvSpPr txBox="1"/>
            <p:nvPr/>
          </p:nvSpPr>
          <p:spPr>
            <a:xfrm>
              <a:off x="0" y="-38100"/>
              <a:ext cx="4156802"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8614061"/>
            <a:ext cx="18288000" cy="1067565"/>
            <a:chOff x="0" y="0"/>
            <a:chExt cx="20250355" cy="1182118"/>
          </a:xfrm>
        </p:grpSpPr>
        <p:sp>
          <p:nvSpPr>
            <p:cNvPr id="10" name="Freeform 10"/>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1" name="TextBox 11"/>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3" name="Group 13"/>
          <p:cNvGrpSpPr/>
          <p:nvPr/>
        </p:nvGrpSpPr>
        <p:grpSpPr>
          <a:xfrm>
            <a:off x="13256953" y="0"/>
            <a:ext cx="4002347" cy="6137789"/>
            <a:chOff x="0" y="0"/>
            <a:chExt cx="4431810" cy="6796392"/>
          </a:xfrm>
        </p:grpSpPr>
        <p:sp>
          <p:nvSpPr>
            <p:cNvPr id="14" name="Freeform 14"/>
            <p:cNvSpPr/>
            <p:nvPr/>
          </p:nvSpPr>
          <p:spPr>
            <a:xfrm>
              <a:off x="0" y="0"/>
              <a:ext cx="4431810" cy="6796392"/>
            </a:xfrm>
            <a:custGeom>
              <a:avLst/>
              <a:gdLst/>
              <a:ahLst/>
              <a:cxnLst/>
              <a:rect l="l" t="t" r="r" b="b"/>
              <a:pathLst>
                <a:path w="4431810" h="6796392">
                  <a:moveTo>
                    <a:pt x="0" y="0"/>
                  </a:moveTo>
                  <a:lnTo>
                    <a:pt x="4431810" y="0"/>
                  </a:lnTo>
                  <a:lnTo>
                    <a:pt x="4431810" y="6796392"/>
                  </a:lnTo>
                  <a:lnTo>
                    <a:pt x="0" y="6796392"/>
                  </a:lnTo>
                  <a:close/>
                </a:path>
              </a:pathLst>
            </a:custGeom>
            <a:solidFill>
              <a:srgbClr val="004AAD"/>
            </a:solidFill>
          </p:spPr>
        </p:sp>
        <p:sp>
          <p:nvSpPr>
            <p:cNvPr id="15" name="TextBox 15"/>
            <p:cNvSpPr txBox="1"/>
            <p:nvPr/>
          </p:nvSpPr>
          <p:spPr>
            <a:xfrm>
              <a:off x="0" y="-38100"/>
              <a:ext cx="4431810" cy="6834492"/>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5977089" y="1762736"/>
            <a:ext cx="9901362" cy="6201726"/>
            <a:chOff x="0" y="0"/>
            <a:chExt cx="13201816" cy="8268968"/>
          </a:xfrm>
        </p:grpSpPr>
        <p:pic>
          <p:nvPicPr>
            <p:cNvPr id="17" name="Picture 17"/>
            <p:cNvPicPr>
              <a:picLocks noChangeAspect="1"/>
            </p:cNvPicPr>
            <p:nvPr/>
          </p:nvPicPr>
          <p:blipFill>
            <a:blip r:embed="rId5"/>
            <a:srcRect t="2994" b="2994"/>
            <a:stretch>
              <a:fillRect/>
            </a:stretch>
          </p:blipFill>
          <p:spPr>
            <a:xfrm>
              <a:off x="0" y="0"/>
              <a:ext cx="13201816" cy="8268968"/>
            </a:xfrm>
            <a:prstGeom prst="rect">
              <a:avLst/>
            </a:prstGeom>
          </p:spPr>
        </p:pic>
      </p:grpSp>
      <p:sp>
        <p:nvSpPr>
          <p:cNvPr id="18" name="Freeform 18"/>
          <p:cNvSpPr/>
          <p:nvPr/>
        </p:nvSpPr>
        <p:spPr>
          <a:xfrm flipH="1" flipV="1">
            <a:off x="15249090" y="1289753"/>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028700" y="3979541"/>
            <a:ext cx="4948389" cy="2923722"/>
          </a:xfrm>
          <a:prstGeom prst="rect">
            <a:avLst/>
          </a:prstGeom>
        </p:spPr>
        <p:txBody>
          <a:bodyPr lIns="0" tIns="0" rIns="0" bIns="0" rtlCol="0" anchor="t">
            <a:spAutoFit/>
          </a:bodyPr>
          <a:lstStyle/>
          <a:p>
            <a:pPr algn="l">
              <a:lnSpc>
                <a:spcPts val="11341"/>
              </a:lnSpc>
            </a:pPr>
            <a:r>
              <a:rPr lang="en-US" sz="10699">
                <a:solidFill>
                  <a:srgbClr val="000000"/>
                </a:solidFill>
                <a:latin typeface="Anton"/>
                <a:ea typeface="Anton"/>
                <a:cs typeface="Anton"/>
                <a:sym typeface="Anton"/>
              </a:rPr>
              <a:t>TERIMA KASIH.</a:t>
            </a:r>
          </a:p>
        </p:txBody>
      </p:sp>
      <p:sp>
        <p:nvSpPr>
          <p:cNvPr id="20" name="TextBox 20"/>
          <p:cNvSpPr txBox="1"/>
          <p:nvPr/>
        </p:nvSpPr>
        <p:spPr>
          <a:xfrm>
            <a:off x="1177728" y="8968456"/>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21" name="TextBox 21"/>
          <p:cNvSpPr txBox="1"/>
          <p:nvPr/>
        </p:nvSpPr>
        <p:spPr>
          <a:xfrm>
            <a:off x="1762736" y="1270703"/>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586776" y="-5158666"/>
            <a:ext cx="19461552" cy="15516742"/>
          </a:xfrm>
          <a:custGeom>
            <a:avLst/>
            <a:gdLst/>
            <a:ahLst/>
            <a:cxnLst/>
            <a:rect l="l" t="t" r="r" b="b"/>
            <a:pathLst>
              <a:path w="19461552" h="15516742">
                <a:moveTo>
                  <a:pt x="0" y="0"/>
                </a:moveTo>
                <a:lnTo>
                  <a:pt x="19461552" y="0"/>
                </a:lnTo>
                <a:lnTo>
                  <a:pt x="19461552" y="15516742"/>
                </a:lnTo>
                <a:lnTo>
                  <a:pt x="0" y="15516742"/>
                </a:lnTo>
                <a:lnTo>
                  <a:pt x="0" y="0"/>
                </a:lnTo>
                <a:close/>
              </a:path>
            </a:pathLst>
          </a:custGeom>
          <a:blipFill>
            <a:blip r:embed="rId2">
              <a:alphaModFix amt="47000"/>
            </a:blip>
            <a:stretch>
              <a:fillRect l="-9723" r="-9723"/>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930659" y="1028700"/>
            <a:ext cx="3678509" cy="734036"/>
            <a:chOff x="0" y="0"/>
            <a:chExt cx="4073224" cy="812800"/>
          </a:xfrm>
        </p:grpSpPr>
        <p:sp>
          <p:nvSpPr>
            <p:cNvPr id="7" name="Freeform 7"/>
            <p:cNvSpPr/>
            <p:nvPr/>
          </p:nvSpPr>
          <p:spPr>
            <a:xfrm>
              <a:off x="0" y="0"/>
              <a:ext cx="4073224" cy="812800"/>
            </a:xfrm>
            <a:custGeom>
              <a:avLst/>
              <a:gdLst/>
              <a:ahLst/>
              <a:cxnLst/>
              <a:rect l="l" t="t" r="r" b="b"/>
              <a:pathLst>
                <a:path w="4073224" h="812800">
                  <a:moveTo>
                    <a:pt x="0" y="0"/>
                  </a:moveTo>
                  <a:lnTo>
                    <a:pt x="4073224" y="0"/>
                  </a:lnTo>
                  <a:lnTo>
                    <a:pt x="4073224" y="812800"/>
                  </a:lnTo>
                  <a:lnTo>
                    <a:pt x="0" y="812800"/>
                  </a:lnTo>
                  <a:close/>
                </a:path>
              </a:pathLst>
            </a:custGeom>
            <a:solidFill>
              <a:srgbClr val="004AAD"/>
            </a:solidFill>
          </p:spPr>
        </p:sp>
        <p:sp>
          <p:nvSpPr>
            <p:cNvPr id="8" name="TextBox 8"/>
            <p:cNvSpPr txBox="1"/>
            <p:nvPr/>
          </p:nvSpPr>
          <p:spPr>
            <a:xfrm>
              <a:off x="0" y="-38100"/>
              <a:ext cx="407322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2330462" y="2233945"/>
            <a:ext cx="4928838" cy="8053055"/>
            <a:chOff x="0" y="0"/>
            <a:chExt cx="5457717" cy="8917171"/>
          </a:xfrm>
        </p:grpSpPr>
        <p:sp>
          <p:nvSpPr>
            <p:cNvPr id="10" name="Freeform 10"/>
            <p:cNvSpPr/>
            <p:nvPr/>
          </p:nvSpPr>
          <p:spPr>
            <a:xfrm>
              <a:off x="0" y="0"/>
              <a:ext cx="5457717" cy="8917171"/>
            </a:xfrm>
            <a:custGeom>
              <a:avLst/>
              <a:gdLst/>
              <a:ahLst/>
              <a:cxnLst/>
              <a:rect l="l" t="t" r="r" b="b"/>
              <a:pathLst>
                <a:path w="5457717" h="8917171">
                  <a:moveTo>
                    <a:pt x="0" y="0"/>
                  </a:moveTo>
                  <a:lnTo>
                    <a:pt x="5457717" y="0"/>
                  </a:lnTo>
                  <a:lnTo>
                    <a:pt x="5457717" y="8917171"/>
                  </a:lnTo>
                  <a:lnTo>
                    <a:pt x="0" y="8917171"/>
                  </a:lnTo>
                  <a:close/>
                </a:path>
              </a:pathLst>
            </a:custGeom>
            <a:solidFill>
              <a:srgbClr val="004AAD"/>
            </a:solidFill>
          </p:spPr>
        </p:sp>
        <p:sp>
          <p:nvSpPr>
            <p:cNvPr id="11" name="TextBox 11"/>
            <p:cNvSpPr txBox="1"/>
            <p:nvPr/>
          </p:nvSpPr>
          <p:spPr>
            <a:xfrm>
              <a:off x="0" y="-38100"/>
              <a:ext cx="5457717" cy="8955271"/>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4016776"/>
            <a:ext cx="18288000" cy="4597285"/>
            <a:chOff x="0" y="0"/>
            <a:chExt cx="24384000" cy="6129713"/>
          </a:xfrm>
        </p:grpSpPr>
        <p:pic>
          <p:nvPicPr>
            <p:cNvPr id="13" name="Picture 13"/>
            <p:cNvPicPr>
              <a:picLocks noChangeAspect="1"/>
            </p:cNvPicPr>
            <p:nvPr/>
          </p:nvPicPr>
          <p:blipFill>
            <a:blip r:embed="rId3"/>
            <a:srcRect t="27654" b="27654"/>
            <a:stretch>
              <a:fillRect/>
            </a:stretch>
          </p:blipFill>
          <p:spPr>
            <a:xfrm>
              <a:off x="0" y="0"/>
              <a:ext cx="24384000" cy="6129713"/>
            </a:xfrm>
            <a:prstGeom prst="rect">
              <a:avLst/>
            </a:prstGeom>
          </p:spPr>
        </p:pic>
      </p:grpSp>
      <p:grpSp>
        <p:nvGrpSpPr>
          <p:cNvPr id="14" name="Group 14"/>
          <p:cNvGrpSpPr/>
          <p:nvPr/>
        </p:nvGrpSpPr>
        <p:grpSpPr>
          <a:xfrm>
            <a:off x="0" y="8614061"/>
            <a:ext cx="18288000" cy="1067565"/>
            <a:chOff x="0" y="0"/>
            <a:chExt cx="20250355" cy="1182118"/>
          </a:xfrm>
        </p:grpSpPr>
        <p:sp>
          <p:nvSpPr>
            <p:cNvPr id="15" name="Freeform 15"/>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16" name="TextBox 16"/>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Freeform 18"/>
          <p:cNvSpPr/>
          <p:nvPr/>
        </p:nvSpPr>
        <p:spPr>
          <a:xfrm flipH="1" flipV="1">
            <a:off x="16471520" y="1795258"/>
            <a:ext cx="1258722" cy="1258722"/>
          </a:xfrm>
          <a:custGeom>
            <a:avLst/>
            <a:gdLst/>
            <a:ahLst/>
            <a:cxnLst/>
            <a:rect l="l" t="t" r="r" b="b"/>
            <a:pathLst>
              <a:path w="1258722" h="1258722">
                <a:moveTo>
                  <a:pt x="1258722" y="1258722"/>
                </a:moveTo>
                <a:lnTo>
                  <a:pt x="0" y="1258722"/>
                </a:lnTo>
                <a:lnTo>
                  <a:pt x="0" y="0"/>
                </a:lnTo>
                <a:lnTo>
                  <a:pt x="1258722" y="0"/>
                </a:lnTo>
                <a:lnTo>
                  <a:pt x="1258722" y="125872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9"/>
          <p:cNvSpPr txBox="1"/>
          <p:nvPr/>
        </p:nvSpPr>
        <p:spPr>
          <a:xfrm>
            <a:off x="1028700" y="2694955"/>
            <a:ext cx="9807599" cy="96266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REKRUTMENT</a:t>
            </a:r>
          </a:p>
        </p:txBody>
      </p:sp>
      <p:sp>
        <p:nvSpPr>
          <p:cNvPr id="20" name="TextBox 20"/>
          <p:cNvSpPr txBox="1"/>
          <p:nvPr/>
        </p:nvSpPr>
        <p:spPr>
          <a:xfrm>
            <a:off x="1687258" y="1252579"/>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
        <p:nvSpPr>
          <p:cNvPr id="21" name="TextBox 21"/>
          <p:cNvSpPr txBox="1"/>
          <p:nvPr/>
        </p:nvSpPr>
        <p:spPr>
          <a:xfrm>
            <a:off x="1177728" y="8947436"/>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9333" b="-9333"/>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7827" r="27827"/>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8698" r="8698"/>
            <a:stretch>
              <a:fillRect/>
            </a:stretch>
          </p:blipFill>
          <p:spPr>
            <a:xfrm>
              <a:off x="0" y="0"/>
              <a:ext cx="6806415" cy="12344400"/>
            </a:xfrm>
            <a:prstGeom prst="rect">
              <a:avLst/>
            </a:prstGeom>
          </p:spPr>
        </p:pic>
      </p:grpSp>
      <p:grpSp>
        <p:nvGrpSpPr>
          <p:cNvPr id="14" name="Group 14"/>
          <p:cNvGrpSpPr/>
          <p:nvPr/>
        </p:nvGrpSpPr>
        <p:grpSpPr>
          <a:xfrm>
            <a:off x="1028700" y="5371352"/>
            <a:ext cx="8944467" cy="2136463"/>
            <a:chOff x="0" y="0"/>
            <a:chExt cx="2355744" cy="562690"/>
          </a:xfrm>
        </p:grpSpPr>
        <p:sp>
          <p:nvSpPr>
            <p:cNvPr id="15" name="Freeform 15"/>
            <p:cNvSpPr/>
            <p:nvPr/>
          </p:nvSpPr>
          <p:spPr>
            <a:xfrm>
              <a:off x="0" y="0"/>
              <a:ext cx="2355744" cy="562690"/>
            </a:xfrm>
            <a:custGeom>
              <a:avLst/>
              <a:gdLst/>
              <a:ahLst/>
              <a:cxnLst/>
              <a:rect l="l" t="t" r="r" b="b"/>
              <a:pathLst>
                <a:path w="2355744" h="562690">
                  <a:moveTo>
                    <a:pt x="0" y="0"/>
                  </a:moveTo>
                  <a:lnTo>
                    <a:pt x="2355744" y="0"/>
                  </a:lnTo>
                  <a:lnTo>
                    <a:pt x="2355744" y="562690"/>
                  </a:lnTo>
                  <a:lnTo>
                    <a:pt x="0" y="562690"/>
                  </a:lnTo>
                  <a:close/>
                </a:path>
              </a:pathLst>
            </a:custGeom>
            <a:solidFill>
              <a:srgbClr val="004AAD"/>
            </a:solidFill>
          </p:spPr>
        </p:sp>
        <p:sp>
          <p:nvSpPr>
            <p:cNvPr id="16" name="TextBox 16"/>
            <p:cNvSpPr txBox="1"/>
            <p:nvPr/>
          </p:nvSpPr>
          <p:spPr>
            <a:xfrm>
              <a:off x="0" y="-38100"/>
              <a:ext cx="2355744" cy="60079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395718" y="5785625"/>
            <a:ext cx="8280897" cy="1334190"/>
          </a:xfrm>
          <a:prstGeom prst="rect">
            <a:avLst/>
          </a:prstGeom>
        </p:spPr>
        <p:txBody>
          <a:bodyPr lIns="0" tIns="0" rIns="0" bIns="0" rtlCol="0" anchor="t">
            <a:spAutoFit/>
          </a:bodyPr>
          <a:lstStyle/>
          <a:p>
            <a:pPr algn="l">
              <a:lnSpc>
                <a:spcPts val="3498"/>
              </a:lnSpc>
            </a:pPr>
            <a:r>
              <a:rPr lang="en-US" sz="3498">
                <a:solidFill>
                  <a:srgbClr val="FFFFFF"/>
                </a:solidFill>
                <a:latin typeface="Montserrat Bold"/>
                <a:ea typeface="Montserrat Bold"/>
                <a:cs typeface="Montserrat Bold"/>
                <a:sym typeface="Montserrat Bold"/>
              </a:rPr>
              <a:t>Mutu karyawan yang akan direkrut harus sesuai dengan kebutuhan yang di perlukan</a:t>
            </a:r>
          </a:p>
        </p:txBody>
      </p:sp>
      <p:sp>
        <p:nvSpPr>
          <p:cNvPr id="19" name="TextBox 19"/>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0" name="TextBox 20"/>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grpSp>
        <p:nvGrpSpPr>
          <p:cNvPr id="21" name="Group 21"/>
          <p:cNvGrpSpPr/>
          <p:nvPr/>
        </p:nvGrpSpPr>
        <p:grpSpPr>
          <a:xfrm>
            <a:off x="1910204" y="1028700"/>
            <a:ext cx="3690295" cy="734036"/>
            <a:chOff x="0" y="0"/>
            <a:chExt cx="4086274" cy="812800"/>
          </a:xfrm>
        </p:grpSpPr>
        <p:sp>
          <p:nvSpPr>
            <p:cNvPr id="22" name="Freeform 22"/>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3" name="TextBox 23"/>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9222" b="-9222"/>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6254" r="26254"/>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32390" r="32390"/>
            <a:stretch>
              <a:fillRect/>
            </a:stretch>
          </p:blipFill>
          <p:spPr>
            <a:xfrm>
              <a:off x="0" y="0"/>
              <a:ext cx="6806415" cy="12344400"/>
            </a:xfrm>
            <a:prstGeom prst="rect">
              <a:avLst/>
            </a:prstGeom>
          </p:spPr>
        </p:pic>
      </p:grpSp>
      <p:grpSp>
        <p:nvGrpSpPr>
          <p:cNvPr id="14" name="Group 14"/>
          <p:cNvGrpSpPr/>
          <p:nvPr/>
        </p:nvGrpSpPr>
        <p:grpSpPr>
          <a:xfrm>
            <a:off x="1028700" y="5371352"/>
            <a:ext cx="8944467" cy="2136463"/>
            <a:chOff x="0" y="0"/>
            <a:chExt cx="2355744" cy="562690"/>
          </a:xfrm>
        </p:grpSpPr>
        <p:sp>
          <p:nvSpPr>
            <p:cNvPr id="15" name="Freeform 15"/>
            <p:cNvSpPr/>
            <p:nvPr/>
          </p:nvSpPr>
          <p:spPr>
            <a:xfrm>
              <a:off x="0" y="0"/>
              <a:ext cx="2355744" cy="562690"/>
            </a:xfrm>
            <a:custGeom>
              <a:avLst/>
              <a:gdLst/>
              <a:ahLst/>
              <a:cxnLst/>
              <a:rect l="l" t="t" r="r" b="b"/>
              <a:pathLst>
                <a:path w="2355744" h="562690">
                  <a:moveTo>
                    <a:pt x="0" y="0"/>
                  </a:moveTo>
                  <a:lnTo>
                    <a:pt x="2355744" y="0"/>
                  </a:lnTo>
                  <a:lnTo>
                    <a:pt x="2355744" y="562690"/>
                  </a:lnTo>
                  <a:lnTo>
                    <a:pt x="0" y="562690"/>
                  </a:lnTo>
                  <a:close/>
                </a:path>
              </a:pathLst>
            </a:custGeom>
            <a:solidFill>
              <a:srgbClr val="004AAD"/>
            </a:solidFill>
          </p:spPr>
        </p:sp>
        <p:sp>
          <p:nvSpPr>
            <p:cNvPr id="16" name="TextBox 16"/>
            <p:cNvSpPr txBox="1"/>
            <p:nvPr/>
          </p:nvSpPr>
          <p:spPr>
            <a:xfrm>
              <a:off x="0" y="-38100"/>
              <a:ext cx="2355744" cy="60079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395718" y="5785625"/>
            <a:ext cx="8280897" cy="1334190"/>
          </a:xfrm>
          <a:prstGeom prst="rect">
            <a:avLst/>
          </a:prstGeom>
        </p:spPr>
        <p:txBody>
          <a:bodyPr lIns="0" tIns="0" rIns="0" bIns="0" rtlCol="0" anchor="t">
            <a:spAutoFit/>
          </a:bodyPr>
          <a:lstStyle/>
          <a:p>
            <a:pPr algn="l">
              <a:lnSpc>
                <a:spcPts val="3498"/>
              </a:lnSpc>
            </a:pPr>
            <a:r>
              <a:rPr lang="en-US" sz="3498">
                <a:solidFill>
                  <a:srgbClr val="FFFFFF"/>
                </a:solidFill>
                <a:latin typeface="Montserrat Bold"/>
                <a:ea typeface="Montserrat Bold"/>
                <a:cs typeface="Montserrat Bold"/>
                <a:sym typeface="Montserrat Bold"/>
              </a:rPr>
              <a:t>Jumlah karyawan yang di perlukan harus sesuai dengan job yang tersedia.</a:t>
            </a:r>
          </a:p>
        </p:txBody>
      </p:sp>
      <p:sp>
        <p:nvSpPr>
          <p:cNvPr id="19" name="TextBox 19"/>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0" name="TextBox 20"/>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grpSp>
        <p:nvGrpSpPr>
          <p:cNvPr id="21" name="Group 21"/>
          <p:cNvGrpSpPr/>
          <p:nvPr/>
        </p:nvGrpSpPr>
        <p:grpSpPr>
          <a:xfrm>
            <a:off x="1910204" y="1028700"/>
            <a:ext cx="3690295" cy="734036"/>
            <a:chOff x="0" y="0"/>
            <a:chExt cx="4086274" cy="812800"/>
          </a:xfrm>
        </p:grpSpPr>
        <p:sp>
          <p:nvSpPr>
            <p:cNvPr id="22" name="Freeform 22"/>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3" name="TextBox 23"/>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9222" b="-9222"/>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6269" r="26269"/>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31615" r="31615"/>
            <a:stretch>
              <a:fillRect/>
            </a:stretch>
          </p:blipFill>
          <p:spPr>
            <a:xfrm>
              <a:off x="0" y="0"/>
              <a:ext cx="6806415" cy="12344400"/>
            </a:xfrm>
            <a:prstGeom prst="rect">
              <a:avLst/>
            </a:prstGeom>
          </p:spPr>
        </p:pic>
      </p:grpSp>
      <p:grpSp>
        <p:nvGrpSpPr>
          <p:cNvPr id="14" name="Group 14"/>
          <p:cNvGrpSpPr/>
          <p:nvPr/>
        </p:nvGrpSpPr>
        <p:grpSpPr>
          <a:xfrm>
            <a:off x="1028700" y="5371352"/>
            <a:ext cx="8944467" cy="1629027"/>
            <a:chOff x="0" y="0"/>
            <a:chExt cx="2355744" cy="429044"/>
          </a:xfrm>
        </p:grpSpPr>
        <p:sp>
          <p:nvSpPr>
            <p:cNvPr id="15" name="Freeform 15"/>
            <p:cNvSpPr/>
            <p:nvPr/>
          </p:nvSpPr>
          <p:spPr>
            <a:xfrm>
              <a:off x="0" y="0"/>
              <a:ext cx="2355744" cy="429044"/>
            </a:xfrm>
            <a:custGeom>
              <a:avLst/>
              <a:gdLst/>
              <a:ahLst/>
              <a:cxnLst/>
              <a:rect l="l" t="t" r="r" b="b"/>
              <a:pathLst>
                <a:path w="2355744" h="429044">
                  <a:moveTo>
                    <a:pt x="0" y="0"/>
                  </a:moveTo>
                  <a:lnTo>
                    <a:pt x="2355744" y="0"/>
                  </a:lnTo>
                  <a:lnTo>
                    <a:pt x="2355744" y="429044"/>
                  </a:lnTo>
                  <a:lnTo>
                    <a:pt x="0" y="429044"/>
                  </a:lnTo>
                  <a:close/>
                </a:path>
              </a:pathLst>
            </a:custGeom>
            <a:solidFill>
              <a:srgbClr val="004AAD"/>
            </a:solidFill>
          </p:spPr>
        </p:sp>
        <p:sp>
          <p:nvSpPr>
            <p:cNvPr id="16" name="TextBox 16"/>
            <p:cNvSpPr txBox="1"/>
            <p:nvPr/>
          </p:nvSpPr>
          <p:spPr>
            <a:xfrm>
              <a:off x="0" y="-38100"/>
              <a:ext cx="2355744" cy="467144"/>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8" name="Group 18"/>
          <p:cNvGrpSpPr/>
          <p:nvPr/>
        </p:nvGrpSpPr>
        <p:grpSpPr>
          <a:xfrm>
            <a:off x="1910204" y="1028700"/>
            <a:ext cx="3690295" cy="734036"/>
            <a:chOff x="0" y="0"/>
            <a:chExt cx="4086274" cy="812800"/>
          </a:xfrm>
        </p:grpSpPr>
        <p:sp>
          <p:nvSpPr>
            <p:cNvPr id="19" name="Freeform 19"/>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0" name="TextBox 20"/>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1395718" y="5785625"/>
            <a:ext cx="7002602" cy="896853"/>
          </a:xfrm>
          <a:prstGeom prst="rect">
            <a:avLst/>
          </a:prstGeom>
        </p:spPr>
        <p:txBody>
          <a:bodyPr lIns="0" tIns="0" rIns="0" bIns="0" rtlCol="0" anchor="t">
            <a:spAutoFit/>
          </a:bodyPr>
          <a:lstStyle/>
          <a:p>
            <a:pPr algn="l">
              <a:lnSpc>
                <a:spcPts val="3498"/>
              </a:lnSpc>
            </a:pPr>
            <a:r>
              <a:rPr lang="en-US" sz="3498">
                <a:solidFill>
                  <a:srgbClr val="FFFFFF"/>
                </a:solidFill>
                <a:latin typeface="Montserrat Bold"/>
                <a:ea typeface="Montserrat Bold"/>
                <a:cs typeface="Montserrat Bold"/>
                <a:sym typeface="Montserrat Bold"/>
              </a:rPr>
              <a:t>Biaya yang diperlukan harus di minimalkan</a:t>
            </a:r>
          </a:p>
        </p:txBody>
      </p:sp>
      <p:sp>
        <p:nvSpPr>
          <p:cNvPr id="22" name="TextBox 22"/>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3" name="TextBox 23"/>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7888" b="-7888"/>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6269" r="26269"/>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8698" r="8698"/>
            <a:stretch>
              <a:fillRect/>
            </a:stretch>
          </p:blipFill>
          <p:spPr>
            <a:xfrm>
              <a:off x="0" y="0"/>
              <a:ext cx="6806415" cy="12344400"/>
            </a:xfrm>
            <a:prstGeom prst="rect">
              <a:avLst/>
            </a:prstGeom>
          </p:spPr>
        </p:pic>
      </p:grpSp>
      <p:grpSp>
        <p:nvGrpSpPr>
          <p:cNvPr id="14" name="Group 14"/>
          <p:cNvGrpSpPr/>
          <p:nvPr/>
        </p:nvGrpSpPr>
        <p:grpSpPr>
          <a:xfrm>
            <a:off x="1028700" y="5371352"/>
            <a:ext cx="8944467" cy="2136463"/>
            <a:chOff x="0" y="0"/>
            <a:chExt cx="2355744" cy="562690"/>
          </a:xfrm>
        </p:grpSpPr>
        <p:sp>
          <p:nvSpPr>
            <p:cNvPr id="15" name="Freeform 15"/>
            <p:cNvSpPr/>
            <p:nvPr/>
          </p:nvSpPr>
          <p:spPr>
            <a:xfrm>
              <a:off x="0" y="0"/>
              <a:ext cx="2355744" cy="562690"/>
            </a:xfrm>
            <a:custGeom>
              <a:avLst/>
              <a:gdLst/>
              <a:ahLst/>
              <a:cxnLst/>
              <a:rect l="l" t="t" r="r" b="b"/>
              <a:pathLst>
                <a:path w="2355744" h="562690">
                  <a:moveTo>
                    <a:pt x="0" y="0"/>
                  </a:moveTo>
                  <a:lnTo>
                    <a:pt x="2355744" y="0"/>
                  </a:lnTo>
                  <a:lnTo>
                    <a:pt x="2355744" y="562690"/>
                  </a:lnTo>
                  <a:lnTo>
                    <a:pt x="0" y="562690"/>
                  </a:lnTo>
                  <a:close/>
                </a:path>
              </a:pathLst>
            </a:custGeom>
            <a:solidFill>
              <a:srgbClr val="004AAD"/>
            </a:solidFill>
          </p:spPr>
        </p:sp>
        <p:sp>
          <p:nvSpPr>
            <p:cNvPr id="16" name="TextBox 16"/>
            <p:cNvSpPr txBox="1"/>
            <p:nvPr/>
          </p:nvSpPr>
          <p:spPr>
            <a:xfrm>
              <a:off x="0" y="-38100"/>
              <a:ext cx="2355744" cy="600790"/>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395718" y="5785625"/>
            <a:ext cx="8280897" cy="1334190"/>
          </a:xfrm>
          <a:prstGeom prst="rect">
            <a:avLst/>
          </a:prstGeom>
        </p:spPr>
        <p:txBody>
          <a:bodyPr lIns="0" tIns="0" rIns="0" bIns="0" rtlCol="0" anchor="t">
            <a:spAutoFit/>
          </a:bodyPr>
          <a:lstStyle/>
          <a:p>
            <a:pPr algn="l">
              <a:lnSpc>
                <a:spcPts val="3498"/>
              </a:lnSpc>
            </a:pPr>
            <a:r>
              <a:rPr lang="en-US" sz="3498">
                <a:solidFill>
                  <a:srgbClr val="FFFFFF"/>
                </a:solidFill>
                <a:latin typeface="Montserrat Bold"/>
                <a:ea typeface="Montserrat Bold"/>
                <a:cs typeface="Montserrat Bold"/>
                <a:sym typeface="Montserrat Bold"/>
              </a:rPr>
              <a:t>Perencanaan dan keputusan-keputusan strategis tentang perekrutan.</a:t>
            </a:r>
          </a:p>
        </p:txBody>
      </p:sp>
      <p:sp>
        <p:nvSpPr>
          <p:cNvPr id="19" name="TextBox 19"/>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0" name="TextBox 20"/>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grpSp>
        <p:nvGrpSpPr>
          <p:cNvPr id="21" name="Group 21"/>
          <p:cNvGrpSpPr/>
          <p:nvPr/>
        </p:nvGrpSpPr>
        <p:grpSpPr>
          <a:xfrm>
            <a:off x="1910204" y="1028700"/>
            <a:ext cx="3690295" cy="734036"/>
            <a:chOff x="0" y="0"/>
            <a:chExt cx="4086274" cy="812800"/>
          </a:xfrm>
        </p:grpSpPr>
        <p:sp>
          <p:nvSpPr>
            <p:cNvPr id="22" name="Freeform 22"/>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3" name="TextBox 23"/>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7444" b="-7444"/>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6403" r="26403"/>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31620" r="31620"/>
            <a:stretch>
              <a:fillRect/>
            </a:stretch>
          </p:blipFill>
          <p:spPr>
            <a:xfrm>
              <a:off x="0" y="0"/>
              <a:ext cx="6806415" cy="12344400"/>
            </a:xfrm>
            <a:prstGeom prst="rect">
              <a:avLst/>
            </a:prstGeom>
          </p:spPr>
        </p:pic>
      </p:grpSp>
      <p:grpSp>
        <p:nvGrpSpPr>
          <p:cNvPr id="14" name="Group 14"/>
          <p:cNvGrpSpPr/>
          <p:nvPr/>
        </p:nvGrpSpPr>
        <p:grpSpPr>
          <a:xfrm>
            <a:off x="1028700" y="5206900"/>
            <a:ext cx="8944467" cy="1192958"/>
            <a:chOff x="0" y="0"/>
            <a:chExt cx="2355744" cy="314195"/>
          </a:xfrm>
        </p:grpSpPr>
        <p:sp>
          <p:nvSpPr>
            <p:cNvPr id="15" name="Freeform 15"/>
            <p:cNvSpPr/>
            <p:nvPr/>
          </p:nvSpPr>
          <p:spPr>
            <a:xfrm>
              <a:off x="0" y="0"/>
              <a:ext cx="2355744" cy="314195"/>
            </a:xfrm>
            <a:custGeom>
              <a:avLst/>
              <a:gdLst/>
              <a:ahLst/>
              <a:cxnLst/>
              <a:rect l="l" t="t" r="r" b="b"/>
              <a:pathLst>
                <a:path w="2355744" h="314195">
                  <a:moveTo>
                    <a:pt x="0" y="0"/>
                  </a:moveTo>
                  <a:lnTo>
                    <a:pt x="2355744" y="0"/>
                  </a:lnTo>
                  <a:lnTo>
                    <a:pt x="2355744" y="314195"/>
                  </a:lnTo>
                  <a:lnTo>
                    <a:pt x="0" y="314195"/>
                  </a:lnTo>
                  <a:close/>
                </a:path>
              </a:pathLst>
            </a:custGeom>
            <a:solidFill>
              <a:srgbClr val="004AAD"/>
            </a:solidFill>
          </p:spPr>
        </p:sp>
        <p:sp>
          <p:nvSpPr>
            <p:cNvPr id="16" name="TextBox 16"/>
            <p:cNvSpPr txBox="1"/>
            <p:nvPr/>
          </p:nvSpPr>
          <p:spPr>
            <a:xfrm>
              <a:off x="0" y="-38100"/>
              <a:ext cx="2355744" cy="35229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395718" y="5602154"/>
            <a:ext cx="7860993" cy="426675"/>
          </a:xfrm>
          <a:prstGeom prst="rect">
            <a:avLst/>
          </a:prstGeom>
        </p:spPr>
        <p:txBody>
          <a:bodyPr lIns="0" tIns="0" rIns="0" bIns="0" rtlCol="0" anchor="t">
            <a:spAutoFit/>
          </a:bodyPr>
          <a:lstStyle/>
          <a:p>
            <a:pPr algn="l">
              <a:lnSpc>
                <a:spcPts val="3298"/>
              </a:lnSpc>
            </a:pPr>
            <a:r>
              <a:rPr lang="en-US" sz="3298">
                <a:solidFill>
                  <a:srgbClr val="FFFFFF"/>
                </a:solidFill>
                <a:latin typeface="Montserrat Bold"/>
                <a:ea typeface="Montserrat Bold"/>
                <a:cs typeface="Montserrat Bold"/>
                <a:sym typeface="Montserrat Bold"/>
              </a:rPr>
              <a:t>Fleksibelity </a:t>
            </a:r>
          </a:p>
        </p:txBody>
      </p:sp>
      <p:sp>
        <p:nvSpPr>
          <p:cNvPr id="19" name="TextBox 19"/>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0" name="TextBox 20"/>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grpSp>
        <p:nvGrpSpPr>
          <p:cNvPr id="21" name="Group 21"/>
          <p:cNvGrpSpPr/>
          <p:nvPr/>
        </p:nvGrpSpPr>
        <p:grpSpPr>
          <a:xfrm>
            <a:off x="1910204" y="1028700"/>
            <a:ext cx="3690295" cy="734036"/>
            <a:chOff x="0" y="0"/>
            <a:chExt cx="4086274" cy="812800"/>
          </a:xfrm>
        </p:grpSpPr>
        <p:sp>
          <p:nvSpPr>
            <p:cNvPr id="22" name="Freeform 22"/>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3" name="TextBox 23"/>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AFA"/>
        </a:solidFill>
        <a:effectLst/>
      </p:bgPr>
    </p:bg>
    <p:spTree>
      <p:nvGrpSpPr>
        <p:cNvPr id="1" name=""/>
        <p:cNvGrpSpPr/>
        <p:nvPr/>
      </p:nvGrpSpPr>
      <p:grpSpPr>
        <a:xfrm>
          <a:off x="0" y="0"/>
          <a:ext cx="0" cy="0"/>
          <a:chOff x="0" y="0"/>
          <a:chExt cx="0" cy="0"/>
        </a:xfrm>
      </p:grpSpPr>
      <p:sp>
        <p:nvSpPr>
          <p:cNvPr id="2" name="Freeform 2"/>
          <p:cNvSpPr/>
          <p:nvPr/>
        </p:nvSpPr>
        <p:spPr>
          <a:xfrm>
            <a:off x="-231790" y="-130382"/>
            <a:ext cx="18977003" cy="10674564"/>
          </a:xfrm>
          <a:custGeom>
            <a:avLst/>
            <a:gdLst/>
            <a:ahLst/>
            <a:cxnLst/>
            <a:rect l="l" t="t" r="r" b="b"/>
            <a:pathLst>
              <a:path w="18977003" h="10674564">
                <a:moveTo>
                  <a:pt x="0" y="0"/>
                </a:moveTo>
                <a:lnTo>
                  <a:pt x="18977003" y="0"/>
                </a:lnTo>
                <a:lnTo>
                  <a:pt x="18977003" y="10674564"/>
                </a:lnTo>
                <a:lnTo>
                  <a:pt x="0" y="10674564"/>
                </a:lnTo>
                <a:lnTo>
                  <a:pt x="0" y="0"/>
                </a:lnTo>
                <a:close/>
              </a:path>
            </a:pathLst>
          </a:custGeom>
          <a:blipFill>
            <a:blip r:embed="rId2">
              <a:alphaModFix amt="43000"/>
            </a:blip>
            <a:stretch>
              <a:fillRect t="-9259" b="-9259"/>
            </a:stretch>
          </a:blipFill>
        </p:spPr>
      </p:sp>
      <p:grpSp>
        <p:nvGrpSpPr>
          <p:cNvPr id="3" name="Group 3"/>
          <p:cNvGrpSpPr/>
          <p:nvPr/>
        </p:nvGrpSpPr>
        <p:grpSpPr>
          <a:xfrm>
            <a:off x="1028700" y="1028700"/>
            <a:ext cx="734036" cy="734036"/>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4181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8614061"/>
            <a:ext cx="18288000" cy="1067565"/>
            <a:chOff x="0" y="0"/>
            <a:chExt cx="20250355" cy="1182118"/>
          </a:xfrm>
        </p:grpSpPr>
        <p:sp>
          <p:nvSpPr>
            <p:cNvPr id="7" name="Freeform 7"/>
            <p:cNvSpPr/>
            <p:nvPr/>
          </p:nvSpPr>
          <p:spPr>
            <a:xfrm>
              <a:off x="0" y="0"/>
              <a:ext cx="20250356" cy="1182118"/>
            </a:xfrm>
            <a:custGeom>
              <a:avLst/>
              <a:gdLst/>
              <a:ahLst/>
              <a:cxnLst/>
              <a:rect l="l" t="t" r="r" b="b"/>
              <a:pathLst>
                <a:path w="20250356" h="1182118">
                  <a:moveTo>
                    <a:pt x="0" y="0"/>
                  </a:moveTo>
                  <a:lnTo>
                    <a:pt x="20250356" y="0"/>
                  </a:lnTo>
                  <a:lnTo>
                    <a:pt x="20250356" y="1182118"/>
                  </a:lnTo>
                  <a:lnTo>
                    <a:pt x="0" y="1182118"/>
                  </a:lnTo>
                  <a:close/>
                </a:path>
              </a:pathLst>
            </a:custGeom>
            <a:solidFill>
              <a:srgbClr val="E41818"/>
            </a:solidFill>
          </p:spPr>
        </p:sp>
        <p:sp>
          <p:nvSpPr>
            <p:cNvPr id="8" name="TextBox 8"/>
            <p:cNvSpPr txBox="1"/>
            <p:nvPr/>
          </p:nvSpPr>
          <p:spPr>
            <a:xfrm>
              <a:off x="0" y="-38100"/>
              <a:ext cx="20250355" cy="122021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177728" y="1234405"/>
            <a:ext cx="435981" cy="322626"/>
          </a:xfrm>
          <a:custGeom>
            <a:avLst/>
            <a:gdLst/>
            <a:ahLst/>
            <a:cxnLst/>
            <a:rect l="l" t="t" r="r" b="b"/>
            <a:pathLst>
              <a:path w="435981" h="322626">
                <a:moveTo>
                  <a:pt x="0" y="0"/>
                </a:moveTo>
                <a:lnTo>
                  <a:pt x="435980" y="0"/>
                </a:lnTo>
                <a:lnTo>
                  <a:pt x="435980" y="322626"/>
                </a:lnTo>
                <a:lnTo>
                  <a:pt x="0" y="3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0" name="Group 10"/>
          <p:cNvGrpSpPr/>
          <p:nvPr/>
        </p:nvGrpSpPr>
        <p:grpSpPr>
          <a:xfrm>
            <a:off x="13064635" y="1028700"/>
            <a:ext cx="5223365" cy="7332495"/>
            <a:chOff x="0" y="0"/>
            <a:chExt cx="6964486" cy="9776660"/>
          </a:xfrm>
        </p:grpSpPr>
        <p:pic>
          <p:nvPicPr>
            <p:cNvPr id="11" name="Picture 11"/>
            <p:cNvPicPr>
              <a:picLocks noChangeAspect="1"/>
            </p:cNvPicPr>
            <p:nvPr/>
          </p:nvPicPr>
          <p:blipFill>
            <a:blip r:embed="rId5"/>
            <a:srcRect l="26403" r="26403"/>
            <a:stretch>
              <a:fillRect/>
            </a:stretch>
          </p:blipFill>
          <p:spPr>
            <a:xfrm>
              <a:off x="0" y="0"/>
              <a:ext cx="6964486" cy="9776660"/>
            </a:xfrm>
            <a:prstGeom prst="rect">
              <a:avLst/>
            </a:prstGeom>
          </p:spPr>
        </p:pic>
      </p:grpSp>
      <p:grpSp>
        <p:nvGrpSpPr>
          <p:cNvPr id="12" name="Group 12"/>
          <p:cNvGrpSpPr/>
          <p:nvPr/>
        </p:nvGrpSpPr>
        <p:grpSpPr>
          <a:xfrm>
            <a:off x="7645499" y="1028700"/>
            <a:ext cx="5104811" cy="9258300"/>
            <a:chOff x="0" y="0"/>
            <a:chExt cx="6806415" cy="12344400"/>
          </a:xfrm>
        </p:grpSpPr>
        <p:pic>
          <p:nvPicPr>
            <p:cNvPr id="13" name="Picture 13"/>
            <p:cNvPicPr>
              <a:picLocks noChangeAspect="1"/>
            </p:cNvPicPr>
            <p:nvPr/>
          </p:nvPicPr>
          <p:blipFill>
            <a:blip r:embed="rId6"/>
            <a:srcRect l="42687" r="24919"/>
            <a:stretch>
              <a:fillRect/>
            </a:stretch>
          </p:blipFill>
          <p:spPr>
            <a:xfrm>
              <a:off x="0" y="0"/>
              <a:ext cx="6806415" cy="12344400"/>
            </a:xfrm>
            <a:prstGeom prst="rect">
              <a:avLst/>
            </a:prstGeom>
          </p:spPr>
        </p:pic>
      </p:grpSp>
      <p:grpSp>
        <p:nvGrpSpPr>
          <p:cNvPr id="14" name="Group 14"/>
          <p:cNvGrpSpPr/>
          <p:nvPr/>
        </p:nvGrpSpPr>
        <p:grpSpPr>
          <a:xfrm>
            <a:off x="1028700" y="5371352"/>
            <a:ext cx="8944467" cy="1629027"/>
            <a:chOff x="0" y="0"/>
            <a:chExt cx="2355744" cy="429044"/>
          </a:xfrm>
        </p:grpSpPr>
        <p:sp>
          <p:nvSpPr>
            <p:cNvPr id="15" name="Freeform 15"/>
            <p:cNvSpPr/>
            <p:nvPr/>
          </p:nvSpPr>
          <p:spPr>
            <a:xfrm>
              <a:off x="0" y="0"/>
              <a:ext cx="2355744" cy="429044"/>
            </a:xfrm>
            <a:custGeom>
              <a:avLst/>
              <a:gdLst/>
              <a:ahLst/>
              <a:cxnLst/>
              <a:rect l="l" t="t" r="r" b="b"/>
              <a:pathLst>
                <a:path w="2355744" h="429044">
                  <a:moveTo>
                    <a:pt x="0" y="0"/>
                  </a:moveTo>
                  <a:lnTo>
                    <a:pt x="2355744" y="0"/>
                  </a:lnTo>
                  <a:lnTo>
                    <a:pt x="2355744" y="429044"/>
                  </a:lnTo>
                  <a:lnTo>
                    <a:pt x="0" y="429044"/>
                  </a:lnTo>
                  <a:close/>
                </a:path>
              </a:pathLst>
            </a:custGeom>
            <a:solidFill>
              <a:srgbClr val="004AAD"/>
            </a:solidFill>
          </p:spPr>
        </p:sp>
        <p:sp>
          <p:nvSpPr>
            <p:cNvPr id="16" name="TextBox 16"/>
            <p:cNvSpPr txBox="1"/>
            <p:nvPr/>
          </p:nvSpPr>
          <p:spPr>
            <a:xfrm>
              <a:off x="0" y="-38100"/>
              <a:ext cx="2355744" cy="467144"/>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59095" y="7257554"/>
            <a:ext cx="1103641" cy="1103641"/>
          </a:xfrm>
          <a:custGeom>
            <a:avLst/>
            <a:gdLst/>
            <a:ahLst/>
            <a:cxnLst/>
            <a:rect l="l" t="t" r="r" b="b"/>
            <a:pathLst>
              <a:path w="1103641" h="1103641">
                <a:moveTo>
                  <a:pt x="0" y="0"/>
                </a:moveTo>
                <a:lnTo>
                  <a:pt x="1103641" y="0"/>
                </a:lnTo>
                <a:lnTo>
                  <a:pt x="1103641" y="1103641"/>
                </a:lnTo>
                <a:lnTo>
                  <a:pt x="0" y="11036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1395718" y="5785625"/>
            <a:ext cx="8280897" cy="896853"/>
          </a:xfrm>
          <a:prstGeom prst="rect">
            <a:avLst/>
          </a:prstGeom>
        </p:spPr>
        <p:txBody>
          <a:bodyPr lIns="0" tIns="0" rIns="0" bIns="0" rtlCol="0" anchor="t">
            <a:spAutoFit/>
          </a:bodyPr>
          <a:lstStyle/>
          <a:p>
            <a:pPr algn="l">
              <a:lnSpc>
                <a:spcPts val="3498"/>
              </a:lnSpc>
            </a:pPr>
            <a:r>
              <a:rPr lang="en-US" sz="3498">
                <a:solidFill>
                  <a:srgbClr val="FFFFFF"/>
                </a:solidFill>
                <a:latin typeface="Montserrat Bold"/>
                <a:ea typeface="Montserrat Bold"/>
                <a:cs typeface="Montserrat Bold"/>
                <a:sym typeface="Montserrat Bold"/>
              </a:rPr>
              <a:t>Pertimbangan-pertimbangan hukum.</a:t>
            </a:r>
          </a:p>
        </p:txBody>
      </p:sp>
      <p:sp>
        <p:nvSpPr>
          <p:cNvPr id="19" name="TextBox 19"/>
          <p:cNvSpPr txBox="1"/>
          <p:nvPr/>
        </p:nvSpPr>
        <p:spPr>
          <a:xfrm>
            <a:off x="1028700" y="2958621"/>
            <a:ext cx="5723795" cy="1896110"/>
          </a:xfrm>
          <a:prstGeom prst="rect">
            <a:avLst/>
          </a:prstGeom>
        </p:spPr>
        <p:txBody>
          <a:bodyPr lIns="0" tIns="0" rIns="0" bIns="0" rtlCol="0" anchor="t">
            <a:spAutoFit/>
          </a:bodyPr>
          <a:lstStyle/>
          <a:p>
            <a:pPr algn="l">
              <a:lnSpc>
                <a:spcPts val="7419"/>
              </a:lnSpc>
            </a:pPr>
            <a:r>
              <a:rPr lang="en-US" sz="6999">
                <a:solidFill>
                  <a:srgbClr val="000000"/>
                </a:solidFill>
                <a:latin typeface="Anton"/>
                <a:ea typeface="Anton"/>
                <a:cs typeface="Anton"/>
                <a:sym typeface="Anton"/>
              </a:rPr>
              <a:t>PRINSIP-PRINSIP REKRUTMEN</a:t>
            </a:r>
          </a:p>
        </p:txBody>
      </p:sp>
      <p:sp>
        <p:nvSpPr>
          <p:cNvPr id="20" name="TextBox 20"/>
          <p:cNvSpPr txBox="1"/>
          <p:nvPr/>
        </p:nvSpPr>
        <p:spPr>
          <a:xfrm>
            <a:off x="1028700" y="8928100"/>
            <a:ext cx="6144470" cy="330200"/>
          </a:xfrm>
          <a:prstGeom prst="rect">
            <a:avLst/>
          </a:prstGeom>
        </p:spPr>
        <p:txBody>
          <a:bodyPr lIns="0" tIns="0" rIns="0" bIns="0" rtlCol="0" anchor="t">
            <a:spAutoFit/>
          </a:bodyPr>
          <a:lstStyle/>
          <a:p>
            <a:pPr algn="l">
              <a:lnSpc>
                <a:spcPts val="2799"/>
              </a:lnSpc>
              <a:spcBef>
                <a:spcPct val="0"/>
              </a:spcBef>
            </a:pPr>
            <a:r>
              <a:rPr lang="en-US" sz="1999" spc="101">
                <a:solidFill>
                  <a:srgbClr val="FFFFFF"/>
                </a:solidFill>
                <a:latin typeface="Montserrat Bold"/>
                <a:ea typeface="Montserrat Bold"/>
                <a:cs typeface="Montserrat Bold"/>
                <a:sym typeface="Montserrat Bold"/>
              </a:rPr>
              <a:t>M Ferdiananda Chadafi, S.E.,M.S.M</a:t>
            </a:r>
          </a:p>
        </p:txBody>
      </p:sp>
      <p:grpSp>
        <p:nvGrpSpPr>
          <p:cNvPr id="21" name="Group 21"/>
          <p:cNvGrpSpPr/>
          <p:nvPr/>
        </p:nvGrpSpPr>
        <p:grpSpPr>
          <a:xfrm>
            <a:off x="1910204" y="1028700"/>
            <a:ext cx="3690295" cy="734036"/>
            <a:chOff x="0" y="0"/>
            <a:chExt cx="4086274" cy="812800"/>
          </a:xfrm>
        </p:grpSpPr>
        <p:sp>
          <p:nvSpPr>
            <p:cNvPr id="22" name="Freeform 22"/>
            <p:cNvSpPr/>
            <p:nvPr/>
          </p:nvSpPr>
          <p:spPr>
            <a:xfrm>
              <a:off x="0" y="0"/>
              <a:ext cx="4086274" cy="812800"/>
            </a:xfrm>
            <a:custGeom>
              <a:avLst/>
              <a:gdLst/>
              <a:ahLst/>
              <a:cxnLst/>
              <a:rect l="l" t="t" r="r" b="b"/>
              <a:pathLst>
                <a:path w="4086274" h="812800">
                  <a:moveTo>
                    <a:pt x="0" y="0"/>
                  </a:moveTo>
                  <a:lnTo>
                    <a:pt x="4086274" y="0"/>
                  </a:lnTo>
                  <a:lnTo>
                    <a:pt x="4086274" y="812800"/>
                  </a:lnTo>
                  <a:lnTo>
                    <a:pt x="0" y="812800"/>
                  </a:lnTo>
                  <a:close/>
                </a:path>
              </a:pathLst>
            </a:custGeom>
            <a:solidFill>
              <a:srgbClr val="004AAD"/>
            </a:solidFill>
          </p:spPr>
        </p:sp>
        <p:sp>
          <p:nvSpPr>
            <p:cNvPr id="23" name="TextBox 23"/>
            <p:cNvSpPr txBox="1"/>
            <p:nvPr/>
          </p:nvSpPr>
          <p:spPr>
            <a:xfrm>
              <a:off x="0" y="-38100"/>
              <a:ext cx="4086274" cy="850900"/>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4"/>
          <p:cNvSpPr txBox="1"/>
          <p:nvPr/>
        </p:nvSpPr>
        <p:spPr>
          <a:xfrm>
            <a:off x="1794396" y="1183452"/>
            <a:ext cx="3921911" cy="405482"/>
          </a:xfrm>
          <a:prstGeom prst="rect">
            <a:avLst/>
          </a:prstGeom>
        </p:spPr>
        <p:txBody>
          <a:bodyPr lIns="0" tIns="0" rIns="0" bIns="0" rtlCol="0" anchor="t">
            <a:spAutoFit/>
          </a:bodyPr>
          <a:lstStyle/>
          <a:p>
            <a:pPr algn="ctr">
              <a:lnSpc>
                <a:spcPts val="3169"/>
              </a:lnSpc>
            </a:pPr>
            <a:r>
              <a:rPr lang="en-US" sz="2535" spc="190">
                <a:solidFill>
                  <a:srgbClr val="FFFFFF"/>
                </a:solidFill>
                <a:latin typeface="League Spartan"/>
                <a:ea typeface="League Spartan"/>
                <a:cs typeface="League Spartan"/>
                <a:sym typeface="League Spartan"/>
              </a:rPr>
              <a:t>BREAKING NEWS</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837</Words>
  <Application>Microsoft Office PowerPoint</Application>
  <PresentationFormat>Custom</PresentationFormat>
  <Paragraphs>109</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League Spartan</vt:lpstr>
      <vt:lpstr>Anton</vt:lpstr>
      <vt:lpstr>Arial</vt:lpstr>
      <vt:lpstr>Montserrat Bold</vt:lpstr>
      <vt:lpstr>Montserrat</vt:lpstr>
      <vt:lpstr>Calibri</vt:lpstr>
      <vt:lpstr>Anton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Biru Merah Modern Laporan Tugas Akhir Presentation</dc:title>
  <cp:lastModifiedBy>ASUS TERBARU</cp:lastModifiedBy>
  <cp:revision>2</cp:revision>
  <dcterms:created xsi:type="dcterms:W3CDTF">2006-08-16T00:00:00Z</dcterms:created>
  <dcterms:modified xsi:type="dcterms:W3CDTF">2024-09-01T03:00:10Z</dcterms:modified>
  <dc:identifier>DAGPIUIALjQ</dc:identifier>
</cp:coreProperties>
</file>