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9" r:id="rId4"/>
    <p:sldId id="303" r:id="rId5"/>
    <p:sldId id="258" r:id="rId6"/>
    <p:sldId id="330" r:id="rId7"/>
    <p:sldId id="304" r:id="rId8"/>
    <p:sldId id="305" r:id="rId9"/>
    <p:sldId id="286" r:id="rId10"/>
    <p:sldId id="306" r:id="rId11"/>
    <p:sldId id="302" r:id="rId12"/>
    <p:sldId id="308" r:id="rId13"/>
    <p:sldId id="309" r:id="rId14"/>
    <p:sldId id="260" r:id="rId15"/>
    <p:sldId id="311" r:id="rId16"/>
    <p:sldId id="262" r:id="rId17"/>
    <p:sldId id="290" r:id="rId18"/>
    <p:sldId id="312" r:id="rId19"/>
    <p:sldId id="280" r:id="rId20"/>
    <p:sldId id="291" r:id="rId21"/>
    <p:sldId id="265" r:id="rId22"/>
    <p:sldId id="315" r:id="rId23"/>
    <p:sldId id="316" r:id="rId24"/>
    <p:sldId id="270" r:id="rId25"/>
    <p:sldId id="317" r:id="rId26"/>
    <p:sldId id="264" r:id="rId27"/>
    <p:sldId id="318" r:id="rId28"/>
    <p:sldId id="263" r:id="rId29"/>
    <p:sldId id="296" r:id="rId30"/>
    <p:sldId id="297" r:id="rId31"/>
    <p:sldId id="319" r:id="rId32"/>
    <p:sldId id="320" r:id="rId33"/>
    <p:sldId id="321" r:id="rId34"/>
    <p:sldId id="322" r:id="rId35"/>
    <p:sldId id="323" r:id="rId36"/>
    <p:sldId id="307" r:id="rId37"/>
    <p:sldId id="327" r:id="rId38"/>
    <p:sldId id="328" r:id="rId39"/>
    <p:sldId id="326" r:id="rId40"/>
    <p:sldId id="329" r:id="rId41"/>
    <p:sldId id="325" r:id="rId42"/>
    <p:sldId id="284" r:id="rId43"/>
  </p:sldIdLst>
  <p:sldSz cx="18288000" cy="10287000"/>
  <p:notesSz cx="6858000" cy="9144000"/>
  <p:embeddedFontLst>
    <p:embeddedFont>
      <p:font typeface="Alata" panose="020B0604020202020204" charset="0"/>
      <p:regular r:id="rId45"/>
    </p:embeddedFont>
    <p:embeddedFont>
      <p:font typeface="Avenir Next LT Pro" panose="020B0504020202020204" pitchFamily="34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Montserrat" panose="02000505000000020004" pitchFamily="2" charset="0"/>
      <p:regular r:id="rId51"/>
      <p:bold r:id="rId52"/>
      <p:italic r:id="rId53"/>
      <p:boldItalic r:id="rId54"/>
    </p:embeddedFont>
    <p:embeddedFont>
      <p:font typeface="Roboto" panose="02000000000000000000" pitchFamily="2" charset="0"/>
      <p:regular r:id="rId55"/>
      <p:bold r:id="rId56"/>
      <p:italic r:id="rId57"/>
      <p:boldItalic r:id="rId58"/>
    </p:embeddedFont>
    <p:embeddedFont>
      <p:font typeface="Roboto Condensed" panose="02000000000000000000" pitchFamily="2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9" roundtripDataSignature="AMtx7mjvPKhHlDxqnGV6CtW/s4jp21Vt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86364" autoAdjust="0"/>
  </p:normalViewPr>
  <p:slideViewPr>
    <p:cSldViewPr snapToGrid="0">
      <p:cViewPr varScale="1">
        <p:scale>
          <a:sx n="41" d="100"/>
          <a:sy n="41" d="100"/>
        </p:scale>
        <p:origin x="11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89" Type="http://customschemas.google.com/relationships/presentationmetadata" Target="metadata"/><Relationship Id="rId7" Type="http://schemas.openxmlformats.org/officeDocument/2006/relationships/slide" Target="slides/slide6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90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9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9D8F9-C899-4C89-9223-4452CA27B3D7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D"/>
        </a:p>
      </dgm:t>
    </dgm:pt>
    <dgm:pt modelId="{326F24A0-19F8-4EB3-BA63-A146006B3513}">
      <dgm:prSet phldrT="[Text]"/>
      <dgm:spPr/>
      <dgm:t>
        <a:bodyPr/>
        <a:lstStyle/>
        <a:p>
          <a:pPr algn="ctr"/>
          <a:r>
            <a:rPr lang="en-US"/>
            <a:t>Flowchart memperjelas proses yang kompleks</a:t>
          </a:r>
          <a:endParaRPr lang="en-ID" dirty="0"/>
        </a:p>
      </dgm:t>
    </dgm:pt>
    <dgm:pt modelId="{7FF5BB69-83AE-4B2A-9ADB-CDEAB6305C11}" type="parTrans" cxnId="{9F0706E4-94CE-4D8E-BAA4-92D4C1409D9C}">
      <dgm:prSet/>
      <dgm:spPr/>
      <dgm:t>
        <a:bodyPr/>
        <a:lstStyle/>
        <a:p>
          <a:pPr algn="ctr"/>
          <a:endParaRPr lang="en-ID"/>
        </a:p>
      </dgm:t>
    </dgm:pt>
    <dgm:pt modelId="{C5C31421-8A59-4593-9CD8-F185EE7971C3}" type="sibTrans" cxnId="{9F0706E4-94CE-4D8E-BAA4-92D4C1409D9C}">
      <dgm:prSet/>
      <dgm:spPr/>
      <dgm:t>
        <a:bodyPr/>
        <a:lstStyle/>
        <a:p>
          <a:pPr algn="ctr"/>
          <a:endParaRPr lang="en-ID"/>
        </a:p>
      </dgm:t>
    </dgm:pt>
    <dgm:pt modelId="{4138A27F-15D9-458B-8070-D3EF0D5D4FCC}">
      <dgm:prSet phldrT="[Text]"/>
      <dgm:spPr/>
      <dgm:t>
        <a:bodyPr/>
        <a:lstStyle/>
        <a:p>
          <a:pPr algn="ctr"/>
          <a:r>
            <a:rPr lang="en-US"/>
            <a:t>Flowchart meningkatkan efisiensi</a:t>
          </a:r>
          <a:endParaRPr lang="en-ID" dirty="0"/>
        </a:p>
      </dgm:t>
    </dgm:pt>
    <dgm:pt modelId="{3F55AC70-0E91-41F5-AF54-64C57D6699C0}" type="parTrans" cxnId="{C68B08D1-1342-4474-8FF3-BDE5F887A88E}">
      <dgm:prSet/>
      <dgm:spPr/>
      <dgm:t>
        <a:bodyPr/>
        <a:lstStyle/>
        <a:p>
          <a:pPr algn="ctr"/>
          <a:endParaRPr lang="en-ID"/>
        </a:p>
      </dgm:t>
    </dgm:pt>
    <dgm:pt modelId="{35DD8590-263F-4FEA-B470-A425766E101A}" type="sibTrans" cxnId="{C68B08D1-1342-4474-8FF3-BDE5F887A88E}">
      <dgm:prSet/>
      <dgm:spPr/>
      <dgm:t>
        <a:bodyPr/>
        <a:lstStyle/>
        <a:p>
          <a:pPr algn="ctr"/>
          <a:endParaRPr lang="en-ID"/>
        </a:p>
      </dgm:t>
    </dgm:pt>
    <dgm:pt modelId="{01B54711-78B8-4E41-987D-332BB9807078}">
      <dgm:prSet phldrT="[Text]"/>
      <dgm:spPr/>
      <dgm:t>
        <a:bodyPr/>
        <a:lstStyle/>
        <a:p>
          <a:pPr algn="ctr"/>
          <a:r>
            <a:rPr lang="en-US"/>
            <a:t>Dapat mengetahui proses pada program yang dijalankan</a:t>
          </a:r>
          <a:endParaRPr lang="en-ID" dirty="0"/>
        </a:p>
      </dgm:t>
    </dgm:pt>
    <dgm:pt modelId="{6AF51588-FF11-4F9A-B5B3-0E81F57DB21C}" type="parTrans" cxnId="{1144A064-AE2B-407D-A16A-E7BA2BAD3A8D}">
      <dgm:prSet/>
      <dgm:spPr/>
      <dgm:t>
        <a:bodyPr/>
        <a:lstStyle/>
        <a:p>
          <a:pPr algn="ctr"/>
          <a:endParaRPr lang="en-ID"/>
        </a:p>
      </dgm:t>
    </dgm:pt>
    <dgm:pt modelId="{E6B0D0C0-EE24-4BB5-B8E9-238751707223}" type="sibTrans" cxnId="{1144A064-AE2B-407D-A16A-E7BA2BAD3A8D}">
      <dgm:prSet/>
      <dgm:spPr/>
      <dgm:t>
        <a:bodyPr/>
        <a:lstStyle/>
        <a:p>
          <a:pPr algn="ctr"/>
          <a:endParaRPr lang="en-ID"/>
        </a:p>
      </dgm:t>
    </dgm:pt>
    <dgm:pt modelId="{D7B4196D-11FE-4590-9CC5-E967E1A8266D}">
      <dgm:prSet phldrT="[Text]"/>
      <dgm:spPr/>
      <dgm:t>
        <a:bodyPr/>
        <a:lstStyle/>
        <a:p>
          <a:pPr algn="ctr"/>
          <a:r>
            <a:rPr lang="en-US"/>
            <a:t>Dapat digunakan sebagai acuan proses pengembangan</a:t>
          </a:r>
          <a:endParaRPr lang="en-ID" dirty="0"/>
        </a:p>
      </dgm:t>
    </dgm:pt>
    <dgm:pt modelId="{64DA6C1E-D8D4-40F3-8B3C-A1580F7EB4AE}" type="parTrans" cxnId="{7B1B0CA6-BCDD-45F9-9A2C-7F0BB8963094}">
      <dgm:prSet/>
      <dgm:spPr/>
      <dgm:t>
        <a:bodyPr/>
        <a:lstStyle/>
        <a:p>
          <a:pPr algn="ctr"/>
          <a:endParaRPr lang="en-ID"/>
        </a:p>
      </dgm:t>
    </dgm:pt>
    <dgm:pt modelId="{5E78E55A-9B01-493E-8AD3-CA6E144C242B}" type="sibTrans" cxnId="{7B1B0CA6-BCDD-45F9-9A2C-7F0BB8963094}">
      <dgm:prSet/>
      <dgm:spPr/>
      <dgm:t>
        <a:bodyPr/>
        <a:lstStyle/>
        <a:p>
          <a:pPr algn="ctr"/>
          <a:endParaRPr lang="en-ID"/>
        </a:p>
      </dgm:t>
    </dgm:pt>
    <dgm:pt modelId="{520F5833-3B9F-4617-AB97-83137538FF41}" type="pres">
      <dgm:prSet presAssocID="{CAF9D8F9-C899-4C89-9223-4452CA27B3D7}" presName="diagram" presStyleCnt="0">
        <dgm:presLayoutVars>
          <dgm:dir/>
          <dgm:resizeHandles val="exact"/>
        </dgm:presLayoutVars>
      </dgm:prSet>
      <dgm:spPr/>
    </dgm:pt>
    <dgm:pt modelId="{4412BF67-F3B2-4C6E-A036-65F963EAA438}" type="pres">
      <dgm:prSet presAssocID="{326F24A0-19F8-4EB3-BA63-A146006B3513}" presName="node" presStyleLbl="node1" presStyleIdx="0" presStyleCnt="4" custLinFactNeighborX="17523" custLinFactNeighborY="-113">
        <dgm:presLayoutVars>
          <dgm:bulletEnabled val="1"/>
        </dgm:presLayoutVars>
      </dgm:prSet>
      <dgm:spPr/>
    </dgm:pt>
    <dgm:pt modelId="{A28E61CB-C136-4083-AB73-35917E7823BD}" type="pres">
      <dgm:prSet presAssocID="{C5C31421-8A59-4593-9CD8-F185EE7971C3}" presName="sibTrans" presStyleCnt="0"/>
      <dgm:spPr/>
    </dgm:pt>
    <dgm:pt modelId="{BC443FF4-3940-452C-994E-F2C5207C6D9D}" type="pres">
      <dgm:prSet presAssocID="{4138A27F-15D9-458B-8070-D3EF0D5D4FCC}" presName="node" presStyleLbl="node1" presStyleIdx="1" presStyleCnt="4" custLinFactNeighborX="17523" custLinFactNeighborY="-113">
        <dgm:presLayoutVars>
          <dgm:bulletEnabled val="1"/>
        </dgm:presLayoutVars>
      </dgm:prSet>
      <dgm:spPr/>
    </dgm:pt>
    <dgm:pt modelId="{B8780F86-6DEA-4BE6-B686-0934C063C264}" type="pres">
      <dgm:prSet presAssocID="{35DD8590-263F-4FEA-B470-A425766E101A}" presName="sibTrans" presStyleCnt="0"/>
      <dgm:spPr/>
    </dgm:pt>
    <dgm:pt modelId="{F1F300D8-7FA6-4EA3-A9C4-49B4A99AED09}" type="pres">
      <dgm:prSet presAssocID="{01B54711-78B8-4E41-987D-332BB9807078}" presName="node" presStyleLbl="node1" presStyleIdx="2" presStyleCnt="4" custLinFactNeighborX="17523">
        <dgm:presLayoutVars>
          <dgm:bulletEnabled val="1"/>
        </dgm:presLayoutVars>
      </dgm:prSet>
      <dgm:spPr/>
    </dgm:pt>
    <dgm:pt modelId="{5E780B58-3B47-4C66-9F93-279D149569F4}" type="pres">
      <dgm:prSet presAssocID="{E6B0D0C0-EE24-4BB5-B8E9-238751707223}" presName="sibTrans" presStyleCnt="0"/>
      <dgm:spPr/>
    </dgm:pt>
    <dgm:pt modelId="{020B6745-1423-4970-95EB-F057634FB720}" type="pres">
      <dgm:prSet presAssocID="{D7B4196D-11FE-4590-9CC5-E967E1A8266D}" presName="node" presStyleLbl="node1" presStyleIdx="3" presStyleCnt="4" custLinFactNeighborX="17523">
        <dgm:presLayoutVars>
          <dgm:bulletEnabled val="1"/>
        </dgm:presLayoutVars>
      </dgm:prSet>
      <dgm:spPr/>
    </dgm:pt>
  </dgm:ptLst>
  <dgm:cxnLst>
    <dgm:cxn modelId="{28AEA331-7B19-4504-A628-5B9ABCBFD0A6}" type="presOf" srcId="{326F24A0-19F8-4EB3-BA63-A146006B3513}" destId="{4412BF67-F3B2-4C6E-A036-65F963EAA438}" srcOrd="0" destOrd="0" presId="urn:microsoft.com/office/officeart/2005/8/layout/default"/>
    <dgm:cxn modelId="{1144A064-AE2B-407D-A16A-E7BA2BAD3A8D}" srcId="{CAF9D8F9-C899-4C89-9223-4452CA27B3D7}" destId="{01B54711-78B8-4E41-987D-332BB9807078}" srcOrd="2" destOrd="0" parTransId="{6AF51588-FF11-4F9A-B5B3-0E81F57DB21C}" sibTransId="{E6B0D0C0-EE24-4BB5-B8E9-238751707223}"/>
    <dgm:cxn modelId="{BB7AE381-A2DF-49E9-B6BF-C103040A86E7}" type="presOf" srcId="{CAF9D8F9-C899-4C89-9223-4452CA27B3D7}" destId="{520F5833-3B9F-4617-AB97-83137538FF41}" srcOrd="0" destOrd="0" presId="urn:microsoft.com/office/officeart/2005/8/layout/default"/>
    <dgm:cxn modelId="{7B1B0CA6-BCDD-45F9-9A2C-7F0BB8963094}" srcId="{CAF9D8F9-C899-4C89-9223-4452CA27B3D7}" destId="{D7B4196D-11FE-4590-9CC5-E967E1A8266D}" srcOrd="3" destOrd="0" parTransId="{64DA6C1E-D8D4-40F3-8B3C-A1580F7EB4AE}" sibTransId="{5E78E55A-9B01-493E-8AD3-CA6E144C242B}"/>
    <dgm:cxn modelId="{30D37DAF-4429-4177-BE56-B37895A3B7FF}" type="presOf" srcId="{D7B4196D-11FE-4590-9CC5-E967E1A8266D}" destId="{020B6745-1423-4970-95EB-F057634FB720}" srcOrd="0" destOrd="0" presId="urn:microsoft.com/office/officeart/2005/8/layout/default"/>
    <dgm:cxn modelId="{721F5CCA-F4AE-45B4-9320-2EDB82CCCF11}" type="presOf" srcId="{4138A27F-15D9-458B-8070-D3EF0D5D4FCC}" destId="{BC443FF4-3940-452C-994E-F2C5207C6D9D}" srcOrd="0" destOrd="0" presId="urn:microsoft.com/office/officeart/2005/8/layout/default"/>
    <dgm:cxn modelId="{C68B08D1-1342-4474-8FF3-BDE5F887A88E}" srcId="{CAF9D8F9-C899-4C89-9223-4452CA27B3D7}" destId="{4138A27F-15D9-458B-8070-D3EF0D5D4FCC}" srcOrd="1" destOrd="0" parTransId="{3F55AC70-0E91-41F5-AF54-64C57D6699C0}" sibTransId="{35DD8590-263F-4FEA-B470-A425766E101A}"/>
    <dgm:cxn modelId="{9F0706E4-94CE-4D8E-BAA4-92D4C1409D9C}" srcId="{CAF9D8F9-C899-4C89-9223-4452CA27B3D7}" destId="{326F24A0-19F8-4EB3-BA63-A146006B3513}" srcOrd="0" destOrd="0" parTransId="{7FF5BB69-83AE-4B2A-9ADB-CDEAB6305C11}" sibTransId="{C5C31421-8A59-4593-9CD8-F185EE7971C3}"/>
    <dgm:cxn modelId="{42ADFAFC-8394-4568-8D9E-D594D5E282A5}" type="presOf" srcId="{01B54711-78B8-4E41-987D-332BB9807078}" destId="{F1F300D8-7FA6-4EA3-A9C4-49B4A99AED09}" srcOrd="0" destOrd="0" presId="urn:microsoft.com/office/officeart/2005/8/layout/default"/>
    <dgm:cxn modelId="{52039040-2989-4B32-BB68-30D0744063F0}" type="presParOf" srcId="{520F5833-3B9F-4617-AB97-83137538FF41}" destId="{4412BF67-F3B2-4C6E-A036-65F963EAA438}" srcOrd="0" destOrd="0" presId="urn:microsoft.com/office/officeart/2005/8/layout/default"/>
    <dgm:cxn modelId="{7D1FDB37-BE38-45D5-A739-FA0706DD10F6}" type="presParOf" srcId="{520F5833-3B9F-4617-AB97-83137538FF41}" destId="{A28E61CB-C136-4083-AB73-35917E7823BD}" srcOrd="1" destOrd="0" presId="urn:microsoft.com/office/officeart/2005/8/layout/default"/>
    <dgm:cxn modelId="{2FD8FB42-A494-4A9C-A6C0-A53176DB82D5}" type="presParOf" srcId="{520F5833-3B9F-4617-AB97-83137538FF41}" destId="{BC443FF4-3940-452C-994E-F2C5207C6D9D}" srcOrd="2" destOrd="0" presId="urn:microsoft.com/office/officeart/2005/8/layout/default"/>
    <dgm:cxn modelId="{58F344DA-D8B3-4D17-AEDE-E2F18B90B50C}" type="presParOf" srcId="{520F5833-3B9F-4617-AB97-83137538FF41}" destId="{B8780F86-6DEA-4BE6-B686-0934C063C264}" srcOrd="3" destOrd="0" presId="urn:microsoft.com/office/officeart/2005/8/layout/default"/>
    <dgm:cxn modelId="{67F5163E-AA4C-4161-959F-6447A9EFA91E}" type="presParOf" srcId="{520F5833-3B9F-4617-AB97-83137538FF41}" destId="{F1F300D8-7FA6-4EA3-A9C4-49B4A99AED09}" srcOrd="4" destOrd="0" presId="urn:microsoft.com/office/officeart/2005/8/layout/default"/>
    <dgm:cxn modelId="{7F0D56E1-C95E-41F3-8ACB-ABA9EE38C2B0}" type="presParOf" srcId="{520F5833-3B9F-4617-AB97-83137538FF41}" destId="{5E780B58-3B47-4C66-9F93-279D149569F4}" srcOrd="5" destOrd="0" presId="urn:microsoft.com/office/officeart/2005/8/layout/default"/>
    <dgm:cxn modelId="{EF59F90D-B566-4B91-AA7F-D805519C7BA2}" type="presParOf" srcId="{520F5833-3B9F-4617-AB97-83137538FF41}" destId="{020B6745-1423-4970-95EB-F057634FB72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2BF67-F3B2-4C6E-A036-65F963EAA438}">
      <dsp:nvSpPr>
        <dsp:cNvPr id="0" name=""/>
        <dsp:cNvSpPr/>
      </dsp:nvSpPr>
      <dsp:spPr>
        <a:xfrm>
          <a:off x="1161626" y="0"/>
          <a:ext cx="3913113" cy="23478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Flowchart memperjelas proses yang kompleks</a:t>
          </a:r>
          <a:endParaRPr lang="en-ID" sz="3500" kern="1200" dirty="0"/>
        </a:p>
      </dsp:txBody>
      <dsp:txXfrm>
        <a:off x="1161626" y="0"/>
        <a:ext cx="3913113" cy="2347867"/>
      </dsp:txXfrm>
    </dsp:sp>
    <dsp:sp modelId="{BC443FF4-3940-452C-994E-F2C5207C6D9D}">
      <dsp:nvSpPr>
        <dsp:cNvPr id="0" name=""/>
        <dsp:cNvSpPr/>
      </dsp:nvSpPr>
      <dsp:spPr>
        <a:xfrm>
          <a:off x="5256286" y="0"/>
          <a:ext cx="3913113" cy="23478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Flowchart meningkatkan efisiensi</a:t>
          </a:r>
          <a:endParaRPr lang="en-ID" sz="3500" kern="1200" dirty="0"/>
        </a:p>
      </dsp:txBody>
      <dsp:txXfrm>
        <a:off x="5256286" y="0"/>
        <a:ext cx="3913113" cy="2347867"/>
      </dsp:txXfrm>
    </dsp:sp>
    <dsp:sp modelId="{F1F300D8-7FA6-4EA3-A9C4-49B4A99AED09}">
      <dsp:nvSpPr>
        <dsp:cNvPr id="0" name=""/>
        <dsp:cNvSpPr/>
      </dsp:nvSpPr>
      <dsp:spPr>
        <a:xfrm>
          <a:off x="1161626" y="2741825"/>
          <a:ext cx="3913113" cy="23478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Dapat mengetahui proses pada program yang dijalankan</a:t>
          </a:r>
          <a:endParaRPr lang="en-ID" sz="3500" kern="1200" dirty="0"/>
        </a:p>
      </dsp:txBody>
      <dsp:txXfrm>
        <a:off x="1161626" y="2741825"/>
        <a:ext cx="3913113" cy="2347867"/>
      </dsp:txXfrm>
    </dsp:sp>
    <dsp:sp modelId="{020B6745-1423-4970-95EB-F057634FB720}">
      <dsp:nvSpPr>
        <dsp:cNvPr id="0" name=""/>
        <dsp:cNvSpPr/>
      </dsp:nvSpPr>
      <dsp:spPr>
        <a:xfrm>
          <a:off x="5256286" y="2741825"/>
          <a:ext cx="3913113" cy="23478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Dapat digunakan sebagai acuan proses pengembangan</a:t>
          </a:r>
          <a:endParaRPr lang="en-ID" sz="3500" kern="1200" dirty="0"/>
        </a:p>
      </dsp:txBody>
      <dsp:txXfrm>
        <a:off x="5256286" y="2741825"/>
        <a:ext cx="3913113" cy="2347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2112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323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1503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5639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801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556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9392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516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782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2508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9449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0204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66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3276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180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55458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7167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8739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82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1803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1179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3824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4211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86632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8019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39367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562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643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860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29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4009" y="-5195078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7678484" y="2028617"/>
            <a:ext cx="3996701" cy="93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93950" flipH="1">
            <a:off x="7307427" y="975876"/>
            <a:ext cx="1065962" cy="103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0" y="3484482"/>
            <a:ext cx="8809954" cy="626608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651557" y="3754798"/>
            <a:ext cx="5630664" cy="297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99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BAB 3 </a:t>
            </a:r>
            <a:endParaRPr dirty="0"/>
          </a:p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99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651557" y="5238805"/>
            <a:ext cx="6464795" cy="316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99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PENULISAN DAN NOTASI ALGORITMA PEMROGRAMAN</a:t>
            </a:r>
            <a:endParaRPr lang="en-US" dirty="0"/>
          </a:p>
        </p:txBody>
      </p:sp>
      <p:grpSp>
        <p:nvGrpSpPr>
          <p:cNvPr id="12" name="Google Shape;88;p1">
            <a:extLst>
              <a:ext uri="{FF2B5EF4-FFF2-40B4-BE49-F238E27FC236}">
                <a16:creationId xmlns:a16="http://schemas.microsoft.com/office/drawing/2014/main" id="{516A592E-651D-4D13-BAC1-A0E4490DE75D}"/>
              </a:ext>
            </a:extLst>
          </p:cNvPr>
          <p:cNvGrpSpPr/>
          <p:nvPr/>
        </p:nvGrpSpPr>
        <p:grpSpPr>
          <a:xfrm>
            <a:off x="-2361973" y="491987"/>
            <a:ext cx="6192189" cy="2019404"/>
            <a:chOff x="0" y="0"/>
            <a:chExt cx="8063988" cy="2217420"/>
          </a:xfrm>
        </p:grpSpPr>
        <p:sp>
          <p:nvSpPr>
            <p:cNvPr id="13" name="Google Shape;89;p1">
              <a:extLst>
                <a:ext uri="{FF2B5EF4-FFF2-40B4-BE49-F238E27FC236}">
                  <a16:creationId xmlns:a16="http://schemas.microsoft.com/office/drawing/2014/main" id="{CCA23157-C248-4A0F-838A-415C53FB01B8}"/>
                </a:ext>
              </a:extLst>
            </p:cNvPr>
            <p:cNvSpPr/>
            <p:nvPr/>
          </p:nvSpPr>
          <p:spPr>
            <a:xfrm>
              <a:off x="689610" y="0"/>
              <a:ext cx="7374378" cy="2216150"/>
            </a:xfrm>
            <a:custGeom>
              <a:avLst/>
              <a:gdLst/>
              <a:ahLst/>
              <a:cxnLst/>
              <a:rect l="l" t="t" r="r" b="b"/>
              <a:pathLst>
                <a:path w="7374378" h="2216150" extrusionOk="0">
                  <a:moveTo>
                    <a:pt x="6656050" y="0"/>
                  </a:moveTo>
                  <a:lnTo>
                    <a:pt x="20320" y="0"/>
                  </a:lnTo>
                  <a:lnTo>
                    <a:pt x="0" y="0"/>
                  </a:lnTo>
                  <a:lnTo>
                    <a:pt x="0" y="2216150"/>
                  </a:lnTo>
                  <a:lnTo>
                    <a:pt x="20320" y="2216150"/>
                  </a:lnTo>
                  <a:lnTo>
                    <a:pt x="6654264" y="2213610"/>
                  </a:lnTo>
                  <a:cubicBezTo>
                    <a:pt x="7055609" y="2213610"/>
                    <a:pt x="7373109" y="1717040"/>
                    <a:pt x="7373109" y="1104900"/>
                  </a:cubicBezTo>
                  <a:cubicBezTo>
                    <a:pt x="7374378" y="496570"/>
                    <a:pt x="7056878" y="0"/>
                    <a:pt x="6656050" y="0"/>
                  </a:cubicBezTo>
                  <a:lnTo>
                    <a:pt x="6656050" y="0"/>
                  </a:lnTo>
                  <a:close/>
                  <a:moveTo>
                    <a:pt x="730250" y="1107440"/>
                  </a:moveTo>
                  <a:lnTo>
                    <a:pt x="730250" y="1102360"/>
                  </a:lnTo>
                  <a:lnTo>
                    <a:pt x="730250" y="11074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;p1">
              <a:extLst>
                <a:ext uri="{FF2B5EF4-FFF2-40B4-BE49-F238E27FC236}">
                  <a16:creationId xmlns:a16="http://schemas.microsoft.com/office/drawing/2014/main" id="{462F2788-0C73-44FA-BBE3-1D299D6374BA}"/>
                </a:ext>
              </a:extLst>
            </p:cNvPr>
            <p:cNvSpPr/>
            <p:nvPr/>
          </p:nvSpPr>
          <p:spPr>
            <a:xfrm>
              <a:off x="0" y="0"/>
              <a:ext cx="1421130" cy="2217420"/>
            </a:xfrm>
            <a:custGeom>
              <a:avLst/>
              <a:gdLst/>
              <a:ahLst/>
              <a:cxnLst/>
              <a:rect l="l" t="t" r="r" b="b"/>
              <a:pathLst>
                <a:path w="1421130" h="2217420" extrusionOk="0">
                  <a:moveTo>
                    <a:pt x="1361440" y="665480"/>
                  </a:moveTo>
                  <a:lnTo>
                    <a:pt x="1346200" y="615950"/>
                  </a:lnTo>
                  <a:cubicBezTo>
                    <a:pt x="1341120" y="599440"/>
                    <a:pt x="1336040" y="584200"/>
                    <a:pt x="1329690" y="568960"/>
                  </a:cubicBezTo>
                  <a:lnTo>
                    <a:pt x="1329690" y="567690"/>
                  </a:lnTo>
                  <a:cubicBezTo>
                    <a:pt x="1324610" y="552450"/>
                    <a:pt x="1318260" y="537210"/>
                    <a:pt x="1311910" y="521970"/>
                  </a:cubicBezTo>
                  <a:lnTo>
                    <a:pt x="1311910" y="520700"/>
                  </a:lnTo>
                  <a:cubicBezTo>
                    <a:pt x="1305560" y="505460"/>
                    <a:pt x="1299210" y="491490"/>
                    <a:pt x="1292860" y="476250"/>
                  </a:cubicBezTo>
                  <a:lnTo>
                    <a:pt x="1292860" y="474980"/>
                  </a:lnTo>
                  <a:cubicBezTo>
                    <a:pt x="1286510" y="461010"/>
                    <a:pt x="1280160" y="445770"/>
                    <a:pt x="1272540" y="431800"/>
                  </a:cubicBezTo>
                  <a:lnTo>
                    <a:pt x="1272540" y="430530"/>
                  </a:lnTo>
                  <a:cubicBezTo>
                    <a:pt x="1266190" y="416560"/>
                    <a:pt x="1258570" y="402590"/>
                    <a:pt x="1250950" y="389890"/>
                  </a:cubicBezTo>
                  <a:lnTo>
                    <a:pt x="1250950" y="388620"/>
                  </a:lnTo>
                  <a:cubicBezTo>
                    <a:pt x="1243330" y="374650"/>
                    <a:pt x="1235710" y="361950"/>
                    <a:pt x="1228090" y="349250"/>
                  </a:cubicBezTo>
                  <a:cubicBezTo>
                    <a:pt x="1220470" y="336550"/>
                    <a:pt x="1212850" y="323850"/>
                    <a:pt x="1203960" y="311150"/>
                  </a:cubicBezTo>
                  <a:cubicBezTo>
                    <a:pt x="1078230" y="121920"/>
                    <a:pt x="908050" y="3810"/>
                    <a:pt x="718820" y="0"/>
                  </a:cubicBezTo>
                  <a:lnTo>
                    <a:pt x="709930" y="0"/>
                  </a:lnTo>
                  <a:cubicBezTo>
                    <a:pt x="317500" y="0"/>
                    <a:pt x="0" y="496570"/>
                    <a:pt x="0" y="1108710"/>
                  </a:cubicBezTo>
                  <a:cubicBezTo>
                    <a:pt x="0" y="1720850"/>
                    <a:pt x="317500" y="2217420"/>
                    <a:pt x="709930" y="2217420"/>
                  </a:cubicBezTo>
                  <a:lnTo>
                    <a:pt x="718820" y="2217420"/>
                  </a:lnTo>
                  <a:cubicBezTo>
                    <a:pt x="1107440" y="2209800"/>
                    <a:pt x="1419860" y="1717040"/>
                    <a:pt x="1419860" y="1109980"/>
                  </a:cubicBezTo>
                  <a:cubicBezTo>
                    <a:pt x="1421130" y="951230"/>
                    <a:pt x="1399540" y="801370"/>
                    <a:pt x="1361440" y="665480"/>
                  </a:cubicBezTo>
                  <a:close/>
                </a:path>
              </a:pathLst>
            </a:custGeom>
            <a:solidFill>
              <a:srgbClr val="2D8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44EC88A-3F4D-4F28-AB5A-C7586DDBC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00" y="534526"/>
            <a:ext cx="1937989" cy="1937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6A0709-A6D4-4F83-9DE3-718454BBFD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8977" y="522540"/>
            <a:ext cx="4067910" cy="16621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4"/>
          <p:cNvGrpSpPr/>
          <p:nvPr/>
        </p:nvGrpSpPr>
        <p:grpSpPr>
          <a:xfrm>
            <a:off x="0" y="5107335"/>
            <a:ext cx="5841556" cy="5179665"/>
            <a:chOff x="0" y="-9525"/>
            <a:chExt cx="1538517" cy="1364192"/>
          </a:xfrm>
        </p:grpSpPr>
        <p:sp>
          <p:nvSpPr>
            <p:cNvPr id="163" name="Google Shape;163;p4"/>
            <p:cNvSpPr/>
            <p:nvPr/>
          </p:nvSpPr>
          <p:spPr>
            <a:xfrm>
              <a:off x="0" y="0"/>
              <a:ext cx="1538517" cy="1354667"/>
            </a:xfrm>
            <a:custGeom>
              <a:avLst/>
              <a:gdLst/>
              <a:ahLst/>
              <a:cxnLst/>
              <a:rect l="l" t="t" r="r" b="b"/>
              <a:pathLst>
                <a:path w="1538517" h="1354667" extrusionOk="0">
                  <a:moveTo>
                    <a:pt x="0" y="0"/>
                  </a:moveTo>
                  <a:lnTo>
                    <a:pt x="1538517" y="0"/>
                  </a:lnTo>
                  <a:lnTo>
                    <a:pt x="1538517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DCEEF3"/>
            </a:solidFill>
            <a:ln>
              <a:noFill/>
            </a:ln>
          </p:spPr>
        </p:sp>
        <p:sp>
          <p:nvSpPr>
            <p:cNvPr id="164" name="Google Shape;164;p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486905" y="-5803411"/>
            <a:ext cx="18288000" cy="10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1615" y="4214290"/>
            <a:ext cx="6072710" cy="6072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4"/>
          <p:cNvGrpSpPr/>
          <p:nvPr/>
        </p:nvGrpSpPr>
        <p:grpSpPr>
          <a:xfrm>
            <a:off x="9144000" y="149494"/>
            <a:ext cx="9804802" cy="2060145"/>
            <a:chOff x="0" y="-38100"/>
            <a:chExt cx="4049671" cy="850900"/>
          </a:xfrm>
        </p:grpSpPr>
        <p:sp>
          <p:nvSpPr>
            <p:cNvPr id="168" name="Google Shape;168;p4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072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4"/>
          <p:cNvSpPr txBox="1"/>
          <p:nvPr/>
        </p:nvSpPr>
        <p:spPr>
          <a:xfrm>
            <a:off x="8877645" y="471281"/>
            <a:ext cx="980480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Penggunaan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Notasi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Kalimat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Deskriptif</a:t>
            </a:r>
            <a:endParaRPr sz="4000" dirty="0"/>
          </a:p>
        </p:txBody>
      </p:sp>
      <p:sp>
        <p:nvSpPr>
          <p:cNvPr id="171" name="Google Shape;171;p4"/>
          <p:cNvSpPr txBox="1"/>
          <p:nvPr/>
        </p:nvSpPr>
        <p:spPr>
          <a:xfrm>
            <a:off x="6399588" y="2704000"/>
            <a:ext cx="11099856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dirty="0"/>
          </a:p>
        </p:txBody>
      </p:sp>
      <p:sp>
        <p:nvSpPr>
          <p:cNvPr id="172" name="Google Shape;172;p4"/>
          <p:cNvSpPr txBox="1"/>
          <p:nvPr/>
        </p:nvSpPr>
        <p:spPr>
          <a:xfrm>
            <a:off x="6399588" y="2112933"/>
            <a:ext cx="11099856" cy="74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Contoh 2: Penulisan Notasi Algoritma Pemrograman Kalimat Deskriptif </a:t>
            </a:r>
            <a:endParaRPr lang="en-US" sz="2800" dirty="0"/>
          </a:p>
        </p:txBody>
      </p:sp>
      <p:sp>
        <p:nvSpPr>
          <p:cNvPr id="2" name="Google Shape;172;p4">
            <a:extLst>
              <a:ext uri="{FF2B5EF4-FFF2-40B4-BE49-F238E27FC236}">
                <a16:creationId xmlns:a16="http://schemas.microsoft.com/office/drawing/2014/main" id="{41034426-EF80-5530-C9C7-7BA80322F5E9}"/>
              </a:ext>
            </a:extLst>
          </p:cNvPr>
          <p:cNvSpPr txBox="1"/>
          <p:nvPr/>
        </p:nvSpPr>
        <p:spPr>
          <a:xfrm>
            <a:off x="6399588" y="3110584"/>
            <a:ext cx="1109985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Aft>
                <a:spcPts val="800"/>
              </a:spcAft>
            </a:pPr>
            <a:r>
              <a:rPr lang="en-ID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Judul</a:t>
            </a:r>
            <a:r>
              <a:rPr lang="en-ID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endParaRPr lang="en-ID" sz="24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800"/>
              </a:spcAft>
              <a:tabLst>
                <a:tab pos="1170305" algn="l"/>
              </a:tabLst>
            </a:pP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Algoritma_HitungDiskon</a:t>
            </a:r>
            <a:b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menghitung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harga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setelah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diskon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memasukkan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harga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awal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produk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besaran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diskonnya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ID" sz="2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800"/>
              </a:spcAft>
            </a:pPr>
            <a:r>
              <a:rPr lang="en-ID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Deklarasi</a:t>
            </a:r>
            <a:r>
              <a:rPr lang="en-ID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en-ID" sz="24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800"/>
              </a:spcAft>
            </a:pP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HargaAwal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besaranDiskon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(%),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hargaDiskon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int</a:t>
            </a:r>
            <a:endParaRPr lang="en-ID" sz="2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800"/>
              </a:spcAft>
            </a:pPr>
            <a:r>
              <a:rPr lang="en-ID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Deskripsi</a:t>
            </a:r>
            <a:r>
              <a:rPr lang="en-ID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en-ID" sz="24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>
              <a:spcAft>
                <a:spcPts val="800"/>
              </a:spcAft>
              <a:buClr>
                <a:srgbClr val="363635"/>
              </a:buClr>
              <a:buSzPts val="1200"/>
              <a:buFont typeface="+mj-lt"/>
              <a:buAutoNum type="arabicPeriod"/>
              <a:tabLst>
                <a:tab pos="180340" algn="l"/>
              </a:tabLst>
            </a:pP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Input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HargaAwal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besaranDiskon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(%)</a:t>
            </a:r>
            <a:endParaRPr lang="en-ID" sz="2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>
              <a:spcAft>
                <a:spcPts val="800"/>
              </a:spcAft>
              <a:buClr>
                <a:srgbClr val="363635"/>
              </a:buClr>
              <a:buSzPts val="1200"/>
              <a:buFont typeface="+mj-lt"/>
              <a:buAutoNum type="arabicPeriod"/>
              <a:tabLst>
                <a:tab pos="180340" algn="l"/>
              </a:tabLst>
            </a:pP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Hitung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hargaDiskon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HargaAwal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-(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HargaAwal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x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besaranDiskon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(%))</a:t>
            </a:r>
            <a:endParaRPr lang="en-ID" sz="2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>
              <a:spcAft>
                <a:spcPts val="800"/>
              </a:spcAft>
              <a:buClr>
                <a:srgbClr val="363635"/>
              </a:buClr>
              <a:buSzPts val="1200"/>
              <a:buFont typeface="+mj-lt"/>
              <a:buAutoNum type="arabicPeriod"/>
              <a:tabLst>
                <a:tab pos="180340" algn="l"/>
              </a:tabLst>
            </a:pP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Tampilkan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hargaDiskon</a:t>
            </a:r>
            <a:endParaRPr lang="en-ID" sz="2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>
              <a:spcAft>
                <a:spcPts val="800"/>
              </a:spcAft>
              <a:buClr>
                <a:srgbClr val="363635"/>
              </a:buClr>
              <a:buSzPts val="1200"/>
              <a:buFont typeface="+mj-lt"/>
              <a:buAutoNum type="arabicPeriod"/>
              <a:tabLst>
                <a:tab pos="180340" algn="l"/>
              </a:tabLst>
            </a:pP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Selesai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en-ID" sz="2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467D34-362A-4CC6-A010-E84E1641B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4FEEEE-1250-4405-B754-B3A651B66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9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371658" y="-1310028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27"/>
          <p:cNvSpPr/>
          <p:nvPr/>
        </p:nvSpPr>
        <p:spPr>
          <a:xfrm>
            <a:off x="16204067" y="-1310337"/>
            <a:ext cx="3038056" cy="3038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73787"/>
            <a:ext cx="8362550" cy="587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CCFFEC-F60C-1F71-8F8E-3E35EBD088F1}"/>
              </a:ext>
            </a:extLst>
          </p:cNvPr>
          <p:cNvSpPr txBox="1"/>
          <p:nvPr/>
        </p:nvSpPr>
        <p:spPr>
          <a:xfrm>
            <a:off x="9004563" y="2371909"/>
            <a:ext cx="8018842" cy="5976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Pseudocode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berasal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dari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kata </a:t>
            </a:r>
            <a:r>
              <a:rPr lang="en-US" sz="3200" b="1" i="1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pseudo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berarti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1" i="1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imitasi</a:t>
            </a:r>
            <a:r>
              <a:rPr lang="en-US" sz="3200" b="0" i="1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atau</a:t>
            </a:r>
            <a:r>
              <a:rPr lang="en-US" sz="3200" b="0" i="1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1" i="1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mirip</a:t>
            </a:r>
            <a:r>
              <a:rPr lang="en-US" sz="3200" b="0" i="1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atau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menyerupai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dan </a:t>
            </a:r>
            <a:r>
              <a:rPr lang="en-US" sz="3200" b="1" i="1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code</a:t>
            </a:r>
            <a:r>
              <a:rPr lang="en-US" sz="3200" b="0" i="1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yang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berarti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1" i="1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kode</a:t>
            </a:r>
            <a:r>
              <a:rPr lang="en-US" sz="3200" b="1" i="1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program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  <a:p>
            <a:pPr marL="457200" marR="0" lvl="0" indent="-45720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seudcode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dalam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sebuah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bukanlah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kode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program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sebenarnya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hanya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mirip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saja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sehingga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tidak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dapat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langsung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dieksekusi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oleh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komputer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Google Shape;168;p4">
            <a:extLst>
              <a:ext uri="{FF2B5EF4-FFF2-40B4-BE49-F238E27FC236}">
                <a16:creationId xmlns:a16="http://schemas.microsoft.com/office/drawing/2014/main" id="{94FFAC09-6059-ABD9-E11C-AFFFB945F2E3}"/>
              </a:ext>
            </a:extLst>
          </p:cNvPr>
          <p:cNvSpPr/>
          <p:nvPr/>
        </p:nvSpPr>
        <p:spPr>
          <a:xfrm>
            <a:off x="-1906621" y="1816932"/>
            <a:ext cx="9804802" cy="1647661"/>
          </a:xfrm>
          <a:custGeom>
            <a:avLst/>
            <a:gdLst/>
            <a:ahLst/>
            <a:cxnLst/>
            <a:rect l="l" t="t" r="r" b="b"/>
            <a:pathLst>
              <a:path w="4049671" h="680532" extrusionOk="0">
                <a:moveTo>
                  <a:pt x="78960" y="0"/>
                </a:moveTo>
                <a:lnTo>
                  <a:pt x="3970711" y="0"/>
                </a:lnTo>
                <a:cubicBezTo>
                  <a:pt x="3991652" y="0"/>
                  <a:pt x="4011737" y="8319"/>
                  <a:pt x="4026545" y="23127"/>
                </a:cubicBezTo>
                <a:cubicBezTo>
                  <a:pt x="4041353" y="37935"/>
                  <a:pt x="4049671" y="58019"/>
                  <a:pt x="4049671" y="78960"/>
                </a:cubicBezTo>
                <a:lnTo>
                  <a:pt x="4049671" y="601572"/>
                </a:lnTo>
                <a:cubicBezTo>
                  <a:pt x="4049671" y="645181"/>
                  <a:pt x="4014320" y="680532"/>
                  <a:pt x="3970711" y="680532"/>
                </a:cubicBezTo>
                <a:lnTo>
                  <a:pt x="78960" y="680532"/>
                </a:lnTo>
                <a:cubicBezTo>
                  <a:pt x="35352" y="680532"/>
                  <a:pt x="0" y="645181"/>
                  <a:pt x="0" y="601572"/>
                </a:cubicBezTo>
                <a:lnTo>
                  <a:pt x="0" y="78960"/>
                </a:lnTo>
                <a:cubicBezTo>
                  <a:pt x="0" y="35352"/>
                  <a:pt x="35352" y="0"/>
                  <a:pt x="78960" y="0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		Pseudocode</a:t>
            </a:r>
            <a:endParaRPr sz="5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8BA19B-48B9-4D6E-83A2-3FE16ADDD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83BE1B-8BBB-4C89-9C09-06E0BE118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1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371658" y="-1310028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27"/>
          <p:cNvSpPr/>
          <p:nvPr/>
        </p:nvSpPr>
        <p:spPr>
          <a:xfrm>
            <a:off x="16204067" y="-1310337"/>
            <a:ext cx="3038056" cy="3038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73787"/>
            <a:ext cx="8362550" cy="587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CCFFEC-F60C-1F71-8F8E-3E35EBD088F1}"/>
              </a:ext>
            </a:extLst>
          </p:cNvPr>
          <p:cNvSpPr txBox="1"/>
          <p:nvPr/>
        </p:nvSpPr>
        <p:spPr>
          <a:xfrm>
            <a:off x="9004563" y="1727719"/>
            <a:ext cx="8018842" cy="6272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9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Pseudocode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harus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melalui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proses </a:t>
            </a:r>
            <a:r>
              <a:rPr kumimoji="0" lang="en-US" sz="3395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translasi</a:t>
            </a:r>
            <a:r>
              <a:rPr kumimoji="0" lang="en-US" sz="339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terlebih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dulu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95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Translasi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Wingdings" panose="05000000000000000000" pitchFamily="2" charset="2"/>
              </a:rPr>
              <a:t> 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proses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penerjemahan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pseudocode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ke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dalam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bahasa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pemrograman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tertentu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395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ahasa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pemrogaraman</a:t>
            </a:r>
            <a:r>
              <a:rPr lang="en-US" sz="3395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Bahasa Java, Bahasa Pascal, Bahasa C++, dan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sebagainya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68;p4">
            <a:extLst>
              <a:ext uri="{FF2B5EF4-FFF2-40B4-BE49-F238E27FC236}">
                <a16:creationId xmlns:a16="http://schemas.microsoft.com/office/drawing/2014/main" id="{94FFAC09-6059-ABD9-E11C-AFFFB945F2E3}"/>
              </a:ext>
            </a:extLst>
          </p:cNvPr>
          <p:cNvSpPr/>
          <p:nvPr/>
        </p:nvSpPr>
        <p:spPr>
          <a:xfrm>
            <a:off x="-1906621" y="1816932"/>
            <a:ext cx="9804802" cy="1647661"/>
          </a:xfrm>
          <a:custGeom>
            <a:avLst/>
            <a:gdLst/>
            <a:ahLst/>
            <a:cxnLst/>
            <a:rect l="l" t="t" r="r" b="b"/>
            <a:pathLst>
              <a:path w="4049671" h="680532" extrusionOk="0">
                <a:moveTo>
                  <a:pt x="78960" y="0"/>
                </a:moveTo>
                <a:lnTo>
                  <a:pt x="3970711" y="0"/>
                </a:lnTo>
                <a:cubicBezTo>
                  <a:pt x="3991652" y="0"/>
                  <a:pt x="4011737" y="8319"/>
                  <a:pt x="4026545" y="23127"/>
                </a:cubicBezTo>
                <a:cubicBezTo>
                  <a:pt x="4041353" y="37935"/>
                  <a:pt x="4049671" y="58019"/>
                  <a:pt x="4049671" y="78960"/>
                </a:cubicBezTo>
                <a:lnTo>
                  <a:pt x="4049671" y="601572"/>
                </a:lnTo>
                <a:cubicBezTo>
                  <a:pt x="4049671" y="645181"/>
                  <a:pt x="4014320" y="680532"/>
                  <a:pt x="3970711" y="680532"/>
                </a:cubicBezTo>
                <a:lnTo>
                  <a:pt x="78960" y="680532"/>
                </a:lnTo>
                <a:cubicBezTo>
                  <a:pt x="35352" y="680532"/>
                  <a:pt x="0" y="645181"/>
                  <a:pt x="0" y="601572"/>
                </a:cubicBezTo>
                <a:lnTo>
                  <a:pt x="0" y="78960"/>
                </a:lnTo>
                <a:cubicBezTo>
                  <a:pt x="0" y="35352"/>
                  <a:pt x="35352" y="0"/>
                  <a:pt x="78960" y="0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		Pseudocode</a:t>
            </a:r>
            <a:endParaRPr sz="5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145ED0-7BC1-40AE-941C-3C26E5B71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7D6151-C655-421E-9232-F09C89FF6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9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177104" y="-1310027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CCFFEC-F60C-1F71-8F8E-3E35EBD088F1}"/>
              </a:ext>
            </a:extLst>
          </p:cNvPr>
          <p:cNvSpPr txBox="1"/>
          <p:nvPr/>
        </p:nvSpPr>
        <p:spPr>
          <a:xfrm>
            <a:off x="1040363" y="2797762"/>
            <a:ext cx="8018842" cy="7428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9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Pseudocode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hampir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sama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dengan</a:t>
            </a:r>
            <a:r>
              <a:rPr lang="en-US" sz="3395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otasi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kalimat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deskriptif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menggunakan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bahasa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mudah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39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dimengerti</a:t>
            </a:r>
            <a:r>
              <a:rPr kumimoji="0" lang="en-US" sz="33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395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Pseudocode </a:t>
            </a:r>
            <a:r>
              <a:rPr lang="en-US" sz="3395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menggunakan</a:t>
            </a:r>
            <a:r>
              <a:rPr lang="en-US" sz="3395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bahasa</a:t>
            </a:r>
            <a:r>
              <a:rPr lang="en-US" sz="3395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95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lebih</a:t>
            </a:r>
            <a:r>
              <a:rPr lang="en-US" sz="3395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tinggi</a:t>
            </a:r>
            <a:r>
              <a:rPr lang="en-US" sz="3395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menyerupai</a:t>
            </a:r>
            <a:r>
              <a:rPr lang="en-US" sz="3395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kode</a:t>
            </a:r>
            <a:r>
              <a:rPr lang="en-US" sz="3395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pemrograman</a:t>
            </a:r>
            <a:endParaRPr lang="en-US" sz="3395" dirty="0">
              <a:solidFill>
                <a:schemeClr val="tx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339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395" dirty="0">
              <a:solidFill>
                <a:schemeClr val="tx1"/>
              </a:solidFill>
              <a:latin typeface="Roboto Condensed"/>
              <a:ea typeface="Roboto Condensed"/>
              <a:sym typeface="Roboto Condensed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9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/>
              <a:ea typeface="Roboto Condensed"/>
              <a:cs typeface="Arial"/>
              <a:sym typeface="Roboto Condensed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395" dirty="0">
              <a:solidFill>
                <a:schemeClr val="tx1"/>
              </a:solidFill>
              <a:latin typeface="Roboto Condensed"/>
              <a:ea typeface="Roboto Condensed"/>
              <a:sym typeface="Roboto Condensed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" name="Google Shape;167;p4">
            <a:extLst>
              <a:ext uri="{FF2B5EF4-FFF2-40B4-BE49-F238E27FC236}">
                <a16:creationId xmlns:a16="http://schemas.microsoft.com/office/drawing/2014/main" id="{72225434-9715-5777-A2C2-60B675475046}"/>
              </a:ext>
            </a:extLst>
          </p:cNvPr>
          <p:cNvGrpSpPr/>
          <p:nvPr/>
        </p:nvGrpSpPr>
        <p:grpSpPr>
          <a:xfrm>
            <a:off x="9883302" y="572480"/>
            <a:ext cx="9804802" cy="2060145"/>
            <a:chOff x="0" y="0"/>
            <a:chExt cx="4049671" cy="850900"/>
          </a:xfrm>
        </p:grpSpPr>
        <p:sp>
          <p:nvSpPr>
            <p:cNvPr id="5" name="Google Shape;168;p4">
              <a:extLst>
                <a:ext uri="{FF2B5EF4-FFF2-40B4-BE49-F238E27FC236}">
                  <a16:creationId xmlns:a16="http://schemas.microsoft.com/office/drawing/2014/main" id="{0B609B80-AC78-17F2-39D0-0CD84DD092E3}"/>
                </a:ext>
              </a:extLst>
            </p:cNvPr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072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		Pseudocode</a:t>
              </a:r>
              <a:endParaRPr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" name="Google Shape;169;p4">
              <a:extLst>
                <a:ext uri="{FF2B5EF4-FFF2-40B4-BE49-F238E27FC236}">
                  <a16:creationId xmlns:a16="http://schemas.microsoft.com/office/drawing/2014/main" id="{F5B0AF0E-9705-2E5D-472E-F05B8D49902A}"/>
                </a:ext>
              </a:extLst>
            </p:cNvPr>
            <p:cNvSpPr txBox="1"/>
            <p:nvPr/>
          </p:nvSpPr>
          <p:spPr>
            <a:xfrm>
              <a:off x="0" y="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89B645D-541B-23CF-FAAB-9F676FC87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923" y="4660921"/>
            <a:ext cx="10118012" cy="5781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3B4A80-86A1-4028-ABEA-EC9E7988E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5D732B-4530-468E-A318-81A852788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0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491994"/>
            <a:ext cx="18288000" cy="1027453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/>
          <p:nvPr/>
        </p:nvSpPr>
        <p:spPr>
          <a:xfrm>
            <a:off x="1875840" y="3230091"/>
            <a:ext cx="4380796" cy="4560606"/>
          </a:xfrm>
          <a:custGeom>
            <a:avLst/>
            <a:gdLst/>
            <a:ahLst/>
            <a:cxnLst/>
            <a:rect l="l" t="t" r="r" b="b"/>
            <a:pathLst>
              <a:path w="1580354" h="1645219" extrusionOk="0">
                <a:moveTo>
                  <a:pt x="1455894" y="1645219"/>
                </a:moveTo>
                <a:lnTo>
                  <a:pt x="124460" y="1645219"/>
                </a:lnTo>
                <a:cubicBezTo>
                  <a:pt x="55880" y="1645219"/>
                  <a:pt x="0" y="1589339"/>
                  <a:pt x="0" y="152075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55894" y="0"/>
                </a:lnTo>
                <a:cubicBezTo>
                  <a:pt x="1524474" y="0"/>
                  <a:pt x="1580354" y="55880"/>
                  <a:pt x="1580354" y="124460"/>
                </a:cubicBezTo>
                <a:lnTo>
                  <a:pt x="1580354" y="1520759"/>
                </a:lnTo>
                <a:cubicBezTo>
                  <a:pt x="1580354" y="1589339"/>
                  <a:pt x="1524474" y="1645219"/>
                  <a:pt x="1455894" y="1645219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6953602" y="3230091"/>
            <a:ext cx="4380796" cy="4560606"/>
          </a:xfrm>
          <a:custGeom>
            <a:avLst/>
            <a:gdLst/>
            <a:ahLst/>
            <a:cxnLst/>
            <a:rect l="l" t="t" r="r" b="b"/>
            <a:pathLst>
              <a:path w="1580354" h="1645219" extrusionOk="0">
                <a:moveTo>
                  <a:pt x="1455894" y="1645219"/>
                </a:moveTo>
                <a:lnTo>
                  <a:pt x="124460" y="1645219"/>
                </a:lnTo>
                <a:cubicBezTo>
                  <a:pt x="55880" y="1645219"/>
                  <a:pt x="0" y="1589339"/>
                  <a:pt x="0" y="152075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55894" y="0"/>
                </a:lnTo>
                <a:cubicBezTo>
                  <a:pt x="1524474" y="0"/>
                  <a:pt x="1580354" y="55880"/>
                  <a:pt x="1580354" y="124460"/>
                </a:cubicBezTo>
                <a:lnTo>
                  <a:pt x="1580354" y="1520759"/>
                </a:lnTo>
                <a:cubicBezTo>
                  <a:pt x="1580354" y="1589339"/>
                  <a:pt x="1524474" y="1645219"/>
                  <a:pt x="1455894" y="1645219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11986484" y="3230091"/>
            <a:ext cx="4380796" cy="4560606"/>
          </a:xfrm>
          <a:custGeom>
            <a:avLst/>
            <a:gdLst/>
            <a:ahLst/>
            <a:cxnLst/>
            <a:rect l="l" t="t" r="r" b="b"/>
            <a:pathLst>
              <a:path w="1580354" h="1645219" extrusionOk="0">
                <a:moveTo>
                  <a:pt x="1455894" y="1645219"/>
                </a:moveTo>
                <a:lnTo>
                  <a:pt x="124460" y="1645219"/>
                </a:lnTo>
                <a:cubicBezTo>
                  <a:pt x="55880" y="1645219"/>
                  <a:pt x="0" y="1589339"/>
                  <a:pt x="0" y="152075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55894" y="0"/>
                </a:lnTo>
                <a:cubicBezTo>
                  <a:pt x="1524474" y="0"/>
                  <a:pt x="1580354" y="55880"/>
                  <a:pt x="1580354" y="124460"/>
                </a:cubicBezTo>
                <a:lnTo>
                  <a:pt x="1580354" y="1520759"/>
                </a:lnTo>
                <a:cubicBezTo>
                  <a:pt x="1580354" y="1589339"/>
                  <a:pt x="1524474" y="1645219"/>
                  <a:pt x="1455894" y="1645219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"/>
          <p:cNvSpPr txBox="1"/>
          <p:nvPr/>
        </p:nvSpPr>
        <p:spPr>
          <a:xfrm>
            <a:off x="2117775" y="4740945"/>
            <a:ext cx="3826177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Memberikan</a:t>
            </a:r>
            <a:r>
              <a:rPr lang="en-US" sz="30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kemudahan</a:t>
            </a:r>
            <a:r>
              <a:rPr lang="en-US" sz="30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30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pemahaman</a:t>
            </a:r>
            <a:endParaRPr lang="en-ID" sz="30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7230911" y="5017951"/>
            <a:ext cx="382617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Menjadi</a:t>
            </a:r>
            <a:r>
              <a:rPr lang="en-US" sz="320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sarana</a:t>
            </a:r>
            <a:r>
              <a:rPr lang="en-US" sz="320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penghubung</a:t>
            </a:r>
            <a:r>
              <a:rPr lang="en-US" sz="320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20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baik</a:t>
            </a:r>
            <a:endParaRPr lang="en-US" sz="3200" i="0" u="none" strike="noStrike" cap="none" dirty="0">
              <a:solidFill>
                <a:schemeClr val="tx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12294758" y="4817895"/>
            <a:ext cx="382617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Dapat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digunakan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sebagai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dokumentasi</a:t>
            </a:r>
            <a:endParaRPr lang="en-US" sz="3000" b="0" i="0" u="none" strike="noStrike" cap="none" dirty="0">
              <a:solidFill>
                <a:schemeClr val="tx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b="0" i="0" u="none" strike="noStrike" cap="none" dirty="0">
              <a:solidFill>
                <a:schemeClr val="tx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Google Shape;168;p4">
            <a:extLst>
              <a:ext uri="{FF2B5EF4-FFF2-40B4-BE49-F238E27FC236}">
                <a16:creationId xmlns:a16="http://schemas.microsoft.com/office/drawing/2014/main" id="{17229BC3-3930-D1FB-E851-1F1337ACC8EC}"/>
              </a:ext>
            </a:extLst>
          </p:cNvPr>
          <p:cNvSpPr/>
          <p:nvPr/>
        </p:nvSpPr>
        <p:spPr>
          <a:xfrm>
            <a:off x="9883302" y="572480"/>
            <a:ext cx="9804802" cy="1647661"/>
          </a:xfrm>
          <a:custGeom>
            <a:avLst/>
            <a:gdLst/>
            <a:ahLst/>
            <a:cxnLst/>
            <a:rect l="l" t="t" r="r" b="b"/>
            <a:pathLst>
              <a:path w="4049671" h="680532" extrusionOk="0">
                <a:moveTo>
                  <a:pt x="78960" y="0"/>
                </a:moveTo>
                <a:lnTo>
                  <a:pt x="3970711" y="0"/>
                </a:lnTo>
                <a:cubicBezTo>
                  <a:pt x="3991652" y="0"/>
                  <a:pt x="4011737" y="8319"/>
                  <a:pt x="4026545" y="23127"/>
                </a:cubicBezTo>
                <a:cubicBezTo>
                  <a:pt x="4041353" y="37935"/>
                  <a:pt x="4049671" y="58019"/>
                  <a:pt x="4049671" y="78960"/>
                </a:cubicBezTo>
                <a:lnTo>
                  <a:pt x="4049671" y="601572"/>
                </a:lnTo>
                <a:cubicBezTo>
                  <a:pt x="4049671" y="645181"/>
                  <a:pt x="4014320" y="680532"/>
                  <a:pt x="3970711" y="680532"/>
                </a:cubicBezTo>
                <a:lnTo>
                  <a:pt x="78960" y="680532"/>
                </a:lnTo>
                <a:cubicBezTo>
                  <a:pt x="35352" y="680532"/>
                  <a:pt x="0" y="645181"/>
                  <a:pt x="0" y="601572"/>
                </a:cubicBezTo>
                <a:lnTo>
                  <a:pt x="0" y="78960"/>
                </a:lnTo>
                <a:cubicBezTo>
                  <a:pt x="0" y="35352"/>
                  <a:pt x="35352" y="0"/>
                  <a:pt x="78960" y="0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en-US" sz="4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Pentingnya</a:t>
            </a:r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Pseudocode</a:t>
            </a:r>
            <a:endParaRPr sz="4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B439CA-2613-37F7-4ED9-3D6A5C898BB2}"/>
              </a:ext>
            </a:extLst>
          </p:cNvPr>
          <p:cNvSpPr/>
          <p:nvPr/>
        </p:nvSpPr>
        <p:spPr>
          <a:xfrm>
            <a:off x="1466783" y="2603035"/>
            <a:ext cx="936175" cy="93481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</a:t>
            </a:r>
            <a:endParaRPr lang="en-ID" sz="36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4FAB76-3AFA-CCD9-9296-6B3A4AC92D5D}"/>
              </a:ext>
            </a:extLst>
          </p:cNvPr>
          <p:cNvSpPr/>
          <p:nvPr/>
        </p:nvSpPr>
        <p:spPr>
          <a:xfrm>
            <a:off x="6599354" y="2675164"/>
            <a:ext cx="936175" cy="93481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en-ID" sz="36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62CE1DE-6816-6F72-D753-DFCCE90EC448}"/>
              </a:ext>
            </a:extLst>
          </p:cNvPr>
          <p:cNvSpPr/>
          <p:nvPr/>
        </p:nvSpPr>
        <p:spPr>
          <a:xfrm>
            <a:off x="11744453" y="2885107"/>
            <a:ext cx="936175" cy="93481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ID" sz="36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1EC491-FB04-4A21-B118-164504CAE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1AD46A-BF82-40FA-B184-6B9BB39C8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564786"/>
            <a:ext cx="18288000" cy="1027453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/>
          <p:nvPr/>
        </p:nvSpPr>
        <p:spPr>
          <a:xfrm>
            <a:off x="1875840" y="3230091"/>
            <a:ext cx="4380796" cy="4560606"/>
          </a:xfrm>
          <a:custGeom>
            <a:avLst/>
            <a:gdLst/>
            <a:ahLst/>
            <a:cxnLst/>
            <a:rect l="l" t="t" r="r" b="b"/>
            <a:pathLst>
              <a:path w="1580354" h="1645219" extrusionOk="0">
                <a:moveTo>
                  <a:pt x="1455894" y="1645219"/>
                </a:moveTo>
                <a:lnTo>
                  <a:pt x="124460" y="1645219"/>
                </a:lnTo>
                <a:cubicBezTo>
                  <a:pt x="55880" y="1645219"/>
                  <a:pt x="0" y="1589339"/>
                  <a:pt x="0" y="152075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55894" y="0"/>
                </a:lnTo>
                <a:cubicBezTo>
                  <a:pt x="1524474" y="0"/>
                  <a:pt x="1580354" y="55880"/>
                  <a:pt x="1580354" y="124460"/>
                </a:cubicBezTo>
                <a:lnTo>
                  <a:pt x="1580354" y="1520759"/>
                </a:lnTo>
                <a:cubicBezTo>
                  <a:pt x="1580354" y="1589339"/>
                  <a:pt x="1524474" y="1645219"/>
                  <a:pt x="1455894" y="1645219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6953602" y="3230091"/>
            <a:ext cx="4380796" cy="4560606"/>
          </a:xfrm>
          <a:custGeom>
            <a:avLst/>
            <a:gdLst/>
            <a:ahLst/>
            <a:cxnLst/>
            <a:rect l="l" t="t" r="r" b="b"/>
            <a:pathLst>
              <a:path w="1580354" h="1645219" extrusionOk="0">
                <a:moveTo>
                  <a:pt x="1455894" y="1645219"/>
                </a:moveTo>
                <a:lnTo>
                  <a:pt x="124460" y="1645219"/>
                </a:lnTo>
                <a:cubicBezTo>
                  <a:pt x="55880" y="1645219"/>
                  <a:pt x="0" y="1589339"/>
                  <a:pt x="0" y="152075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55894" y="0"/>
                </a:lnTo>
                <a:cubicBezTo>
                  <a:pt x="1524474" y="0"/>
                  <a:pt x="1580354" y="55880"/>
                  <a:pt x="1580354" y="124460"/>
                </a:cubicBezTo>
                <a:lnTo>
                  <a:pt x="1580354" y="1520759"/>
                </a:lnTo>
                <a:cubicBezTo>
                  <a:pt x="1580354" y="1589339"/>
                  <a:pt x="1524474" y="1645219"/>
                  <a:pt x="1455894" y="1645219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"/>
          <p:cNvSpPr txBox="1"/>
          <p:nvPr/>
        </p:nvSpPr>
        <p:spPr>
          <a:xfrm>
            <a:off x="2117775" y="4740945"/>
            <a:ext cx="382617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Penerjemah</a:t>
            </a:r>
            <a:endParaRPr lang="en-US" sz="3200" b="0" i="0" u="none" strike="noStrike" cap="none" dirty="0">
              <a:solidFill>
                <a:schemeClr val="tx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/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flowchart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7230911" y="5017951"/>
            <a:ext cx="382617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Memudahkan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Proses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Pengembangan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Sistem</a:t>
            </a:r>
            <a:endParaRPr lang="en-US" sz="3200" i="0" u="none" strike="noStrike" cap="none" dirty="0">
              <a:solidFill>
                <a:schemeClr val="tx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Google Shape;168;p4">
            <a:extLst>
              <a:ext uri="{FF2B5EF4-FFF2-40B4-BE49-F238E27FC236}">
                <a16:creationId xmlns:a16="http://schemas.microsoft.com/office/drawing/2014/main" id="{17229BC3-3930-D1FB-E851-1F1337ACC8EC}"/>
              </a:ext>
            </a:extLst>
          </p:cNvPr>
          <p:cNvSpPr/>
          <p:nvPr/>
        </p:nvSpPr>
        <p:spPr>
          <a:xfrm>
            <a:off x="9883302" y="572480"/>
            <a:ext cx="9804802" cy="1647661"/>
          </a:xfrm>
          <a:custGeom>
            <a:avLst/>
            <a:gdLst/>
            <a:ahLst/>
            <a:cxnLst/>
            <a:rect l="l" t="t" r="r" b="b"/>
            <a:pathLst>
              <a:path w="4049671" h="680532" extrusionOk="0">
                <a:moveTo>
                  <a:pt x="78960" y="0"/>
                </a:moveTo>
                <a:lnTo>
                  <a:pt x="3970711" y="0"/>
                </a:lnTo>
                <a:cubicBezTo>
                  <a:pt x="3991652" y="0"/>
                  <a:pt x="4011737" y="8319"/>
                  <a:pt x="4026545" y="23127"/>
                </a:cubicBezTo>
                <a:cubicBezTo>
                  <a:pt x="4041353" y="37935"/>
                  <a:pt x="4049671" y="58019"/>
                  <a:pt x="4049671" y="78960"/>
                </a:cubicBezTo>
                <a:lnTo>
                  <a:pt x="4049671" y="601572"/>
                </a:lnTo>
                <a:cubicBezTo>
                  <a:pt x="4049671" y="645181"/>
                  <a:pt x="4014320" y="680532"/>
                  <a:pt x="3970711" y="680532"/>
                </a:cubicBezTo>
                <a:lnTo>
                  <a:pt x="78960" y="680532"/>
                </a:lnTo>
                <a:cubicBezTo>
                  <a:pt x="35352" y="680532"/>
                  <a:pt x="0" y="645181"/>
                  <a:pt x="0" y="601572"/>
                </a:cubicBezTo>
                <a:lnTo>
                  <a:pt x="0" y="78960"/>
                </a:lnTo>
                <a:cubicBezTo>
                  <a:pt x="0" y="35352"/>
                  <a:pt x="35352" y="0"/>
                  <a:pt x="78960" y="0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en-US" sz="4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Pentingnya</a:t>
            </a:r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Pseudocode</a:t>
            </a:r>
            <a:endParaRPr sz="4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B439CA-2613-37F7-4ED9-3D6A5C898BB2}"/>
              </a:ext>
            </a:extLst>
          </p:cNvPr>
          <p:cNvSpPr/>
          <p:nvPr/>
        </p:nvSpPr>
        <p:spPr>
          <a:xfrm>
            <a:off x="1466783" y="2603035"/>
            <a:ext cx="936175" cy="93481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ID" sz="36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4FAB76-3AFA-CCD9-9296-6B3A4AC92D5D}"/>
              </a:ext>
            </a:extLst>
          </p:cNvPr>
          <p:cNvSpPr/>
          <p:nvPr/>
        </p:nvSpPr>
        <p:spPr>
          <a:xfrm>
            <a:off x="6599354" y="2675164"/>
            <a:ext cx="936175" cy="93481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5</a:t>
            </a:r>
            <a:endParaRPr lang="en-ID" sz="36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D87FDB-60C6-468B-81B7-5AA155AFA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4AF13A-2B1F-4CB1-85E0-8D2562AFE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2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91404">
            <a:off x="-5003339" y="2772825"/>
            <a:ext cx="11688946" cy="1168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3395" y="-1105450"/>
            <a:ext cx="18288000" cy="1027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91404">
            <a:off x="-4815773" y="2715675"/>
            <a:ext cx="11688946" cy="1168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91404">
            <a:off x="-5155739" y="2620425"/>
            <a:ext cx="11688946" cy="1168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7190" y="4031816"/>
            <a:ext cx="5856416" cy="625518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7"/>
          <p:cNvSpPr txBox="1"/>
          <p:nvPr/>
        </p:nvSpPr>
        <p:spPr>
          <a:xfrm>
            <a:off x="8473730" y="2870340"/>
            <a:ext cx="8411597" cy="574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Pseudocode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menggunakan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bahasa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tidak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rumit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yang mana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mudah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dibaca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dan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dipahami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oleh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manusia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Pseudocode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tidak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memiliki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aturan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atau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standar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baku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harus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diikuti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oleh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pembuatnya</a:t>
            </a:r>
            <a:endParaRPr lang="en-US" sz="3395" dirty="0">
              <a:solidFill>
                <a:schemeClr val="tx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Pseudocode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menggunakan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sintaks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dari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suatu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program,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seperti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←, &lt;, &gt;, &lt;=, &gt;=,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dll</a:t>
            </a:r>
            <a:endParaRPr lang="en-US" sz="3395" dirty="0">
              <a:solidFill>
                <a:schemeClr val="tx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Pseudocode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ditulis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berupa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langkah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langkah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berurutan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menyelesaikan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permasalahan</a:t>
            </a:r>
            <a:r>
              <a:rPr lang="en-US" sz="3395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</p:txBody>
      </p:sp>
      <p:sp>
        <p:nvSpPr>
          <p:cNvPr id="2" name="Google Shape;168;p4">
            <a:extLst>
              <a:ext uri="{FF2B5EF4-FFF2-40B4-BE49-F238E27FC236}">
                <a16:creationId xmlns:a16="http://schemas.microsoft.com/office/drawing/2014/main" id="{B50B4A46-BC56-B7FC-75AE-4BA61364ABAD}"/>
              </a:ext>
            </a:extLst>
          </p:cNvPr>
          <p:cNvSpPr/>
          <p:nvPr/>
        </p:nvSpPr>
        <p:spPr>
          <a:xfrm>
            <a:off x="9883302" y="572480"/>
            <a:ext cx="9804802" cy="1647661"/>
          </a:xfrm>
          <a:custGeom>
            <a:avLst/>
            <a:gdLst/>
            <a:ahLst/>
            <a:cxnLst/>
            <a:rect l="l" t="t" r="r" b="b"/>
            <a:pathLst>
              <a:path w="4049671" h="680532" extrusionOk="0">
                <a:moveTo>
                  <a:pt x="78960" y="0"/>
                </a:moveTo>
                <a:lnTo>
                  <a:pt x="3970711" y="0"/>
                </a:lnTo>
                <a:cubicBezTo>
                  <a:pt x="3991652" y="0"/>
                  <a:pt x="4011737" y="8319"/>
                  <a:pt x="4026545" y="23127"/>
                </a:cubicBezTo>
                <a:cubicBezTo>
                  <a:pt x="4041353" y="37935"/>
                  <a:pt x="4049671" y="58019"/>
                  <a:pt x="4049671" y="78960"/>
                </a:cubicBezTo>
                <a:lnTo>
                  <a:pt x="4049671" y="601572"/>
                </a:lnTo>
                <a:cubicBezTo>
                  <a:pt x="4049671" y="645181"/>
                  <a:pt x="4014320" y="680532"/>
                  <a:pt x="3970711" y="680532"/>
                </a:cubicBezTo>
                <a:lnTo>
                  <a:pt x="78960" y="680532"/>
                </a:lnTo>
                <a:cubicBezTo>
                  <a:pt x="35352" y="680532"/>
                  <a:pt x="0" y="645181"/>
                  <a:pt x="0" y="601572"/>
                </a:cubicBezTo>
                <a:lnTo>
                  <a:pt x="0" y="78960"/>
                </a:lnTo>
                <a:cubicBezTo>
                  <a:pt x="0" y="35352"/>
                  <a:pt x="35352" y="0"/>
                  <a:pt x="78960" y="0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en-US" sz="4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Ciri</a:t>
            </a:r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- </a:t>
            </a:r>
            <a:r>
              <a:rPr lang="en-US" sz="4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ciri</a:t>
            </a:r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Pseudocode</a:t>
            </a:r>
            <a:endParaRPr sz="4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BF7582-3F9E-40C1-807F-EAD97E969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86BF61-9611-4E85-ACE8-3F5EFE289F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5915" y="0"/>
            <a:ext cx="5130641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66496" y="-1035874"/>
            <a:ext cx="2673917" cy="2419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14"/>
          <p:cNvGrpSpPr/>
          <p:nvPr/>
        </p:nvGrpSpPr>
        <p:grpSpPr>
          <a:xfrm>
            <a:off x="1449812" y="-378434"/>
            <a:ext cx="906486" cy="910549"/>
            <a:chOff x="1813" y="0"/>
            <a:chExt cx="809173" cy="812800"/>
          </a:xfrm>
        </p:grpSpPr>
        <p:sp>
          <p:nvSpPr>
            <p:cNvPr id="342" name="Google Shape;342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72E62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4" name="Google Shape;34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3197" y="1485863"/>
            <a:ext cx="1273943" cy="61467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4"/>
          <p:cNvSpPr txBox="1"/>
          <p:nvPr/>
        </p:nvSpPr>
        <p:spPr>
          <a:xfrm>
            <a:off x="-660802" y="1501577"/>
            <a:ext cx="9804802" cy="114414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Notasi Pseudocode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B861C-1E3F-A82B-C2D8-C8B6604DDCCC}"/>
              </a:ext>
            </a:extLst>
          </p:cNvPr>
          <p:cNvSpPr txBox="1"/>
          <p:nvPr/>
        </p:nvSpPr>
        <p:spPr>
          <a:xfrm>
            <a:off x="1533145" y="3133975"/>
            <a:ext cx="9537404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D" sz="32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INPUT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>
                <a:latin typeface="Roboto" panose="02000000000000000000" pitchFamily="2" charset="0"/>
                <a:ea typeface="Roboto" panose="02000000000000000000" pitchFamily="2" charset="0"/>
                <a:cs typeface="Noto Sans Symbols"/>
                <a:sym typeface="Wingdings" panose="05000000000000000000" pitchFamily="2" charset="2"/>
              </a:rPr>
              <a:t>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digunakan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untuk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memasukkan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isi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,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seperti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klik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atau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tombol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.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Contoh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: Read, Get, Obtain.</a:t>
            </a: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D" sz="32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OUTPUT</a:t>
            </a:r>
            <a:r>
              <a:rPr lang="en-ID" sz="2800" b="1" dirty="0">
                <a:latin typeface="Roboto" panose="02000000000000000000" pitchFamily="2" charset="0"/>
                <a:ea typeface="Roboto" panose="02000000000000000000" pitchFamily="2" charset="0"/>
                <a:cs typeface="Noto Sans Symbols"/>
                <a:sym typeface="Wingdings" panose="05000000000000000000" pitchFamily="2" charset="2"/>
              </a:rPr>
              <a:t>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digunakan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untuk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menampilkan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hasil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dari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INPUT dan proses.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Contoh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: Print, Write, Display, Show.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D" sz="32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COMPUTE</a:t>
            </a:r>
            <a:r>
              <a:rPr lang="en-ID" sz="2800" dirty="0"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>
                <a:latin typeface="Roboto" panose="02000000000000000000" pitchFamily="2" charset="0"/>
                <a:ea typeface="Roboto" panose="02000000000000000000" pitchFamily="2" charset="0"/>
                <a:cs typeface="Noto Sans Symbols"/>
                <a:sym typeface="Wingdings" panose="05000000000000000000" pitchFamily="2" charset="2"/>
              </a:rPr>
              <a:t>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digunakan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untuk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memproses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atau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menghitung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masukkan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.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Contoh</a:t>
            </a:r>
            <a:r>
              <a:rPr lang="en-ID" sz="2800" dirty="0"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: 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Compute, Calculate, Determine.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endParaRPr lang="en-ID" sz="28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Noto Sans Symbol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94D4F-1D99-373A-C57E-B739CDDBC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0156" y="4990441"/>
            <a:ext cx="7699754" cy="5296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404D35-94D0-4B3C-8092-DE1EE88EA1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4344D3-0A81-4089-A135-8B725DAFE8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90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5915" y="0"/>
            <a:ext cx="5130641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66496" y="-1035874"/>
            <a:ext cx="2673917" cy="2419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14"/>
          <p:cNvGrpSpPr/>
          <p:nvPr/>
        </p:nvGrpSpPr>
        <p:grpSpPr>
          <a:xfrm>
            <a:off x="1449812" y="-378434"/>
            <a:ext cx="906486" cy="910549"/>
            <a:chOff x="1813" y="0"/>
            <a:chExt cx="809173" cy="812800"/>
          </a:xfrm>
        </p:grpSpPr>
        <p:sp>
          <p:nvSpPr>
            <p:cNvPr id="342" name="Google Shape;342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72E62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4" name="Google Shape;34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3197" y="1485863"/>
            <a:ext cx="1273943" cy="61467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4"/>
          <p:cNvSpPr txBox="1"/>
          <p:nvPr/>
        </p:nvSpPr>
        <p:spPr>
          <a:xfrm>
            <a:off x="-660802" y="1501577"/>
            <a:ext cx="9804802" cy="114414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Notasi Pseudocode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B861C-1E3F-A82B-C2D8-C8B6604DDCCC}"/>
              </a:ext>
            </a:extLst>
          </p:cNvPr>
          <p:cNvSpPr txBox="1"/>
          <p:nvPr/>
        </p:nvSpPr>
        <p:spPr>
          <a:xfrm>
            <a:off x="893135" y="3133975"/>
            <a:ext cx="11440632" cy="774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D" sz="28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DECISION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  <a:sym typeface="Wingdings" panose="05000000000000000000" pitchFamily="2" charset="2"/>
              </a:rPr>
              <a:t>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digunakan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untuk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menunjukkan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adanya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percabangan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pada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algoritma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.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Contoh</a:t>
            </a:r>
            <a:r>
              <a:rPr lang="en-ID" sz="2800" dirty="0"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: 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If-then-else, Case.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D" sz="28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ITERATION </a:t>
            </a:r>
            <a:r>
              <a:rPr lang="en-ID" sz="28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  <a:sym typeface="Wingdings" panose="05000000000000000000" pitchFamily="2" charset="2"/>
              </a:rPr>
              <a:t>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digunakan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untuk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menunjukkan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adanya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perulangan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pada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algoritma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.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Contoh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: While, For, Repeat-Until. </a:t>
            </a:r>
          </a:p>
          <a:p>
            <a:pPr marL="446088" lvl="0" indent="-84138" algn="just">
              <a:lnSpc>
                <a:spcPct val="150000"/>
              </a:lnSpc>
              <a:spcAft>
                <a:spcPts val="800"/>
              </a:spcAft>
            </a:pPr>
            <a:r>
              <a:rPr lang="en-ID" sz="2800" b="1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While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  <a:sym typeface="Wingdings" panose="05000000000000000000" pitchFamily="2" charset="2"/>
              </a:rPr>
              <a:t>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digunakan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untuk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sebuah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perulangan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yang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memiliki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iterasi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awal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.  </a:t>
            </a:r>
          </a:p>
          <a:p>
            <a:pPr marL="276225" lvl="0" indent="85725" algn="just">
              <a:lnSpc>
                <a:spcPct val="150000"/>
              </a:lnSpc>
              <a:spcAft>
                <a:spcPts val="800"/>
              </a:spcAft>
            </a:pPr>
            <a:r>
              <a:rPr lang="en-ID" sz="2800" b="1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For</a:t>
            </a:r>
            <a:r>
              <a:rPr lang="en-ID" sz="28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  <a:sym typeface="Wingdings" panose="05000000000000000000" pitchFamily="2" charset="2"/>
              </a:rPr>
              <a:t>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digunakan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untuk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sebuah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perulangan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perhitungan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iterasi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. </a:t>
            </a:r>
          </a:p>
          <a:p>
            <a:pPr marL="361950" lvl="0" algn="just">
              <a:lnSpc>
                <a:spcPct val="150000"/>
              </a:lnSpc>
              <a:spcAft>
                <a:spcPts val="800"/>
              </a:spcAft>
            </a:pPr>
            <a:r>
              <a:rPr lang="en-ID" sz="2800" b="1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Repeat-Until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  <a:sym typeface="Wingdings" panose="05000000000000000000" pitchFamily="2" charset="2"/>
              </a:rPr>
              <a:t>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digunakan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sebuah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perulangan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yang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memiliki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kondisi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akhir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endParaRPr lang="en-ID" sz="28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Noto Sans Symbol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94D4F-1D99-373A-C57E-B739CDDBC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5337" y="4990441"/>
            <a:ext cx="7699754" cy="5296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954441-6961-463E-9C46-9C3FE91431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250C0-D9E4-4FE3-90BC-C4280544D9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54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/>
          <p:nvPr/>
        </p:nvSpPr>
        <p:spPr>
          <a:xfrm>
            <a:off x="0" y="-250318"/>
            <a:ext cx="7780532" cy="10947400"/>
          </a:xfrm>
          <a:prstGeom prst="rect">
            <a:avLst/>
          </a:pr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" name="Google Shape;680;p25"/>
          <p:cNvGrpSpPr/>
          <p:nvPr/>
        </p:nvGrpSpPr>
        <p:grpSpPr>
          <a:xfrm>
            <a:off x="-372645" y="4480134"/>
            <a:ext cx="9718564" cy="4889428"/>
            <a:chOff x="0" y="0"/>
            <a:chExt cx="12958086" cy="6519237"/>
          </a:xfrm>
        </p:grpSpPr>
        <p:pic>
          <p:nvPicPr>
            <p:cNvPr id="681" name="Google Shape;681;p25"/>
            <p:cNvPicPr preferRelativeResize="0"/>
            <p:nvPr/>
          </p:nvPicPr>
          <p:blipFill rotWithShape="1">
            <a:blip r:embed="rId3">
              <a:alphaModFix amt="14000"/>
            </a:blip>
            <a:srcRect r="6607"/>
            <a:stretch/>
          </p:blipFill>
          <p:spPr>
            <a:xfrm>
              <a:off x="0" y="990997"/>
              <a:ext cx="12907287" cy="552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2" name="Google Shape;682;p25"/>
            <p:cNvPicPr preferRelativeResize="0"/>
            <p:nvPr/>
          </p:nvPicPr>
          <p:blipFill rotWithShape="1">
            <a:blip r:embed="rId3">
              <a:alphaModFix amt="14000"/>
            </a:blip>
            <a:srcRect r="6301"/>
            <a:stretch/>
          </p:blipFill>
          <p:spPr>
            <a:xfrm>
              <a:off x="8587" y="0"/>
              <a:ext cx="12949499" cy="5528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3" name="Google Shape;683;p25"/>
          <p:cNvSpPr/>
          <p:nvPr/>
        </p:nvSpPr>
        <p:spPr>
          <a:xfrm>
            <a:off x="-1348238" y="7911360"/>
            <a:ext cx="9128771" cy="3103762"/>
          </a:xfrm>
          <a:custGeom>
            <a:avLst/>
            <a:gdLst/>
            <a:ahLst/>
            <a:cxnLst/>
            <a:rect l="l" t="t" r="r" b="b"/>
            <a:pathLst>
              <a:path w="1165737" h="396348" extrusionOk="0">
                <a:moveTo>
                  <a:pt x="0" y="0"/>
                </a:moveTo>
                <a:lnTo>
                  <a:pt x="1165737" y="0"/>
                </a:lnTo>
                <a:lnTo>
                  <a:pt x="1165737" y="396348"/>
                </a:lnTo>
                <a:lnTo>
                  <a:pt x="0" y="396348"/>
                </a:lnTo>
                <a:close/>
              </a:path>
            </a:pathLst>
          </a:custGeom>
          <a:solidFill>
            <a:srgbClr val="072E62"/>
          </a:solidFill>
          <a:ln>
            <a:noFill/>
          </a:ln>
        </p:spPr>
      </p:sp>
      <p:pic>
        <p:nvPicPr>
          <p:cNvPr id="684" name="Google Shape;68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405" y="2893115"/>
            <a:ext cx="6614166" cy="7393885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25"/>
          <p:cNvSpPr txBox="1"/>
          <p:nvPr/>
        </p:nvSpPr>
        <p:spPr>
          <a:xfrm>
            <a:off x="-372645" y="466725"/>
            <a:ext cx="7559277" cy="130759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Penggunaan</a:t>
            </a:r>
            <a:r>
              <a:rPr lang="en-US"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Notasi Pseudocode</a:t>
            </a:r>
            <a:endParaRPr sz="7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0D98A-694B-B18F-284D-BB6B0B52024C}"/>
              </a:ext>
            </a:extLst>
          </p:cNvPr>
          <p:cNvSpPr txBox="1"/>
          <p:nvPr/>
        </p:nvSpPr>
        <p:spPr>
          <a:xfrm>
            <a:off x="8534870" y="1592181"/>
            <a:ext cx="9030116" cy="7740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1</a:t>
            </a:r>
            <a:r>
              <a:rPr lang="en-ID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D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Tulis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kalimat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“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Semangat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belajar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ya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!”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Maka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notasi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pseudocodenya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dapat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ditulis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2600" i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</a:t>
            </a:r>
            <a:r>
              <a:rPr lang="en-ID" sz="26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rite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Semangat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belajar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ya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!)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en-ID" sz="26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2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Penulisan</a:t>
            </a:r>
            <a:r>
              <a:rPr lang="en-ID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pseudocode </a:t>
            </a:r>
            <a:r>
              <a:rPr lang="en-ID" sz="2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ID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memikirkan</a:t>
            </a:r>
            <a:r>
              <a:rPr lang="en-ID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bagaimana</a:t>
            </a:r>
            <a:r>
              <a:rPr lang="en-ID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tampilan</a:t>
            </a:r>
            <a:r>
              <a:rPr lang="en-ID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ID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luaran</a:t>
            </a:r>
            <a:r>
              <a:rPr lang="en-ID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2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diinginkan</a:t>
            </a:r>
            <a:r>
              <a:rPr lang="en-ID" sz="2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Misalnya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“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Semangat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belajar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ya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!”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ingin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ditampilkan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satu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baris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antara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“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semangat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belajar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” dan “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ya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!” 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ditampilkan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menggunakan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koma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hanya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spasi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saja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Tampilan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luaran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tersebut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dapat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diperoleh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menggunakan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aturan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aturan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berlaku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didalam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bahasa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pemrograman</a:t>
            </a:r>
            <a:r>
              <a:rPr lang="en-ID" sz="2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627145-2A9E-4A98-969F-4A6A20CB2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98D17F-69F2-4D9A-B0C8-E229C529A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3245" y="0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90209" y="-9190891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980573" flipH="1">
            <a:off x="-4663379" y="357140"/>
            <a:ext cx="15346502" cy="5573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"/>
          <p:cNvGrpSpPr/>
          <p:nvPr/>
        </p:nvGrpSpPr>
        <p:grpSpPr>
          <a:xfrm>
            <a:off x="10513939" y="3947468"/>
            <a:ext cx="6103721" cy="2060145"/>
            <a:chOff x="0" y="-38100"/>
            <a:chExt cx="2521016" cy="850900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10516256" y="5068893"/>
            <a:ext cx="6103721" cy="2060145"/>
            <a:chOff x="0" y="-38100"/>
            <a:chExt cx="2521016" cy="850900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10516257" y="6309983"/>
            <a:ext cx="6103721" cy="2060145"/>
            <a:chOff x="0" y="-38100"/>
            <a:chExt cx="2521016" cy="850900"/>
          </a:xfrm>
        </p:grpSpPr>
        <p:sp>
          <p:nvSpPr>
            <p:cNvPr id="117" name="Google Shape;117;p2"/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2"/>
          <p:cNvSpPr txBox="1"/>
          <p:nvPr/>
        </p:nvSpPr>
        <p:spPr>
          <a:xfrm>
            <a:off x="9503787" y="4113829"/>
            <a:ext cx="759911" cy="52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0" b="0" i="0" u="none" strike="noStrike" cap="non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01</a:t>
            </a:r>
            <a:endParaRPr/>
          </a:p>
        </p:txBody>
      </p:sp>
      <p:sp>
        <p:nvSpPr>
          <p:cNvPr id="125" name="Google Shape;125;p2"/>
          <p:cNvSpPr txBox="1"/>
          <p:nvPr/>
        </p:nvSpPr>
        <p:spPr>
          <a:xfrm>
            <a:off x="9503787" y="5282797"/>
            <a:ext cx="759911" cy="52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0" b="0" i="0" u="none" strike="noStrike" cap="non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02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9503787" y="6451766"/>
            <a:ext cx="759911" cy="52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0" b="0" i="0" u="none" strike="noStrike" cap="non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03</a:t>
            </a:r>
            <a:endParaRPr/>
          </a:p>
        </p:txBody>
      </p:sp>
      <p:grpSp>
        <p:nvGrpSpPr>
          <p:cNvPr id="129" name="Google Shape;129;p2"/>
          <p:cNvGrpSpPr/>
          <p:nvPr/>
        </p:nvGrpSpPr>
        <p:grpSpPr>
          <a:xfrm>
            <a:off x="10513939" y="7481582"/>
            <a:ext cx="6103721" cy="2060145"/>
            <a:chOff x="0" y="-38100"/>
            <a:chExt cx="2521016" cy="850900"/>
          </a:xfrm>
        </p:grpSpPr>
        <p:sp>
          <p:nvSpPr>
            <p:cNvPr id="130" name="Google Shape;130;p2"/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2"/>
          <p:cNvSpPr txBox="1"/>
          <p:nvPr/>
        </p:nvSpPr>
        <p:spPr>
          <a:xfrm>
            <a:off x="9501471" y="7638336"/>
            <a:ext cx="759911" cy="5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0" b="0" i="0" u="none" strike="noStrike" cap="non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04</a:t>
            </a:r>
            <a:endParaRPr/>
          </a:p>
        </p:txBody>
      </p:sp>
      <p:grpSp>
        <p:nvGrpSpPr>
          <p:cNvPr id="133" name="Google Shape;133;p2"/>
          <p:cNvGrpSpPr/>
          <p:nvPr/>
        </p:nvGrpSpPr>
        <p:grpSpPr>
          <a:xfrm>
            <a:off x="9362771" y="202308"/>
            <a:ext cx="10439484" cy="2060143"/>
            <a:chOff x="0" y="-38100"/>
            <a:chExt cx="4311814" cy="850900"/>
          </a:xfrm>
        </p:grpSpPr>
        <p:sp>
          <p:nvSpPr>
            <p:cNvPr id="134" name="Google Shape;134;p2"/>
            <p:cNvSpPr/>
            <p:nvPr/>
          </p:nvSpPr>
          <p:spPr>
            <a:xfrm>
              <a:off x="0" y="0"/>
              <a:ext cx="4311814" cy="635971"/>
            </a:xfrm>
            <a:custGeom>
              <a:avLst/>
              <a:gdLst/>
              <a:ahLst/>
              <a:cxnLst/>
              <a:rect l="l" t="t" r="r" b="b"/>
              <a:pathLst>
                <a:path w="4311814" h="635971" extrusionOk="0">
                  <a:moveTo>
                    <a:pt x="74160" y="0"/>
                  </a:moveTo>
                  <a:lnTo>
                    <a:pt x="4237654" y="0"/>
                  </a:lnTo>
                  <a:cubicBezTo>
                    <a:pt x="4278611" y="0"/>
                    <a:pt x="4311814" y="33203"/>
                    <a:pt x="4311814" y="74160"/>
                  </a:cubicBezTo>
                  <a:lnTo>
                    <a:pt x="4311814" y="561811"/>
                  </a:lnTo>
                  <a:cubicBezTo>
                    <a:pt x="4311814" y="602768"/>
                    <a:pt x="4278611" y="635971"/>
                    <a:pt x="4237654" y="635971"/>
                  </a:cubicBezTo>
                  <a:lnTo>
                    <a:pt x="74160" y="635971"/>
                  </a:lnTo>
                  <a:cubicBezTo>
                    <a:pt x="33203" y="635971"/>
                    <a:pt x="0" y="602768"/>
                    <a:pt x="0" y="561811"/>
                  </a:cubicBezTo>
                  <a:lnTo>
                    <a:pt x="0" y="74160"/>
                  </a:lnTo>
                  <a:cubicBezTo>
                    <a:pt x="0" y="33203"/>
                    <a:pt x="33203" y="0"/>
                    <a:pt x="74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2"/>
          <p:cNvSpPr txBox="1"/>
          <p:nvPr/>
        </p:nvSpPr>
        <p:spPr>
          <a:xfrm>
            <a:off x="9826593" y="458913"/>
            <a:ext cx="7746727" cy="142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99" b="1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Outlines</a:t>
            </a:r>
            <a:endParaRPr dirty="0"/>
          </a:p>
        </p:txBody>
      </p:sp>
      <p:sp>
        <p:nvSpPr>
          <p:cNvPr id="137" name="Google Shape;137;p2"/>
          <p:cNvSpPr txBox="1"/>
          <p:nvPr/>
        </p:nvSpPr>
        <p:spPr>
          <a:xfrm>
            <a:off x="10989314" y="4226183"/>
            <a:ext cx="5630664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Penulisan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Kalimat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Deskriptif</a:t>
            </a:r>
            <a:endParaRPr dirty="0"/>
          </a:p>
        </p:txBody>
      </p:sp>
      <p:sp>
        <p:nvSpPr>
          <p:cNvPr id="138" name="Google Shape;138;p2"/>
          <p:cNvSpPr txBox="1"/>
          <p:nvPr/>
        </p:nvSpPr>
        <p:spPr>
          <a:xfrm>
            <a:off x="10989314" y="5379637"/>
            <a:ext cx="5630664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Pseudocode</a:t>
            </a:r>
            <a:endParaRPr dirty="0"/>
          </a:p>
        </p:txBody>
      </p:sp>
      <p:sp>
        <p:nvSpPr>
          <p:cNvPr id="139" name="Google Shape;139;p2"/>
          <p:cNvSpPr txBox="1"/>
          <p:nvPr/>
        </p:nvSpPr>
        <p:spPr>
          <a:xfrm>
            <a:off x="10989314" y="6565053"/>
            <a:ext cx="5630664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Notasi Flowchart</a:t>
            </a:r>
            <a:endParaRPr dirty="0"/>
          </a:p>
        </p:txBody>
      </p:sp>
      <p:sp>
        <p:nvSpPr>
          <p:cNvPr id="140" name="Google Shape;140;p2"/>
          <p:cNvSpPr txBox="1"/>
          <p:nvPr/>
        </p:nvSpPr>
        <p:spPr>
          <a:xfrm>
            <a:off x="10989313" y="7781771"/>
            <a:ext cx="5630664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Implementasi</a:t>
            </a:r>
            <a:r>
              <a:rPr lang="en-US" sz="3200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Notasi </a:t>
            </a:r>
            <a:r>
              <a:rPr lang="en-US" sz="3200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Algoritma</a:t>
            </a:r>
            <a:endParaRPr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D52C5AC-38CB-407C-BBAF-26A033876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5DA8DD-B7ED-4BCF-B0DA-24A47B40A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/>
          <p:nvPr/>
        </p:nvSpPr>
        <p:spPr>
          <a:xfrm>
            <a:off x="0" y="-201824"/>
            <a:ext cx="7780532" cy="10947400"/>
          </a:xfrm>
          <a:prstGeom prst="rect">
            <a:avLst/>
          </a:pr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" name="Google Shape;680;p25"/>
          <p:cNvGrpSpPr/>
          <p:nvPr/>
        </p:nvGrpSpPr>
        <p:grpSpPr>
          <a:xfrm>
            <a:off x="-372645" y="4480134"/>
            <a:ext cx="9718564" cy="4889428"/>
            <a:chOff x="0" y="0"/>
            <a:chExt cx="12958086" cy="6519237"/>
          </a:xfrm>
        </p:grpSpPr>
        <p:pic>
          <p:nvPicPr>
            <p:cNvPr id="681" name="Google Shape;681;p25"/>
            <p:cNvPicPr preferRelativeResize="0"/>
            <p:nvPr/>
          </p:nvPicPr>
          <p:blipFill rotWithShape="1">
            <a:blip r:embed="rId3">
              <a:alphaModFix amt="14000"/>
            </a:blip>
            <a:srcRect r="6607"/>
            <a:stretch/>
          </p:blipFill>
          <p:spPr>
            <a:xfrm>
              <a:off x="0" y="990997"/>
              <a:ext cx="12907287" cy="552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2" name="Google Shape;682;p25"/>
            <p:cNvPicPr preferRelativeResize="0"/>
            <p:nvPr/>
          </p:nvPicPr>
          <p:blipFill rotWithShape="1">
            <a:blip r:embed="rId3">
              <a:alphaModFix amt="14000"/>
            </a:blip>
            <a:srcRect r="6301"/>
            <a:stretch/>
          </p:blipFill>
          <p:spPr>
            <a:xfrm>
              <a:off x="8587" y="0"/>
              <a:ext cx="12949499" cy="5528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3" name="Google Shape;683;p25"/>
          <p:cNvSpPr/>
          <p:nvPr/>
        </p:nvSpPr>
        <p:spPr>
          <a:xfrm>
            <a:off x="-1348238" y="7911360"/>
            <a:ext cx="9128771" cy="3103762"/>
          </a:xfrm>
          <a:custGeom>
            <a:avLst/>
            <a:gdLst/>
            <a:ahLst/>
            <a:cxnLst/>
            <a:rect l="l" t="t" r="r" b="b"/>
            <a:pathLst>
              <a:path w="1165737" h="396348" extrusionOk="0">
                <a:moveTo>
                  <a:pt x="0" y="0"/>
                </a:moveTo>
                <a:lnTo>
                  <a:pt x="1165737" y="0"/>
                </a:lnTo>
                <a:lnTo>
                  <a:pt x="1165737" y="396348"/>
                </a:lnTo>
                <a:lnTo>
                  <a:pt x="0" y="396348"/>
                </a:lnTo>
                <a:close/>
              </a:path>
            </a:pathLst>
          </a:custGeom>
          <a:solidFill>
            <a:srgbClr val="072E62"/>
          </a:solidFill>
          <a:ln>
            <a:noFill/>
          </a:ln>
        </p:spPr>
      </p:sp>
      <p:pic>
        <p:nvPicPr>
          <p:cNvPr id="684" name="Google Shape;68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405" y="2893115"/>
            <a:ext cx="6614166" cy="73938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F0D98A-694B-B18F-284D-BB6B0B52024C}"/>
              </a:ext>
            </a:extLst>
          </p:cNvPr>
          <p:cNvSpPr txBox="1"/>
          <p:nvPr/>
        </p:nvSpPr>
        <p:spPr>
          <a:xfrm>
            <a:off x="8534870" y="722903"/>
            <a:ext cx="8723800" cy="9016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Notasi pseudocode: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2400" i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rite (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Semangat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belajar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ya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!)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Translasi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Bahasa Java: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24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ystem.out.print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(“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Semangat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belajar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ya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!”);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en-ID" sz="2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en-ID" sz="2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2 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Memasukkan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nilai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m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n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Maka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notasi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pseudocodenya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dapat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ditulis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n←m</a:t>
            </a:r>
            <a:endParaRPr lang="en-ID" sz="24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Notasi "←" pada pseudocode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memiliki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arti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yaitu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mengisikan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nilai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m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variable n. 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Translasi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notasi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"←"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bahas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Java:  "=“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Sehingga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n←m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ditranslansi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Bahasa Java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menjadi</a:t>
            </a:r>
            <a:r>
              <a:rPr lang="en-ID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n=m</a:t>
            </a:r>
          </a:p>
        </p:txBody>
      </p:sp>
      <p:sp>
        <p:nvSpPr>
          <p:cNvPr id="2" name="Google Shape;694;p25">
            <a:extLst>
              <a:ext uri="{FF2B5EF4-FFF2-40B4-BE49-F238E27FC236}">
                <a16:creationId xmlns:a16="http://schemas.microsoft.com/office/drawing/2014/main" id="{02898AD5-88D1-1C36-2CD8-8D26F862BD8D}"/>
              </a:ext>
            </a:extLst>
          </p:cNvPr>
          <p:cNvSpPr txBox="1"/>
          <p:nvPr/>
        </p:nvSpPr>
        <p:spPr>
          <a:xfrm>
            <a:off x="-372645" y="466725"/>
            <a:ext cx="7559277" cy="130759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Penggunaan</a:t>
            </a:r>
            <a:r>
              <a:rPr lang="en-US"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Notasi Pseudocode</a:t>
            </a:r>
            <a:endParaRPr sz="7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5A4815-0B73-4153-91B5-89DF7DE73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872FDE-5FEF-4616-A80B-FE15393D9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73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"/>
          <p:cNvSpPr txBox="1"/>
          <p:nvPr/>
        </p:nvSpPr>
        <p:spPr>
          <a:xfrm>
            <a:off x="1396919" y="2416886"/>
            <a:ext cx="11014791" cy="626940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395" b="1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Judul</a:t>
            </a:r>
            <a:r>
              <a:rPr lang="en-US" sz="3395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Wingdings" panose="05000000000000000000" pitchFamily="2" charset="2"/>
              </a:rPr>
              <a:t></a:t>
            </a:r>
            <a:r>
              <a:rPr lang="en-US" sz="3395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berisi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nama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program yang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akan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dibuat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Biasanya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bagian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ini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penulisannya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diawali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dengan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kata “PROGRAM”,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nama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program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terdiri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dari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satu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kata,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singkat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namun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menggambarkan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apa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dilakukan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oleh program.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Setelah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menyatakan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nama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program,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maka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dapat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diberikan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uraian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singkat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mendeskripsikan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program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dibawah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nama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program.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n-US" sz="3395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Berikut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adalah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contoh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penulisannya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n-US" sz="3395" b="0" i="0" u="none" strike="noStrike" cap="none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PROGRAM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LuasLingkaran</a:t>
            </a:r>
            <a:endParaRPr lang="en-US" sz="3395" b="0" i="0" u="none" strike="noStrike" cap="none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{Program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membaca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Panjang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jari-jari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(r)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sebuah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lingkaran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menghitung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luas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lingkaran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lalu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mencetak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luas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tersebut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layar</a:t>
            </a:r>
            <a:r>
              <a:rPr lang="en-US" sz="3395" b="0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.}</a:t>
            </a:r>
          </a:p>
        </p:txBody>
      </p:sp>
      <p:sp>
        <p:nvSpPr>
          <p:cNvPr id="2" name="Google Shape;694;p25">
            <a:extLst>
              <a:ext uri="{FF2B5EF4-FFF2-40B4-BE49-F238E27FC236}">
                <a16:creationId xmlns:a16="http://schemas.microsoft.com/office/drawing/2014/main" id="{2C612C79-7701-7237-897D-23D461BA711B}"/>
              </a:ext>
            </a:extLst>
          </p:cNvPr>
          <p:cNvSpPr txBox="1"/>
          <p:nvPr/>
        </p:nvSpPr>
        <p:spPr>
          <a:xfrm>
            <a:off x="-372645" y="466725"/>
            <a:ext cx="7559277" cy="81724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Struktur</a:t>
            </a: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Pseudocode</a:t>
            </a:r>
            <a:endParaRPr sz="9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362B7-9803-411F-BD28-2E74ECB98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11E78B-18F2-4FEA-96C3-F897340EA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"/>
          <p:cNvSpPr txBox="1"/>
          <p:nvPr/>
        </p:nvSpPr>
        <p:spPr>
          <a:xfrm>
            <a:off x="1396919" y="2416886"/>
            <a:ext cx="11014791" cy="73143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395" b="1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Deklarasi</a:t>
            </a:r>
            <a:endParaRPr lang="en-US" sz="3395" b="1" i="0" u="none" strike="noStrike" cap="none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Bagian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deklarasi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digunakan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menyatakan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semua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digunakan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dalam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Nama yang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dideklarasikan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dapat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berupa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konstanta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peubah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tipe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data,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prosedur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atau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fungsi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Dalam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semua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harus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dikenali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terlebih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dulu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sebelum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mereka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digunakan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Bagian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deklarasi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ini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dapat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dikosongkan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apabila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tidak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penggunaan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didalam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bagian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isi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Berikut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adalah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contoh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penulisannya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n-US" sz="3395" b="0" i="0" u="none" strike="noStrike" cap="none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DEKLARASI: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Const pi=3.14 {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konstanta</a:t>
            </a:r>
            <a:r>
              <a:rPr lang="el-GR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π}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r: real	{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jari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jari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lingkaran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dalam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satuan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cm}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L: real 	{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luas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lingkaran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dalam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satuan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〖cm〗^2</a:t>
            </a:r>
            <a:endParaRPr lang="en-US" sz="3395" b="0" i="0" u="none" strike="noStrike" cap="none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Google Shape;694;p25">
            <a:extLst>
              <a:ext uri="{FF2B5EF4-FFF2-40B4-BE49-F238E27FC236}">
                <a16:creationId xmlns:a16="http://schemas.microsoft.com/office/drawing/2014/main" id="{2C612C79-7701-7237-897D-23D461BA711B}"/>
              </a:ext>
            </a:extLst>
          </p:cNvPr>
          <p:cNvSpPr txBox="1"/>
          <p:nvPr/>
        </p:nvSpPr>
        <p:spPr>
          <a:xfrm>
            <a:off x="-372645" y="466725"/>
            <a:ext cx="7559277" cy="81724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Struktur</a:t>
            </a: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Pseudocode</a:t>
            </a:r>
            <a:endParaRPr sz="9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F9F89-455A-4ACE-8CB8-3588B1AB0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14B332-AF27-4097-88EB-37B7ED46B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12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"/>
          <p:cNvSpPr txBox="1"/>
          <p:nvPr/>
        </p:nvSpPr>
        <p:spPr>
          <a:xfrm>
            <a:off x="1396919" y="2416886"/>
            <a:ext cx="11014791" cy="52245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395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Isi </a:t>
            </a:r>
            <a:r>
              <a:rPr lang="en-US" sz="3395" b="1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endParaRPr lang="en-US" sz="3395" b="1" i="0" u="none" strike="noStrike" cap="none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Bagian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isi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merupakan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bagian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utama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dari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berisi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sekumpulan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instruksi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atau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langkah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langkah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sistemastis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kondisional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atau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berulang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menjalankan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program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dengan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menggunakan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telah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dideklarasikan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pada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bagian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deklarasi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Berikut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adalah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contoh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penulisannya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ALGORITMA: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read(r)	{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masukkan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jari-jari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lingkaran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}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 ← pi*r*r {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hitung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luas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lingkaran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}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Write(L)	 {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tampilkan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luas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lingkaran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layar</a:t>
            </a:r>
            <a:r>
              <a:rPr lang="en-US" sz="3395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}</a:t>
            </a:r>
          </a:p>
        </p:txBody>
      </p:sp>
      <p:sp>
        <p:nvSpPr>
          <p:cNvPr id="2" name="Google Shape;694;p25">
            <a:extLst>
              <a:ext uri="{FF2B5EF4-FFF2-40B4-BE49-F238E27FC236}">
                <a16:creationId xmlns:a16="http://schemas.microsoft.com/office/drawing/2014/main" id="{2C612C79-7701-7237-897D-23D461BA711B}"/>
              </a:ext>
            </a:extLst>
          </p:cNvPr>
          <p:cNvSpPr txBox="1"/>
          <p:nvPr/>
        </p:nvSpPr>
        <p:spPr>
          <a:xfrm>
            <a:off x="-372645" y="466725"/>
            <a:ext cx="7559277" cy="81724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Struktur</a:t>
            </a: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Pseudocode</a:t>
            </a:r>
            <a:endParaRPr sz="9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5C354-22E8-45F9-A324-0BCF38CB1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85F65A-354A-4D85-8915-57B342016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26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5"/>
          <p:cNvPicPr preferRelativeResize="0"/>
          <p:nvPr/>
        </p:nvPicPr>
        <p:blipFill rotWithShape="1">
          <a:blip r:embed="rId3">
            <a:alphaModFix/>
          </a:blip>
          <a:srcRect l="27953" r="12656" b="56215"/>
          <a:stretch/>
        </p:blipFill>
        <p:spPr>
          <a:xfrm>
            <a:off x="-457240" y="2375320"/>
            <a:ext cx="18745240" cy="1015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16733" y="-560166"/>
            <a:ext cx="2673917" cy="241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179546">
            <a:off x="11128664" y="6441385"/>
            <a:ext cx="13250056" cy="1218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73315" y="5606487"/>
            <a:ext cx="6114685" cy="468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5"/>
          <p:cNvSpPr txBox="1"/>
          <p:nvPr/>
        </p:nvSpPr>
        <p:spPr>
          <a:xfrm>
            <a:off x="425613" y="574393"/>
            <a:ext cx="9804802" cy="114414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Notasi Flowchart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366" name="Google Shape;366;p15"/>
          <p:cNvSpPr txBox="1"/>
          <p:nvPr/>
        </p:nvSpPr>
        <p:spPr>
          <a:xfrm>
            <a:off x="716780" y="3434734"/>
            <a:ext cx="10795812" cy="365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Flowchart 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standar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dasar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pemodelan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berfungsi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menggambarkan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alur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logika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dalam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pemrograman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3395" b="0" i="0" u="none" strike="noStrike" cap="none" dirty="0">
              <a:solidFill>
                <a:srgbClr val="072E6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Flowchart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ditampilkan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dalam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bentuk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diagram yang mana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dapat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merepresentasikan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urutan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dari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operasi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dilakukan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dari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awal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sampai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akhir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penyelesaian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pemrograman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sehingga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mendapatkan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hasil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00743-7118-4A1F-8071-A1FE5DCF7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DAA728-4D43-4DD5-90C4-61233E92A4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5"/>
          <p:cNvPicPr preferRelativeResize="0"/>
          <p:nvPr/>
        </p:nvPicPr>
        <p:blipFill rotWithShape="1">
          <a:blip r:embed="rId3">
            <a:alphaModFix/>
          </a:blip>
          <a:srcRect l="27953" r="12656" b="56215"/>
          <a:stretch/>
        </p:blipFill>
        <p:spPr>
          <a:xfrm>
            <a:off x="-457240" y="2375320"/>
            <a:ext cx="18745240" cy="1015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16733" y="-560166"/>
            <a:ext cx="2673917" cy="241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179546">
            <a:off x="11128664" y="6441385"/>
            <a:ext cx="13250056" cy="1218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73315" y="5606487"/>
            <a:ext cx="6114685" cy="468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5"/>
          <p:cNvSpPr txBox="1"/>
          <p:nvPr/>
        </p:nvSpPr>
        <p:spPr>
          <a:xfrm>
            <a:off x="425613" y="574393"/>
            <a:ext cx="9804802" cy="114414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Notasi Flowchart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366" name="Google Shape;366;p15"/>
          <p:cNvSpPr txBox="1"/>
          <p:nvPr/>
        </p:nvSpPr>
        <p:spPr>
          <a:xfrm>
            <a:off x="716780" y="3434734"/>
            <a:ext cx="10795812" cy="417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Penggunaan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flowchart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akan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membuat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pemrograman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menjadi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lebih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mudah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dimengerti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karena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ditampilkan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dalam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simbol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simbol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gambar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terstandar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3395" dirty="0">
              <a:solidFill>
                <a:srgbClr val="072E6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Tujuan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penggunaan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flowchart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adalah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menggambarkan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suatu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tahapan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penyelesaian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masalah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secara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sederhana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ringkas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dan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jelas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dengan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menggunakan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simbol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simbol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mudah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dipahami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lang="en-US" sz="3395" dirty="0">
              <a:solidFill>
                <a:srgbClr val="072E6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6CBFE-AC47-41CE-8A44-22F8AD741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33986C-33C3-4C25-A33F-2B6EB2137E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00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2012" y="8510563"/>
            <a:ext cx="556788" cy="556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9"/>
          <p:cNvSpPr txBox="1"/>
          <p:nvPr/>
        </p:nvSpPr>
        <p:spPr>
          <a:xfrm>
            <a:off x="15156576" y="9183623"/>
            <a:ext cx="1911164" cy="40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5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Get Started</a:t>
            </a:r>
            <a:endParaRPr/>
          </a:p>
        </p:txBody>
      </p:sp>
      <p:pic>
        <p:nvPicPr>
          <p:cNvPr id="249" name="Google Shape;24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3938" y="-218425"/>
            <a:ext cx="26099208" cy="14663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91404">
            <a:off x="-7093685" y="-1884957"/>
            <a:ext cx="14044446" cy="1404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91404">
            <a:off x="-7457106" y="-1884957"/>
            <a:ext cx="14044446" cy="1404444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 txBox="1"/>
          <p:nvPr/>
        </p:nvSpPr>
        <p:spPr>
          <a:xfrm>
            <a:off x="-2026497" y="1820811"/>
            <a:ext cx="9804802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Jenis</a:t>
            </a:r>
            <a:r>
              <a:rPr lang="en-US" sz="4400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</a:t>
            </a:r>
            <a:r>
              <a:rPr lang="en-US" sz="4400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jenis</a:t>
            </a:r>
            <a:r>
              <a:rPr lang="en-US" sz="4400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Flowchart</a:t>
            </a:r>
            <a:endParaRPr sz="900" dirty="0"/>
          </a:p>
        </p:txBody>
      </p:sp>
      <p:sp>
        <p:nvSpPr>
          <p:cNvPr id="262" name="Google Shape;262;p9"/>
          <p:cNvSpPr txBox="1"/>
          <p:nvPr/>
        </p:nvSpPr>
        <p:spPr>
          <a:xfrm>
            <a:off x="7498389" y="1854933"/>
            <a:ext cx="9853483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Flowchart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sistem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diagram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alir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menggambarkan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arus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pekerjaan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secara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keseluruhan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dari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suatu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sistem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Flowchart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sistem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menjabarkan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urutan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urutan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dari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prosedur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prosedur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ada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didalam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sistem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Flowchart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dokumen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diagram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alir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menggambarkan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arus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dari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laporan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formulir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Flowchart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skematik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diagram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alir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hampir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sama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flowchart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sistem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yaitu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menggambarkan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arus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prosedur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ada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didalam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sistem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Perbedaanya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adalah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pembuatannya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flowchart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skematik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tidak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hanya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menggunakan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simbol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namun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juga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menggunakan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gambar-gambar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computer dan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peralatan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lainnya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digunakan</a:t>
            </a:r>
            <a:r>
              <a:rPr lang="en-US" sz="24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EFDEB-74D3-3BED-38D7-0ACCBB0798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28" y="3775190"/>
            <a:ext cx="3918857" cy="3918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4E93F9-E605-4980-BE5B-E32E731FDA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F2D48A-FB77-442B-A7B9-D9C4B392A6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2012" y="8510563"/>
            <a:ext cx="556788" cy="556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9"/>
          <p:cNvSpPr txBox="1"/>
          <p:nvPr/>
        </p:nvSpPr>
        <p:spPr>
          <a:xfrm>
            <a:off x="15156576" y="9183623"/>
            <a:ext cx="1911164" cy="40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5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Get Started</a:t>
            </a:r>
            <a:endParaRPr/>
          </a:p>
        </p:txBody>
      </p:sp>
      <p:pic>
        <p:nvPicPr>
          <p:cNvPr id="249" name="Google Shape;24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3938" y="-218425"/>
            <a:ext cx="26099208" cy="14663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91404">
            <a:off x="-7093685" y="-1884957"/>
            <a:ext cx="14044446" cy="1404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91404">
            <a:off x="-7457106" y="-1884957"/>
            <a:ext cx="14044446" cy="1404444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 txBox="1"/>
          <p:nvPr/>
        </p:nvSpPr>
        <p:spPr>
          <a:xfrm>
            <a:off x="-2026497" y="1820811"/>
            <a:ext cx="9804802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Jenis</a:t>
            </a:r>
            <a:r>
              <a:rPr lang="en-US" sz="4400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</a:t>
            </a:r>
            <a:r>
              <a:rPr lang="en-US" sz="4400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jenis</a:t>
            </a:r>
            <a:r>
              <a:rPr lang="en-US" sz="4400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Flowchart</a:t>
            </a:r>
            <a:endParaRPr sz="900" dirty="0"/>
          </a:p>
        </p:txBody>
      </p:sp>
      <p:sp>
        <p:nvSpPr>
          <p:cNvPr id="262" name="Google Shape;262;p9"/>
          <p:cNvSpPr txBox="1"/>
          <p:nvPr/>
        </p:nvSpPr>
        <p:spPr>
          <a:xfrm>
            <a:off x="7498389" y="1854933"/>
            <a:ext cx="9853483" cy="642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 algn="just">
              <a:lnSpc>
                <a:spcPct val="173991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Flowchart program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merupakan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diagram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alir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menggambarkan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urutan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atau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langkah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langkah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logika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dari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suatu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prosedur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pemecahan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masalah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flowchart program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ini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dapat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dibuat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dengan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menggunakan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metode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penggambaran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flowchart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sebagai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berikut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</a:p>
          <a:p>
            <a:pPr marL="889000" lvl="0" algn="just">
              <a:lnSpc>
                <a:spcPct val="173991"/>
              </a:lnSpc>
            </a:pPr>
            <a:r>
              <a:rPr lang="en-US" sz="2400" i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Conceptual flowchart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menggambarkan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alur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pemecahan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masalah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secara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global</a:t>
            </a:r>
          </a:p>
          <a:p>
            <a:pPr lvl="0" algn="just">
              <a:lnSpc>
                <a:spcPct val="173991"/>
              </a:lnSpc>
            </a:pP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</a:t>
            </a:r>
            <a:r>
              <a:rPr lang="en-US" sz="2400" i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Detail flowchart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menggambarkan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alur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pemecahan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masalah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secara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rinci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342900" lvl="0" indent="-342900" algn="just">
              <a:lnSpc>
                <a:spcPct val="173991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Flowchart proses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merupakan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diagram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alir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menggambarkan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rekayasa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industrial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dengan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cara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merinci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dan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menganalisis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langkah-langkah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dalam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suatu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prosedur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atau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sistem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EFDEB-74D3-3BED-38D7-0ACCBB0798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28" y="3775190"/>
            <a:ext cx="3918857" cy="3918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90AE98-F72E-4E92-A5AF-D3CD0462E5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8E6637-38FD-4C34-925F-0F66C7EFFD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43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288000" cy="1071494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/>
          <p:nvPr/>
        </p:nvSpPr>
        <p:spPr>
          <a:xfrm>
            <a:off x="2085513" y="911315"/>
            <a:ext cx="10261600" cy="173337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36" name="Google Shape;236;p8"/>
          <p:cNvSpPr txBox="1"/>
          <p:nvPr/>
        </p:nvSpPr>
        <p:spPr>
          <a:xfrm>
            <a:off x="1398065" y="1083328"/>
            <a:ext cx="11667482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Pentingnya</a:t>
            </a:r>
            <a:r>
              <a:rPr lang="en-US" sz="54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Penggunaan</a:t>
            </a:r>
            <a:r>
              <a:rPr lang="en-US" sz="54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Flowchart</a:t>
            </a:r>
            <a:endParaRPr sz="105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A7929D-8522-5263-02DF-152950435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93788"/>
              </p:ext>
            </p:extLst>
          </p:nvPr>
        </p:nvGraphicFramePr>
        <p:xfrm>
          <a:off x="3302000" y="3416661"/>
          <a:ext cx="9169400" cy="509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BF9B562-AA97-4063-A7EE-36A3F9A9ED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59654E-60FE-48FC-8762-7467761E3B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11"/>
          <p:cNvCxnSpPr/>
          <p:nvPr/>
        </p:nvCxnSpPr>
        <p:spPr>
          <a:xfrm>
            <a:off x="-1536078" y="1028700"/>
            <a:ext cx="6016578" cy="0"/>
          </a:xfrm>
          <a:prstGeom prst="straightConnector1">
            <a:avLst/>
          </a:prstGeom>
          <a:noFill/>
          <a:ln w="857250" cap="rnd" cmpd="sng">
            <a:solidFill>
              <a:srgbClr val="2D8EA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6" name="Google Shape;2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112670" y="9131769"/>
            <a:ext cx="1982797" cy="23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0819" y="3360627"/>
            <a:ext cx="1242886" cy="78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3537" y="5276635"/>
            <a:ext cx="1519997" cy="90919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1"/>
          <p:cNvSpPr txBox="1"/>
          <p:nvPr/>
        </p:nvSpPr>
        <p:spPr>
          <a:xfrm>
            <a:off x="4241599" y="72072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Simbol</a:t>
            </a:r>
            <a:r>
              <a:rPr lang="en-US" sz="6799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Flowchart</a:t>
            </a:r>
            <a:endParaRPr dirty="0"/>
          </a:p>
        </p:txBody>
      </p:sp>
      <p:sp>
        <p:nvSpPr>
          <p:cNvPr id="295" name="Google Shape;295;p11"/>
          <p:cNvSpPr txBox="1"/>
          <p:nvPr/>
        </p:nvSpPr>
        <p:spPr>
          <a:xfrm>
            <a:off x="8536439" y="5029200"/>
            <a:ext cx="4578889" cy="124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4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2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elementum integer enim neque volutpat ac tincidunt vitae semper quis lectus nulla at volutpat 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BF3D8-F983-6736-1562-23CDC9AA0FB4}"/>
              </a:ext>
            </a:extLst>
          </p:cNvPr>
          <p:cNvSpPr txBox="1"/>
          <p:nvPr/>
        </p:nvSpPr>
        <p:spPr>
          <a:xfrm>
            <a:off x="1326146" y="2078930"/>
            <a:ext cx="5507391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ID" sz="4000" b="1" i="1" dirty="0">
                <a:solidFill>
                  <a:schemeClr val="bg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Flow direction symbols</a:t>
            </a:r>
            <a:endParaRPr lang="en-ID" sz="3600" b="1" dirty="0">
              <a:solidFill>
                <a:schemeClr val="bg2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B60B0-EBA7-8425-96E5-2D11A5B85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6146" y="3747735"/>
            <a:ext cx="4876190" cy="4876190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80CFCE6-B315-350D-D2E8-E20C1A0A6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00536"/>
              </p:ext>
            </p:extLst>
          </p:nvPr>
        </p:nvGraphicFramePr>
        <p:xfrm>
          <a:off x="6986668" y="3034546"/>
          <a:ext cx="10664518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259">
                  <a:extLst>
                    <a:ext uri="{9D8B030D-6E8A-4147-A177-3AD203B41FA5}">
                      <a16:colId xmlns:a16="http://schemas.microsoft.com/office/drawing/2014/main" val="1036290661"/>
                    </a:ext>
                  </a:extLst>
                </a:gridCol>
                <a:gridCol w="5332259">
                  <a:extLst>
                    <a:ext uri="{9D8B030D-6E8A-4147-A177-3AD203B41FA5}">
                      <a16:colId xmlns:a16="http://schemas.microsoft.com/office/drawing/2014/main" val="3196681268"/>
                    </a:ext>
                  </a:extLst>
                </a:gridCol>
              </a:tblGrid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Fungsi</a:t>
                      </a:r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8049"/>
                  </a:ext>
                </a:extLst>
              </a:tr>
              <a:tr h="65193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Arus</a:t>
                      </a:r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Menyatakan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jalannya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arus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suatu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proses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66310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Komunikasi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Link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Menyatakan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transmisi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data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dari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satu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lokasi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ke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lokasi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lain</a:t>
                      </a:r>
                    </a:p>
                    <a:p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189175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Connector</a:t>
                      </a:r>
                    </a:p>
                    <a:p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Menyatakan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sambungan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dari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proses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ke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proses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lainnya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dalam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halaman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yang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sama</a:t>
                      </a:r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659345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Offline Connector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Menyatakan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sambungan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dari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proses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ke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proses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lainnya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dalam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halaman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yang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berbeda</a:t>
                      </a:r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9934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2730DDD-F3DA-FFE4-7526-D84A174B201D}"/>
              </a:ext>
            </a:extLst>
          </p:cNvPr>
          <p:cNvGrpSpPr/>
          <p:nvPr/>
        </p:nvGrpSpPr>
        <p:grpSpPr>
          <a:xfrm>
            <a:off x="7480521" y="4164196"/>
            <a:ext cx="1519997" cy="489452"/>
            <a:chOff x="7747744" y="5498239"/>
            <a:chExt cx="765175" cy="2870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F360F0F-B9E3-6D11-E510-154D0A5FDFB3}"/>
                </a:ext>
              </a:extLst>
            </p:cNvPr>
            <p:cNvSpPr/>
            <p:nvPr/>
          </p:nvSpPr>
          <p:spPr>
            <a:xfrm>
              <a:off x="7773144" y="5583329"/>
              <a:ext cx="461645" cy="66675"/>
            </a:xfrm>
            <a:custGeom>
              <a:avLst/>
              <a:gdLst/>
              <a:ahLst/>
              <a:cxnLst/>
              <a:rect l="l" t="t" r="r" b="b"/>
              <a:pathLst>
                <a:path w="601344" h="76200" extrusionOk="0">
                  <a:moveTo>
                    <a:pt x="542544" y="38100"/>
                  </a:moveTo>
                  <a:lnTo>
                    <a:pt x="541019" y="35051"/>
                  </a:lnTo>
                  <a:lnTo>
                    <a:pt x="537971" y="33527"/>
                  </a:lnTo>
                  <a:lnTo>
                    <a:pt x="4571" y="33527"/>
                  </a:lnTo>
                  <a:lnTo>
                    <a:pt x="1524" y="35051"/>
                  </a:lnTo>
                  <a:lnTo>
                    <a:pt x="0" y="38100"/>
                  </a:lnTo>
                  <a:lnTo>
                    <a:pt x="1524" y="41148"/>
                  </a:lnTo>
                  <a:lnTo>
                    <a:pt x="4571" y="42672"/>
                  </a:lnTo>
                  <a:lnTo>
                    <a:pt x="537971" y="42672"/>
                  </a:lnTo>
                  <a:lnTo>
                    <a:pt x="541019" y="41148"/>
                  </a:lnTo>
                  <a:lnTo>
                    <a:pt x="542544" y="38100"/>
                  </a:lnTo>
                  <a:close/>
                </a:path>
                <a:path w="601344" h="76200" extrusionOk="0">
                  <a:moveTo>
                    <a:pt x="601217" y="38100"/>
                  </a:moveTo>
                  <a:lnTo>
                    <a:pt x="525017" y="0"/>
                  </a:lnTo>
                  <a:lnTo>
                    <a:pt x="525017" y="33527"/>
                  </a:lnTo>
                  <a:lnTo>
                    <a:pt x="537971" y="33527"/>
                  </a:lnTo>
                  <a:lnTo>
                    <a:pt x="541019" y="35051"/>
                  </a:lnTo>
                  <a:lnTo>
                    <a:pt x="542544" y="38100"/>
                  </a:lnTo>
                  <a:lnTo>
                    <a:pt x="542544" y="67437"/>
                  </a:lnTo>
                  <a:lnTo>
                    <a:pt x="601217" y="38100"/>
                  </a:lnTo>
                  <a:close/>
                </a:path>
                <a:path w="601344" h="76200" extrusionOk="0">
                  <a:moveTo>
                    <a:pt x="542544" y="67437"/>
                  </a:moveTo>
                  <a:lnTo>
                    <a:pt x="542544" y="38100"/>
                  </a:lnTo>
                  <a:lnTo>
                    <a:pt x="541019" y="41148"/>
                  </a:lnTo>
                  <a:lnTo>
                    <a:pt x="537971" y="42672"/>
                  </a:lnTo>
                  <a:lnTo>
                    <a:pt x="525017" y="42672"/>
                  </a:lnTo>
                  <a:lnTo>
                    <a:pt x="525017" y="76200"/>
                  </a:lnTo>
                  <a:lnTo>
                    <a:pt x="542544" y="67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ID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C7EED10-ECD9-7921-0622-4B73DE2F9B79}"/>
                </a:ext>
              </a:extLst>
            </p:cNvPr>
            <p:cNvSpPr/>
            <p:nvPr/>
          </p:nvSpPr>
          <p:spPr>
            <a:xfrm rot="10800000">
              <a:off x="7747744" y="5697629"/>
              <a:ext cx="461645" cy="66040"/>
            </a:xfrm>
            <a:custGeom>
              <a:avLst/>
              <a:gdLst/>
              <a:ahLst/>
              <a:cxnLst/>
              <a:rect l="l" t="t" r="r" b="b"/>
              <a:pathLst>
                <a:path w="601344" h="76200" extrusionOk="0">
                  <a:moveTo>
                    <a:pt x="542544" y="38100"/>
                  </a:moveTo>
                  <a:lnTo>
                    <a:pt x="541019" y="35051"/>
                  </a:lnTo>
                  <a:lnTo>
                    <a:pt x="537971" y="33527"/>
                  </a:lnTo>
                  <a:lnTo>
                    <a:pt x="4571" y="33527"/>
                  </a:lnTo>
                  <a:lnTo>
                    <a:pt x="1524" y="35051"/>
                  </a:lnTo>
                  <a:lnTo>
                    <a:pt x="0" y="38100"/>
                  </a:lnTo>
                  <a:lnTo>
                    <a:pt x="1524" y="41148"/>
                  </a:lnTo>
                  <a:lnTo>
                    <a:pt x="4571" y="42672"/>
                  </a:lnTo>
                  <a:lnTo>
                    <a:pt x="537971" y="42672"/>
                  </a:lnTo>
                  <a:lnTo>
                    <a:pt x="541019" y="41148"/>
                  </a:lnTo>
                  <a:lnTo>
                    <a:pt x="542544" y="38100"/>
                  </a:lnTo>
                  <a:close/>
                </a:path>
                <a:path w="601344" h="76200" extrusionOk="0">
                  <a:moveTo>
                    <a:pt x="601217" y="38100"/>
                  </a:moveTo>
                  <a:lnTo>
                    <a:pt x="525017" y="0"/>
                  </a:lnTo>
                  <a:lnTo>
                    <a:pt x="525017" y="33527"/>
                  </a:lnTo>
                  <a:lnTo>
                    <a:pt x="537971" y="33527"/>
                  </a:lnTo>
                  <a:lnTo>
                    <a:pt x="541019" y="35051"/>
                  </a:lnTo>
                  <a:lnTo>
                    <a:pt x="542544" y="38100"/>
                  </a:lnTo>
                  <a:lnTo>
                    <a:pt x="542544" y="67437"/>
                  </a:lnTo>
                  <a:lnTo>
                    <a:pt x="601217" y="38100"/>
                  </a:lnTo>
                  <a:close/>
                </a:path>
                <a:path w="601344" h="76200" extrusionOk="0">
                  <a:moveTo>
                    <a:pt x="542544" y="67437"/>
                  </a:moveTo>
                  <a:lnTo>
                    <a:pt x="542544" y="38100"/>
                  </a:lnTo>
                  <a:lnTo>
                    <a:pt x="541019" y="41148"/>
                  </a:lnTo>
                  <a:lnTo>
                    <a:pt x="537971" y="42672"/>
                  </a:lnTo>
                  <a:lnTo>
                    <a:pt x="525017" y="42672"/>
                  </a:lnTo>
                  <a:lnTo>
                    <a:pt x="525017" y="76200"/>
                  </a:lnTo>
                  <a:lnTo>
                    <a:pt x="542544" y="67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2FF20B-2660-2659-0EAA-174BEBA0A5D6}"/>
                </a:ext>
              </a:extLst>
            </p:cNvPr>
            <p:cNvSpPr/>
            <p:nvPr/>
          </p:nvSpPr>
          <p:spPr>
            <a:xfrm rot="16200000" flipH="1" flipV="1">
              <a:off x="8270031" y="5595077"/>
              <a:ext cx="250825" cy="83820"/>
            </a:xfrm>
            <a:custGeom>
              <a:avLst/>
              <a:gdLst/>
              <a:ahLst/>
              <a:cxnLst/>
              <a:rect l="l" t="t" r="r" b="b"/>
              <a:pathLst>
                <a:path w="601344" h="76200" extrusionOk="0">
                  <a:moveTo>
                    <a:pt x="542544" y="38100"/>
                  </a:moveTo>
                  <a:lnTo>
                    <a:pt x="541019" y="35051"/>
                  </a:lnTo>
                  <a:lnTo>
                    <a:pt x="537971" y="33527"/>
                  </a:lnTo>
                  <a:lnTo>
                    <a:pt x="4571" y="33527"/>
                  </a:lnTo>
                  <a:lnTo>
                    <a:pt x="1524" y="35051"/>
                  </a:lnTo>
                  <a:lnTo>
                    <a:pt x="0" y="38100"/>
                  </a:lnTo>
                  <a:lnTo>
                    <a:pt x="1524" y="41148"/>
                  </a:lnTo>
                  <a:lnTo>
                    <a:pt x="4571" y="42672"/>
                  </a:lnTo>
                  <a:lnTo>
                    <a:pt x="537971" y="42672"/>
                  </a:lnTo>
                  <a:lnTo>
                    <a:pt x="541019" y="41148"/>
                  </a:lnTo>
                  <a:lnTo>
                    <a:pt x="542544" y="38100"/>
                  </a:lnTo>
                  <a:close/>
                </a:path>
                <a:path w="601344" h="76200" extrusionOk="0">
                  <a:moveTo>
                    <a:pt x="601217" y="38100"/>
                  </a:moveTo>
                  <a:lnTo>
                    <a:pt x="525017" y="0"/>
                  </a:lnTo>
                  <a:lnTo>
                    <a:pt x="525017" y="33527"/>
                  </a:lnTo>
                  <a:lnTo>
                    <a:pt x="537971" y="33527"/>
                  </a:lnTo>
                  <a:lnTo>
                    <a:pt x="541019" y="35051"/>
                  </a:lnTo>
                  <a:lnTo>
                    <a:pt x="542544" y="38100"/>
                  </a:lnTo>
                  <a:lnTo>
                    <a:pt x="542544" y="67437"/>
                  </a:lnTo>
                  <a:lnTo>
                    <a:pt x="601217" y="38100"/>
                  </a:lnTo>
                  <a:close/>
                </a:path>
                <a:path w="601344" h="76200" extrusionOk="0">
                  <a:moveTo>
                    <a:pt x="542544" y="67437"/>
                  </a:moveTo>
                  <a:lnTo>
                    <a:pt x="542544" y="38100"/>
                  </a:lnTo>
                  <a:lnTo>
                    <a:pt x="541019" y="41148"/>
                  </a:lnTo>
                  <a:lnTo>
                    <a:pt x="537971" y="42672"/>
                  </a:lnTo>
                  <a:lnTo>
                    <a:pt x="525017" y="42672"/>
                  </a:lnTo>
                  <a:lnTo>
                    <a:pt x="525017" y="76200"/>
                  </a:lnTo>
                  <a:lnTo>
                    <a:pt x="542544" y="67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ID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24E6C6A-FC1D-CAB1-500B-ECB270C223AB}"/>
                </a:ext>
              </a:extLst>
            </p:cNvPr>
            <p:cNvCxnSpPr/>
            <p:nvPr/>
          </p:nvCxnSpPr>
          <p:spPr>
            <a:xfrm flipV="1">
              <a:off x="8512919" y="5498239"/>
              <a:ext cx="0" cy="287020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7DC762-571E-28B6-2E06-7AC039E73F95}"/>
              </a:ext>
            </a:extLst>
          </p:cNvPr>
          <p:cNvSpPr/>
          <p:nvPr/>
        </p:nvSpPr>
        <p:spPr>
          <a:xfrm>
            <a:off x="7619498" y="5564070"/>
            <a:ext cx="1210115" cy="421711"/>
          </a:xfrm>
          <a:custGeom>
            <a:avLst/>
            <a:gdLst/>
            <a:ahLst/>
            <a:cxnLst/>
            <a:rect l="l" t="t" r="r" b="b"/>
            <a:pathLst>
              <a:path w="1093470" h="274320" extrusionOk="0">
                <a:moveTo>
                  <a:pt x="0" y="273558"/>
                </a:moveTo>
                <a:lnTo>
                  <a:pt x="630174" y="0"/>
                </a:lnTo>
                <a:lnTo>
                  <a:pt x="585216" y="173736"/>
                </a:lnTo>
                <a:lnTo>
                  <a:pt x="1093470" y="1524"/>
                </a:lnTo>
                <a:lnTo>
                  <a:pt x="463296" y="274320"/>
                </a:lnTo>
                <a:lnTo>
                  <a:pt x="508254" y="99822"/>
                </a:lnTo>
                <a:lnTo>
                  <a:pt x="0" y="273558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57AF59-606F-FFAA-81E4-0CB6AC2203F2}"/>
              </a:ext>
            </a:extLst>
          </p:cNvPr>
          <p:cNvSpPr/>
          <p:nvPr/>
        </p:nvSpPr>
        <p:spPr>
          <a:xfrm>
            <a:off x="7913549" y="6807435"/>
            <a:ext cx="770354" cy="700665"/>
          </a:xfrm>
          <a:custGeom>
            <a:avLst/>
            <a:gdLst/>
            <a:ahLst/>
            <a:cxnLst/>
            <a:rect l="l" t="t" r="r" b="b"/>
            <a:pathLst>
              <a:path w="596900" h="595629" extrusionOk="0">
                <a:moveTo>
                  <a:pt x="298703" y="0"/>
                </a:moveTo>
                <a:lnTo>
                  <a:pt x="250159" y="3898"/>
                </a:lnTo>
                <a:lnTo>
                  <a:pt x="204142" y="15185"/>
                </a:lnTo>
                <a:lnTo>
                  <a:pt x="161262" y="33247"/>
                </a:lnTo>
                <a:lnTo>
                  <a:pt x="122127" y="57473"/>
                </a:lnTo>
                <a:lnTo>
                  <a:pt x="87344" y="87248"/>
                </a:lnTo>
                <a:lnTo>
                  <a:pt x="57521" y="121962"/>
                </a:lnTo>
                <a:lnTo>
                  <a:pt x="33268" y="161001"/>
                </a:lnTo>
                <a:lnTo>
                  <a:pt x="15191" y="203752"/>
                </a:lnTo>
                <a:lnTo>
                  <a:pt x="3899" y="249603"/>
                </a:lnTo>
                <a:lnTo>
                  <a:pt x="0" y="297941"/>
                </a:lnTo>
                <a:lnTo>
                  <a:pt x="3899" y="346073"/>
                </a:lnTo>
                <a:lnTo>
                  <a:pt x="15191" y="391759"/>
                </a:lnTo>
                <a:lnTo>
                  <a:pt x="33268" y="434381"/>
                </a:lnTo>
                <a:lnTo>
                  <a:pt x="57521" y="473323"/>
                </a:lnTo>
                <a:lnTo>
                  <a:pt x="87344" y="507968"/>
                </a:lnTo>
                <a:lnTo>
                  <a:pt x="122127" y="537697"/>
                </a:lnTo>
                <a:lnTo>
                  <a:pt x="161262" y="561894"/>
                </a:lnTo>
                <a:lnTo>
                  <a:pt x="204142" y="579942"/>
                </a:lnTo>
                <a:lnTo>
                  <a:pt x="250159" y="591224"/>
                </a:lnTo>
                <a:lnTo>
                  <a:pt x="298703" y="595122"/>
                </a:lnTo>
                <a:lnTo>
                  <a:pt x="347042" y="591224"/>
                </a:lnTo>
                <a:lnTo>
                  <a:pt x="392893" y="579942"/>
                </a:lnTo>
                <a:lnTo>
                  <a:pt x="435644" y="561894"/>
                </a:lnTo>
                <a:lnTo>
                  <a:pt x="474683" y="537697"/>
                </a:lnTo>
                <a:lnTo>
                  <a:pt x="509397" y="507968"/>
                </a:lnTo>
                <a:lnTo>
                  <a:pt x="539172" y="473323"/>
                </a:lnTo>
                <a:lnTo>
                  <a:pt x="563398" y="434381"/>
                </a:lnTo>
                <a:lnTo>
                  <a:pt x="581460" y="391759"/>
                </a:lnTo>
                <a:lnTo>
                  <a:pt x="592747" y="346073"/>
                </a:lnTo>
                <a:lnTo>
                  <a:pt x="596645" y="297941"/>
                </a:lnTo>
                <a:lnTo>
                  <a:pt x="592747" y="249603"/>
                </a:lnTo>
                <a:lnTo>
                  <a:pt x="581460" y="203752"/>
                </a:lnTo>
                <a:lnTo>
                  <a:pt x="563398" y="161001"/>
                </a:lnTo>
                <a:lnTo>
                  <a:pt x="539172" y="121962"/>
                </a:lnTo>
                <a:lnTo>
                  <a:pt x="509396" y="87249"/>
                </a:lnTo>
                <a:lnTo>
                  <a:pt x="474683" y="57473"/>
                </a:lnTo>
                <a:lnTo>
                  <a:pt x="435644" y="33247"/>
                </a:lnTo>
                <a:lnTo>
                  <a:pt x="392893" y="15185"/>
                </a:lnTo>
                <a:lnTo>
                  <a:pt x="347042" y="3898"/>
                </a:lnTo>
                <a:lnTo>
                  <a:pt x="298703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AC0C866-8436-0515-C3CC-F62335997E7C}"/>
              </a:ext>
            </a:extLst>
          </p:cNvPr>
          <p:cNvSpPr/>
          <p:nvPr/>
        </p:nvSpPr>
        <p:spPr>
          <a:xfrm>
            <a:off x="8069490" y="8344254"/>
            <a:ext cx="780919" cy="741067"/>
          </a:xfrm>
          <a:custGeom>
            <a:avLst/>
            <a:gdLst/>
            <a:ahLst/>
            <a:cxnLst/>
            <a:rect l="l" t="t" r="r" b="b"/>
            <a:pathLst>
              <a:path w="596900" h="595629" extrusionOk="0">
                <a:moveTo>
                  <a:pt x="0" y="0"/>
                </a:moveTo>
                <a:lnTo>
                  <a:pt x="596645" y="0"/>
                </a:lnTo>
                <a:lnTo>
                  <a:pt x="596645" y="475488"/>
                </a:lnTo>
                <a:lnTo>
                  <a:pt x="298704" y="595122"/>
                </a:lnTo>
                <a:lnTo>
                  <a:pt x="0" y="475488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1D2A89-8BCB-47CC-A609-E8B44ABF7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956B33-B791-4B7A-B821-9FB14C8C6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2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4"/>
          <p:cNvGrpSpPr/>
          <p:nvPr/>
        </p:nvGrpSpPr>
        <p:grpSpPr>
          <a:xfrm>
            <a:off x="0" y="5107335"/>
            <a:ext cx="5841556" cy="5179665"/>
            <a:chOff x="0" y="-9525"/>
            <a:chExt cx="1538517" cy="1364192"/>
          </a:xfrm>
        </p:grpSpPr>
        <p:sp>
          <p:nvSpPr>
            <p:cNvPr id="163" name="Google Shape;163;p4"/>
            <p:cNvSpPr/>
            <p:nvPr/>
          </p:nvSpPr>
          <p:spPr>
            <a:xfrm>
              <a:off x="0" y="0"/>
              <a:ext cx="1538517" cy="1354667"/>
            </a:xfrm>
            <a:custGeom>
              <a:avLst/>
              <a:gdLst/>
              <a:ahLst/>
              <a:cxnLst/>
              <a:rect l="l" t="t" r="r" b="b"/>
              <a:pathLst>
                <a:path w="1538517" h="1354667" extrusionOk="0">
                  <a:moveTo>
                    <a:pt x="0" y="0"/>
                  </a:moveTo>
                  <a:lnTo>
                    <a:pt x="1538517" y="0"/>
                  </a:lnTo>
                  <a:lnTo>
                    <a:pt x="1538517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DCEEF3"/>
            </a:solidFill>
            <a:ln>
              <a:noFill/>
            </a:ln>
          </p:spPr>
        </p:sp>
        <p:sp>
          <p:nvSpPr>
            <p:cNvPr id="164" name="Google Shape;164;p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486905" y="-5803411"/>
            <a:ext cx="18288000" cy="10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1615" y="4214290"/>
            <a:ext cx="6072710" cy="6072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4"/>
          <p:cNvGrpSpPr/>
          <p:nvPr/>
        </p:nvGrpSpPr>
        <p:grpSpPr>
          <a:xfrm>
            <a:off x="9144000" y="149494"/>
            <a:ext cx="9804802" cy="2060145"/>
            <a:chOff x="0" y="-38100"/>
            <a:chExt cx="4049671" cy="850900"/>
          </a:xfrm>
        </p:grpSpPr>
        <p:sp>
          <p:nvSpPr>
            <p:cNvPr id="168" name="Google Shape;168;p4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072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4"/>
          <p:cNvSpPr txBox="1"/>
          <p:nvPr/>
        </p:nvSpPr>
        <p:spPr>
          <a:xfrm>
            <a:off x="8877645" y="471281"/>
            <a:ext cx="9804802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 TEST</a:t>
            </a:r>
            <a:endParaRPr sz="5400" dirty="0"/>
          </a:p>
        </p:txBody>
      </p:sp>
      <p:sp>
        <p:nvSpPr>
          <p:cNvPr id="172" name="Google Shape;172;p4"/>
          <p:cNvSpPr txBox="1"/>
          <p:nvPr/>
        </p:nvSpPr>
        <p:spPr>
          <a:xfrm>
            <a:off x="6459504" y="2301884"/>
            <a:ext cx="11099856" cy="420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Anda,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algoritma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ID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Anda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ketahui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penulisan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Algoritma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kalimat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deskriptif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Jelaskan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D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Anda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ketahui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pseudocode?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Jelaskan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ID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Anda,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kegunaan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Flowchart?</a:t>
            </a:r>
            <a:endParaRPr lang="en-ID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Anda,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3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pseudocode dan flowchart?</a:t>
            </a:r>
            <a:endParaRPr lang="en-ID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7171E5-8292-4185-9330-B653B8EF2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5DC08C-768A-4472-B6DE-3F475D5CE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11"/>
          <p:cNvCxnSpPr/>
          <p:nvPr/>
        </p:nvCxnSpPr>
        <p:spPr>
          <a:xfrm>
            <a:off x="-1536078" y="1028700"/>
            <a:ext cx="6016578" cy="0"/>
          </a:xfrm>
          <a:prstGeom prst="straightConnector1">
            <a:avLst/>
          </a:prstGeom>
          <a:noFill/>
          <a:ln w="857250" cap="rnd" cmpd="sng">
            <a:noFill/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6" name="Google Shape;2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112670" y="9131769"/>
            <a:ext cx="1982797" cy="23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0819" y="3360627"/>
            <a:ext cx="1242886" cy="78188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1"/>
          <p:cNvSpPr txBox="1"/>
          <p:nvPr/>
        </p:nvSpPr>
        <p:spPr>
          <a:xfrm>
            <a:off x="4241599" y="72072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SIMBOL FLOWCHART</a:t>
            </a:r>
            <a:endParaRPr dirty="0"/>
          </a:p>
        </p:txBody>
      </p:sp>
      <p:sp>
        <p:nvSpPr>
          <p:cNvPr id="295" name="Google Shape;295;p11"/>
          <p:cNvSpPr txBox="1"/>
          <p:nvPr/>
        </p:nvSpPr>
        <p:spPr>
          <a:xfrm>
            <a:off x="8536439" y="5029200"/>
            <a:ext cx="4578889" cy="124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4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2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elementum integer enim neque volutpat ac tincidunt vitae semper quis lectus nulla at volutpat 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BF3D8-F983-6736-1562-23CDC9AA0FB4}"/>
              </a:ext>
            </a:extLst>
          </p:cNvPr>
          <p:cNvSpPr txBox="1"/>
          <p:nvPr/>
        </p:nvSpPr>
        <p:spPr>
          <a:xfrm>
            <a:off x="1472211" y="1608969"/>
            <a:ext cx="5598537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ID" sz="4000" b="1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Processing symbols</a:t>
            </a:r>
            <a:endParaRPr lang="en-ID" sz="4000" b="1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82068A-14CD-9604-5DE2-5565C097F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146" y="3747735"/>
            <a:ext cx="4876190" cy="487619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637A93-61AA-4EA2-1C12-4FB9899FF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407280"/>
              </p:ext>
            </p:extLst>
          </p:nvPr>
        </p:nvGraphicFramePr>
        <p:xfrm>
          <a:off x="7037614" y="2521342"/>
          <a:ext cx="10664518" cy="728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259">
                  <a:extLst>
                    <a:ext uri="{9D8B030D-6E8A-4147-A177-3AD203B41FA5}">
                      <a16:colId xmlns:a16="http://schemas.microsoft.com/office/drawing/2014/main" val="1036290661"/>
                    </a:ext>
                  </a:extLst>
                </a:gridCol>
                <a:gridCol w="5332259">
                  <a:extLst>
                    <a:ext uri="{9D8B030D-6E8A-4147-A177-3AD203B41FA5}">
                      <a16:colId xmlns:a16="http://schemas.microsoft.com/office/drawing/2014/main" val="3196681268"/>
                    </a:ext>
                  </a:extLst>
                </a:gridCol>
              </a:tblGrid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Fungsi</a:t>
                      </a:r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8049"/>
                  </a:ext>
                </a:extLst>
              </a:tr>
              <a:tr h="65193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Proses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Menyatakan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suatu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tindakan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(proses) yang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dilakukan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oleh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komputer</a:t>
                      </a:r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66310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Manual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Menyatakan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suatu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tindakan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(proses) yang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tidak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dilakukan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oleh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komputer</a:t>
                      </a:r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189175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Decision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Menunjukkan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suatu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kondisi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tertentu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yang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menghasilkan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dua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kemungkinan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jawaban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: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ya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/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tidak</a:t>
                      </a:r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659345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Predefined Process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 </a:t>
                      </a:r>
                      <a:endParaRPr lang="en-ID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D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Menyatakan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suatu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fungsi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atau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sub program</a:t>
                      </a:r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99345"/>
                  </a:ext>
                </a:extLst>
              </a:tr>
            </a:tbl>
          </a:graphicData>
        </a:graphic>
      </p:graphicFrame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46DED3-3F8E-F8DA-57E7-235F37EA1CB8}"/>
              </a:ext>
            </a:extLst>
          </p:cNvPr>
          <p:cNvSpPr/>
          <p:nvPr/>
        </p:nvSpPr>
        <p:spPr>
          <a:xfrm>
            <a:off x="7618094" y="3711948"/>
            <a:ext cx="1111837" cy="574044"/>
          </a:xfrm>
          <a:custGeom>
            <a:avLst/>
            <a:gdLst/>
            <a:ahLst/>
            <a:cxnLst/>
            <a:rect l="l" t="t" r="r" b="b"/>
            <a:pathLst>
              <a:path w="1119505" h="419100" extrusionOk="0">
                <a:moveTo>
                  <a:pt x="0" y="0"/>
                </a:moveTo>
                <a:lnTo>
                  <a:pt x="0" y="419100"/>
                </a:lnTo>
                <a:lnTo>
                  <a:pt x="1119377" y="419100"/>
                </a:lnTo>
                <a:lnTo>
                  <a:pt x="1119377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8384CED-BF6A-E29D-404B-A867961FD521}"/>
              </a:ext>
            </a:extLst>
          </p:cNvPr>
          <p:cNvSpPr/>
          <p:nvPr/>
        </p:nvSpPr>
        <p:spPr>
          <a:xfrm>
            <a:off x="7555498" y="5018334"/>
            <a:ext cx="1248319" cy="746378"/>
          </a:xfrm>
          <a:custGeom>
            <a:avLst/>
            <a:gdLst/>
            <a:ahLst/>
            <a:cxnLst/>
            <a:rect l="l" t="t" r="r" b="b"/>
            <a:pathLst>
              <a:path w="1119505" h="561339" extrusionOk="0">
                <a:moveTo>
                  <a:pt x="0" y="0"/>
                </a:moveTo>
                <a:lnTo>
                  <a:pt x="1119377" y="0"/>
                </a:lnTo>
                <a:lnTo>
                  <a:pt x="893064" y="560831"/>
                </a:lnTo>
                <a:lnTo>
                  <a:pt x="226314" y="560831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8C8F61-6340-227A-35A3-3E2DC88B0D5C}"/>
              </a:ext>
            </a:extLst>
          </p:cNvPr>
          <p:cNvSpPr/>
          <p:nvPr/>
        </p:nvSpPr>
        <p:spPr>
          <a:xfrm>
            <a:off x="7555498" y="6331590"/>
            <a:ext cx="1519782" cy="1036769"/>
          </a:xfrm>
          <a:custGeom>
            <a:avLst/>
            <a:gdLst/>
            <a:ahLst/>
            <a:cxnLst/>
            <a:rect l="l" t="t" r="r" b="b"/>
            <a:pathLst>
              <a:path w="1118870" h="699135" extrusionOk="0">
                <a:moveTo>
                  <a:pt x="559308" y="0"/>
                </a:moveTo>
                <a:lnTo>
                  <a:pt x="0" y="349757"/>
                </a:lnTo>
                <a:lnTo>
                  <a:pt x="559308" y="698753"/>
                </a:lnTo>
                <a:lnTo>
                  <a:pt x="1118616" y="349757"/>
                </a:lnTo>
                <a:lnTo>
                  <a:pt x="55930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/>
          </a:p>
        </p:txBody>
      </p:sp>
      <p:sp>
        <p:nvSpPr>
          <p:cNvPr id="9" name="Flowchart: Predefined Process 8">
            <a:extLst>
              <a:ext uri="{FF2B5EF4-FFF2-40B4-BE49-F238E27FC236}">
                <a16:creationId xmlns:a16="http://schemas.microsoft.com/office/drawing/2014/main" id="{693CF643-65AC-0D02-43E9-F2D921734481}"/>
              </a:ext>
            </a:extLst>
          </p:cNvPr>
          <p:cNvSpPr/>
          <p:nvPr/>
        </p:nvSpPr>
        <p:spPr>
          <a:xfrm>
            <a:off x="7659231" y="8278587"/>
            <a:ext cx="2158537" cy="1017016"/>
          </a:xfrm>
          <a:prstGeom prst="flowChartPredefinedProcess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0" name="Google Shape;279;p11">
            <a:extLst>
              <a:ext uri="{FF2B5EF4-FFF2-40B4-BE49-F238E27FC236}">
                <a16:creationId xmlns:a16="http://schemas.microsoft.com/office/drawing/2014/main" id="{C8EA5D79-FA65-1FE9-A352-E8900ABDEE52}"/>
              </a:ext>
            </a:extLst>
          </p:cNvPr>
          <p:cNvCxnSpPr/>
          <p:nvPr/>
        </p:nvCxnSpPr>
        <p:spPr>
          <a:xfrm>
            <a:off x="-1383678" y="1197429"/>
            <a:ext cx="6016578" cy="0"/>
          </a:xfrm>
          <a:prstGeom prst="straightConnector1">
            <a:avLst/>
          </a:prstGeom>
          <a:noFill/>
          <a:ln w="857250" cap="rnd" cmpd="sng">
            <a:solidFill>
              <a:srgbClr val="2D8EA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B93B4A7-5F2B-4A32-B8F0-9253C9767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6EAC93-4C7B-4EB0-9B26-AC4A015EA8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05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11"/>
          <p:cNvCxnSpPr/>
          <p:nvPr/>
        </p:nvCxnSpPr>
        <p:spPr>
          <a:xfrm>
            <a:off x="-1536078" y="1028700"/>
            <a:ext cx="6016578" cy="0"/>
          </a:xfrm>
          <a:prstGeom prst="straightConnector1">
            <a:avLst/>
          </a:prstGeom>
          <a:noFill/>
          <a:ln w="857250" cap="rnd" cmpd="sng">
            <a:noFill/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6" name="Google Shape;2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112670" y="9131769"/>
            <a:ext cx="1982797" cy="23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0819" y="3360627"/>
            <a:ext cx="1242886" cy="78188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1"/>
          <p:cNvSpPr txBox="1"/>
          <p:nvPr/>
        </p:nvSpPr>
        <p:spPr>
          <a:xfrm>
            <a:off x="4241599" y="72072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SIMBOL FLOWCHART</a:t>
            </a:r>
            <a:endParaRPr dirty="0"/>
          </a:p>
        </p:txBody>
      </p:sp>
      <p:sp>
        <p:nvSpPr>
          <p:cNvPr id="295" name="Google Shape;295;p11"/>
          <p:cNvSpPr txBox="1"/>
          <p:nvPr/>
        </p:nvSpPr>
        <p:spPr>
          <a:xfrm>
            <a:off x="8536439" y="5029200"/>
            <a:ext cx="4578889" cy="124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4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2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elementum integer enim neque volutpat ac tincidunt vitae semper quis lectus nulla at volutpat 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BF3D8-F983-6736-1562-23CDC9AA0FB4}"/>
              </a:ext>
            </a:extLst>
          </p:cNvPr>
          <p:cNvSpPr txBox="1"/>
          <p:nvPr/>
        </p:nvSpPr>
        <p:spPr>
          <a:xfrm>
            <a:off x="1472211" y="1608969"/>
            <a:ext cx="5598537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ID" sz="4000" b="1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Processing symbols</a:t>
            </a:r>
            <a:endParaRPr lang="en-ID" sz="4000" b="1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82068A-14CD-9604-5DE2-5565C097F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146" y="3747735"/>
            <a:ext cx="4876190" cy="487619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637A93-61AA-4EA2-1C12-4FB9899FF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717920"/>
              </p:ext>
            </p:extLst>
          </p:nvPr>
        </p:nvGraphicFramePr>
        <p:xfrm>
          <a:off x="7037614" y="2521342"/>
          <a:ext cx="10664518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259">
                  <a:extLst>
                    <a:ext uri="{9D8B030D-6E8A-4147-A177-3AD203B41FA5}">
                      <a16:colId xmlns:a16="http://schemas.microsoft.com/office/drawing/2014/main" val="1036290661"/>
                    </a:ext>
                  </a:extLst>
                </a:gridCol>
                <a:gridCol w="5332259">
                  <a:extLst>
                    <a:ext uri="{9D8B030D-6E8A-4147-A177-3AD203B41FA5}">
                      <a16:colId xmlns:a16="http://schemas.microsoft.com/office/drawing/2014/main" val="3196681268"/>
                    </a:ext>
                  </a:extLst>
                </a:gridCol>
              </a:tblGrid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Fungsi</a:t>
                      </a:r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8049"/>
                  </a:ext>
                </a:extLst>
              </a:tr>
              <a:tr h="65193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Preparation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Menyatakan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nilai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awal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variable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atau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digunakan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untuk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algoritma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perulangan</a:t>
                      </a:r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66310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Terminal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Menyatakan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permulaan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(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awal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)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atau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akhir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suatu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189175"/>
                  </a:ext>
                </a:extLst>
              </a:tr>
            </a:tbl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BC640B8-EBCC-CACC-A152-04F949631902}"/>
              </a:ext>
            </a:extLst>
          </p:cNvPr>
          <p:cNvSpPr/>
          <p:nvPr/>
        </p:nvSpPr>
        <p:spPr>
          <a:xfrm>
            <a:off x="7618740" y="3518856"/>
            <a:ext cx="1248318" cy="746378"/>
          </a:xfrm>
          <a:custGeom>
            <a:avLst/>
            <a:gdLst/>
            <a:ahLst/>
            <a:cxnLst/>
            <a:rect l="l" t="t" r="r" b="b"/>
            <a:pathLst>
              <a:path w="1119505" h="419100" extrusionOk="0">
                <a:moveTo>
                  <a:pt x="225552" y="0"/>
                </a:moveTo>
                <a:lnTo>
                  <a:pt x="892302" y="0"/>
                </a:lnTo>
                <a:lnTo>
                  <a:pt x="1119378" y="209550"/>
                </a:lnTo>
                <a:lnTo>
                  <a:pt x="892302" y="419100"/>
                </a:lnTo>
                <a:lnTo>
                  <a:pt x="225552" y="419100"/>
                </a:lnTo>
                <a:lnTo>
                  <a:pt x="0" y="209550"/>
                </a:lnTo>
                <a:lnTo>
                  <a:pt x="225552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704000-2441-0077-4558-F6372CB67807}"/>
              </a:ext>
            </a:extLst>
          </p:cNvPr>
          <p:cNvSpPr/>
          <p:nvPr/>
        </p:nvSpPr>
        <p:spPr>
          <a:xfrm>
            <a:off x="7701160" y="5029200"/>
            <a:ext cx="1248317" cy="633663"/>
          </a:xfrm>
          <a:custGeom>
            <a:avLst/>
            <a:gdLst/>
            <a:ahLst/>
            <a:cxnLst/>
            <a:rect l="l" t="t" r="r" b="b"/>
            <a:pathLst>
              <a:path w="1119505" h="419100" extrusionOk="0">
                <a:moveTo>
                  <a:pt x="179832" y="0"/>
                </a:moveTo>
                <a:lnTo>
                  <a:pt x="138679" y="5529"/>
                </a:lnTo>
                <a:lnTo>
                  <a:pt x="100859" y="21282"/>
                </a:lnTo>
                <a:lnTo>
                  <a:pt x="67464" y="46006"/>
                </a:lnTo>
                <a:lnTo>
                  <a:pt x="39588" y="78448"/>
                </a:lnTo>
                <a:lnTo>
                  <a:pt x="18323" y="117354"/>
                </a:lnTo>
                <a:lnTo>
                  <a:pt x="4763" y="161472"/>
                </a:lnTo>
                <a:lnTo>
                  <a:pt x="0" y="209550"/>
                </a:lnTo>
                <a:lnTo>
                  <a:pt x="4763" y="257627"/>
                </a:lnTo>
                <a:lnTo>
                  <a:pt x="18323" y="301745"/>
                </a:lnTo>
                <a:lnTo>
                  <a:pt x="39588" y="340651"/>
                </a:lnTo>
                <a:lnTo>
                  <a:pt x="67464" y="373093"/>
                </a:lnTo>
                <a:lnTo>
                  <a:pt x="100859" y="397817"/>
                </a:lnTo>
                <a:lnTo>
                  <a:pt x="138679" y="413570"/>
                </a:lnTo>
                <a:lnTo>
                  <a:pt x="179832" y="419100"/>
                </a:lnTo>
                <a:lnTo>
                  <a:pt x="939546" y="419100"/>
                </a:lnTo>
                <a:lnTo>
                  <a:pt x="980698" y="413570"/>
                </a:lnTo>
                <a:lnTo>
                  <a:pt x="1018518" y="397817"/>
                </a:lnTo>
                <a:lnTo>
                  <a:pt x="1051913" y="373093"/>
                </a:lnTo>
                <a:lnTo>
                  <a:pt x="1079789" y="340651"/>
                </a:lnTo>
                <a:lnTo>
                  <a:pt x="1101054" y="301745"/>
                </a:lnTo>
                <a:lnTo>
                  <a:pt x="1114614" y="257627"/>
                </a:lnTo>
                <a:lnTo>
                  <a:pt x="1119378" y="209550"/>
                </a:lnTo>
                <a:lnTo>
                  <a:pt x="1114614" y="161472"/>
                </a:lnTo>
                <a:lnTo>
                  <a:pt x="1101054" y="117354"/>
                </a:lnTo>
                <a:lnTo>
                  <a:pt x="1079789" y="78448"/>
                </a:lnTo>
                <a:lnTo>
                  <a:pt x="1051913" y="46006"/>
                </a:lnTo>
                <a:lnTo>
                  <a:pt x="1018518" y="21282"/>
                </a:lnTo>
                <a:lnTo>
                  <a:pt x="980698" y="5529"/>
                </a:lnTo>
                <a:lnTo>
                  <a:pt x="939546" y="0"/>
                </a:lnTo>
                <a:lnTo>
                  <a:pt x="179832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/>
          </a:p>
        </p:txBody>
      </p:sp>
      <p:cxnSp>
        <p:nvCxnSpPr>
          <p:cNvPr id="13" name="Google Shape;279;p11">
            <a:extLst>
              <a:ext uri="{FF2B5EF4-FFF2-40B4-BE49-F238E27FC236}">
                <a16:creationId xmlns:a16="http://schemas.microsoft.com/office/drawing/2014/main" id="{E949AE87-C229-9834-EDF8-4BB837DA3897}"/>
              </a:ext>
            </a:extLst>
          </p:cNvPr>
          <p:cNvCxnSpPr/>
          <p:nvPr/>
        </p:nvCxnSpPr>
        <p:spPr>
          <a:xfrm>
            <a:off x="-1383678" y="1181100"/>
            <a:ext cx="6016578" cy="0"/>
          </a:xfrm>
          <a:prstGeom prst="straightConnector1">
            <a:avLst/>
          </a:prstGeom>
          <a:noFill/>
          <a:ln w="857250" cap="rnd" cmpd="sng">
            <a:solidFill>
              <a:srgbClr val="2D8EA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6A1ACBE-68BB-4F9D-9D57-6142E8FC2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48A2FB-D0D6-4EE8-B7A5-4D021A054D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64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11"/>
          <p:cNvCxnSpPr/>
          <p:nvPr/>
        </p:nvCxnSpPr>
        <p:spPr>
          <a:xfrm>
            <a:off x="-1536078" y="1028700"/>
            <a:ext cx="6016578" cy="0"/>
          </a:xfrm>
          <a:prstGeom prst="straightConnector1">
            <a:avLst/>
          </a:prstGeom>
          <a:noFill/>
          <a:ln w="857250" cap="rnd" cmpd="sng">
            <a:noFill/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6" name="Google Shape;2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112670" y="9131769"/>
            <a:ext cx="1982797" cy="23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0819" y="3360627"/>
            <a:ext cx="1242886" cy="78188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1"/>
          <p:cNvSpPr txBox="1"/>
          <p:nvPr/>
        </p:nvSpPr>
        <p:spPr>
          <a:xfrm>
            <a:off x="4241599" y="72072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SIMBOL FLOWCHART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BF3D8-F983-6736-1562-23CDC9AA0FB4}"/>
              </a:ext>
            </a:extLst>
          </p:cNvPr>
          <p:cNvSpPr txBox="1"/>
          <p:nvPr/>
        </p:nvSpPr>
        <p:spPr>
          <a:xfrm>
            <a:off x="1472211" y="1608969"/>
            <a:ext cx="5598537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ID" sz="4000" b="1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Input &amp; Output symbols</a:t>
            </a:r>
            <a:endParaRPr lang="en-ID" sz="4000" b="1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82068A-14CD-9604-5DE2-5565C097F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146" y="3801841"/>
            <a:ext cx="4876190" cy="487619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637A93-61AA-4EA2-1C12-4FB9899FF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144985"/>
              </p:ext>
            </p:extLst>
          </p:nvPr>
        </p:nvGraphicFramePr>
        <p:xfrm>
          <a:off x="7070748" y="2673683"/>
          <a:ext cx="10664518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259">
                  <a:extLst>
                    <a:ext uri="{9D8B030D-6E8A-4147-A177-3AD203B41FA5}">
                      <a16:colId xmlns:a16="http://schemas.microsoft.com/office/drawing/2014/main" val="1036290661"/>
                    </a:ext>
                  </a:extLst>
                </a:gridCol>
                <a:gridCol w="5332259">
                  <a:extLst>
                    <a:ext uri="{9D8B030D-6E8A-4147-A177-3AD203B41FA5}">
                      <a16:colId xmlns:a16="http://schemas.microsoft.com/office/drawing/2014/main" val="3196681268"/>
                    </a:ext>
                  </a:extLst>
                </a:gridCol>
              </a:tblGrid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Fungsi</a:t>
                      </a:r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8049"/>
                  </a:ext>
                </a:extLst>
              </a:tr>
              <a:tr h="42090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Input / Output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Menyatakan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proses input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atau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output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tanpa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tergantung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jenis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peralatannya</a:t>
                      </a:r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66310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Punched Card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Menyatakan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input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berasal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dari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kartu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atau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output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ditulis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ke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kartu</a:t>
                      </a:r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032365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Disk Storage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Menyatakan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input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berasal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dari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dari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disk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atau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output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disimpan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ke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disk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57851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Document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Mencetak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keluaran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dalam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bentuk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dokumen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(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melalui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printer)</a:t>
                      </a:r>
                    </a:p>
                    <a:p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04046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842655"/>
                  </a:ext>
                </a:extLst>
              </a:tr>
            </a:tbl>
          </a:graphicData>
        </a:graphic>
      </p:graphicFrame>
      <p:cxnSp>
        <p:nvCxnSpPr>
          <p:cNvPr id="13" name="Google Shape;279;p11">
            <a:extLst>
              <a:ext uri="{FF2B5EF4-FFF2-40B4-BE49-F238E27FC236}">
                <a16:creationId xmlns:a16="http://schemas.microsoft.com/office/drawing/2014/main" id="{E949AE87-C229-9834-EDF8-4BB837DA3897}"/>
              </a:ext>
            </a:extLst>
          </p:cNvPr>
          <p:cNvCxnSpPr/>
          <p:nvPr/>
        </p:nvCxnSpPr>
        <p:spPr>
          <a:xfrm>
            <a:off x="-1383678" y="1181100"/>
            <a:ext cx="6016578" cy="0"/>
          </a:xfrm>
          <a:prstGeom prst="straightConnector1">
            <a:avLst/>
          </a:prstGeom>
          <a:noFill/>
          <a:ln w="857250" cap="rnd" cmpd="sng">
            <a:solidFill>
              <a:srgbClr val="2D8EA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81D7D49-9E83-3404-5E38-3F4E8FCF188B}"/>
              </a:ext>
            </a:extLst>
          </p:cNvPr>
          <p:cNvSpPr/>
          <p:nvPr/>
        </p:nvSpPr>
        <p:spPr>
          <a:xfrm>
            <a:off x="8177530" y="3796670"/>
            <a:ext cx="966470" cy="544830"/>
          </a:xfrm>
          <a:custGeom>
            <a:avLst/>
            <a:gdLst/>
            <a:ahLst/>
            <a:cxnLst/>
            <a:rect l="l" t="t" r="r" b="b"/>
            <a:pathLst>
              <a:path w="1271905" h="711835" extrusionOk="0">
                <a:moveTo>
                  <a:pt x="254507" y="0"/>
                </a:moveTo>
                <a:lnTo>
                  <a:pt x="1271777" y="0"/>
                </a:lnTo>
                <a:lnTo>
                  <a:pt x="1012698" y="711707"/>
                </a:lnTo>
                <a:lnTo>
                  <a:pt x="0" y="711707"/>
                </a:lnTo>
                <a:lnTo>
                  <a:pt x="254507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50BC7A8-4F7D-C011-45E4-8C17B528D218}"/>
              </a:ext>
            </a:extLst>
          </p:cNvPr>
          <p:cNvSpPr/>
          <p:nvPr/>
        </p:nvSpPr>
        <p:spPr>
          <a:xfrm>
            <a:off x="8234997" y="5314018"/>
            <a:ext cx="851535" cy="487680"/>
          </a:xfrm>
          <a:custGeom>
            <a:avLst/>
            <a:gdLst/>
            <a:ahLst/>
            <a:cxnLst/>
            <a:rect l="l" t="t" r="r" b="b"/>
            <a:pathLst>
              <a:path w="1271905" h="725804" extrusionOk="0">
                <a:moveTo>
                  <a:pt x="254508" y="0"/>
                </a:moveTo>
                <a:lnTo>
                  <a:pt x="1271778" y="0"/>
                </a:lnTo>
                <a:lnTo>
                  <a:pt x="1271778" y="725424"/>
                </a:lnTo>
                <a:lnTo>
                  <a:pt x="0" y="725424"/>
                </a:lnTo>
                <a:lnTo>
                  <a:pt x="0" y="145541"/>
                </a:lnTo>
                <a:lnTo>
                  <a:pt x="25450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E2A51BD-16B5-2D0F-9119-4B70E61ABE93}"/>
              </a:ext>
            </a:extLst>
          </p:cNvPr>
          <p:cNvSpPr/>
          <p:nvPr/>
        </p:nvSpPr>
        <p:spPr>
          <a:xfrm>
            <a:off x="8234997" y="6428458"/>
            <a:ext cx="966470" cy="691515"/>
          </a:xfrm>
          <a:custGeom>
            <a:avLst/>
            <a:gdLst/>
            <a:ahLst/>
            <a:cxnLst/>
            <a:rect l="l" t="t" r="r" b="b"/>
            <a:pathLst>
              <a:path w="1271270" h="906145" extrusionOk="0">
                <a:moveTo>
                  <a:pt x="211836" y="906017"/>
                </a:moveTo>
                <a:lnTo>
                  <a:pt x="171807" y="888313"/>
                </a:lnTo>
                <a:lnTo>
                  <a:pt x="133921" y="859821"/>
                </a:lnTo>
                <a:lnTo>
                  <a:pt x="98036" y="821471"/>
                </a:lnTo>
                <a:lnTo>
                  <a:pt x="64008" y="774191"/>
                </a:lnTo>
                <a:lnTo>
                  <a:pt x="49665" y="733263"/>
                </a:lnTo>
                <a:lnTo>
                  <a:pt x="36789" y="690296"/>
                </a:lnTo>
                <a:lnTo>
                  <a:pt x="25539" y="645489"/>
                </a:lnTo>
                <a:lnTo>
                  <a:pt x="16075" y="599043"/>
                </a:lnTo>
                <a:lnTo>
                  <a:pt x="8557" y="551157"/>
                </a:lnTo>
                <a:lnTo>
                  <a:pt x="3145" y="502031"/>
                </a:lnTo>
                <a:lnTo>
                  <a:pt x="0" y="451865"/>
                </a:lnTo>
                <a:lnTo>
                  <a:pt x="3145" y="402655"/>
                </a:lnTo>
                <a:lnTo>
                  <a:pt x="8557" y="354338"/>
                </a:lnTo>
                <a:lnTo>
                  <a:pt x="16075" y="306968"/>
                </a:lnTo>
                <a:lnTo>
                  <a:pt x="25539" y="260597"/>
                </a:lnTo>
                <a:lnTo>
                  <a:pt x="36789" y="215279"/>
                </a:lnTo>
                <a:lnTo>
                  <a:pt x="49665" y="171067"/>
                </a:lnTo>
                <a:lnTo>
                  <a:pt x="64008" y="128015"/>
                </a:lnTo>
                <a:lnTo>
                  <a:pt x="98036" y="82081"/>
                </a:lnTo>
                <a:lnTo>
                  <a:pt x="133921" y="44576"/>
                </a:lnTo>
                <a:lnTo>
                  <a:pt x="171807" y="16787"/>
                </a:lnTo>
                <a:lnTo>
                  <a:pt x="211836" y="0"/>
                </a:lnTo>
                <a:lnTo>
                  <a:pt x="1271016" y="0"/>
                </a:lnTo>
                <a:lnTo>
                  <a:pt x="1231630" y="16787"/>
                </a:lnTo>
                <a:lnTo>
                  <a:pt x="1194815" y="44576"/>
                </a:lnTo>
                <a:lnTo>
                  <a:pt x="1159144" y="82081"/>
                </a:lnTo>
                <a:lnTo>
                  <a:pt x="1123188" y="128015"/>
                </a:lnTo>
                <a:lnTo>
                  <a:pt x="1108845" y="171067"/>
                </a:lnTo>
                <a:lnTo>
                  <a:pt x="1095969" y="215279"/>
                </a:lnTo>
                <a:lnTo>
                  <a:pt x="1084719" y="260597"/>
                </a:lnTo>
                <a:lnTo>
                  <a:pt x="1075255" y="306968"/>
                </a:lnTo>
                <a:lnTo>
                  <a:pt x="1067737" y="354338"/>
                </a:lnTo>
                <a:lnTo>
                  <a:pt x="1062325" y="402655"/>
                </a:lnTo>
                <a:lnTo>
                  <a:pt x="1059180" y="451865"/>
                </a:lnTo>
                <a:lnTo>
                  <a:pt x="1062325" y="502031"/>
                </a:lnTo>
                <a:lnTo>
                  <a:pt x="1067737" y="551157"/>
                </a:lnTo>
                <a:lnTo>
                  <a:pt x="1075255" y="599043"/>
                </a:lnTo>
                <a:lnTo>
                  <a:pt x="1084719" y="645489"/>
                </a:lnTo>
                <a:lnTo>
                  <a:pt x="1095969" y="690296"/>
                </a:lnTo>
                <a:lnTo>
                  <a:pt x="1108845" y="733263"/>
                </a:lnTo>
                <a:lnTo>
                  <a:pt x="1123188" y="774191"/>
                </a:lnTo>
                <a:lnTo>
                  <a:pt x="1159144" y="821471"/>
                </a:lnTo>
                <a:lnTo>
                  <a:pt x="1194816" y="859821"/>
                </a:lnTo>
                <a:lnTo>
                  <a:pt x="1231630" y="888313"/>
                </a:lnTo>
                <a:lnTo>
                  <a:pt x="1271016" y="906017"/>
                </a:lnTo>
                <a:lnTo>
                  <a:pt x="211836" y="906017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47716C4-5CE2-107D-A60B-482111D691AC}"/>
              </a:ext>
            </a:extLst>
          </p:cNvPr>
          <p:cNvSpPr/>
          <p:nvPr/>
        </p:nvSpPr>
        <p:spPr>
          <a:xfrm>
            <a:off x="8234997" y="8026980"/>
            <a:ext cx="1099185" cy="713105"/>
          </a:xfrm>
          <a:custGeom>
            <a:avLst/>
            <a:gdLst/>
            <a:ahLst/>
            <a:cxnLst/>
            <a:rect l="l" t="t" r="r" b="b"/>
            <a:pathLst>
              <a:path w="1447800" h="935355" extrusionOk="0">
                <a:moveTo>
                  <a:pt x="0" y="873251"/>
                </a:moveTo>
                <a:lnTo>
                  <a:pt x="47398" y="885122"/>
                </a:lnTo>
                <a:lnTo>
                  <a:pt x="94583" y="895064"/>
                </a:lnTo>
                <a:lnTo>
                  <a:pt x="141339" y="904005"/>
                </a:lnTo>
                <a:lnTo>
                  <a:pt x="187452" y="912876"/>
                </a:lnTo>
                <a:lnTo>
                  <a:pt x="226575" y="919114"/>
                </a:lnTo>
                <a:lnTo>
                  <a:pt x="264985" y="923925"/>
                </a:lnTo>
                <a:lnTo>
                  <a:pt x="302537" y="928735"/>
                </a:lnTo>
                <a:lnTo>
                  <a:pt x="339090" y="934974"/>
                </a:lnTo>
                <a:lnTo>
                  <a:pt x="424088" y="933390"/>
                </a:lnTo>
                <a:lnTo>
                  <a:pt x="480726" y="929735"/>
                </a:lnTo>
                <a:lnTo>
                  <a:pt x="518362" y="925651"/>
                </a:lnTo>
                <a:lnTo>
                  <a:pt x="546354" y="922782"/>
                </a:lnTo>
                <a:lnTo>
                  <a:pt x="575250" y="918043"/>
                </a:lnTo>
                <a:lnTo>
                  <a:pt x="604361" y="912304"/>
                </a:lnTo>
                <a:lnTo>
                  <a:pt x="633043" y="906279"/>
                </a:lnTo>
                <a:lnTo>
                  <a:pt x="660654" y="900684"/>
                </a:lnTo>
                <a:lnTo>
                  <a:pt x="684907" y="893540"/>
                </a:lnTo>
                <a:lnTo>
                  <a:pt x="708945" y="886396"/>
                </a:lnTo>
                <a:lnTo>
                  <a:pt x="733413" y="878395"/>
                </a:lnTo>
                <a:lnTo>
                  <a:pt x="758952" y="868679"/>
                </a:lnTo>
                <a:lnTo>
                  <a:pt x="784038" y="862536"/>
                </a:lnTo>
                <a:lnTo>
                  <a:pt x="809910" y="855535"/>
                </a:lnTo>
                <a:lnTo>
                  <a:pt x="836211" y="847677"/>
                </a:lnTo>
                <a:lnTo>
                  <a:pt x="862584" y="838962"/>
                </a:lnTo>
                <a:lnTo>
                  <a:pt x="890837" y="831175"/>
                </a:lnTo>
                <a:lnTo>
                  <a:pt x="918876" y="822959"/>
                </a:lnTo>
                <a:lnTo>
                  <a:pt x="947344" y="814744"/>
                </a:lnTo>
                <a:lnTo>
                  <a:pt x="976884" y="806958"/>
                </a:lnTo>
                <a:lnTo>
                  <a:pt x="1007340" y="800064"/>
                </a:lnTo>
                <a:lnTo>
                  <a:pt x="1038796" y="791813"/>
                </a:lnTo>
                <a:lnTo>
                  <a:pt x="1072253" y="783705"/>
                </a:lnTo>
                <a:lnTo>
                  <a:pt x="1108710" y="777239"/>
                </a:lnTo>
                <a:lnTo>
                  <a:pt x="1144476" y="772179"/>
                </a:lnTo>
                <a:lnTo>
                  <a:pt x="1180528" y="765905"/>
                </a:lnTo>
                <a:lnTo>
                  <a:pt x="1218009" y="759773"/>
                </a:lnTo>
                <a:lnTo>
                  <a:pt x="1258062" y="755141"/>
                </a:lnTo>
                <a:lnTo>
                  <a:pt x="1302496" y="754308"/>
                </a:lnTo>
                <a:lnTo>
                  <a:pt x="1348930" y="752475"/>
                </a:lnTo>
                <a:lnTo>
                  <a:pt x="1397365" y="750641"/>
                </a:lnTo>
                <a:lnTo>
                  <a:pt x="1447800" y="749808"/>
                </a:lnTo>
                <a:lnTo>
                  <a:pt x="1447799" y="0"/>
                </a:lnTo>
                <a:lnTo>
                  <a:pt x="0" y="0"/>
                </a:lnTo>
                <a:lnTo>
                  <a:pt x="0" y="87325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9B38BC-CFCE-4C68-9545-1DDDC6379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C4A3B9-043B-488D-A641-380E82445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24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11"/>
          <p:cNvCxnSpPr/>
          <p:nvPr/>
        </p:nvCxnSpPr>
        <p:spPr>
          <a:xfrm>
            <a:off x="-1536078" y="1028700"/>
            <a:ext cx="6016578" cy="0"/>
          </a:xfrm>
          <a:prstGeom prst="straightConnector1">
            <a:avLst/>
          </a:prstGeom>
          <a:noFill/>
          <a:ln w="857250" cap="rnd" cmpd="sng">
            <a:noFill/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6" name="Google Shape;2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112670" y="9131769"/>
            <a:ext cx="1982797" cy="23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0819" y="3360627"/>
            <a:ext cx="1242886" cy="78188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1"/>
          <p:cNvSpPr txBox="1"/>
          <p:nvPr/>
        </p:nvSpPr>
        <p:spPr>
          <a:xfrm>
            <a:off x="4241599" y="72072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SIMBOL FLOWCHART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BF3D8-F983-6736-1562-23CDC9AA0FB4}"/>
              </a:ext>
            </a:extLst>
          </p:cNvPr>
          <p:cNvSpPr txBox="1"/>
          <p:nvPr/>
        </p:nvSpPr>
        <p:spPr>
          <a:xfrm>
            <a:off x="1472211" y="1608969"/>
            <a:ext cx="5598537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ID" sz="4000" b="1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Input &amp; Output symbols</a:t>
            </a:r>
            <a:endParaRPr lang="en-ID" sz="4000" b="1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82068A-14CD-9604-5DE2-5565C097F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146" y="3801841"/>
            <a:ext cx="4876190" cy="487619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637A93-61AA-4EA2-1C12-4FB9899FF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652358"/>
              </p:ext>
            </p:extLst>
          </p:nvPr>
        </p:nvGraphicFramePr>
        <p:xfrm>
          <a:off x="7070748" y="2673683"/>
          <a:ext cx="10664518" cy="654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259">
                  <a:extLst>
                    <a:ext uri="{9D8B030D-6E8A-4147-A177-3AD203B41FA5}">
                      <a16:colId xmlns:a16="http://schemas.microsoft.com/office/drawing/2014/main" val="1036290661"/>
                    </a:ext>
                  </a:extLst>
                </a:gridCol>
                <a:gridCol w="5332259">
                  <a:extLst>
                    <a:ext uri="{9D8B030D-6E8A-4147-A177-3AD203B41FA5}">
                      <a16:colId xmlns:a16="http://schemas.microsoft.com/office/drawing/2014/main" val="3196681268"/>
                    </a:ext>
                  </a:extLst>
                </a:gridCol>
              </a:tblGrid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Fungsi</a:t>
                      </a:r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8049"/>
                  </a:ext>
                </a:extLst>
              </a:tr>
              <a:tr h="42090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Display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Mencetak keluaran dalam layar monitor</a:t>
                      </a:r>
                      <a:endParaRPr lang="en-ID" sz="28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28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7266310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Magnetic Tape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28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Menyatakan</a:t>
                      </a: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output yang </a:t>
                      </a:r>
                      <a:r>
                        <a:rPr lang="en-ID" sz="28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menggunakan</a:t>
                      </a: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pita magnetic</a:t>
                      </a:r>
                      <a:endParaRPr lang="en-ID" sz="2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2032365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Punched Tape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28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Menyatakan</a:t>
                      </a: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input dan output </a:t>
                      </a:r>
                      <a:r>
                        <a:rPr lang="en-ID" sz="28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menggunakan</a:t>
                      </a: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28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kertas</a:t>
                      </a: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28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berlubang</a:t>
                      </a:r>
                      <a:endParaRPr lang="en-ID" sz="2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2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57851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Hardisk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Storage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D" sz="28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Menyatakan</a:t>
                      </a: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input output </a:t>
                      </a:r>
                      <a:r>
                        <a:rPr lang="en-ID" sz="28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menggunakan</a:t>
                      </a: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hard disk</a:t>
                      </a:r>
                      <a:endParaRPr lang="en-ID" sz="2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04046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842655"/>
                  </a:ext>
                </a:extLst>
              </a:tr>
            </a:tbl>
          </a:graphicData>
        </a:graphic>
      </p:graphicFrame>
      <p:cxnSp>
        <p:nvCxnSpPr>
          <p:cNvPr id="13" name="Google Shape;279;p11">
            <a:extLst>
              <a:ext uri="{FF2B5EF4-FFF2-40B4-BE49-F238E27FC236}">
                <a16:creationId xmlns:a16="http://schemas.microsoft.com/office/drawing/2014/main" id="{E949AE87-C229-9834-EDF8-4BB837DA3897}"/>
              </a:ext>
            </a:extLst>
          </p:cNvPr>
          <p:cNvCxnSpPr/>
          <p:nvPr/>
        </p:nvCxnSpPr>
        <p:spPr>
          <a:xfrm>
            <a:off x="-1383678" y="1181100"/>
            <a:ext cx="6016578" cy="0"/>
          </a:xfrm>
          <a:prstGeom prst="straightConnector1">
            <a:avLst/>
          </a:prstGeom>
          <a:noFill/>
          <a:ln w="857250" cap="rnd" cmpd="sng">
            <a:solidFill>
              <a:srgbClr val="2D8EA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6550DB3-E3B7-676E-E63B-3DB1E6F2F8E7}"/>
              </a:ext>
            </a:extLst>
          </p:cNvPr>
          <p:cNvSpPr/>
          <p:nvPr/>
        </p:nvSpPr>
        <p:spPr>
          <a:xfrm>
            <a:off x="8102282" y="3811592"/>
            <a:ext cx="1099185" cy="572135"/>
          </a:xfrm>
          <a:custGeom>
            <a:avLst/>
            <a:gdLst/>
            <a:ahLst/>
            <a:cxnLst/>
            <a:rect l="l" t="t" r="r" b="b"/>
            <a:pathLst>
              <a:path w="1447800" h="748029" extrusionOk="0">
                <a:moveTo>
                  <a:pt x="1203198" y="0"/>
                </a:moveTo>
                <a:lnTo>
                  <a:pt x="1247905" y="12680"/>
                </a:lnTo>
                <a:lnTo>
                  <a:pt x="1292828" y="35147"/>
                </a:lnTo>
                <a:lnTo>
                  <a:pt x="1334464" y="66329"/>
                </a:lnTo>
                <a:lnTo>
                  <a:pt x="1369314" y="105156"/>
                </a:lnTo>
                <a:lnTo>
                  <a:pt x="1388092" y="145827"/>
                </a:lnTo>
                <a:lnTo>
                  <a:pt x="1404224" y="187960"/>
                </a:lnTo>
                <a:lnTo>
                  <a:pt x="1417986" y="231743"/>
                </a:lnTo>
                <a:lnTo>
                  <a:pt x="1429653" y="277367"/>
                </a:lnTo>
                <a:lnTo>
                  <a:pt x="1439499" y="325024"/>
                </a:lnTo>
                <a:lnTo>
                  <a:pt x="1447800" y="374904"/>
                </a:lnTo>
                <a:lnTo>
                  <a:pt x="1437662" y="431139"/>
                </a:lnTo>
                <a:lnTo>
                  <a:pt x="1425220" y="485546"/>
                </a:lnTo>
                <a:lnTo>
                  <a:pt x="1409998" y="538124"/>
                </a:lnTo>
                <a:lnTo>
                  <a:pt x="1391521" y="588873"/>
                </a:lnTo>
                <a:lnTo>
                  <a:pt x="1369314" y="637794"/>
                </a:lnTo>
                <a:lnTo>
                  <a:pt x="1334464" y="678084"/>
                </a:lnTo>
                <a:lnTo>
                  <a:pt x="1292828" y="710374"/>
                </a:lnTo>
                <a:lnTo>
                  <a:pt x="1247905" y="733806"/>
                </a:lnTo>
                <a:lnTo>
                  <a:pt x="1203198" y="747522"/>
                </a:lnTo>
                <a:lnTo>
                  <a:pt x="239268" y="747522"/>
                </a:lnTo>
                <a:lnTo>
                  <a:pt x="0" y="374904"/>
                </a:lnTo>
                <a:lnTo>
                  <a:pt x="239268" y="0"/>
                </a:lnTo>
                <a:lnTo>
                  <a:pt x="1203198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/>
          </a:p>
        </p:txBody>
      </p:sp>
      <p:sp>
        <p:nvSpPr>
          <p:cNvPr id="10" name="Flowchart: Sequential Access Storage 9">
            <a:extLst>
              <a:ext uri="{FF2B5EF4-FFF2-40B4-BE49-F238E27FC236}">
                <a16:creationId xmlns:a16="http://schemas.microsoft.com/office/drawing/2014/main" id="{3915FF95-1991-DD41-C84C-93D08247AFC3}"/>
              </a:ext>
            </a:extLst>
          </p:cNvPr>
          <p:cNvSpPr/>
          <p:nvPr/>
        </p:nvSpPr>
        <p:spPr>
          <a:xfrm>
            <a:off x="8261893" y="5059602"/>
            <a:ext cx="729615" cy="610235"/>
          </a:xfrm>
          <a:prstGeom prst="flowChartMagneticTape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lowchart: Punched Tape 10">
            <a:extLst>
              <a:ext uri="{FF2B5EF4-FFF2-40B4-BE49-F238E27FC236}">
                <a16:creationId xmlns:a16="http://schemas.microsoft.com/office/drawing/2014/main" id="{CB5E2BCF-050A-DF90-4F89-CF48D8A8E711}"/>
              </a:ext>
            </a:extLst>
          </p:cNvPr>
          <p:cNvSpPr/>
          <p:nvPr/>
        </p:nvSpPr>
        <p:spPr>
          <a:xfrm>
            <a:off x="8277525" y="6529812"/>
            <a:ext cx="1053465" cy="617220"/>
          </a:xfrm>
          <a:prstGeom prst="flowChartPunchedTape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6673255B-7A36-EBC0-6046-725C53B37A99}"/>
              </a:ext>
            </a:extLst>
          </p:cNvPr>
          <p:cNvSpPr/>
          <p:nvPr/>
        </p:nvSpPr>
        <p:spPr>
          <a:xfrm>
            <a:off x="8651874" y="7992670"/>
            <a:ext cx="610235" cy="582295"/>
          </a:xfrm>
          <a:prstGeom prst="flowChartMagneticDisk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31D62A-02D5-496A-AFD5-4E42B6BEE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73C9F1-90EB-48B5-B259-E2B7D4194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81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11"/>
          <p:cNvCxnSpPr/>
          <p:nvPr/>
        </p:nvCxnSpPr>
        <p:spPr>
          <a:xfrm>
            <a:off x="-1536078" y="1028700"/>
            <a:ext cx="6016578" cy="0"/>
          </a:xfrm>
          <a:prstGeom prst="straightConnector1">
            <a:avLst/>
          </a:prstGeom>
          <a:noFill/>
          <a:ln w="857250" cap="rnd" cmpd="sng">
            <a:noFill/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6" name="Google Shape;2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112670" y="9131769"/>
            <a:ext cx="1982797" cy="23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0819" y="3360627"/>
            <a:ext cx="1242886" cy="78188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1"/>
          <p:cNvSpPr txBox="1"/>
          <p:nvPr/>
        </p:nvSpPr>
        <p:spPr>
          <a:xfrm>
            <a:off x="4241599" y="72072"/>
            <a:ext cx="98048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SIMBOL FLOWCHART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BF3D8-F983-6736-1562-23CDC9AA0FB4}"/>
              </a:ext>
            </a:extLst>
          </p:cNvPr>
          <p:cNvSpPr txBox="1"/>
          <p:nvPr/>
        </p:nvSpPr>
        <p:spPr>
          <a:xfrm>
            <a:off x="1472211" y="1608969"/>
            <a:ext cx="5598537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ID" sz="4000" b="1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Input &amp; Output symbols</a:t>
            </a:r>
            <a:endParaRPr lang="en-ID" sz="4000" b="1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82068A-14CD-9604-5DE2-5565C097F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146" y="3801841"/>
            <a:ext cx="4876190" cy="487619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637A93-61AA-4EA2-1C12-4FB9899FF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319795"/>
              </p:ext>
            </p:extLst>
          </p:nvPr>
        </p:nvGraphicFramePr>
        <p:xfrm>
          <a:off x="7070748" y="2673683"/>
          <a:ext cx="10664518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259">
                  <a:extLst>
                    <a:ext uri="{9D8B030D-6E8A-4147-A177-3AD203B41FA5}">
                      <a16:colId xmlns:a16="http://schemas.microsoft.com/office/drawing/2014/main" val="1036290661"/>
                    </a:ext>
                  </a:extLst>
                </a:gridCol>
                <a:gridCol w="5332259">
                  <a:extLst>
                    <a:ext uri="{9D8B030D-6E8A-4147-A177-3AD203B41FA5}">
                      <a16:colId xmlns:a16="http://schemas.microsoft.com/office/drawing/2014/main" val="3196681268"/>
                    </a:ext>
                  </a:extLst>
                </a:gridCol>
              </a:tblGrid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Fungsi</a:t>
                      </a:r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8049"/>
                  </a:ext>
                </a:extLst>
              </a:tr>
              <a:tr h="51110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Magnetic Drum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ID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Menyatakan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input output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menggunakan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drum magnetic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66310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Offline Storage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Menyatakan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file non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komputer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yang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diarsip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urut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angka</a:t>
                      </a:r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032365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Offline Storage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Menyatakan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file non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komputer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yang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diarsip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urut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huruf</a:t>
                      </a:r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  <a:p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57851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Simbol</a:t>
                      </a:r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Offline Storage</a:t>
                      </a:r>
                    </a:p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Menyatakan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file non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komputer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yang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diarsip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urut</a:t>
                      </a:r>
                      <a:r>
                        <a:rPr lang="en-ID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tanggal</a:t>
                      </a:r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04046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endParaRPr lang="en-US" sz="2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842655"/>
                  </a:ext>
                </a:extLst>
              </a:tr>
            </a:tbl>
          </a:graphicData>
        </a:graphic>
      </p:graphicFrame>
      <p:cxnSp>
        <p:nvCxnSpPr>
          <p:cNvPr id="13" name="Google Shape;279;p11">
            <a:extLst>
              <a:ext uri="{FF2B5EF4-FFF2-40B4-BE49-F238E27FC236}">
                <a16:creationId xmlns:a16="http://schemas.microsoft.com/office/drawing/2014/main" id="{E949AE87-C229-9834-EDF8-4BB837DA3897}"/>
              </a:ext>
            </a:extLst>
          </p:cNvPr>
          <p:cNvCxnSpPr/>
          <p:nvPr/>
        </p:nvCxnSpPr>
        <p:spPr>
          <a:xfrm>
            <a:off x="-1383678" y="1181100"/>
            <a:ext cx="6016578" cy="0"/>
          </a:xfrm>
          <a:prstGeom prst="straightConnector1">
            <a:avLst/>
          </a:prstGeom>
          <a:noFill/>
          <a:ln w="857250" cap="rnd" cmpd="sng">
            <a:solidFill>
              <a:srgbClr val="2D8EA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Flowchart: Direct Access Storage 3">
            <a:extLst>
              <a:ext uri="{FF2B5EF4-FFF2-40B4-BE49-F238E27FC236}">
                <a16:creationId xmlns:a16="http://schemas.microsoft.com/office/drawing/2014/main" id="{C74C0C60-3DF8-0F11-CFC4-C02B14F39F46}"/>
              </a:ext>
            </a:extLst>
          </p:cNvPr>
          <p:cNvSpPr/>
          <p:nvPr/>
        </p:nvSpPr>
        <p:spPr>
          <a:xfrm>
            <a:off x="8218668" y="3693821"/>
            <a:ext cx="730250" cy="571500"/>
          </a:xfrm>
          <a:prstGeom prst="flowChartMagneticDrum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lowchart: Merge 10">
            <a:extLst>
              <a:ext uri="{FF2B5EF4-FFF2-40B4-BE49-F238E27FC236}">
                <a16:creationId xmlns:a16="http://schemas.microsoft.com/office/drawing/2014/main" id="{8AE64E25-A603-2930-CCC0-CD5E02301C73}"/>
              </a:ext>
            </a:extLst>
          </p:cNvPr>
          <p:cNvSpPr/>
          <p:nvPr/>
        </p:nvSpPr>
        <p:spPr>
          <a:xfrm>
            <a:off x="8291693" y="5161300"/>
            <a:ext cx="751205" cy="666750"/>
          </a:xfrm>
          <a:prstGeom prst="flowChartMerge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DF5F70-CE88-3992-38E5-339C3558F6FC}"/>
              </a:ext>
            </a:extLst>
          </p:cNvPr>
          <p:cNvSpPr/>
          <p:nvPr/>
        </p:nvSpPr>
        <p:spPr>
          <a:xfrm>
            <a:off x="8355193" y="5212100"/>
            <a:ext cx="5937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solidFill>
                  <a:srgbClr val="17171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ID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lowchart: Merge 13">
            <a:extLst>
              <a:ext uri="{FF2B5EF4-FFF2-40B4-BE49-F238E27FC236}">
                <a16:creationId xmlns:a16="http://schemas.microsoft.com/office/drawing/2014/main" id="{A8F0A324-57EC-B9F7-FFA2-C03D3DE15E75}"/>
              </a:ext>
            </a:extLst>
          </p:cNvPr>
          <p:cNvSpPr/>
          <p:nvPr/>
        </p:nvSpPr>
        <p:spPr>
          <a:xfrm>
            <a:off x="8291693" y="6497350"/>
            <a:ext cx="708660" cy="666750"/>
          </a:xfrm>
          <a:prstGeom prst="flowChartMerge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72D74F-96BB-6DBE-27F8-23FE20A85EAC}"/>
              </a:ext>
            </a:extLst>
          </p:cNvPr>
          <p:cNvSpPr/>
          <p:nvPr/>
        </p:nvSpPr>
        <p:spPr>
          <a:xfrm>
            <a:off x="8329793" y="6522750"/>
            <a:ext cx="5937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solidFill>
                  <a:srgbClr val="17171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ID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lowchart: Merge 15">
            <a:extLst>
              <a:ext uri="{FF2B5EF4-FFF2-40B4-BE49-F238E27FC236}">
                <a16:creationId xmlns:a16="http://schemas.microsoft.com/office/drawing/2014/main" id="{97914E8A-3ED0-A5A1-6349-0625DA30CCDD}"/>
              </a:ext>
            </a:extLst>
          </p:cNvPr>
          <p:cNvSpPr/>
          <p:nvPr/>
        </p:nvSpPr>
        <p:spPr>
          <a:xfrm>
            <a:off x="8291693" y="8161383"/>
            <a:ext cx="708660" cy="666750"/>
          </a:xfrm>
          <a:prstGeom prst="flowChartMerge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323316-E267-A4F4-83DC-36B4391B9F95}"/>
              </a:ext>
            </a:extLst>
          </p:cNvPr>
          <p:cNvSpPr/>
          <p:nvPr/>
        </p:nvSpPr>
        <p:spPr>
          <a:xfrm>
            <a:off x="8355193" y="8199483"/>
            <a:ext cx="5937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solidFill>
                  <a:srgbClr val="17171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ID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E8671A-29B0-47DD-A921-0AE05A2E15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25113A-C774-4DE7-8572-76B1B89DBA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55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9" name="Google Shape;279;p11"/>
          <p:cNvCxnSpPr/>
          <p:nvPr/>
        </p:nvCxnSpPr>
        <p:spPr>
          <a:xfrm>
            <a:off x="-1536078" y="1028700"/>
            <a:ext cx="6016578" cy="0"/>
          </a:xfrm>
          <a:prstGeom prst="straightConnector1">
            <a:avLst/>
          </a:prstGeom>
          <a:noFill/>
          <a:ln w="857250" cap="rnd" cmpd="sng">
            <a:noFill/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6" name="Google Shape;2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112670" y="9131769"/>
            <a:ext cx="1982797" cy="23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0819" y="3360627"/>
            <a:ext cx="1242886" cy="781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279;p11">
            <a:extLst>
              <a:ext uri="{FF2B5EF4-FFF2-40B4-BE49-F238E27FC236}">
                <a16:creationId xmlns:a16="http://schemas.microsoft.com/office/drawing/2014/main" id="{E949AE87-C229-9834-EDF8-4BB837DA3897}"/>
              </a:ext>
            </a:extLst>
          </p:cNvPr>
          <p:cNvCxnSpPr/>
          <p:nvPr/>
        </p:nvCxnSpPr>
        <p:spPr>
          <a:xfrm>
            <a:off x="-1383678" y="1181100"/>
            <a:ext cx="6016578" cy="0"/>
          </a:xfrm>
          <a:prstGeom prst="straightConnector1">
            <a:avLst/>
          </a:prstGeom>
          <a:noFill/>
          <a:ln w="857250" cap="rnd" cmpd="sng">
            <a:solidFill>
              <a:srgbClr val="2D8EA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E8BF3D8-F983-6736-1562-23CDC9AA0FB4}"/>
              </a:ext>
            </a:extLst>
          </p:cNvPr>
          <p:cNvSpPr txBox="1"/>
          <p:nvPr/>
        </p:nvSpPr>
        <p:spPr>
          <a:xfrm>
            <a:off x="835397" y="678517"/>
            <a:ext cx="55985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ID" sz="36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Contoh</a:t>
            </a:r>
            <a:r>
              <a:rPr lang="en-ID" sz="3600" b="1" i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Flowchart</a:t>
            </a:r>
            <a:endParaRPr lang="en-ID" sz="36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image15.png">
            <a:extLst>
              <a:ext uri="{FF2B5EF4-FFF2-40B4-BE49-F238E27FC236}">
                <a16:creationId xmlns:a16="http://schemas.microsoft.com/office/drawing/2014/main" id="{84F56DB7-47F0-E2F8-EB56-12E63B05F4E7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8849033" y="1960767"/>
            <a:ext cx="8668295" cy="6789350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708DFC-FAA3-9C89-39F7-999FF31AE66D}"/>
              </a:ext>
            </a:extLst>
          </p:cNvPr>
          <p:cNvSpPr txBox="1"/>
          <p:nvPr/>
        </p:nvSpPr>
        <p:spPr>
          <a:xfrm>
            <a:off x="1024618" y="2520426"/>
            <a:ext cx="7009087" cy="5673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Flowchart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diawali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memasukkan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suatu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bilangan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kemudian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bilangan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dibagi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2,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selanjutnya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dilakukan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proses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pengecekkan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apakah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bilangan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ganjil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genap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simbol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decision. </a:t>
            </a: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Apabila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bilangan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dibagi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hasilnya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habis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tersisa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bilangan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termasuk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bilangan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genap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sebaliknya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apabila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masih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ada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sisanya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bilangan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bilangan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ganjil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EC1ECE-97B5-47DF-AD0E-CEED2465E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68FF31-990E-482F-8034-62FD4A113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6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371658" y="-1310028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7"/>
          <p:cNvSpPr txBox="1"/>
          <p:nvPr/>
        </p:nvSpPr>
        <p:spPr>
          <a:xfrm>
            <a:off x="-644369" y="759662"/>
            <a:ext cx="9151554" cy="89897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Implementasi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Notasi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endParaRPr sz="800" dirty="0"/>
          </a:p>
        </p:txBody>
      </p:sp>
      <p:sp>
        <p:nvSpPr>
          <p:cNvPr id="713" name="Google Shape;713;p27"/>
          <p:cNvSpPr/>
          <p:nvPr/>
        </p:nvSpPr>
        <p:spPr>
          <a:xfrm>
            <a:off x="16204067" y="-1310337"/>
            <a:ext cx="3038056" cy="3038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CCFFEC-F60C-1F71-8F8E-3E35EBD088F1}"/>
              </a:ext>
            </a:extLst>
          </p:cNvPr>
          <p:cNvSpPr txBox="1"/>
          <p:nvPr/>
        </p:nvSpPr>
        <p:spPr>
          <a:xfrm>
            <a:off x="8507185" y="2200173"/>
            <a:ext cx="830650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</a:pPr>
            <a:r>
              <a:rPr lang="en-ID" sz="2400" b="1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Studi</a:t>
            </a:r>
            <a:r>
              <a:rPr lang="en-ID" sz="24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Kasus</a:t>
            </a:r>
            <a:r>
              <a:rPr lang="en-ID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ID" sz="2400" b="1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ID" sz="24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perhitungan</a:t>
            </a:r>
            <a:r>
              <a:rPr lang="en-ID" sz="24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total </a:t>
            </a:r>
            <a:r>
              <a:rPr lang="en-ID" sz="2400" b="1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pembayaran</a:t>
            </a:r>
            <a:endParaRPr lang="en-ID" sz="2400" b="1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Membuat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algoritma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perhitungan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total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pembayaran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pembelian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sepatu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merk Nevada.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Dengan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kondisi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terdapat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diskon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sepatu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Nevada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sebesar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50%,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jika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pelanggan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membeli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sepatu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merk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tersebut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dengan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total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pembelanjaan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lebih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dari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sama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dengan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Rp. 500.000,-. Harga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mula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sepatu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yang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akan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dibeli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oleh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pelanggan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adalah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Rp.256.000,-, dan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pelanggan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membeli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sepatu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merk Nevada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sebanyak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2 pasang,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sehingga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untuk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menghitung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total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pembayaran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yang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harus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dibayar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pelanggan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dapat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menggunakan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algoritma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sebagai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berikut</a:t>
            </a:r>
            <a:r>
              <a:rPr lang="en-ID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4D6FB-3CAA-41F6-E55A-AFDEF8D81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70217"/>
            <a:ext cx="7675175" cy="5116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40E95F-91B0-4B80-9BA9-57172C642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7DDF4D-469D-4FFD-8137-F331641C7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72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-1178097" y="1482157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7"/>
          <p:cNvSpPr txBox="1"/>
          <p:nvPr/>
        </p:nvSpPr>
        <p:spPr>
          <a:xfrm>
            <a:off x="-644369" y="759662"/>
            <a:ext cx="9151554" cy="89897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Implementasi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Notasi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endParaRPr sz="800" dirty="0"/>
          </a:p>
        </p:txBody>
      </p:sp>
      <p:sp>
        <p:nvSpPr>
          <p:cNvPr id="713" name="Google Shape;713;p27"/>
          <p:cNvSpPr/>
          <p:nvPr/>
        </p:nvSpPr>
        <p:spPr>
          <a:xfrm>
            <a:off x="16204067" y="-1310337"/>
            <a:ext cx="3038056" cy="3038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AE1BB-7DCA-CF71-4F74-A183E7CA8BB8}"/>
              </a:ext>
            </a:extLst>
          </p:cNvPr>
          <p:cNvSpPr txBox="1"/>
          <p:nvPr/>
        </p:nvSpPr>
        <p:spPr>
          <a:xfrm>
            <a:off x="2151289" y="2064067"/>
            <a:ext cx="13834381" cy="7582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Notasi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kalimat</a:t>
            </a:r>
            <a:r>
              <a:rPr lang="en-US" sz="28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deskriptif</a:t>
            </a:r>
            <a:r>
              <a:rPr lang="en-US" sz="28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endParaRPr lang="en-ID" sz="2800" b="1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Algoritma_hitungTotalPembayaran</a:t>
            </a:r>
            <a:endParaRPr lang="en-ID" sz="24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menghitung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total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pembayaran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pembelian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sepatu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merk Nevada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memasukkan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harga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mula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produk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besaran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diskon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D" sz="24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Deklarasi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endParaRPr lang="en-ID" sz="24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hargaMula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besaranDiskon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(%),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hargaDiskon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int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D" sz="24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Deskripsi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endParaRPr lang="en-ID" sz="24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Input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namaProduk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hargaMula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besaranDiskon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(%)</a:t>
            </a:r>
            <a:endParaRPr lang="en-ID" sz="24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Input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jumlahproduk</a:t>
            </a:r>
            <a:endParaRPr lang="en-ID" sz="24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Hitung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pembayaran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hargaMula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produk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*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jumlahproduk</a:t>
            </a:r>
            <a:endParaRPr lang="en-ID" sz="24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Jika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pembayaran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&gt;= 500.000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diberikan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discount 50%,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Selain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itu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mendapat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discount</a:t>
            </a:r>
            <a:endParaRPr lang="en-ID" sz="24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Hitung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total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pembayaran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pembayaran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– discount</a:t>
            </a:r>
            <a:endParaRPr lang="en-ID" sz="24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Cetak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total </a:t>
            </a:r>
            <a:r>
              <a:rPr lang="en-US" sz="24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pembayaran</a:t>
            </a:r>
            <a:r>
              <a:rPr lang="en-US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en-ID" sz="24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2E585-13F0-43B8-9303-46863801B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8ACFE-EF41-43DD-BAA7-CDEF1168A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6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-1178097" y="1482157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7"/>
          <p:cNvSpPr txBox="1"/>
          <p:nvPr/>
        </p:nvSpPr>
        <p:spPr>
          <a:xfrm>
            <a:off x="-644369" y="759662"/>
            <a:ext cx="9151554" cy="89897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Implementasi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Notasi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endParaRPr sz="800" dirty="0"/>
          </a:p>
        </p:txBody>
      </p:sp>
      <p:sp>
        <p:nvSpPr>
          <p:cNvPr id="713" name="Google Shape;713;p27"/>
          <p:cNvSpPr/>
          <p:nvPr/>
        </p:nvSpPr>
        <p:spPr>
          <a:xfrm>
            <a:off x="16204067" y="-1310337"/>
            <a:ext cx="3038056" cy="3038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72F9D-12FB-F8F1-5DC4-8A97B71FC94C}"/>
              </a:ext>
            </a:extLst>
          </p:cNvPr>
          <p:cNvSpPr txBox="1"/>
          <p:nvPr/>
        </p:nvSpPr>
        <p:spPr>
          <a:xfrm>
            <a:off x="2070348" y="1942048"/>
            <a:ext cx="5408138" cy="7952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Notasi pseudocode:</a:t>
            </a:r>
            <a:endParaRPr lang="en-ID" sz="2000" b="1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PROGRAM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PerhitunganTotalPembayaran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DEKLARASI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	k = string {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nama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produk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} 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	m = int {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harga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mula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produk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}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	n = int {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jumlah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produk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}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	d = int {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besaran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diskon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}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	p = int {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hitung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pembayaran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}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	s = int {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hitung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harga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discount}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	H = int {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hitung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total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pembayaran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}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ALGORITMA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read (k) 	{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masukkan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kode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produk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}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read (m} {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masukkan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harga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mula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produk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}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read (n)	{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masukkan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jumlah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produk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}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read(d)	{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masukkan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besaran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discount (%)}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p 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←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m*n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Jika p &gt;= 500.000 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maka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H 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←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p-(p*d)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write(H)	 {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tampilkan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 total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pembayaran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}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ourier New" panose="02070309020205020404" pitchFamily="49" charset="0"/>
              </a:rPr>
              <a:t>End</a:t>
            </a:r>
            <a:endParaRPr lang="en-ID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image25.png">
            <a:extLst>
              <a:ext uri="{FF2B5EF4-FFF2-40B4-BE49-F238E27FC236}">
                <a16:creationId xmlns:a16="http://schemas.microsoft.com/office/drawing/2014/main" id="{18C12FB8-7620-CF87-97A9-603D3512F3D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139317" y="1942048"/>
            <a:ext cx="5225869" cy="795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A8103-270F-4FB0-AD3D-399C8B225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13E5CE-25C4-47FB-9696-A4064B6FC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14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371658" y="-1310028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7"/>
          <p:cNvSpPr txBox="1"/>
          <p:nvPr/>
        </p:nvSpPr>
        <p:spPr>
          <a:xfrm>
            <a:off x="-644369" y="759662"/>
            <a:ext cx="9151554" cy="89897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Implementasi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Notasi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endParaRPr sz="800" dirty="0"/>
          </a:p>
        </p:txBody>
      </p:sp>
      <p:sp>
        <p:nvSpPr>
          <p:cNvPr id="713" name="Google Shape;713;p27"/>
          <p:cNvSpPr/>
          <p:nvPr/>
        </p:nvSpPr>
        <p:spPr>
          <a:xfrm>
            <a:off x="16204067" y="-1310337"/>
            <a:ext cx="3038056" cy="3038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CCFFEC-F60C-1F71-8F8E-3E35EBD088F1}"/>
              </a:ext>
            </a:extLst>
          </p:cNvPr>
          <p:cNvSpPr txBox="1"/>
          <p:nvPr/>
        </p:nvSpPr>
        <p:spPr>
          <a:xfrm>
            <a:off x="8507185" y="2200173"/>
            <a:ext cx="8306502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</a:pPr>
            <a:r>
              <a:rPr lang="en-ID" sz="2400" b="1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Studi</a:t>
            </a:r>
            <a:r>
              <a:rPr lang="en-ID" sz="24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Kasus</a:t>
            </a:r>
            <a:r>
              <a:rPr lang="en-ID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ID" sz="2400" b="1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ID" sz="24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mengecek</a:t>
            </a:r>
            <a:r>
              <a:rPr lang="en-ID" sz="24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ketersediaan</a:t>
            </a:r>
            <a:r>
              <a:rPr lang="en-ID" sz="24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en-ID" sz="2400" b="1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barang</a:t>
            </a:r>
            <a:endParaRPr lang="en-ID" sz="2400" b="1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2" algn="just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</a:pPr>
            <a:endParaRPr lang="en-ID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2" algn="just">
              <a:spcBef>
                <a:spcPts val="200"/>
              </a:spcBef>
            </a:pP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cek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ketersediaan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map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bening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ada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ditoko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kondisi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jika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map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bening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kurang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40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buah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dilakukan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pembelian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supplier.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Berdasarkan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studi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kasus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diselesaikan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notasi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berikut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2" algn="just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</a:pPr>
            <a:endParaRPr lang="en-ID" sz="2400" b="1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4D6FB-3CAA-41F6-E55A-AFDEF8D81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70217"/>
            <a:ext cx="7675175" cy="5116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6B80AC-AAF2-4B8A-9F6A-1E882D184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193F92-3967-457E-AC98-B3BC6C766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3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5"/>
          <p:cNvPicPr preferRelativeResize="0"/>
          <p:nvPr/>
        </p:nvPicPr>
        <p:blipFill rotWithShape="1">
          <a:blip r:embed="rId3">
            <a:alphaModFix/>
          </a:blip>
          <a:srcRect l="27953" r="12656" b="56215"/>
          <a:stretch/>
        </p:blipFill>
        <p:spPr>
          <a:xfrm>
            <a:off x="-487068" y="2544745"/>
            <a:ext cx="18745240" cy="1015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179546">
            <a:off x="11179925" y="6441385"/>
            <a:ext cx="13250056" cy="1218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64752" y="7234511"/>
            <a:ext cx="6114685" cy="468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5"/>
          <p:cNvSpPr txBox="1"/>
          <p:nvPr/>
        </p:nvSpPr>
        <p:spPr>
          <a:xfrm>
            <a:off x="2509284" y="2544745"/>
            <a:ext cx="11461898" cy="524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/>
                <a:sym typeface="Roboto Condensed"/>
              </a:rPr>
              <a:t>Algoritma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/>
                <a:sym typeface="Roboto Condensed"/>
              </a:rPr>
              <a:t> 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kumpulan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berurutan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sistematis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menggambarkan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langkah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langkah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perlu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diikuti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menyelesaikan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permasalahan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tertentu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bantuan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computer.</a:t>
            </a:r>
          </a:p>
          <a:p>
            <a:pPr marL="457200" marR="0" lvl="0" indent="-45720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menulis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hasil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perhitungan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membaca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masukan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memanggil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sebuah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prosedur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dan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sebagainya</a:t>
            </a:r>
            <a:endParaRPr lang="en-US" sz="28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marR="0" lvl="0" indent="-45720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harus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ditulis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menggunakan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bahasa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mudah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dibaca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dipahami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56CD3-7161-46C9-9494-C8FC4DFB4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651FDA-3E54-4973-8737-8546AA7EE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78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-1178097" y="1482157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7"/>
          <p:cNvSpPr txBox="1"/>
          <p:nvPr/>
        </p:nvSpPr>
        <p:spPr>
          <a:xfrm>
            <a:off x="-644369" y="759662"/>
            <a:ext cx="9151554" cy="89897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Implementasi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Notasi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endParaRPr sz="800" dirty="0"/>
          </a:p>
        </p:txBody>
      </p:sp>
      <p:sp>
        <p:nvSpPr>
          <p:cNvPr id="713" name="Google Shape;713;p27"/>
          <p:cNvSpPr/>
          <p:nvPr/>
        </p:nvSpPr>
        <p:spPr>
          <a:xfrm>
            <a:off x="16204067" y="-1310337"/>
            <a:ext cx="3038056" cy="3038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AE1BB-7DCA-CF71-4F74-A183E7CA8BB8}"/>
              </a:ext>
            </a:extLst>
          </p:cNvPr>
          <p:cNvSpPr txBox="1"/>
          <p:nvPr/>
        </p:nvSpPr>
        <p:spPr>
          <a:xfrm>
            <a:off x="2151289" y="2064067"/>
            <a:ext cx="13834381" cy="7095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Notasi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kalimat</a:t>
            </a:r>
            <a:r>
              <a:rPr lang="en-US" sz="24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deskriptif</a:t>
            </a:r>
            <a:r>
              <a:rPr lang="en-US" sz="24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endParaRPr lang="en-ID" sz="2400" b="1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Algoritma_HitungKetersediaanBarang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{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menghitung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ketersediaan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Deklarasi</a:t>
            </a:r>
            <a:r>
              <a:rPr lang="en-US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Nama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string,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int,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catatan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pembelian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string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Deskripsi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Input Nama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barang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cek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ketersediaan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barang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Hitung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barang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Jika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&lt;= 40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buah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dimasukkan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catatan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pembelian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Cetak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catatan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pembelian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Catatan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pembelian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siap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acuan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membeli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supplier.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A2284-187C-4ADF-AAE9-76C21ADC6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F682CD-BDF4-46B3-B8C5-4006CD17F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83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-1178097" y="1482157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7"/>
          <p:cNvSpPr txBox="1"/>
          <p:nvPr/>
        </p:nvSpPr>
        <p:spPr>
          <a:xfrm>
            <a:off x="-644369" y="759662"/>
            <a:ext cx="9151554" cy="89897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Implementasi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Notasi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endParaRPr sz="800" dirty="0"/>
          </a:p>
        </p:txBody>
      </p:sp>
      <p:sp>
        <p:nvSpPr>
          <p:cNvPr id="713" name="Google Shape;713;p27"/>
          <p:cNvSpPr/>
          <p:nvPr/>
        </p:nvSpPr>
        <p:spPr>
          <a:xfrm>
            <a:off x="16204067" y="-1310337"/>
            <a:ext cx="3038056" cy="3038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72F9D-12FB-F8F1-5DC4-8A97B71FC94C}"/>
              </a:ext>
            </a:extLst>
          </p:cNvPr>
          <p:cNvSpPr txBox="1"/>
          <p:nvPr/>
        </p:nvSpPr>
        <p:spPr>
          <a:xfrm>
            <a:off x="2070348" y="1942048"/>
            <a:ext cx="5408138" cy="6768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Notasi pseudocode:</a:t>
            </a:r>
            <a:endParaRPr lang="en-ID" sz="2000" b="1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PROGRAM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CekKetersediaanStok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DEKLARASI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m=string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nama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} 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n=int {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}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c=string {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catatan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}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read (m) 	{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masukkan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nama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}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read (n} {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masukkan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barang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}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jika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n = 0 dan n &lt;= 40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c = m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write (c) {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cetak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Catatan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pembelian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}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End</a:t>
            </a:r>
            <a:endParaRPr lang="en-ID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C05A36-B9B3-A7F7-9F7E-E998E1EBC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36" y="1019175"/>
            <a:ext cx="4527096" cy="8906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4ACA08-CDF9-449D-9FDF-254DD0AF5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6E65E-54F9-4127-9B5B-910891B45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55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29"/>
          <p:cNvPicPr preferRelativeResize="0"/>
          <p:nvPr/>
        </p:nvPicPr>
        <p:blipFill rotWithShape="1">
          <a:blip r:embed="rId3">
            <a:alphaModFix amt="38000"/>
          </a:blip>
          <a:srcRect/>
          <a:stretch/>
        </p:blipFill>
        <p:spPr>
          <a:xfrm>
            <a:off x="-5486185" y="-8304655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68;p29">
            <a:extLst>
              <a:ext uri="{FF2B5EF4-FFF2-40B4-BE49-F238E27FC236}">
                <a16:creationId xmlns:a16="http://schemas.microsoft.com/office/drawing/2014/main" id="{612A3A3A-6D49-4657-4EA3-2F3D31AC56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6562" y="3288909"/>
            <a:ext cx="10440755" cy="547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69;p29">
            <a:extLst>
              <a:ext uri="{FF2B5EF4-FFF2-40B4-BE49-F238E27FC236}">
                <a16:creationId xmlns:a16="http://schemas.microsoft.com/office/drawing/2014/main" id="{ED791131-5F6D-199B-C802-09D0A70AE97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3600" y="2770567"/>
            <a:ext cx="962382" cy="96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770;p29">
            <a:extLst>
              <a:ext uri="{FF2B5EF4-FFF2-40B4-BE49-F238E27FC236}">
                <a16:creationId xmlns:a16="http://schemas.microsoft.com/office/drawing/2014/main" id="{A77B1A4C-88A1-EB23-DDEC-F95F380D2677}"/>
              </a:ext>
            </a:extLst>
          </p:cNvPr>
          <p:cNvGrpSpPr/>
          <p:nvPr/>
        </p:nvGrpSpPr>
        <p:grpSpPr>
          <a:xfrm>
            <a:off x="4993776" y="5063320"/>
            <a:ext cx="8781748" cy="1721210"/>
            <a:chOff x="0" y="0"/>
            <a:chExt cx="11708998" cy="2294946"/>
          </a:xfrm>
        </p:grpSpPr>
        <p:sp>
          <p:nvSpPr>
            <p:cNvPr id="5" name="Google Shape;771;p29">
              <a:extLst>
                <a:ext uri="{FF2B5EF4-FFF2-40B4-BE49-F238E27FC236}">
                  <a16:creationId xmlns:a16="http://schemas.microsoft.com/office/drawing/2014/main" id="{11087E0E-5525-04BC-B556-862C4E846C61}"/>
                </a:ext>
              </a:extLst>
            </p:cNvPr>
            <p:cNvSpPr txBox="1"/>
            <p:nvPr/>
          </p:nvSpPr>
          <p:spPr>
            <a:xfrm>
              <a:off x="0" y="0"/>
              <a:ext cx="11708998" cy="17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8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TERIMA KASIH!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772;p29">
              <a:extLst>
                <a:ext uri="{FF2B5EF4-FFF2-40B4-BE49-F238E27FC236}">
                  <a16:creationId xmlns:a16="http://schemas.microsoft.com/office/drawing/2014/main" id="{F40053AC-D3E9-4D6E-7D71-938C6E49F2A1}"/>
                </a:ext>
              </a:extLst>
            </p:cNvPr>
            <p:cNvSpPr txBox="1"/>
            <p:nvPr/>
          </p:nvSpPr>
          <p:spPr>
            <a:xfrm>
              <a:off x="0" y="1921510"/>
              <a:ext cx="11708998" cy="373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1A1039-916B-4346-AF14-304522640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333" y="1098763"/>
            <a:ext cx="1440267" cy="1440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496E9B-1405-463C-8AAD-11676E4286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4791" y="1262440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840632">
            <a:off x="9838300" y="-4182798"/>
            <a:ext cx="13250056" cy="1218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95706" y="4626619"/>
            <a:ext cx="9449543" cy="575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6716879" y="246780"/>
            <a:ext cx="26896308" cy="2689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3"/>
          <p:cNvGrpSpPr/>
          <p:nvPr/>
        </p:nvGrpSpPr>
        <p:grpSpPr>
          <a:xfrm>
            <a:off x="-491048" y="3518726"/>
            <a:ext cx="9804802" cy="2060145"/>
            <a:chOff x="0" y="-38100"/>
            <a:chExt cx="4049671" cy="850900"/>
          </a:xfrm>
        </p:grpSpPr>
        <p:sp>
          <p:nvSpPr>
            <p:cNvPr id="153" name="Google Shape;153;p3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3"/>
          <p:cNvSpPr txBox="1"/>
          <p:nvPr/>
        </p:nvSpPr>
        <p:spPr>
          <a:xfrm>
            <a:off x="-491048" y="3838854"/>
            <a:ext cx="9804802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Penulisan</a:t>
            </a:r>
            <a:r>
              <a:rPr lang="en-US" sz="4400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Kalimat</a:t>
            </a:r>
            <a:r>
              <a:rPr lang="en-US" sz="4400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Deskriptif</a:t>
            </a:r>
            <a:endParaRPr sz="900" dirty="0"/>
          </a:p>
        </p:txBody>
      </p:sp>
      <p:sp>
        <p:nvSpPr>
          <p:cNvPr id="156" name="Google Shape;156;p3"/>
          <p:cNvSpPr txBox="1"/>
          <p:nvPr/>
        </p:nvSpPr>
        <p:spPr>
          <a:xfrm>
            <a:off x="492901" y="1889935"/>
            <a:ext cx="91440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Instruksi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algoritma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dapat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disajikan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dalam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bentuk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untaian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kalimat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deskriptif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flowchart dan pseudocode.</a:t>
            </a:r>
          </a:p>
        </p:txBody>
      </p:sp>
      <p:sp>
        <p:nvSpPr>
          <p:cNvPr id="2" name="Google Shape;156;p3">
            <a:extLst>
              <a:ext uri="{FF2B5EF4-FFF2-40B4-BE49-F238E27FC236}">
                <a16:creationId xmlns:a16="http://schemas.microsoft.com/office/drawing/2014/main" id="{3B1B3AEF-338E-5B44-FAF0-664A1A827B45}"/>
              </a:ext>
            </a:extLst>
          </p:cNvPr>
          <p:cNvSpPr txBox="1"/>
          <p:nvPr/>
        </p:nvSpPr>
        <p:spPr>
          <a:xfrm>
            <a:off x="712733" y="5884574"/>
            <a:ext cx="9144000" cy="139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Penulisan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notasi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menggunakan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kalimat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deskriptif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disebut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notasi</a:t>
            </a:r>
            <a:r>
              <a:rPr lang="en-US" sz="28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alami</a:t>
            </a:r>
            <a:r>
              <a:rPr lang="en-US" sz="28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endParaRPr lang="en-ID" sz="28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56;p3">
            <a:extLst>
              <a:ext uri="{FF2B5EF4-FFF2-40B4-BE49-F238E27FC236}">
                <a16:creationId xmlns:a16="http://schemas.microsoft.com/office/drawing/2014/main" id="{907E918B-E129-2981-6853-AF6FCA7A4F77}"/>
              </a:ext>
            </a:extLst>
          </p:cNvPr>
          <p:cNvSpPr txBox="1"/>
          <p:nvPr/>
        </p:nvSpPr>
        <p:spPr>
          <a:xfrm>
            <a:off x="712733" y="7279828"/>
            <a:ext cx="9144000" cy="2790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Kalimat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deskriptif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biasanya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digunakan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pendek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Panjang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kurang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efektif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jika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menggunakan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Notasi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kalimat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deskriptif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en-ID" sz="28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929CCA-8E9D-42F1-B48C-08FB1F736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4D6A3F-D405-486A-A10F-479A9AC8FF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4"/>
          <p:cNvGrpSpPr/>
          <p:nvPr/>
        </p:nvGrpSpPr>
        <p:grpSpPr>
          <a:xfrm>
            <a:off x="0" y="5107335"/>
            <a:ext cx="5841556" cy="5179665"/>
            <a:chOff x="0" y="-9525"/>
            <a:chExt cx="1538517" cy="1364192"/>
          </a:xfrm>
        </p:grpSpPr>
        <p:sp>
          <p:nvSpPr>
            <p:cNvPr id="163" name="Google Shape;163;p4"/>
            <p:cNvSpPr/>
            <p:nvPr/>
          </p:nvSpPr>
          <p:spPr>
            <a:xfrm>
              <a:off x="0" y="0"/>
              <a:ext cx="1538517" cy="1354667"/>
            </a:xfrm>
            <a:custGeom>
              <a:avLst/>
              <a:gdLst/>
              <a:ahLst/>
              <a:cxnLst/>
              <a:rect l="l" t="t" r="r" b="b"/>
              <a:pathLst>
                <a:path w="1538517" h="1354667" extrusionOk="0">
                  <a:moveTo>
                    <a:pt x="0" y="0"/>
                  </a:moveTo>
                  <a:lnTo>
                    <a:pt x="1538517" y="0"/>
                  </a:lnTo>
                  <a:lnTo>
                    <a:pt x="1538517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DCEEF3"/>
            </a:solidFill>
            <a:ln>
              <a:noFill/>
            </a:ln>
          </p:spPr>
        </p:sp>
        <p:sp>
          <p:nvSpPr>
            <p:cNvPr id="164" name="Google Shape;164;p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486905" y="-5803411"/>
            <a:ext cx="18288000" cy="10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1615" y="4214290"/>
            <a:ext cx="6072710" cy="6072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4"/>
          <p:cNvGrpSpPr/>
          <p:nvPr/>
        </p:nvGrpSpPr>
        <p:grpSpPr>
          <a:xfrm>
            <a:off x="9144000" y="149494"/>
            <a:ext cx="9804802" cy="2060145"/>
            <a:chOff x="0" y="-38100"/>
            <a:chExt cx="4049671" cy="850900"/>
          </a:xfrm>
        </p:grpSpPr>
        <p:sp>
          <p:nvSpPr>
            <p:cNvPr id="168" name="Google Shape;168;p4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072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4"/>
          <p:cNvSpPr txBox="1"/>
          <p:nvPr/>
        </p:nvSpPr>
        <p:spPr>
          <a:xfrm>
            <a:off x="8877645" y="471281"/>
            <a:ext cx="980480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Penggunaan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Notasi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Kalimat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Deskriptif</a:t>
            </a:r>
            <a:endParaRPr sz="4000" dirty="0"/>
          </a:p>
        </p:txBody>
      </p:sp>
      <p:sp>
        <p:nvSpPr>
          <p:cNvPr id="172" name="Google Shape;172;p4"/>
          <p:cNvSpPr txBox="1"/>
          <p:nvPr/>
        </p:nvSpPr>
        <p:spPr>
          <a:xfrm>
            <a:off x="6459504" y="2301884"/>
            <a:ext cx="11099856" cy="727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Tidak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ada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aturan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yang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baku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dalam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penulisan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notasi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kalimat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deskriptif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. </a:t>
            </a:r>
          </a:p>
          <a:p>
            <a:pPr marL="457200" marR="0" lvl="0" indent="-45720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Pada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intinya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,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penulisan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dan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notasi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algoritma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pemrograman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kalimat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deskriptif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haruslah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menggunakan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bahasa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sehari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–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hari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,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bisa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menggunakan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Bahasa Indonesia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atau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Bahasa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inggris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yang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mudah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dimengerti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.</a:t>
            </a:r>
          </a:p>
          <a:p>
            <a:pPr marL="457200" marR="0" lvl="0" indent="-45720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Dalam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penulisannya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,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perlu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menghindari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kata-kata yang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ambigu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7171E5-8292-4185-9330-B653B8EF2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5DC08C-768A-4472-B6DE-3F475D5CE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8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4"/>
          <p:cNvGrpSpPr/>
          <p:nvPr/>
        </p:nvGrpSpPr>
        <p:grpSpPr>
          <a:xfrm>
            <a:off x="0" y="5107335"/>
            <a:ext cx="5841556" cy="5179665"/>
            <a:chOff x="0" y="-9525"/>
            <a:chExt cx="1538517" cy="1364192"/>
          </a:xfrm>
        </p:grpSpPr>
        <p:sp>
          <p:nvSpPr>
            <p:cNvPr id="163" name="Google Shape;163;p4"/>
            <p:cNvSpPr/>
            <p:nvPr/>
          </p:nvSpPr>
          <p:spPr>
            <a:xfrm>
              <a:off x="0" y="0"/>
              <a:ext cx="1538517" cy="1354667"/>
            </a:xfrm>
            <a:custGeom>
              <a:avLst/>
              <a:gdLst/>
              <a:ahLst/>
              <a:cxnLst/>
              <a:rect l="l" t="t" r="r" b="b"/>
              <a:pathLst>
                <a:path w="1538517" h="1354667" extrusionOk="0">
                  <a:moveTo>
                    <a:pt x="0" y="0"/>
                  </a:moveTo>
                  <a:lnTo>
                    <a:pt x="1538517" y="0"/>
                  </a:lnTo>
                  <a:lnTo>
                    <a:pt x="1538517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DCEEF3"/>
            </a:solidFill>
            <a:ln>
              <a:noFill/>
            </a:ln>
          </p:spPr>
        </p:sp>
        <p:sp>
          <p:nvSpPr>
            <p:cNvPr id="164" name="Google Shape;164;p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486905" y="-5803411"/>
            <a:ext cx="18288000" cy="10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1615" y="4214290"/>
            <a:ext cx="6072710" cy="6072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4"/>
          <p:cNvGrpSpPr/>
          <p:nvPr/>
        </p:nvGrpSpPr>
        <p:grpSpPr>
          <a:xfrm>
            <a:off x="9144000" y="149494"/>
            <a:ext cx="9804802" cy="2060145"/>
            <a:chOff x="0" y="-38100"/>
            <a:chExt cx="4049671" cy="850900"/>
          </a:xfrm>
        </p:grpSpPr>
        <p:sp>
          <p:nvSpPr>
            <p:cNvPr id="168" name="Google Shape;168;p4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072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4"/>
          <p:cNvSpPr txBox="1"/>
          <p:nvPr/>
        </p:nvSpPr>
        <p:spPr>
          <a:xfrm>
            <a:off x="8877645" y="471281"/>
            <a:ext cx="980480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Penggunaan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Notasi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Kalimat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Deskriptif</a:t>
            </a:r>
            <a:endParaRPr sz="4000" dirty="0"/>
          </a:p>
        </p:txBody>
      </p:sp>
      <p:sp>
        <p:nvSpPr>
          <p:cNvPr id="171" name="Google Shape;171;p4"/>
          <p:cNvSpPr txBox="1"/>
          <p:nvPr/>
        </p:nvSpPr>
        <p:spPr>
          <a:xfrm>
            <a:off x="6399588" y="2704000"/>
            <a:ext cx="11099856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7591E2-2603-6162-0F95-D5A4303D5EE9}"/>
              </a:ext>
            </a:extLst>
          </p:cNvPr>
          <p:cNvSpPr/>
          <p:nvPr/>
        </p:nvSpPr>
        <p:spPr>
          <a:xfrm>
            <a:off x="6270632" y="4821477"/>
            <a:ext cx="4527070" cy="18469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Penulisan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Notasi </a:t>
            </a:r>
            <a:r>
              <a:rPr lang="en-US" sz="2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Algoritma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Kalimat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Deskriptif</a:t>
            </a:r>
            <a:endParaRPr lang="en-ID" sz="2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A460CD-873F-95AD-A930-3B038E260800}"/>
              </a:ext>
            </a:extLst>
          </p:cNvPr>
          <p:cNvSpPr/>
          <p:nvPr/>
        </p:nvSpPr>
        <p:spPr>
          <a:xfrm>
            <a:off x="12083151" y="2902699"/>
            <a:ext cx="5214026" cy="22408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Bahasa Indonesia</a:t>
            </a:r>
            <a:b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contoh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mulai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tulis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baca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tampilkan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jika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maka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ulangi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)</a:t>
            </a:r>
            <a:endParaRPr lang="en-ID" sz="2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CF9C65-66DC-3F97-6897-6B11069C5B52}"/>
              </a:ext>
            </a:extLst>
          </p:cNvPr>
          <p:cNvSpPr/>
          <p:nvPr/>
        </p:nvSpPr>
        <p:spPr>
          <a:xfrm>
            <a:off x="12083151" y="6728681"/>
            <a:ext cx="5214026" cy="22408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Bahasa </a:t>
            </a:r>
            <a:r>
              <a:rPr lang="en-US" sz="2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Inggris</a:t>
            </a:r>
            <a:endParaRPr lang="en-US" sz="2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b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contoh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read, print, write, if, end)</a:t>
            </a:r>
            <a:endParaRPr lang="en-ID" sz="2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45E4E71-B27C-6396-94CA-CCDC7ACB8D42}"/>
              </a:ext>
            </a:extLst>
          </p:cNvPr>
          <p:cNvSpPr/>
          <p:nvPr/>
        </p:nvSpPr>
        <p:spPr>
          <a:xfrm rot="19110767">
            <a:off x="10797702" y="3893446"/>
            <a:ext cx="1083182" cy="71746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A52D524-D564-941B-F5BB-642EBDD25AD8}"/>
              </a:ext>
            </a:extLst>
          </p:cNvPr>
          <p:cNvSpPr/>
          <p:nvPr/>
        </p:nvSpPr>
        <p:spPr>
          <a:xfrm rot="2386336">
            <a:off x="10692095" y="6968426"/>
            <a:ext cx="1060934" cy="73667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FA5200-41BB-454B-BF0E-951F073F9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9909B0-6270-4F91-89CB-805D758E4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8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4"/>
          <p:cNvGrpSpPr/>
          <p:nvPr/>
        </p:nvGrpSpPr>
        <p:grpSpPr>
          <a:xfrm>
            <a:off x="0" y="5107335"/>
            <a:ext cx="5841556" cy="5179665"/>
            <a:chOff x="0" y="-9525"/>
            <a:chExt cx="1538517" cy="1364192"/>
          </a:xfrm>
        </p:grpSpPr>
        <p:sp>
          <p:nvSpPr>
            <p:cNvPr id="163" name="Google Shape;163;p4"/>
            <p:cNvSpPr/>
            <p:nvPr/>
          </p:nvSpPr>
          <p:spPr>
            <a:xfrm>
              <a:off x="0" y="0"/>
              <a:ext cx="1538517" cy="1354667"/>
            </a:xfrm>
            <a:custGeom>
              <a:avLst/>
              <a:gdLst/>
              <a:ahLst/>
              <a:cxnLst/>
              <a:rect l="l" t="t" r="r" b="b"/>
              <a:pathLst>
                <a:path w="1538517" h="1354667" extrusionOk="0">
                  <a:moveTo>
                    <a:pt x="0" y="0"/>
                  </a:moveTo>
                  <a:lnTo>
                    <a:pt x="1538517" y="0"/>
                  </a:lnTo>
                  <a:lnTo>
                    <a:pt x="1538517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DCEEF3"/>
            </a:solidFill>
            <a:ln>
              <a:noFill/>
            </a:ln>
          </p:spPr>
        </p:sp>
        <p:sp>
          <p:nvSpPr>
            <p:cNvPr id="164" name="Google Shape;164;p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486905" y="-5803411"/>
            <a:ext cx="18288000" cy="10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1615" y="4214290"/>
            <a:ext cx="6072710" cy="6072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4"/>
          <p:cNvGrpSpPr/>
          <p:nvPr/>
        </p:nvGrpSpPr>
        <p:grpSpPr>
          <a:xfrm>
            <a:off x="9144000" y="149494"/>
            <a:ext cx="9804802" cy="2060145"/>
            <a:chOff x="0" y="-38100"/>
            <a:chExt cx="4049671" cy="850900"/>
          </a:xfrm>
        </p:grpSpPr>
        <p:sp>
          <p:nvSpPr>
            <p:cNvPr id="168" name="Google Shape;168;p4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072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4"/>
          <p:cNvSpPr txBox="1"/>
          <p:nvPr/>
        </p:nvSpPr>
        <p:spPr>
          <a:xfrm>
            <a:off x="8877645" y="471281"/>
            <a:ext cx="980480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Penggunaan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Notasi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Kalimat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Deskriptif</a:t>
            </a:r>
            <a:endParaRPr sz="4000" dirty="0"/>
          </a:p>
        </p:txBody>
      </p:sp>
      <p:sp>
        <p:nvSpPr>
          <p:cNvPr id="171" name="Google Shape;171;p4"/>
          <p:cNvSpPr txBox="1"/>
          <p:nvPr/>
        </p:nvSpPr>
        <p:spPr>
          <a:xfrm>
            <a:off x="6399588" y="2704000"/>
            <a:ext cx="11099856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dirty="0"/>
          </a:p>
        </p:txBody>
      </p:sp>
      <p:sp>
        <p:nvSpPr>
          <p:cNvPr id="172" name="Google Shape;172;p4"/>
          <p:cNvSpPr txBox="1"/>
          <p:nvPr/>
        </p:nvSpPr>
        <p:spPr>
          <a:xfrm>
            <a:off x="6525094" y="2704000"/>
            <a:ext cx="11099856" cy="90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otasi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kalimat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deskriptif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terbagi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menjadi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3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bagian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95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antara</a:t>
            </a:r>
            <a:r>
              <a:rPr lang="en-US" sz="3395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lain:</a:t>
            </a:r>
            <a:endParaRPr lang="en-US" dirty="0"/>
          </a:p>
        </p:txBody>
      </p:sp>
      <p:sp>
        <p:nvSpPr>
          <p:cNvPr id="2" name="Google Shape;172;p4">
            <a:extLst>
              <a:ext uri="{FF2B5EF4-FFF2-40B4-BE49-F238E27FC236}">
                <a16:creationId xmlns:a16="http://schemas.microsoft.com/office/drawing/2014/main" id="{41034426-EF80-5530-C9C7-7BA80322F5E9}"/>
              </a:ext>
            </a:extLst>
          </p:cNvPr>
          <p:cNvSpPr txBox="1"/>
          <p:nvPr/>
        </p:nvSpPr>
        <p:spPr>
          <a:xfrm>
            <a:off x="6525094" y="3893446"/>
            <a:ext cx="11099856" cy="636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Bagian </a:t>
            </a:r>
            <a:r>
              <a:rPr lang="en-US" sz="3395" b="1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judul</a:t>
            </a: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bagian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terdiri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dari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nama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dan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penjelasan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tentang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akan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dibuat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457200" marR="0" lvl="0" indent="-45720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Bagian </a:t>
            </a:r>
            <a:r>
              <a:rPr lang="en-US" sz="3395" b="1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deklarasi</a:t>
            </a: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mendefinisikan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semua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nama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digunakan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pada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seperti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variable,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tipe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data,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fungsi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konstanta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457200" marR="0" lvl="0" indent="-45720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Bagian </a:t>
            </a:r>
            <a:r>
              <a:rPr lang="en-US" sz="3395" b="1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deskripsi</a:t>
            </a: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mendefinisikan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uraian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langkah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langkah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penyelesaian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masalah</a:t>
            </a:r>
            <a:r>
              <a:rPr lang="en-US" sz="3395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0E19A3-C155-47B5-B64D-D85FAE4A8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F4E0AB-D221-4C3D-8C8B-EF894B4A2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1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4"/>
          <p:cNvGrpSpPr/>
          <p:nvPr/>
        </p:nvGrpSpPr>
        <p:grpSpPr>
          <a:xfrm>
            <a:off x="0" y="5107335"/>
            <a:ext cx="5841556" cy="5179665"/>
            <a:chOff x="0" y="-9525"/>
            <a:chExt cx="1538517" cy="1364192"/>
          </a:xfrm>
        </p:grpSpPr>
        <p:sp>
          <p:nvSpPr>
            <p:cNvPr id="163" name="Google Shape;163;p4"/>
            <p:cNvSpPr/>
            <p:nvPr/>
          </p:nvSpPr>
          <p:spPr>
            <a:xfrm>
              <a:off x="0" y="0"/>
              <a:ext cx="1538517" cy="1354667"/>
            </a:xfrm>
            <a:custGeom>
              <a:avLst/>
              <a:gdLst/>
              <a:ahLst/>
              <a:cxnLst/>
              <a:rect l="l" t="t" r="r" b="b"/>
              <a:pathLst>
                <a:path w="1538517" h="1354667" extrusionOk="0">
                  <a:moveTo>
                    <a:pt x="0" y="0"/>
                  </a:moveTo>
                  <a:lnTo>
                    <a:pt x="1538517" y="0"/>
                  </a:lnTo>
                  <a:lnTo>
                    <a:pt x="1538517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DCEEF3"/>
            </a:solidFill>
            <a:ln>
              <a:noFill/>
            </a:ln>
          </p:spPr>
        </p:sp>
        <p:sp>
          <p:nvSpPr>
            <p:cNvPr id="164" name="Google Shape;164;p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486905" y="-5803411"/>
            <a:ext cx="18288000" cy="10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1615" y="4214290"/>
            <a:ext cx="6072710" cy="6072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4"/>
          <p:cNvGrpSpPr/>
          <p:nvPr/>
        </p:nvGrpSpPr>
        <p:grpSpPr>
          <a:xfrm>
            <a:off x="9144000" y="149494"/>
            <a:ext cx="9804802" cy="2060145"/>
            <a:chOff x="0" y="-38100"/>
            <a:chExt cx="4049671" cy="850900"/>
          </a:xfrm>
        </p:grpSpPr>
        <p:sp>
          <p:nvSpPr>
            <p:cNvPr id="168" name="Google Shape;168;p4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072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4"/>
          <p:cNvSpPr txBox="1"/>
          <p:nvPr/>
        </p:nvSpPr>
        <p:spPr>
          <a:xfrm>
            <a:off x="8877645" y="471281"/>
            <a:ext cx="980480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Penggunaan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Notasi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Kalimat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Deskriptif</a:t>
            </a:r>
            <a:endParaRPr sz="4000" dirty="0"/>
          </a:p>
        </p:txBody>
      </p:sp>
      <p:sp>
        <p:nvSpPr>
          <p:cNvPr id="171" name="Google Shape;171;p4"/>
          <p:cNvSpPr txBox="1"/>
          <p:nvPr/>
        </p:nvSpPr>
        <p:spPr>
          <a:xfrm>
            <a:off x="6399588" y="2704000"/>
            <a:ext cx="11099856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dirty="0"/>
          </a:p>
        </p:txBody>
      </p:sp>
      <p:sp>
        <p:nvSpPr>
          <p:cNvPr id="172" name="Google Shape;172;p4"/>
          <p:cNvSpPr txBox="1"/>
          <p:nvPr/>
        </p:nvSpPr>
        <p:spPr>
          <a:xfrm>
            <a:off x="6399588" y="2112933"/>
            <a:ext cx="11099856" cy="74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Contoh 1: Penulisan Notasi Algoritma Pemrograman Kalimat Deskriptif </a:t>
            </a:r>
            <a:endParaRPr lang="en-US" sz="2800" dirty="0"/>
          </a:p>
        </p:txBody>
      </p:sp>
      <p:sp>
        <p:nvSpPr>
          <p:cNvPr id="2" name="Google Shape;172;p4">
            <a:extLst>
              <a:ext uri="{FF2B5EF4-FFF2-40B4-BE49-F238E27FC236}">
                <a16:creationId xmlns:a16="http://schemas.microsoft.com/office/drawing/2014/main" id="{41034426-EF80-5530-C9C7-7BA80322F5E9}"/>
              </a:ext>
            </a:extLst>
          </p:cNvPr>
          <p:cNvSpPr txBox="1"/>
          <p:nvPr/>
        </p:nvSpPr>
        <p:spPr>
          <a:xfrm>
            <a:off x="6399588" y="3110584"/>
            <a:ext cx="1109985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Aft>
                <a:spcPts val="800"/>
              </a:spcAft>
            </a:pPr>
            <a:r>
              <a:rPr lang="en-ID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Judul</a:t>
            </a:r>
            <a:r>
              <a:rPr lang="en-ID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endParaRPr lang="en-ID" sz="24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800"/>
              </a:spcAft>
            </a:pP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Algoritma_Perkalian</a:t>
            </a:r>
            <a:b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perkalian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2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bilangan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bulat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Algoritma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memasukkan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2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bilangan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bulat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kemudian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menghitung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hasil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perkalian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dari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kedua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angka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tersebut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dan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mencetak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hasil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perkalian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tersebut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ID" sz="2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800"/>
              </a:spcAft>
            </a:pPr>
            <a:r>
              <a:rPr lang="en-ID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Deklarasi</a:t>
            </a:r>
            <a:r>
              <a:rPr lang="en-ID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en-ID" sz="24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800"/>
              </a:spcAft>
            </a:pP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Bi1, Bi2,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hasilKali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int</a:t>
            </a:r>
            <a:endParaRPr lang="en-ID" sz="2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Aft>
                <a:spcPts val="800"/>
              </a:spcAft>
            </a:pPr>
            <a:r>
              <a:rPr lang="en-ID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Deskripsi</a:t>
            </a:r>
            <a:r>
              <a:rPr lang="en-ID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en-ID" sz="24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>
              <a:spcAft>
                <a:spcPts val="800"/>
              </a:spcAft>
              <a:buClr>
                <a:srgbClr val="363635"/>
              </a:buClr>
              <a:buSzPts val="1200"/>
              <a:buFont typeface="+mj-lt"/>
              <a:buAutoNum type="arabicPeriod"/>
              <a:tabLst>
                <a:tab pos="180340" algn="l"/>
              </a:tabLst>
            </a:pP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Input Bi1, Bi2</a:t>
            </a:r>
            <a:endParaRPr lang="en-ID" sz="2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>
              <a:spcAft>
                <a:spcPts val="800"/>
              </a:spcAft>
              <a:buClr>
                <a:srgbClr val="363635"/>
              </a:buClr>
              <a:buSzPts val="1200"/>
              <a:buFont typeface="+mj-lt"/>
              <a:buAutoNum type="arabicPeriod"/>
              <a:tabLst>
                <a:tab pos="180340" algn="l"/>
              </a:tabLst>
            </a:pP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Hitung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hasilKali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Bi1 x Bi2</a:t>
            </a:r>
            <a:endParaRPr lang="en-ID" sz="2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>
              <a:spcAft>
                <a:spcPts val="800"/>
              </a:spcAft>
              <a:buClr>
                <a:srgbClr val="363635"/>
              </a:buClr>
              <a:buSzPts val="1200"/>
              <a:buFont typeface="+mj-lt"/>
              <a:buAutoNum type="arabicPeriod"/>
              <a:tabLst>
                <a:tab pos="180340" algn="l"/>
              </a:tabLst>
            </a:pP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Tampilkan</a:t>
            </a:r>
            <a:r>
              <a:rPr lang="en-ID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hasilKali</a:t>
            </a:r>
            <a:endParaRPr lang="en-ID" sz="2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>
              <a:spcAft>
                <a:spcPts val="800"/>
              </a:spcAft>
              <a:buClr>
                <a:srgbClr val="363635"/>
              </a:buClr>
              <a:buSzPts val="1200"/>
              <a:buFont typeface="+mj-lt"/>
              <a:buAutoNum type="arabicPeriod"/>
              <a:tabLst>
                <a:tab pos="180340" algn="l"/>
              </a:tabLst>
            </a:pPr>
            <a:r>
              <a:rPr lang="en-ID" sz="2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Selesai</a:t>
            </a:r>
            <a:endParaRPr lang="en-ID" sz="2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C77EA9-5B4F-4D61-AF5B-502DE0114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C57F37-EF19-40A3-90FF-8151843E2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4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2437</Words>
  <Application>Microsoft Office PowerPoint</Application>
  <PresentationFormat>Custom</PresentationFormat>
  <Paragraphs>339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Calibri</vt:lpstr>
      <vt:lpstr>Alata</vt:lpstr>
      <vt:lpstr>Roboto Condensed</vt:lpstr>
      <vt:lpstr>Roboto</vt:lpstr>
      <vt:lpstr>Montserrat</vt:lpstr>
      <vt:lpstr>Arial</vt:lpstr>
      <vt:lpstr>Avenir Next LT Pro</vt:lpstr>
      <vt:lpstr>Wingdings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ari cahaya</cp:lastModifiedBy>
  <cp:revision>36</cp:revision>
  <dcterms:created xsi:type="dcterms:W3CDTF">2006-08-16T00:00:00Z</dcterms:created>
  <dcterms:modified xsi:type="dcterms:W3CDTF">2022-11-11T06:39:30Z</dcterms:modified>
</cp:coreProperties>
</file>