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6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92263A-C2C3-4639-954F-99458A13F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PLAN</a:t>
            </a:r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9482617-9E29-4A1E-8FF6-D203DDBC43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581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D0A92C-B2F3-4FDD-8B47-98D56947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777" y="599384"/>
            <a:ext cx="8940332" cy="1648864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/>
              <a:t>What kind of change do you hope to see in the world? </a:t>
            </a:r>
            <a:endParaRPr lang="th-TH" sz="4800" b="1" i="1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B2DF5A6-96C8-4C6E-A0DE-A4814DC39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0030" y="3218330"/>
            <a:ext cx="7791931" cy="87846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 hope …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9CA44F9-1C9F-476B-A9A5-DB75EFEC1B89}"/>
              </a:ext>
            </a:extLst>
          </p:cNvPr>
          <p:cNvSpPr txBox="1"/>
          <p:nvPr/>
        </p:nvSpPr>
        <p:spPr>
          <a:xfrm rot="21128186">
            <a:off x="312863" y="4420947"/>
            <a:ext cx="223651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Education</a:t>
            </a:r>
            <a:endParaRPr lang="th-TH" sz="36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F8E209E-80D6-4655-B982-7E82563C2836}"/>
              </a:ext>
            </a:extLst>
          </p:cNvPr>
          <p:cNvSpPr txBox="1"/>
          <p:nvPr/>
        </p:nvSpPr>
        <p:spPr>
          <a:xfrm rot="371255">
            <a:off x="8215655" y="4628675"/>
            <a:ext cx="14927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Peace</a:t>
            </a:r>
            <a:endParaRPr lang="th-TH" sz="3600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B2E8880-C37C-4E4A-B8B4-6899EDF2A211}"/>
              </a:ext>
            </a:extLst>
          </p:cNvPr>
          <p:cNvSpPr txBox="1"/>
          <p:nvPr/>
        </p:nvSpPr>
        <p:spPr>
          <a:xfrm rot="21443761">
            <a:off x="1312122" y="5884741"/>
            <a:ext cx="245900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Awareness</a:t>
            </a:r>
            <a:endParaRPr lang="th-TH" sz="3600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27DECA3-9076-496A-9618-D2BD9DAA2883}"/>
              </a:ext>
            </a:extLst>
          </p:cNvPr>
          <p:cNvSpPr txBox="1"/>
          <p:nvPr/>
        </p:nvSpPr>
        <p:spPr>
          <a:xfrm rot="314041">
            <a:off x="6829525" y="5809877"/>
            <a:ext cx="364715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The environment</a:t>
            </a:r>
            <a:endParaRPr lang="th-TH" sz="3600" dirty="0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20B81380-57D1-4522-8056-5E9EFC727E74}"/>
              </a:ext>
            </a:extLst>
          </p:cNvPr>
          <p:cNvSpPr txBox="1"/>
          <p:nvPr/>
        </p:nvSpPr>
        <p:spPr>
          <a:xfrm>
            <a:off x="4834571" y="4772720"/>
            <a:ext cx="164660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Politics</a:t>
            </a:r>
            <a:endParaRPr lang="th-TH" sz="3600" dirty="0"/>
          </a:p>
        </p:txBody>
      </p:sp>
      <p:pic>
        <p:nvPicPr>
          <p:cNvPr id="5130" name="Picture 10" descr="Image result for free icon environment">
            <a:extLst>
              <a:ext uri="{FF2B5EF4-FFF2-40B4-BE49-F238E27FC236}">
                <a16:creationId xmlns:a16="http://schemas.microsoft.com/office/drawing/2014/main" id="{FACE1F6B-55DE-486B-8F45-76F53620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28" l="835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131" y="5175405"/>
            <a:ext cx="2244705" cy="126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14" descr="Image result for free icon peace">
            <a:extLst>
              <a:ext uri="{FF2B5EF4-FFF2-40B4-BE49-F238E27FC236}">
                <a16:creationId xmlns:a16="http://schemas.microsoft.com/office/drawing/2014/main" id="{74937858-50A4-42F6-B27F-8F3F0F6910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2775" y="32765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38" name="Picture 18" descr="Image result for free icon politics">
            <a:extLst>
              <a:ext uri="{FF2B5EF4-FFF2-40B4-BE49-F238E27FC236}">
                <a16:creationId xmlns:a16="http://schemas.microsoft.com/office/drawing/2014/main" id="{26053033-B2A7-49A4-82C8-6FF622DA8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8" b="34473" l="65137" r="98047">
                        <a14:foregroundMark x1="76074" y1="19043" x2="80664" y2="13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t="3453" r="3750" b="67217"/>
          <a:stretch/>
        </p:blipFill>
        <p:spPr bwMode="auto">
          <a:xfrm>
            <a:off x="3653198" y="4344722"/>
            <a:ext cx="1221855" cy="12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Image result for free icon book">
            <a:extLst>
              <a:ext uri="{FF2B5EF4-FFF2-40B4-BE49-F238E27FC236}">
                <a16:creationId xmlns:a16="http://schemas.microsoft.com/office/drawing/2014/main" id="{A5EAE584-8279-46C7-8DFA-F4919CD75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5969">
            <a:off x="549303" y="3451517"/>
            <a:ext cx="1014668" cy="10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Image result for free icon peace">
            <a:extLst>
              <a:ext uri="{FF2B5EF4-FFF2-40B4-BE49-F238E27FC236}">
                <a16:creationId xmlns:a16="http://schemas.microsoft.com/office/drawing/2014/main" id="{A02C60D5-0874-4064-9A1D-F8963E6F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402">
            <a:off x="7448182" y="4563574"/>
            <a:ext cx="798864" cy="7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Image result for free icon awareness">
            <a:extLst>
              <a:ext uri="{FF2B5EF4-FFF2-40B4-BE49-F238E27FC236}">
                <a16:creationId xmlns:a16="http://schemas.microsoft.com/office/drawing/2014/main" id="{BC928421-1CC0-4494-81D2-F4749601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772" y="5610252"/>
            <a:ext cx="976346" cy="97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8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916832"/>
            <a:ext cx="8229600" cy="4179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70C0"/>
                </a:solidFill>
              </a:rPr>
              <a:t>Listen to Mary and answer the questions-</a:t>
            </a:r>
          </a:p>
          <a:p>
            <a:r>
              <a:rPr lang="en-GB" sz="3200" dirty="0">
                <a:solidFill>
                  <a:srgbClr val="0070C0"/>
                </a:solidFill>
              </a:rPr>
              <a:t>What is she doing tonight?</a:t>
            </a:r>
          </a:p>
          <a:p>
            <a:r>
              <a:rPr lang="en-GB" sz="3200" dirty="0">
                <a:solidFill>
                  <a:srgbClr val="0070C0"/>
                </a:solidFill>
              </a:rPr>
              <a:t>What is she doing on Wednesday?</a:t>
            </a:r>
          </a:p>
          <a:p>
            <a:r>
              <a:rPr lang="en-GB" sz="3200" dirty="0">
                <a:solidFill>
                  <a:srgbClr val="0070C0"/>
                </a:solidFill>
              </a:rPr>
              <a:t>What is she doing at the weekend?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listening activity  </a:t>
            </a:r>
          </a:p>
        </p:txBody>
      </p:sp>
      <p:pic>
        <p:nvPicPr>
          <p:cNvPr id="4" name="Picture 6" descr="http://marketingfunnelautomation.com/wp-content/uploads/2014/08/Asking_Questio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902705"/>
            <a:ext cx="2045959" cy="11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future pla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8328" y="541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9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916832"/>
            <a:ext cx="8229600" cy="417992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Tonight I am going_____________. Tomorrow I am going to work. On Wednesday I am going ___ ____ _______. On Thursday I am visiting my sister. On Friday I am going to work. At the weekend I am going___  _______.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fill in the gaps   </a:t>
            </a:r>
          </a:p>
        </p:txBody>
      </p:sp>
    </p:spTree>
    <p:extLst>
      <p:ext uri="{BB962C8B-B14F-4D97-AF65-F5344CB8AC3E}">
        <p14:creationId xmlns:p14="http://schemas.microsoft.com/office/powerpoint/2010/main" val="38871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037" y="107583"/>
            <a:ext cx="6745243" cy="930703"/>
          </a:xfrm>
        </p:spPr>
        <p:txBody>
          <a:bodyPr>
            <a:normAutofit/>
          </a:bodyPr>
          <a:lstStyle/>
          <a:p>
            <a:pPr algn="just"/>
            <a:r>
              <a:rPr lang="tr-T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r>
              <a:rPr lang="tr-T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tense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6273982" y="958465"/>
            <a:ext cx="1128326" cy="66114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188529" y="1850309"/>
            <a:ext cx="6003471" cy="500769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ea typeface="Adobe Gothic Std B" panose="020B0800000000000000" pitchFamily="34" charset="-128"/>
            </a:endParaRPr>
          </a:p>
          <a:p>
            <a:pPr marL="0" indent="0">
              <a:buNone/>
            </a:pPr>
            <a:endParaRPr lang="en-US" sz="1800" b="1" dirty="0">
              <a:latin typeface="Arial "/>
              <a:ea typeface="Adobe Gothic Std B" panose="020B0800000000000000" pitchFamily="34" charset="-12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800" b="1" dirty="0">
                <a:latin typeface="Arial "/>
                <a:ea typeface="Adobe Gothic Std B" panose="020B0800000000000000" pitchFamily="34" charset="-128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Arial "/>
                <a:ea typeface="Adobe Gothic Std B" panose="020B0800000000000000" pitchFamily="34" charset="-128"/>
              </a:rPr>
              <a:t>USE: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ea typeface="Adobe Gothic Std B" panose="020B0800000000000000" pitchFamily="34" charset="-128"/>
              </a:rPr>
              <a:t>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ea typeface="Adobe Gothic Std B" panose="020B0800000000000000" pitchFamily="34" charset="-128"/>
              </a:rPr>
              <a:t>will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800" b="1" dirty="0">
                <a:solidFill>
                  <a:schemeClr val="tx1"/>
                </a:solidFill>
                <a:latin typeface="Arial "/>
                <a:ea typeface="Adobe Fan Heiti Std B" panose="020B0700000000000000" pitchFamily="34" charset="-128"/>
              </a:rPr>
              <a:t>To talk about spontaneous decisions.</a:t>
            </a:r>
          </a:p>
          <a:p>
            <a:pPr lvl="2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600" b="1" dirty="0">
                <a:solidFill>
                  <a:schemeClr val="tx1"/>
                </a:solidFill>
                <a:latin typeface="Arial "/>
                <a:ea typeface="Adobe Fan Heiti Std B" panose="020B0700000000000000" pitchFamily="34" charset="-128"/>
              </a:rPr>
              <a:t>They </a:t>
            </a:r>
            <a:r>
              <a:rPr lang="en-US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ea typeface="Adobe Fan Heiti Std B" panose="020B0700000000000000" pitchFamily="34" charset="-128"/>
              </a:rPr>
              <a:t>will</a:t>
            </a:r>
            <a:r>
              <a:rPr lang="en-US" sz="1600" b="1" dirty="0">
                <a:solidFill>
                  <a:schemeClr val="tx1"/>
                </a:solidFill>
                <a:latin typeface="Arial "/>
                <a:ea typeface="Adobe Fan Heiti Std B" panose="020B0700000000000000" pitchFamily="34" charset="-128"/>
              </a:rPr>
              <a:t> </a:t>
            </a:r>
            <a:r>
              <a:rPr lang="en-US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ea typeface="Adobe Fan Heiti Std B" panose="020B0700000000000000" pitchFamily="34" charset="-128"/>
              </a:rPr>
              <a:t>move</a:t>
            </a:r>
            <a:r>
              <a:rPr lang="en-US" sz="1600" b="1" dirty="0">
                <a:solidFill>
                  <a:schemeClr val="tx1"/>
                </a:solidFill>
                <a:latin typeface="Arial "/>
                <a:ea typeface="Adobe Fan Heiti Std B" panose="020B0700000000000000" pitchFamily="34" charset="-128"/>
              </a:rPr>
              <a:t> to Ankara this winter. </a:t>
            </a:r>
          </a:p>
          <a:p>
            <a:pPr marL="914400" lvl="2" indent="0" algn="just">
              <a:buClr>
                <a:schemeClr val="tx1"/>
              </a:buClr>
              <a:buFont typeface="Wingdings" pitchFamily="2" charset="2"/>
              <a:buChar char="q"/>
            </a:pPr>
            <a:endParaRPr lang="en-US" sz="1600" b="1" dirty="0">
              <a:solidFill>
                <a:schemeClr val="tx1"/>
              </a:solidFill>
              <a:latin typeface="Arial "/>
              <a:ea typeface="Adobe Fan Heiti Std B" panose="020B0700000000000000" pitchFamily="34" charset="-128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800" b="1" dirty="0">
                <a:solidFill>
                  <a:schemeClr val="tx1"/>
                </a:solidFill>
                <a:latin typeface="Arial "/>
                <a:ea typeface="Adobe Fan Heiti Std B" panose="020B0700000000000000" pitchFamily="34" charset="-128"/>
              </a:rPr>
              <a:t>Predictions about the future. </a:t>
            </a:r>
          </a:p>
          <a:p>
            <a:pPr lvl="2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600" b="1" dirty="0">
                <a:solidFill>
                  <a:schemeClr val="tx1"/>
                </a:solidFill>
                <a:latin typeface="Arial "/>
                <a:ea typeface="Adobe Fan Heiti Std B" panose="020B0700000000000000" pitchFamily="34" charset="-128"/>
              </a:rPr>
              <a:t>Because it’s getting hot in the house, </a:t>
            </a:r>
            <a:r>
              <a:rPr lang="en-US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ea typeface="Adobe Fan Heiti Std B" panose="020B0700000000000000" pitchFamily="34" charset="-128"/>
              </a:rPr>
              <a:t>I’ll turn on </a:t>
            </a:r>
            <a:r>
              <a:rPr lang="en-US" sz="1600" b="1" dirty="0">
                <a:solidFill>
                  <a:schemeClr val="tx1"/>
                </a:solidFill>
                <a:latin typeface="Arial "/>
                <a:ea typeface="Adobe Fan Heiti Std B" panose="020B0700000000000000" pitchFamily="34" charset="-128"/>
              </a:rPr>
              <a:t>the air conditioner. </a:t>
            </a:r>
          </a:p>
          <a:p>
            <a:pPr lvl="2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600" b="1" dirty="0">
                <a:solidFill>
                  <a:schemeClr val="tx1"/>
                </a:solidFill>
                <a:latin typeface="Arial "/>
                <a:ea typeface="Adobe Fan Heiti Std B" panose="020B0700000000000000" pitchFamily="34" charset="-128"/>
              </a:rPr>
              <a:t>Dad’s late, </a:t>
            </a:r>
            <a:r>
              <a:rPr lang="en-US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ea typeface="Adobe Fan Heiti Std B" panose="020B0700000000000000" pitchFamily="34" charset="-128"/>
              </a:rPr>
              <a:t>I’ll call </a:t>
            </a:r>
            <a:r>
              <a:rPr lang="en-US" sz="1600" b="1" dirty="0">
                <a:solidFill>
                  <a:schemeClr val="tx1"/>
                </a:solidFill>
                <a:latin typeface="Arial "/>
                <a:ea typeface="Adobe Fan Heiti Std B" panose="020B0700000000000000" pitchFamily="34" charset="-128"/>
              </a:rPr>
              <a:t>him. </a:t>
            </a:r>
          </a:p>
          <a:p>
            <a:pPr marL="914400" lvl="2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Arial "/>
                <a:ea typeface="Adobe Fan Heiti Std B" panose="020B0700000000000000" pitchFamily="34" charset="-128"/>
              </a:rPr>
              <a:t>	</a:t>
            </a:r>
          </a:p>
          <a:p>
            <a:pPr marL="914400" lvl="2" indent="0" algn="just">
              <a:buNone/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Arial "/>
              <a:ea typeface="Adobe Fan Heiti Std B" panose="020B0700000000000000" pitchFamily="34" charset="-128"/>
            </a:endParaRPr>
          </a:p>
          <a:p>
            <a:pPr marL="914400" lvl="2" indent="0" algn="just">
              <a:buNone/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Arial "/>
              <a:ea typeface="Adobe Fan Heiti Std B" panose="020B0700000000000000" pitchFamily="34" charset="-128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188581" y="1875935"/>
            <a:ext cx="5983619" cy="4279934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FORM: </a:t>
            </a:r>
          </a:p>
          <a:p>
            <a:pPr marL="0" indent="0">
              <a:buFont typeface="Wingdings" pitchFamily="2" charset="2"/>
              <a:buChar char="q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USE: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going to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800" b="1" dirty="0">
                <a:solidFill>
                  <a:schemeClr val="tx1"/>
                </a:solidFill>
                <a:latin typeface="Arial "/>
              </a:rPr>
              <a:t>To talk about plans</a:t>
            </a:r>
          </a:p>
          <a:p>
            <a:pPr lvl="2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800" b="1" dirty="0">
                <a:solidFill>
                  <a:schemeClr val="tx1"/>
                </a:solidFill>
                <a:latin typeface="Arial "/>
              </a:rPr>
              <a:t>I’</a:t>
            </a:r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m going to</a:t>
            </a:r>
            <a:r>
              <a:rPr lang="en-US" sz="1800" dirty="0">
                <a:solidFill>
                  <a:schemeClr val="accent4"/>
                </a:solidFill>
                <a:latin typeface="Arial 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Arial "/>
              </a:rPr>
              <a:t>graduate at the end of this year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Arial "/>
              </a:rPr>
              <a:t>. </a:t>
            </a:r>
            <a:r>
              <a:rPr lang="en-US" sz="1800" b="1" dirty="0">
                <a:solidFill>
                  <a:schemeClr val="tx1"/>
                </a:solidFill>
                <a:latin typeface="Arial "/>
              </a:rPr>
              <a:t>I passed all the exams.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Arial "/>
              </a:rPr>
              <a:t> </a:t>
            </a:r>
          </a:p>
          <a:p>
            <a:pPr marL="914400" lvl="2" indent="0" algn="just">
              <a:buClr>
                <a:schemeClr val="tx1"/>
              </a:buClr>
              <a:buFont typeface="Wingdings" pitchFamily="2" charset="2"/>
              <a:buChar char="q"/>
            </a:pPr>
            <a:endParaRPr lang="en-US" sz="1600" b="1" dirty="0">
              <a:solidFill>
                <a:schemeClr val="accent4">
                  <a:lumMod val="50000"/>
                </a:schemeClr>
              </a:solidFill>
              <a:latin typeface="Arial 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800" b="1" dirty="0">
                <a:solidFill>
                  <a:schemeClr val="tx1"/>
                </a:solidFill>
                <a:latin typeface="Arial "/>
              </a:rPr>
              <a:t>To talk about predictions based on evidences. </a:t>
            </a:r>
          </a:p>
          <a:p>
            <a:pPr lvl="2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800" b="1" dirty="0">
                <a:solidFill>
                  <a:schemeClr val="tx1"/>
                </a:solidFill>
                <a:latin typeface="Arial "/>
              </a:rPr>
              <a:t>Watch out! You’re </a:t>
            </a:r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going to hit the wall.</a:t>
            </a:r>
            <a:endParaRPr lang="en-US" sz="1800" b="1"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237515" y="1872225"/>
            <a:ext cx="468085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+ will / won’t + verb in infinitive</a:t>
            </a:r>
          </a:p>
        </p:txBody>
      </p:sp>
      <p:sp>
        <p:nvSpPr>
          <p:cNvPr id="16" name="Marcador de texto 5"/>
          <p:cNvSpPr>
            <a:spLocks noGrp="1"/>
          </p:cNvSpPr>
          <p:nvPr>
            <p:ph type="body" idx="1"/>
          </p:nvPr>
        </p:nvSpPr>
        <p:spPr>
          <a:xfrm>
            <a:off x="0" y="1051580"/>
            <a:ext cx="2499759" cy="66114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to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723263" y="1009787"/>
            <a:ext cx="209206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Negative: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not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0" y="1961782"/>
            <a:ext cx="483325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+ be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+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infinitive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lecha derecha 19"/>
          <p:cNvSpPr/>
          <p:nvPr/>
        </p:nvSpPr>
        <p:spPr>
          <a:xfrm rot="16200000">
            <a:off x="8157383" y="1506643"/>
            <a:ext cx="370390" cy="2585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uadroTexto 17"/>
          <p:cNvSpPr txBox="1"/>
          <p:nvPr/>
        </p:nvSpPr>
        <p:spPr>
          <a:xfrm>
            <a:off x="9811143" y="5151119"/>
            <a:ext cx="181697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Short form: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</a:p>
        </p:txBody>
      </p:sp>
      <p:sp>
        <p:nvSpPr>
          <p:cNvPr id="34" name="Flecha derecha 19"/>
          <p:cNvSpPr/>
          <p:nvPr/>
        </p:nvSpPr>
        <p:spPr>
          <a:xfrm rot="16200000">
            <a:off x="11067537" y="4902906"/>
            <a:ext cx="266653" cy="2753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lecha derecha 19"/>
          <p:cNvSpPr/>
          <p:nvPr/>
        </p:nvSpPr>
        <p:spPr>
          <a:xfrm rot="10800000">
            <a:off x="9604497" y="5207706"/>
            <a:ext cx="266653" cy="2753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Marcador de texto 5"/>
          <p:cNvSpPr>
            <a:spLocks noGrp="1"/>
          </p:cNvSpPr>
          <p:nvPr>
            <p:ph type="body" idx="1"/>
          </p:nvPr>
        </p:nvSpPr>
        <p:spPr>
          <a:xfrm>
            <a:off x="2895601" y="975360"/>
            <a:ext cx="1935479" cy="32004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 Future</a:t>
            </a:r>
          </a:p>
        </p:txBody>
      </p:sp>
      <p:sp>
        <p:nvSpPr>
          <p:cNvPr id="39" name="Marcador de texto 5"/>
          <p:cNvSpPr>
            <a:spLocks noGrp="1"/>
          </p:cNvSpPr>
          <p:nvPr>
            <p:ph type="body" idx="1"/>
          </p:nvPr>
        </p:nvSpPr>
        <p:spPr>
          <a:xfrm>
            <a:off x="3703321" y="1402080"/>
            <a:ext cx="2270759" cy="32004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Unplanned Future</a:t>
            </a:r>
          </a:p>
        </p:txBody>
      </p:sp>
      <p:sp>
        <p:nvSpPr>
          <p:cNvPr id="40" name="Flecha derecha 19"/>
          <p:cNvSpPr/>
          <p:nvPr/>
        </p:nvSpPr>
        <p:spPr>
          <a:xfrm rot="10800000">
            <a:off x="2563616" y="1047185"/>
            <a:ext cx="362463" cy="2786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lecha derecha 19"/>
          <p:cNvSpPr/>
          <p:nvPr/>
        </p:nvSpPr>
        <p:spPr>
          <a:xfrm rot="21600000">
            <a:off x="5885936" y="1367225"/>
            <a:ext cx="362463" cy="2786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5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3324" y="111889"/>
            <a:ext cx="8596668" cy="86038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Present Continuous in the future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33323" y="1211465"/>
            <a:ext cx="9728307" cy="5646535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Font typeface="Wingdings" pitchFamily="2" charset="2"/>
              <a:buChar char="q"/>
            </a:pPr>
            <a:endParaRPr lang="en-US" sz="2400" dirty="0">
              <a:latin typeface="Arial 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Use: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Present Continuous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in the future: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chemeClr val="tx1"/>
                </a:solidFill>
                <a:latin typeface="Arial "/>
              </a:rPr>
              <a:t>To talk about a planned event in an exact place and time in the future. </a:t>
            </a:r>
          </a:p>
          <a:p>
            <a:pPr lvl="2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tx1"/>
                </a:solidFill>
                <a:latin typeface="Arial "/>
              </a:rPr>
              <a:t>Hayrettin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"/>
              </a:rPr>
              <a:t> </a:t>
            </a:r>
            <a:r>
              <a:rPr 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is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visiting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 "/>
              </a:rPr>
              <a:t>his aunt </a:t>
            </a:r>
            <a:r>
              <a:rPr lang="en-US" sz="2000" b="1" u="sng" dirty="0">
                <a:solidFill>
                  <a:schemeClr val="tx1"/>
                </a:solidFill>
                <a:latin typeface="Arial "/>
              </a:rPr>
              <a:t>this afternoon</a:t>
            </a:r>
            <a:r>
              <a:rPr lang="en-US" sz="2000" b="1" dirty="0">
                <a:solidFill>
                  <a:schemeClr val="tx1"/>
                </a:solidFill>
                <a:latin typeface="Arial "/>
              </a:rPr>
              <a:t>.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"/>
              </a:rPr>
              <a:t> </a:t>
            </a:r>
          </a:p>
          <a:p>
            <a:pPr lvl="2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000" b="1" dirty="0" err="1">
                <a:solidFill>
                  <a:schemeClr val="tx1"/>
                </a:solidFill>
                <a:latin typeface="Arial "/>
              </a:rPr>
              <a:t>Fatma</a:t>
            </a:r>
            <a:r>
              <a:rPr 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is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having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 "/>
              </a:rPr>
              <a:t>her hair dyed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"/>
              </a:rPr>
              <a:t> </a:t>
            </a:r>
            <a:r>
              <a:rPr lang="en-US" sz="2000" b="1" u="sng" dirty="0">
                <a:solidFill>
                  <a:schemeClr val="tx1"/>
                </a:solidFill>
                <a:latin typeface="Arial "/>
              </a:rPr>
              <a:t>next weekend</a:t>
            </a:r>
            <a:r>
              <a:rPr lang="en-US" sz="2000" b="1" dirty="0">
                <a:solidFill>
                  <a:schemeClr val="tx1"/>
                </a:solidFill>
                <a:latin typeface="Arial "/>
              </a:rPr>
              <a:t>.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</a:t>
            </a:r>
          </a:p>
          <a:p>
            <a:pPr lvl="2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tx1"/>
                </a:solidFill>
                <a:latin typeface="Arial "/>
              </a:rPr>
              <a:t>They’</a:t>
            </a:r>
            <a:r>
              <a:rPr 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re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having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a listening quiz </a:t>
            </a:r>
            <a:r>
              <a:rPr lang="en-US" sz="2000" b="1" u="sng" dirty="0">
                <a:solidFill>
                  <a:schemeClr val="tx1"/>
                </a:solidFill>
                <a:latin typeface="Arial "/>
              </a:rPr>
              <a:t>next Tue</a:t>
            </a:r>
            <a:r>
              <a:rPr lang="tr-TR" sz="2000" b="1" u="sng">
                <a:solidFill>
                  <a:schemeClr val="tx1"/>
                </a:solidFill>
                <a:latin typeface="Arial "/>
              </a:rPr>
              <a:t>s</a:t>
            </a:r>
            <a:r>
              <a:rPr lang="en-US" sz="2000" b="1" u="sng">
                <a:solidFill>
                  <a:schemeClr val="tx1"/>
                </a:solidFill>
                <a:latin typeface="Arial "/>
              </a:rPr>
              <a:t>day</a:t>
            </a:r>
            <a:r>
              <a:rPr lang="en-US" sz="2000" b="1" u="sng" dirty="0">
                <a:solidFill>
                  <a:schemeClr val="tx1"/>
                </a:solidFill>
                <a:latin typeface="Arial "/>
              </a:rPr>
              <a:t>.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Arial "/>
              </a:rPr>
              <a:t> </a:t>
            </a:r>
            <a:endParaRPr lang="en-US" sz="1800" i="1" dirty="0">
              <a:solidFill>
                <a:schemeClr val="bg1">
                  <a:lumMod val="50000"/>
                </a:schemeClr>
              </a:solidFill>
              <a:latin typeface="Arial "/>
            </a:endParaRPr>
          </a:p>
          <a:p>
            <a:pPr lvl="2"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tx1"/>
                </a:solidFill>
                <a:latin typeface="Arial "/>
              </a:rPr>
              <a:t>I’</a:t>
            </a:r>
            <a:r>
              <a:rPr 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seeing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 "/>
              </a:rPr>
              <a:t>my dentist </a:t>
            </a:r>
            <a:r>
              <a:rPr lang="en-US" sz="2000" b="1" u="sng" dirty="0">
                <a:solidFill>
                  <a:schemeClr val="tx1"/>
                </a:solidFill>
                <a:latin typeface="Arial "/>
              </a:rPr>
              <a:t>this Saturday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"/>
              </a:rPr>
              <a:t>. </a:t>
            </a:r>
          </a:p>
          <a:p>
            <a:pPr marL="0" indent="0">
              <a:buClr>
                <a:schemeClr val="tx1"/>
              </a:buClr>
              <a:buFont typeface="Wingdings" pitchFamily="2" charset="2"/>
              <a:buChar char="q"/>
            </a:pPr>
            <a:endParaRPr lang="en-US" sz="2400" dirty="0">
              <a:latin typeface="Arial 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58999" y="1035843"/>
            <a:ext cx="683322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+ verb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</a:t>
            </a:r>
            <a:r>
              <a:rPr 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(am / is / are)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verb -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>
          <a:xfrm>
            <a:off x="8206451" y="6504330"/>
            <a:ext cx="683339" cy="365125"/>
          </a:xfrm>
        </p:spPr>
        <p:txBody>
          <a:bodyPr/>
          <a:lstStyle/>
          <a:p>
            <a:fld id="{55DDF0BE-DA0B-4BB3-BE71-96CCF7BC5F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9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3A5019-3724-4AB5-9158-A7EC12DE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F41A153-1F59-4CCE-B79C-73B25A1F8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ข้อความ 2">
            <a:extLst>
              <a:ext uri="{FF2B5EF4-FFF2-40B4-BE49-F238E27FC236}">
                <a16:creationId xmlns:a16="http://schemas.microsoft.com/office/drawing/2014/main" id="{FD21D564-0B70-4DAC-9079-A412BFECA1BB}"/>
              </a:ext>
            </a:extLst>
          </p:cNvPr>
          <p:cNvSpPr txBox="1">
            <a:spLocks/>
          </p:cNvSpPr>
          <p:nvPr/>
        </p:nvSpPr>
        <p:spPr>
          <a:xfrm>
            <a:off x="2389018" y="468202"/>
            <a:ext cx="7791931" cy="878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I’m going to….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5" name="ตัวแทนข้อความ 2">
            <a:extLst>
              <a:ext uri="{FF2B5EF4-FFF2-40B4-BE49-F238E27FC236}">
                <a16:creationId xmlns:a16="http://schemas.microsoft.com/office/drawing/2014/main" id="{EC18485B-7E54-4041-9E4D-EA0C4CFBF940}"/>
              </a:ext>
            </a:extLst>
          </p:cNvPr>
          <p:cNvSpPr txBox="1">
            <a:spLocks/>
          </p:cNvSpPr>
          <p:nvPr/>
        </p:nvSpPr>
        <p:spPr>
          <a:xfrm>
            <a:off x="2389017" y="1694474"/>
            <a:ext cx="7791931" cy="87846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I plan to….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6" name="ตัวแทนข้อความ 2">
            <a:extLst>
              <a:ext uri="{FF2B5EF4-FFF2-40B4-BE49-F238E27FC236}">
                <a16:creationId xmlns:a16="http://schemas.microsoft.com/office/drawing/2014/main" id="{DE09B0CB-62C0-4D44-90BC-ED69D3570125}"/>
              </a:ext>
            </a:extLst>
          </p:cNvPr>
          <p:cNvSpPr txBox="1">
            <a:spLocks/>
          </p:cNvSpPr>
          <p:nvPr/>
        </p:nvSpPr>
        <p:spPr>
          <a:xfrm>
            <a:off x="2389019" y="2864505"/>
            <a:ext cx="7791931" cy="878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I hope to….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7" name="ตัวแทนข้อความ 2">
            <a:extLst>
              <a:ext uri="{FF2B5EF4-FFF2-40B4-BE49-F238E27FC236}">
                <a16:creationId xmlns:a16="http://schemas.microsoft.com/office/drawing/2014/main" id="{A7853E18-A0CA-4B48-A923-1581B87227DA}"/>
              </a:ext>
            </a:extLst>
          </p:cNvPr>
          <p:cNvSpPr txBox="1">
            <a:spLocks/>
          </p:cNvSpPr>
          <p:nvPr/>
        </p:nvSpPr>
        <p:spPr>
          <a:xfrm>
            <a:off x="2389019" y="4051030"/>
            <a:ext cx="7791931" cy="87846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I would like to….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8" name="ตัวแทนข้อความ 2">
            <a:extLst>
              <a:ext uri="{FF2B5EF4-FFF2-40B4-BE49-F238E27FC236}">
                <a16:creationId xmlns:a16="http://schemas.microsoft.com/office/drawing/2014/main" id="{CFD2B6CA-ED5B-416E-80C0-6316B17180E0}"/>
              </a:ext>
            </a:extLst>
          </p:cNvPr>
          <p:cNvSpPr txBox="1">
            <a:spLocks/>
          </p:cNvSpPr>
          <p:nvPr/>
        </p:nvSpPr>
        <p:spPr>
          <a:xfrm>
            <a:off x="2389017" y="5325505"/>
            <a:ext cx="7791931" cy="878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I would love to….</a:t>
            </a:r>
            <a:endParaRPr lang="th-TH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talk about future icon">
            <a:extLst>
              <a:ext uri="{FF2B5EF4-FFF2-40B4-BE49-F238E27FC236}">
                <a16:creationId xmlns:a16="http://schemas.microsoft.com/office/drawing/2014/main" id="{2D58FF5F-CF17-4DB8-B7A8-FB34D5B14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8" y="394432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06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D0A92C-B2F3-4FDD-8B47-98D56947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772" y="700452"/>
            <a:ext cx="8940332" cy="1648864"/>
          </a:xfrm>
        </p:spPr>
        <p:txBody>
          <a:bodyPr>
            <a:normAutofit fontScale="90000"/>
          </a:bodyPr>
          <a:lstStyle/>
          <a:p>
            <a:r>
              <a:rPr lang="en-US" sz="4800" b="1" i="1" dirty="0"/>
              <a:t>What are you going to do after graduating from a university? </a:t>
            </a:r>
            <a:endParaRPr lang="th-TH" sz="4800" b="1" i="1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B2DF5A6-96C8-4C6E-A0DE-A4814DC39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6273" y="2682405"/>
            <a:ext cx="7791931" cy="87846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I’m going to…..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9CA44F9-1C9F-476B-A9A5-DB75EFEC1B89}"/>
              </a:ext>
            </a:extLst>
          </p:cNvPr>
          <p:cNvSpPr txBox="1"/>
          <p:nvPr/>
        </p:nvSpPr>
        <p:spPr>
          <a:xfrm rot="21128186">
            <a:off x="819774" y="4478607"/>
            <a:ext cx="34677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Take a gap year</a:t>
            </a:r>
            <a:endParaRPr lang="th-TH" sz="36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F8E209E-80D6-4655-B982-7E82563C2836}"/>
              </a:ext>
            </a:extLst>
          </p:cNvPr>
          <p:cNvSpPr txBox="1"/>
          <p:nvPr/>
        </p:nvSpPr>
        <p:spPr>
          <a:xfrm rot="371255">
            <a:off x="6726401" y="4729066"/>
            <a:ext cx="444224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Find a job right away</a:t>
            </a:r>
            <a:endParaRPr lang="th-TH" sz="3600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B2E8880-C37C-4E4A-B8B4-6899EDF2A211}"/>
              </a:ext>
            </a:extLst>
          </p:cNvPr>
          <p:cNvSpPr txBox="1"/>
          <p:nvPr/>
        </p:nvSpPr>
        <p:spPr>
          <a:xfrm rot="21284525">
            <a:off x="496561" y="5323367"/>
            <a:ext cx="594714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Work for my family business</a:t>
            </a:r>
            <a:endParaRPr lang="th-TH" sz="3600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27DECA3-9076-496A-9618-D2BD9DAA2883}"/>
              </a:ext>
            </a:extLst>
          </p:cNvPr>
          <p:cNvSpPr txBox="1"/>
          <p:nvPr/>
        </p:nvSpPr>
        <p:spPr>
          <a:xfrm>
            <a:off x="5106319" y="5992013"/>
            <a:ext cx="622074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Study for my master’s degree</a:t>
            </a:r>
            <a:endParaRPr lang="th-TH" sz="3600" dirty="0"/>
          </a:p>
        </p:txBody>
      </p:sp>
      <p:pic>
        <p:nvPicPr>
          <p:cNvPr id="3076" name="Picture 4" descr="Image result for graduation free icon">
            <a:extLst>
              <a:ext uri="{FF2B5EF4-FFF2-40B4-BE49-F238E27FC236}">
                <a16:creationId xmlns:a16="http://schemas.microsoft.com/office/drawing/2014/main" id="{6F6568D2-CFE8-4DE9-903A-FEC6672F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8" y="1552786"/>
            <a:ext cx="2649070" cy="26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3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D0A92C-B2F3-4FDD-8B47-98D56947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502" y="1028784"/>
            <a:ext cx="8940332" cy="1648864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/>
              <a:t>What kind of future </a:t>
            </a:r>
            <a:br>
              <a:rPr lang="en-US" sz="4800" b="1" i="1" dirty="0"/>
            </a:br>
            <a:r>
              <a:rPr lang="en-US" sz="4800" b="1" i="1" dirty="0"/>
              <a:t>do you hope to have?</a:t>
            </a:r>
            <a:endParaRPr lang="th-TH" sz="4800" b="1" i="1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B2DF5A6-96C8-4C6E-A0DE-A4814DC39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0030" y="3218330"/>
            <a:ext cx="7791931" cy="87846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 hope to have….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9CA44F9-1C9F-476B-A9A5-DB75EFEC1B89}"/>
              </a:ext>
            </a:extLst>
          </p:cNvPr>
          <p:cNvSpPr txBox="1"/>
          <p:nvPr/>
        </p:nvSpPr>
        <p:spPr>
          <a:xfrm rot="21128186">
            <a:off x="1635567" y="4729066"/>
            <a:ext cx="277531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a nice family</a:t>
            </a:r>
            <a:endParaRPr lang="th-TH" sz="36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F8E209E-80D6-4655-B982-7E82563C2836}"/>
              </a:ext>
            </a:extLst>
          </p:cNvPr>
          <p:cNvSpPr txBox="1"/>
          <p:nvPr/>
        </p:nvSpPr>
        <p:spPr>
          <a:xfrm rot="371255">
            <a:off x="7777975" y="4729066"/>
            <a:ext cx="233910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a good job</a:t>
            </a:r>
            <a:endParaRPr lang="th-TH" sz="3600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B2E8880-C37C-4E4A-B8B4-6899EDF2A211}"/>
              </a:ext>
            </a:extLst>
          </p:cNvPr>
          <p:cNvSpPr txBox="1"/>
          <p:nvPr/>
        </p:nvSpPr>
        <p:spPr>
          <a:xfrm rot="21443761">
            <a:off x="2634164" y="5809878"/>
            <a:ext cx="405752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some good friends</a:t>
            </a:r>
            <a:endParaRPr lang="th-TH" sz="3600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27DECA3-9076-496A-9618-D2BD9DAA2883}"/>
              </a:ext>
            </a:extLst>
          </p:cNvPr>
          <p:cNvSpPr txBox="1"/>
          <p:nvPr/>
        </p:nvSpPr>
        <p:spPr>
          <a:xfrm rot="314041">
            <a:off x="8265809" y="5809877"/>
            <a:ext cx="77457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….</a:t>
            </a:r>
            <a:endParaRPr lang="th-TH" sz="3600" dirty="0"/>
          </a:p>
        </p:txBody>
      </p:sp>
      <p:pic>
        <p:nvPicPr>
          <p:cNvPr id="4100" name="Picture 4" descr="Image result for free icon">
            <a:extLst>
              <a:ext uri="{FF2B5EF4-FFF2-40B4-BE49-F238E27FC236}">
                <a16:creationId xmlns:a16="http://schemas.microsoft.com/office/drawing/2014/main" id="{948D5EEF-C182-4C8F-9F96-BBA21E269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889" y1="71556" x2="53778" y2="24000"/>
                        <a14:foregroundMark x1="68444" y1="66667" x2="80444" y2="74667"/>
                        <a14:foregroundMark x1="80889" y1="69778" x2="63111" y2="32000"/>
                        <a14:foregroundMark x1="46222" y1="25778" x2="44000" y2="26222"/>
                        <a14:foregroundMark x1="18667" y1="62667" x2="34667" y2="34667"/>
                        <a14:foregroundMark x1="32000" y1="71111" x2="37778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8" y="2776408"/>
            <a:ext cx="1667085" cy="16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8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D0A92C-B2F3-4FDD-8B47-98D56947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0" y="600341"/>
            <a:ext cx="8940332" cy="1648864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/>
              <a:t>What other languages </a:t>
            </a:r>
            <a:br>
              <a:rPr lang="en-US" sz="4800" b="1" i="1" dirty="0"/>
            </a:br>
            <a:r>
              <a:rPr lang="en-US" sz="4800" b="1" i="1" dirty="0"/>
              <a:t>would you like to learn?</a:t>
            </a:r>
            <a:endParaRPr lang="th-TH" sz="4800" b="1" i="1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B2DF5A6-96C8-4C6E-A0DE-A4814DC39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1355" y="3250242"/>
            <a:ext cx="7791931" cy="87846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I’d like to learn…. because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9CA44F9-1C9F-476B-A9A5-DB75EFEC1B89}"/>
              </a:ext>
            </a:extLst>
          </p:cNvPr>
          <p:cNvSpPr txBox="1"/>
          <p:nvPr/>
        </p:nvSpPr>
        <p:spPr>
          <a:xfrm rot="21128186">
            <a:off x="1738258" y="4729066"/>
            <a:ext cx="256993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Because….</a:t>
            </a:r>
            <a:endParaRPr lang="th-TH" sz="36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F8E209E-80D6-4655-B982-7E82563C2836}"/>
              </a:ext>
            </a:extLst>
          </p:cNvPr>
          <p:cNvSpPr txBox="1"/>
          <p:nvPr/>
        </p:nvSpPr>
        <p:spPr>
          <a:xfrm rot="371255">
            <a:off x="8393529" y="4729066"/>
            <a:ext cx="11079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……</a:t>
            </a:r>
            <a:endParaRPr lang="th-TH" sz="3600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B2E8880-C37C-4E4A-B8B4-6899EDF2A211}"/>
              </a:ext>
            </a:extLst>
          </p:cNvPr>
          <p:cNvSpPr txBox="1"/>
          <p:nvPr/>
        </p:nvSpPr>
        <p:spPr>
          <a:xfrm rot="21443761">
            <a:off x="3442079" y="5809878"/>
            <a:ext cx="24416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It will be….</a:t>
            </a:r>
            <a:endParaRPr lang="th-TH" sz="3600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27DECA3-9076-496A-9618-D2BD9DAA2883}"/>
              </a:ext>
            </a:extLst>
          </p:cNvPr>
          <p:cNvSpPr txBox="1"/>
          <p:nvPr/>
        </p:nvSpPr>
        <p:spPr>
          <a:xfrm rot="314041">
            <a:off x="8265809" y="5809877"/>
            <a:ext cx="77457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….</a:t>
            </a:r>
            <a:endParaRPr lang="th-TH" sz="3600" dirty="0"/>
          </a:p>
        </p:txBody>
      </p:sp>
      <p:pic>
        <p:nvPicPr>
          <p:cNvPr id="9218" name="Picture 2" descr="Image result for learn language free icon">
            <a:extLst>
              <a:ext uri="{FF2B5EF4-FFF2-40B4-BE49-F238E27FC236}">
                <a16:creationId xmlns:a16="http://schemas.microsoft.com/office/drawing/2014/main" id="{223530BE-66E8-450E-B272-BA5F660B9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18" y="19648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learn language free icon">
            <a:extLst>
              <a:ext uri="{FF2B5EF4-FFF2-40B4-BE49-F238E27FC236}">
                <a16:creationId xmlns:a16="http://schemas.microsoft.com/office/drawing/2014/main" id="{969E3A63-B2F8-4C37-A0AD-50DF9BF70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616" r="-3044" b="4130"/>
          <a:stretch/>
        </p:blipFill>
        <p:spPr bwMode="auto">
          <a:xfrm rot="488622">
            <a:off x="9741291" y="3349647"/>
            <a:ext cx="2352210" cy="15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0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D0A92C-B2F3-4FDD-8B47-98D56947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502" y="643022"/>
            <a:ext cx="8940332" cy="16488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dirty="0"/>
              <a:t>Would you like to stay in a dormitory or stay at home during university?</a:t>
            </a:r>
            <a:endParaRPr lang="th-TH" sz="4800" b="1" i="1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B2DF5A6-96C8-4C6E-A0DE-A4814DC39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2147" y="2952004"/>
            <a:ext cx="6995203" cy="87846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I’d like to …. because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9CA44F9-1C9F-476B-A9A5-DB75EFEC1B89}"/>
              </a:ext>
            </a:extLst>
          </p:cNvPr>
          <p:cNvSpPr txBox="1"/>
          <p:nvPr/>
        </p:nvSpPr>
        <p:spPr>
          <a:xfrm rot="21128186">
            <a:off x="1355062" y="4584407"/>
            <a:ext cx="256993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because….</a:t>
            </a:r>
            <a:endParaRPr lang="th-TH" sz="36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F8E209E-80D6-4655-B982-7E82563C2836}"/>
              </a:ext>
            </a:extLst>
          </p:cNvPr>
          <p:cNvSpPr txBox="1"/>
          <p:nvPr/>
        </p:nvSpPr>
        <p:spPr>
          <a:xfrm rot="371255">
            <a:off x="8008810" y="4729066"/>
            <a:ext cx="18774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freedom</a:t>
            </a:r>
            <a:endParaRPr lang="th-TH" sz="3600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B2E8880-C37C-4E4A-B8B4-6899EDF2A211}"/>
              </a:ext>
            </a:extLst>
          </p:cNvPr>
          <p:cNvSpPr txBox="1"/>
          <p:nvPr/>
        </p:nvSpPr>
        <p:spPr>
          <a:xfrm rot="21443761">
            <a:off x="4354288" y="5953091"/>
            <a:ext cx="13901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lonely</a:t>
            </a:r>
            <a:endParaRPr lang="th-TH" sz="3600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27DECA3-9076-496A-9618-D2BD9DAA2883}"/>
              </a:ext>
            </a:extLst>
          </p:cNvPr>
          <p:cNvSpPr txBox="1"/>
          <p:nvPr/>
        </p:nvSpPr>
        <p:spPr>
          <a:xfrm rot="314041">
            <a:off x="7547665" y="5809877"/>
            <a:ext cx="221086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save cost</a:t>
            </a:r>
            <a:endParaRPr lang="th-TH" sz="3600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58E5670-3940-4E8B-AD2E-735716051C6B}"/>
              </a:ext>
            </a:extLst>
          </p:cNvPr>
          <p:cNvSpPr txBox="1"/>
          <p:nvPr/>
        </p:nvSpPr>
        <p:spPr>
          <a:xfrm rot="208252">
            <a:off x="5054690" y="4679779"/>
            <a:ext cx="208262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commute</a:t>
            </a:r>
            <a:endParaRPr lang="th-TH" sz="3600" dirty="0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15A06437-00F9-44FF-AB25-B6F06DCC2F23}"/>
              </a:ext>
            </a:extLst>
          </p:cNvPr>
          <p:cNvSpPr txBox="1"/>
          <p:nvPr/>
        </p:nvSpPr>
        <p:spPr>
          <a:xfrm rot="21444480">
            <a:off x="1192907" y="5636610"/>
            <a:ext cx="272382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independent</a:t>
            </a:r>
            <a:endParaRPr lang="th-TH" sz="3600" dirty="0"/>
          </a:p>
        </p:txBody>
      </p:sp>
      <p:pic>
        <p:nvPicPr>
          <p:cNvPr id="8194" name="Picture 2" descr="Image result for dorm free icon">
            <a:extLst>
              <a:ext uri="{FF2B5EF4-FFF2-40B4-BE49-F238E27FC236}">
                <a16:creationId xmlns:a16="http://schemas.microsoft.com/office/drawing/2014/main" id="{A1868774-24D7-4E84-A49B-14012746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3" l="10000" r="90000">
                        <a14:foregroundMark x1="38333" y1="49206" x2="44250" y2="43333"/>
                        <a14:foregroundMark x1="39000" y1="28730" x2="46583" y2="28730"/>
                        <a14:foregroundMark x1="38083" y1="56190" x2="38833" y2="82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219" y="2513231"/>
            <a:ext cx="3452358" cy="181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dorm free icon">
            <a:extLst>
              <a:ext uri="{FF2B5EF4-FFF2-40B4-BE49-F238E27FC236}">
                <a16:creationId xmlns:a16="http://schemas.microsoft.com/office/drawing/2014/main" id="{5A7D88C8-2153-4899-ADBB-8A915032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393" y="2414593"/>
            <a:ext cx="1892076" cy="189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6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D0A92C-B2F3-4FDD-8B47-98D56947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502" y="1028784"/>
            <a:ext cx="8940332" cy="1648864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/>
              <a:t>Do you want to get married in the future?</a:t>
            </a:r>
            <a:endParaRPr lang="th-TH" sz="4800" b="1" i="1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B2DF5A6-96C8-4C6E-A0DE-A4814DC39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2702" y="2967231"/>
            <a:ext cx="7791931" cy="87846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 ( don’t) want to…. because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9CA44F9-1C9F-476B-A9A5-DB75EFEC1B89}"/>
              </a:ext>
            </a:extLst>
          </p:cNvPr>
          <p:cNvSpPr txBox="1"/>
          <p:nvPr/>
        </p:nvSpPr>
        <p:spPr>
          <a:xfrm rot="21128186">
            <a:off x="2253033" y="4464297"/>
            <a:ext cx="182614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tradition</a:t>
            </a:r>
            <a:endParaRPr lang="th-TH" sz="36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F8E209E-80D6-4655-B982-7E82563C2836}"/>
              </a:ext>
            </a:extLst>
          </p:cNvPr>
          <p:cNvSpPr txBox="1"/>
          <p:nvPr/>
        </p:nvSpPr>
        <p:spPr>
          <a:xfrm rot="371255">
            <a:off x="7608826" y="4409677"/>
            <a:ext cx="3544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The right person</a:t>
            </a:r>
            <a:endParaRPr lang="th-TH" sz="3600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B2E8880-C37C-4E4A-B8B4-6899EDF2A211}"/>
              </a:ext>
            </a:extLst>
          </p:cNvPr>
          <p:cNvSpPr txBox="1"/>
          <p:nvPr/>
        </p:nvSpPr>
        <p:spPr>
          <a:xfrm rot="21443761">
            <a:off x="1398899" y="5710977"/>
            <a:ext cx="221086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Have kids</a:t>
            </a:r>
            <a:endParaRPr lang="th-TH" sz="3600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27DECA3-9076-496A-9618-D2BD9DAA2883}"/>
              </a:ext>
            </a:extLst>
          </p:cNvPr>
          <p:cNvSpPr txBox="1"/>
          <p:nvPr/>
        </p:nvSpPr>
        <p:spPr>
          <a:xfrm rot="314041">
            <a:off x="8133983" y="5779113"/>
            <a:ext cx="292900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Stay together</a:t>
            </a:r>
            <a:endParaRPr lang="th-TH" sz="3600" dirty="0"/>
          </a:p>
        </p:txBody>
      </p:sp>
      <p:pic>
        <p:nvPicPr>
          <p:cNvPr id="7170" name="Picture 2" descr="Image result for married free icon">
            <a:extLst>
              <a:ext uri="{FF2B5EF4-FFF2-40B4-BE49-F238E27FC236}">
                <a16:creationId xmlns:a16="http://schemas.microsoft.com/office/drawing/2014/main" id="{28FC11A6-11D6-42DD-AE0F-7D9B04460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18" y="4181475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1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D0A92C-B2F3-4FDD-8B47-98D56947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31" y="765014"/>
            <a:ext cx="8940332" cy="1648864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/>
              <a:t>If you could study abroad, where would you like to go? </a:t>
            </a:r>
            <a:endParaRPr lang="th-TH" sz="4800" b="1" i="1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B2DF5A6-96C8-4C6E-A0DE-A4814DC39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0030" y="3218330"/>
            <a:ext cx="7791931" cy="87846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 would like to go to… because…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9CA44F9-1C9F-476B-A9A5-DB75EFEC1B89}"/>
              </a:ext>
            </a:extLst>
          </p:cNvPr>
          <p:cNvSpPr txBox="1"/>
          <p:nvPr/>
        </p:nvSpPr>
        <p:spPr>
          <a:xfrm rot="21128186">
            <a:off x="1109888" y="4729066"/>
            <a:ext cx="382668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Education system</a:t>
            </a:r>
            <a:endParaRPr lang="th-TH" sz="36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F8E209E-80D6-4655-B982-7E82563C2836}"/>
              </a:ext>
            </a:extLst>
          </p:cNvPr>
          <p:cNvSpPr txBox="1"/>
          <p:nvPr/>
        </p:nvSpPr>
        <p:spPr>
          <a:xfrm rot="371255">
            <a:off x="7587273" y="4628675"/>
            <a:ext cx="274947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The weather</a:t>
            </a:r>
            <a:endParaRPr lang="th-TH" sz="3600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B2E8880-C37C-4E4A-B8B4-6899EDF2A211}"/>
              </a:ext>
            </a:extLst>
          </p:cNvPr>
          <p:cNvSpPr txBox="1"/>
          <p:nvPr/>
        </p:nvSpPr>
        <p:spPr>
          <a:xfrm rot="21443761">
            <a:off x="1243800" y="5943304"/>
            <a:ext cx="490390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Freedom of expression</a:t>
            </a:r>
            <a:endParaRPr lang="th-TH" sz="3600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27DECA3-9076-496A-9618-D2BD9DAA2883}"/>
              </a:ext>
            </a:extLst>
          </p:cNvPr>
          <p:cNvSpPr txBox="1"/>
          <p:nvPr/>
        </p:nvSpPr>
        <p:spPr>
          <a:xfrm rot="314041">
            <a:off x="7496371" y="5809877"/>
            <a:ext cx="231345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curriculum</a:t>
            </a:r>
            <a:endParaRPr lang="th-TH" sz="3600" dirty="0"/>
          </a:p>
        </p:txBody>
      </p:sp>
      <p:pic>
        <p:nvPicPr>
          <p:cNvPr id="6146" name="Picture 2" descr="Image result for study icon">
            <a:extLst>
              <a:ext uri="{FF2B5EF4-FFF2-40B4-BE49-F238E27FC236}">
                <a16:creationId xmlns:a16="http://schemas.microsoft.com/office/drawing/2014/main" id="{D7B9EEBC-77D6-4EEF-B96A-A9037DC23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444" y1="44889" x2="92444" y2="44889"/>
                        <a14:foregroundMark x1="88000" y1="40444" x2="88000" y2="40444"/>
                        <a14:foregroundMark x1="52000" y1="28000" x2="52000" y2="28000"/>
                        <a14:foregroundMark x1="53778" y1="30222" x2="53333" y2="25333"/>
                        <a14:foregroundMark x1="43556" y1="37778" x2="40444" y2="33333"/>
                        <a14:foregroundMark x1="65333" y1="66667" x2="17333" y2="67556"/>
                        <a14:foregroundMark x1="64444" y1="77333" x2="20000" y2="77333"/>
                        <a14:foregroundMark x1="91111" y1="91111" x2="13778" y2="92000"/>
                        <a14:foregroundMark x1="93778" y1="80000" x2="79111" y2="8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9384" y="1828801"/>
            <a:ext cx="2383848" cy="24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5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D0A92C-B2F3-4FDD-8B47-98D56947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34" y="657837"/>
            <a:ext cx="8940332" cy="1648864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/>
              <a:t>What kind of change do you hope to see in </a:t>
            </a:r>
            <a:r>
              <a:rPr lang="en-US" sz="4800" b="1" i="1" dirty="0">
                <a:solidFill>
                  <a:srgbClr val="FF0000"/>
                </a:solidFill>
              </a:rPr>
              <a:t>Indonesia</a:t>
            </a:r>
            <a:r>
              <a:rPr lang="en-US" sz="4800" b="1" i="1" dirty="0"/>
              <a:t>? </a:t>
            </a:r>
            <a:endParaRPr lang="th-TH" sz="4800" b="1" i="1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B2DF5A6-96C8-4C6E-A0DE-A4814DC39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3960" y="2955654"/>
            <a:ext cx="3772066" cy="87846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 hope …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9CA44F9-1C9F-476B-A9A5-DB75EFEC1B89}"/>
              </a:ext>
            </a:extLst>
          </p:cNvPr>
          <p:cNvSpPr txBox="1"/>
          <p:nvPr/>
        </p:nvSpPr>
        <p:spPr>
          <a:xfrm rot="21128186">
            <a:off x="351724" y="4603312"/>
            <a:ext cx="382668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Education system</a:t>
            </a:r>
            <a:endParaRPr lang="th-TH" sz="36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F8E209E-80D6-4655-B982-7E82563C2836}"/>
              </a:ext>
            </a:extLst>
          </p:cNvPr>
          <p:cNvSpPr txBox="1"/>
          <p:nvPr/>
        </p:nvSpPr>
        <p:spPr>
          <a:xfrm rot="371255">
            <a:off x="7512964" y="4530583"/>
            <a:ext cx="37240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Law enforcement</a:t>
            </a:r>
            <a:endParaRPr lang="th-TH" sz="3600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B2E8880-C37C-4E4A-B8B4-6899EDF2A211}"/>
              </a:ext>
            </a:extLst>
          </p:cNvPr>
          <p:cNvSpPr txBox="1"/>
          <p:nvPr/>
        </p:nvSpPr>
        <p:spPr>
          <a:xfrm rot="21443761">
            <a:off x="571278" y="6014463"/>
            <a:ext cx="490390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Freedom of expression</a:t>
            </a:r>
            <a:endParaRPr lang="th-TH" sz="3600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27DECA3-9076-496A-9618-D2BD9DAA2883}"/>
              </a:ext>
            </a:extLst>
          </p:cNvPr>
          <p:cNvSpPr txBox="1"/>
          <p:nvPr/>
        </p:nvSpPr>
        <p:spPr>
          <a:xfrm rot="314041">
            <a:off x="6829525" y="5809877"/>
            <a:ext cx="364715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The environment</a:t>
            </a:r>
            <a:endParaRPr lang="th-TH" sz="3600" dirty="0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20B81380-57D1-4522-8056-5E9EFC727E74}"/>
              </a:ext>
            </a:extLst>
          </p:cNvPr>
          <p:cNvSpPr txBox="1"/>
          <p:nvPr/>
        </p:nvSpPr>
        <p:spPr>
          <a:xfrm>
            <a:off x="4834571" y="4772720"/>
            <a:ext cx="164660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Politics</a:t>
            </a:r>
            <a:endParaRPr lang="th-TH" sz="3600" dirty="0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86E6B5BF-6E8A-4FAD-B23F-027F17AE8020}"/>
              </a:ext>
            </a:extLst>
          </p:cNvPr>
          <p:cNvSpPr txBox="1"/>
          <p:nvPr/>
        </p:nvSpPr>
        <p:spPr>
          <a:xfrm rot="21429728">
            <a:off x="7933147" y="3184619"/>
            <a:ext cx="33137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The economics</a:t>
            </a:r>
            <a:endParaRPr lang="th-TH" sz="3600" dirty="0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0245CDFC-E941-4149-82F8-75D1C59F4F24}"/>
              </a:ext>
            </a:extLst>
          </p:cNvPr>
          <p:cNvSpPr txBox="1"/>
          <p:nvPr/>
        </p:nvSpPr>
        <p:spPr>
          <a:xfrm rot="21383751">
            <a:off x="254201" y="3120436"/>
            <a:ext cx="251876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Technology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960778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มดิสัน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TM16401375[[fn=เมดิสัน]]</Template>
  <TotalTime>120</TotalTime>
  <Words>531</Words>
  <Application>Microsoft Office PowerPoint</Application>
  <PresentationFormat>Widescreen</PresentationFormat>
  <Paragraphs>104</Paragraphs>
  <Slides>14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</vt:lpstr>
      <vt:lpstr>MS Shell Dlg 2</vt:lpstr>
      <vt:lpstr>Wingdings</vt:lpstr>
      <vt:lpstr>Wingdings 3</vt:lpstr>
      <vt:lpstr>เมดิสัน</vt:lpstr>
      <vt:lpstr>FUTURE PLAN</vt:lpstr>
      <vt:lpstr>PowerPoint Presentation</vt:lpstr>
      <vt:lpstr>What are you going to do after graduating from a university? </vt:lpstr>
      <vt:lpstr>What kind of future  do you hope to have?</vt:lpstr>
      <vt:lpstr>What other languages  would you like to learn?</vt:lpstr>
      <vt:lpstr>Would you like to stay in a dormitory or stay at home during university?</vt:lpstr>
      <vt:lpstr>Do you want to get married in the future?</vt:lpstr>
      <vt:lpstr>If you could study abroad, where would you like to go? </vt:lpstr>
      <vt:lpstr>What kind of change do you hope to see in Indonesia? </vt:lpstr>
      <vt:lpstr>What kind of change do you hope to see in the world? </vt:lpstr>
      <vt:lpstr>listening activity  </vt:lpstr>
      <vt:lpstr>fill in the gaps   </vt:lpstr>
      <vt:lpstr>A) Simple future tense</vt:lpstr>
      <vt:lpstr>B) Present Continuous in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Talk</dc:title>
  <dc:creator>Wais. L</dc:creator>
  <cp:lastModifiedBy>Annisa Salsabila</cp:lastModifiedBy>
  <cp:revision>25</cp:revision>
  <dcterms:created xsi:type="dcterms:W3CDTF">2020-01-13T02:55:11Z</dcterms:created>
  <dcterms:modified xsi:type="dcterms:W3CDTF">2023-12-10T12:52:51Z</dcterms:modified>
</cp:coreProperties>
</file>