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65" r:id="rId5"/>
    <p:sldId id="258" r:id="rId6"/>
    <p:sldId id="259" r:id="rId7"/>
    <p:sldId id="260" r:id="rId8"/>
    <p:sldId id="261" r:id="rId9"/>
    <p:sldId id="262" r:id="rId10"/>
    <p:sldId id="264" r:id="rId11"/>
    <p:sldId id="266" r:id="rId12"/>
    <p:sldId id="267" r:id="rId13"/>
    <p:sldId id="268" r:id="rId14"/>
    <p:sldId id="269" r:id="rId15"/>
    <p:sldId id="26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0" d="100"/>
          <a:sy n="80" d="100"/>
        </p:scale>
        <p:origin x="2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ED27-7F2A-4699-B590-67307B7214D0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CDAB-F58C-4C12-A312-0C0D935CE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41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ED27-7F2A-4699-B590-67307B7214D0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CDAB-F58C-4C12-A312-0C0D935CE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92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ED27-7F2A-4699-B590-67307B7214D0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CDAB-F58C-4C12-A312-0C0D935CE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541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ED27-7F2A-4699-B590-67307B7214D0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CDAB-F58C-4C12-A312-0C0D935CE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74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ED27-7F2A-4699-B590-67307B7214D0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CDAB-F58C-4C12-A312-0C0D935CE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375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ED27-7F2A-4699-B590-67307B7214D0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CDAB-F58C-4C12-A312-0C0D935CE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73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ED27-7F2A-4699-B590-67307B7214D0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CDAB-F58C-4C12-A312-0C0D935CE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3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ED27-7F2A-4699-B590-67307B7214D0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CDAB-F58C-4C12-A312-0C0D935CE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05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ED27-7F2A-4699-B590-67307B7214D0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CDAB-F58C-4C12-A312-0C0D935CE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172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ED27-7F2A-4699-B590-67307B7214D0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CDAB-F58C-4C12-A312-0C0D935CE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99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ED27-7F2A-4699-B590-67307B7214D0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CDAB-F58C-4C12-A312-0C0D935CE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39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2ED27-7F2A-4699-B590-67307B7214D0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6CDAB-F58C-4C12-A312-0C0D935CE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063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snhrp.unipasby.ac.id/prosiding/index.php/snhrp/article/view/389" TargetMode="External"/><Relationship Id="rId2" Type="http://schemas.openxmlformats.org/officeDocument/2006/relationships/hyperlink" Target="https://www.ejournal.stitmuhngawi.ac.id/index.php/Fascho/article/view/1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sqcourse.com/5-strategi-dan-metode-pembelajaran-bipa-yang-efektif/" TargetMode="External"/><Relationship Id="rId4" Type="http://schemas.openxmlformats.org/officeDocument/2006/relationships/hyperlink" Target="https://jurnal.stiki.ac.id/J-INTECH/article/view/256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esqcourse.com/5-strategi-dan-metode-pembelajaran-bipa-yang-efektif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4756484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MENERAPKAN STRATEGI PEMBELAJARAN BIPA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4756484" cy="1655762"/>
          </a:xfrm>
        </p:spPr>
        <p:txBody>
          <a:bodyPr>
            <a:normAutofit/>
          </a:bodyPr>
          <a:lstStyle/>
          <a:p>
            <a:endParaRPr lang="en-US" sz="4400" dirty="0" smtClean="0"/>
          </a:p>
          <a:p>
            <a:r>
              <a:rPr lang="en-US" sz="4400" dirty="0" smtClean="0"/>
              <a:t>Priska </a:t>
            </a:r>
            <a:r>
              <a:rPr lang="en-US" sz="4400" dirty="0" err="1" smtClean="0"/>
              <a:t>Filomena</a:t>
            </a:r>
            <a:r>
              <a:rPr lang="en-US" sz="4400" dirty="0" smtClean="0"/>
              <a:t> </a:t>
            </a:r>
            <a:r>
              <a:rPr lang="en-US" sz="4400" dirty="0" err="1" smtClean="0"/>
              <a:t>Iku</a:t>
            </a:r>
            <a:endParaRPr lang="en-US" sz="4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221" y="0"/>
            <a:ext cx="52497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588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Daring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6642" y="1416552"/>
            <a:ext cx="10515600" cy="249371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Pembelajaran</a:t>
            </a:r>
            <a:r>
              <a:rPr lang="en-US" sz="3200" dirty="0" smtClean="0"/>
              <a:t> Daring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memanfaatkan</a:t>
            </a:r>
            <a:r>
              <a:rPr lang="en-US" sz="3200" dirty="0" smtClean="0"/>
              <a:t> </a:t>
            </a:r>
            <a:r>
              <a:rPr lang="en-US" sz="3200" dirty="0" err="1" smtClean="0"/>
              <a:t>beberapa</a:t>
            </a:r>
            <a:r>
              <a:rPr lang="en-US" sz="3200" dirty="0" smtClean="0"/>
              <a:t> </a:t>
            </a:r>
            <a:r>
              <a:rPr lang="en-US" sz="3200" dirty="0" err="1" smtClean="0"/>
              <a:t>aplikasi</a:t>
            </a:r>
            <a:r>
              <a:rPr lang="en-US" sz="3200" dirty="0" smtClean="0"/>
              <a:t>. </a:t>
            </a:r>
          </a:p>
          <a:p>
            <a:r>
              <a:rPr lang="en-US" sz="3200" dirty="0" err="1" smtClean="0"/>
              <a:t>Adapun</a:t>
            </a:r>
            <a:r>
              <a:rPr lang="en-US" sz="3200" dirty="0" smtClean="0"/>
              <a:t> </a:t>
            </a:r>
            <a:r>
              <a:rPr lang="en-US" sz="3200" dirty="0" err="1" smtClean="0"/>
              <a:t>beberapa</a:t>
            </a:r>
            <a:r>
              <a:rPr lang="en-US" sz="3200" dirty="0" smtClean="0"/>
              <a:t> </a:t>
            </a:r>
            <a:r>
              <a:rPr lang="en-US" sz="3200" dirty="0" err="1" smtClean="0"/>
              <a:t>aplikasi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pengajaran</a:t>
            </a:r>
            <a:r>
              <a:rPr lang="en-US" sz="3200" dirty="0" smtClean="0"/>
              <a:t> BIPA yang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</a:t>
            </a:r>
            <a:r>
              <a:rPr lang="en-US" sz="3200" dirty="0" smtClean="0"/>
              <a:t>.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4083552"/>
            <a:ext cx="10515600" cy="2493712"/>
          </a:xfrm>
          <a:prstGeom prst="rect">
            <a:avLst/>
          </a:prstGeom>
        </p:spPr>
        <p:txBody>
          <a:bodyPr vert="horz" lIns="91440" tIns="45720" rIns="91440" bIns="45720" numCol="2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whiteboard,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 </a:t>
            </a:r>
            <a:r>
              <a:rPr lang="en-US" i="1" dirty="0" err="1" smtClean="0"/>
              <a:t>wordwall</a:t>
            </a:r>
            <a:r>
              <a:rPr lang="en-US" i="1" dirty="0" smtClean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 </a:t>
            </a:r>
            <a:r>
              <a:rPr lang="en-US" i="1" dirty="0" err="1" smtClean="0"/>
              <a:t>storyjumper</a:t>
            </a:r>
            <a:r>
              <a:rPr lang="en-US" i="1" dirty="0" smtClean="0"/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err="1" smtClean="0"/>
              <a:t>tik</a:t>
            </a:r>
            <a:r>
              <a:rPr lang="en-US" i="1" dirty="0" smtClean="0"/>
              <a:t> </a:t>
            </a:r>
            <a:r>
              <a:rPr lang="en-US" i="1" dirty="0" err="1" smtClean="0"/>
              <a:t>tok</a:t>
            </a:r>
            <a:r>
              <a:rPr lang="en-US" i="1" dirty="0" smtClean="0"/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err="1" smtClean="0"/>
              <a:t>padlet</a:t>
            </a:r>
            <a:r>
              <a:rPr lang="en-US" i="1" dirty="0" smtClean="0"/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err="1" smtClean="0"/>
              <a:t>canva</a:t>
            </a:r>
            <a:r>
              <a:rPr lang="en-US" i="1" dirty="0" smtClean="0"/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voice spice recorder</a:t>
            </a:r>
            <a:r>
              <a:rPr lang="en-US" dirty="0" smtClean="0"/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dan</a:t>
            </a:r>
            <a:r>
              <a:rPr lang="en-US" dirty="0" smtClean="0"/>
              <a:t> </a:t>
            </a:r>
            <a:r>
              <a:rPr lang="en-US" i="1" dirty="0" err="1" smtClean="0"/>
              <a:t>mentimeter</a:t>
            </a:r>
            <a:r>
              <a:rPr lang="en-US" i="1" dirty="0" smtClean="0"/>
              <a:t>. 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Google Classroom </a:t>
            </a:r>
            <a:r>
              <a:rPr lang="en-US" dirty="0" err="1" smtClean="0"/>
              <a:t>dan</a:t>
            </a:r>
            <a:r>
              <a:rPr lang="en-US" i="1" dirty="0" smtClean="0"/>
              <a:t> Seesaw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515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didesain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pengajar</a:t>
            </a:r>
            <a:r>
              <a:rPr lang="en-US" dirty="0" smtClean="0"/>
              <a:t> BIPA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Duolingo</a:t>
            </a:r>
            <a:r>
              <a:rPr lang="en-US" dirty="0"/>
              <a:t>: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Bahasa Indonesia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interaktif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menyenangkan</a:t>
            </a:r>
            <a:r>
              <a:rPr lang="en-US" dirty="0"/>
              <a:t>.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kosakata</a:t>
            </a:r>
            <a:r>
              <a:rPr lang="en-US" dirty="0"/>
              <a:t>,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berbicara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latihan-latihan</a:t>
            </a:r>
            <a:r>
              <a:rPr lang="en-US" dirty="0"/>
              <a:t> yang </a:t>
            </a:r>
            <a:r>
              <a:rPr lang="en-US" dirty="0" err="1"/>
              <a:t>disesuaikan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Babbel</a:t>
            </a:r>
            <a:r>
              <a:rPr lang="en-US" dirty="0"/>
              <a:t>: </a:t>
            </a:r>
            <a:r>
              <a:rPr lang="en-US" dirty="0" err="1"/>
              <a:t>Babbel</a:t>
            </a:r>
            <a:r>
              <a:rPr lang="en-US" dirty="0"/>
              <a:t> </a:t>
            </a:r>
            <a:r>
              <a:rPr lang="en-US" dirty="0" err="1"/>
              <a:t>menawarkan</a:t>
            </a:r>
            <a:r>
              <a:rPr lang="en-US" dirty="0"/>
              <a:t> </a:t>
            </a:r>
            <a:r>
              <a:rPr lang="en-US" dirty="0" err="1"/>
              <a:t>kursus</a:t>
            </a:r>
            <a:r>
              <a:rPr lang="en-US" dirty="0"/>
              <a:t> Bahasa Indonesia yang </a:t>
            </a:r>
            <a:r>
              <a:rPr lang="en-US" dirty="0" err="1"/>
              <a:t>disesuaikan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level </a:t>
            </a:r>
            <a:r>
              <a:rPr lang="en-US" dirty="0" err="1"/>
              <a:t>pengguna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pendengaran</a:t>
            </a:r>
            <a:r>
              <a:rPr lang="en-US" dirty="0"/>
              <a:t>, </a:t>
            </a:r>
            <a:r>
              <a:rPr lang="en-US" dirty="0" err="1"/>
              <a:t>percakapan</a:t>
            </a:r>
            <a:r>
              <a:rPr lang="en-US" dirty="0"/>
              <a:t>,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interaktif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147" y="3009941"/>
            <a:ext cx="991353" cy="9913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500" y="4929208"/>
            <a:ext cx="2009775" cy="1056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429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HelloTalk</a:t>
            </a:r>
            <a:r>
              <a:rPr lang="en-US" dirty="0"/>
              <a:t>: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penutur</a:t>
            </a:r>
            <a:r>
              <a:rPr lang="en-US" dirty="0"/>
              <a:t> </a:t>
            </a:r>
            <a:r>
              <a:rPr lang="en-US" dirty="0" err="1"/>
              <a:t>asli</a:t>
            </a:r>
            <a:r>
              <a:rPr lang="en-US" dirty="0"/>
              <a:t> Bahasa Indonesia.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mitra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berlatih</a:t>
            </a:r>
            <a:r>
              <a:rPr lang="en-US" dirty="0"/>
              <a:t> </a:t>
            </a:r>
            <a:r>
              <a:rPr lang="en-US" dirty="0" err="1"/>
              <a:t>berbicara</a:t>
            </a:r>
            <a:r>
              <a:rPr lang="en-US" dirty="0"/>
              <a:t>, </a:t>
            </a:r>
            <a:r>
              <a:rPr lang="en-US" dirty="0" err="1"/>
              <a:t>menulis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memperbaiki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Bahasa Indonesia </a:t>
            </a:r>
            <a:r>
              <a:rPr lang="en-US" dirty="0" err="1"/>
              <a:t>mereka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/>
              <a:t>Rosetta Stone</a:t>
            </a:r>
            <a:r>
              <a:rPr lang="en-US" dirty="0"/>
              <a:t>: Rosetta Stone </a:t>
            </a:r>
            <a:r>
              <a:rPr lang="en-US" dirty="0" err="1"/>
              <a:t>menawarkan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Bahasa Indonesia yang </a:t>
            </a:r>
            <a:r>
              <a:rPr lang="en-US" dirty="0" err="1"/>
              <a:t>berfokus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audiovisual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interaktif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, </a:t>
            </a:r>
            <a:r>
              <a:rPr lang="en-US" dirty="0" err="1"/>
              <a:t>mirip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4115" y="3104649"/>
            <a:ext cx="3191877" cy="6371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3190" y="5323680"/>
            <a:ext cx="2875548" cy="853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199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Memrise</a:t>
            </a:r>
            <a:r>
              <a:rPr lang="en-US" dirty="0"/>
              <a:t>: </a:t>
            </a:r>
            <a:r>
              <a:rPr lang="en-US" dirty="0" err="1"/>
              <a:t>Memrise</a:t>
            </a:r>
            <a:r>
              <a:rPr lang="en-US" dirty="0"/>
              <a:t> </a:t>
            </a:r>
            <a:r>
              <a:rPr lang="en-US" dirty="0" err="1"/>
              <a:t>menawarkan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visual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pengulangan</a:t>
            </a:r>
            <a:r>
              <a:rPr lang="en-US" dirty="0"/>
              <a:t> kata-kata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frasa</a:t>
            </a:r>
            <a:r>
              <a:rPr lang="en-US" dirty="0"/>
              <a:t>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Bahasa Indonesia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 err="1"/>
              <a:t>Anki</a:t>
            </a:r>
            <a:r>
              <a:rPr lang="en-US" dirty="0"/>
              <a:t>: </a:t>
            </a:r>
            <a:r>
              <a:rPr lang="en-US" dirty="0" err="1"/>
              <a:t>Anki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flashcard yang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kartu</a:t>
            </a:r>
            <a:r>
              <a:rPr lang="en-US" dirty="0"/>
              <a:t> kata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Bahasa Indonesia.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543" y="2634915"/>
            <a:ext cx="2143125" cy="10835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080" y="5240338"/>
            <a:ext cx="1785436" cy="93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811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YouTube </a:t>
            </a:r>
            <a:r>
              <a:rPr lang="en-US" b="1" dirty="0" err="1"/>
              <a:t>dan</a:t>
            </a:r>
            <a:r>
              <a:rPr lang="en-US" b="1" dirty="0"/>
              <a:t> Podcasts</a:t>
            </a:r>
            <a:r>
              <a:rPr lang="en-US" dirty="0"/>
              <a:t>: Ada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YouTube </a:t>
            </a:r>
            <a:r>
              <a:rPr lang="en-US" dirty="0" err="1"/>
              <a:t>dan</a:t>
            </a:r>
            <a:r>
              <a:rPr lang="en-US" dirty="0"/>
              <a:t> podcast yang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pelajaran</a:t>
            </a:r>
            <a:r>
              <a:rPr lang="en-US" dirty="0"/>
              <a:t> Bahasa Indonesia. </a:t>
            </a:r>
            <a:r>
              <a:rPr lang="en-US" dirty="0" err="1"/>
              <a:t>Beberapa</a:t>
            </a:r>
            <a:r>
              <a:rPr lang="en-US" dirty="0"/>
              <a:t> di </a:t>
            </a:r>
            <a:r>
              <a:rPr lang="en-US" dirty="0" err="1"/>
              <a:t>antaranya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pelajaran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, </a:t>
            </a:r>
            <a:r>
              <a:rPr lang="en-US" dirty="0" err="1"/>
              <a:t>percakapan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52" y="3001959"/>
            <a:ext cx="1761624" cy="986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431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Barrin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Putra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Azharin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2021.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Pembelajaran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Efektif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Bipa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Kelas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Pemula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v-S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Fascho: Jurusan Pendidikan Islam Anak Usia Dini Vol.1 No. 1. </a:t>
            </a:r>
            <a:r>
              <a:rPr lang="sv-SE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https://www.ejournal.stitmuhngawi.ac.id/index.php/Fascho/article/view/18</a:t>
            </a:r>
            <a:endParaRPr lang="sv-SE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Hertiki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2022.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Pengajaran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Kedaring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Bipa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Calon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Pengajar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Bipa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Tingkat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Pemula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Seminar Nasional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Riset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Pengabdian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Program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Pendidikan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Bahasa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Inggris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Universitas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PGRI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Buana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Surabaya.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https://snhrp.unipasby.ac.id/prosiding/index.php/snhrp/article/view/389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Prasetyo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Anggi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2018.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Aplikasi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Pembelajaran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BIPA (Bahasa Indonesia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Penutur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444500" indent="-44450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Tingkat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Berbasis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Android. Journal of Information and Technology, Vol 6, No 2.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https://jurnal.stiki.ac.id/J-INTECH/article/view/256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4500" indent="-44450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v-SE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err="1"/>
              <a:t>Sanjaya</a:t>
            </a:r>
            <a:r>
              <a:rPr lang="en-US" sz="1800" dirty="0"/>
              <a:t>, </a:t>
            </a:r>
            <a:r>
              <a:rPr lang="en-US" sz="1800" dirty="0" err="1"/>
              <a:t>Wina</a:t>
            </a:r>
            <a:r>
              <a:rPr lang="en-US" sz="1800" dirty="0"/>
              <a:t>. (2016). </a:t>
            </a:r>
            <a:r>
              <a:rPr lang="en-US" sz="1800" dirty="0" err="1"/>
              <a:t>Perencanaan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Desain</a:t>
            </a:r>
            <a:r>
              <a:rPr lang="en-US" sz="1800" dirty="0"/>
              <a:t> </a:t>
            </a:r>
            <a:r>
              <a:rPr lang="en-US" sz="1800" dirty="0" err="1"/>
              <a:t>Sistem</a:t>
            </a:r>
            <a:r>
              <a:rPr lang="en-US" sz="1800" dirty="0"/>
              <a:t> </a:t>
            </a:r>
            <a:r>
              <a:rPr lang="en-US" sz="1800" dirty="0" err="1"/>
              <a:t>Pembelajaran</a:t>
            </a:r>
            <a:r>
              <a:rPr lang="en-US" sz="1800" dirty="0"/>
              <a:t>, Jakarta: </a:t>
            </a:r>
            <a:r>
              <a:rPr lang="en-US" sz="1800" dirty="0" err="1"/>
              <a:t>Kencana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https://esqcourse.com/5-strategi-dan-metode-pembelajaran-bipa-yang-efektif/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262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1579"/>
            <a:ext cx="4997116" cy="5575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 smtClean="0"/>
              <a:t>Mengajar</a:t>
            </a:r>
            <a:r>
              <a:rPr lang="en-US" sz="3200" dirty="0" smtClean="0"/>
              <a:t> BIPA </a:t>
            </a:r>
            <a:r>
              <a:rPr lang="en-US" sz="3200" dirty="0" err="1" smtClean="0"/>
              <a:t>tentunya</a:t>
            </a:r>
            <a:r>
              <a:rPr lang="en-US" sz="3200" dirty="0" smtClean="0"/>
              <a:t> </a:t>
            </a:r>
            <a:r>
              <a:rPr lang="en-US" sz="3200" dirty="0" err="1" smtClean="0"/>
              <a:t>jauh</a:t>
            </a:r>
            <a:r>
              <a:rPr lang="en-US" sz="3200" dirty="0" smtClean="0"/>
              <a:t> </a:t>
            </a:r>
            <a:r>
              <a:rPr lang="en-US" sz="3200" dirty="0" err="1" smtClean="0"/>
              <a:t>berbeda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mengajar</a:t>
            </a:r>
            <a:r>
              <a:rPr lang="en-US" sz="3200" dirty="0" smtClean="0"/>
              <a:t> Bahasa Indonesia. </a:t>
            </a:r>
            <a:r>
              <a:rPr lang="en-US" sz="3200" dirty="0" err="1" smtClean="0"/>
              <a:t>Calon</a:t>
            </a:r>
            <a:r>
              <a:rPr lang="en-US" sz="3200" dirty="0" smtClean="0"/>
              <a:t> </a:t>
            </a:r>
            <a:r>
              <a:rPr lang="en-US" sz="3200" dirty="0" err="1" smtClean="0"/>
              <a:t>pengajar</a:t>
            </a:r>
            <a:r>
              <a:rPr lang="en-US" sz="3200" dirty="0" smtClean="0"/>
              <a:t> Bahasa Indonesia </a:t>
            </a:r>
            <a:r>
              <a:rPr lang="en-US" sz="3200" dirty="0" err="1" smtClean="0"/>
              <a:t>bagi</a:t>
            </a:r>
            <a:r>
              <a:rPr lang="en-US" sz="3200" dirty="0" smtClean="0"/>
              <a:t> </a:t>
            </a:r>
            <a:r>
              <a:rPr lang="en-US" sz="3200" dirty="0" err="1" smtClean="0"/>
              <a:t>Penutur</a:t>
            </a:r>
            <a:r>
              <a:rPr lang="en-US" sz="3200" dirty="0" smtClean="0"/>
              <a:t> </a:t>
            </a:r>
            <a:r>
              <a:rPr lang="en-US" sz="3200" dirty="0" err="1" smtClean="0"/>
              <a:t>Asing</a:t>
            </a:r>
            <a:r>
              <a:rPr lang="en-US" sz="3200" dirty="0" smtClean="0"/>
              <a:t> (BIPA) </a:t>
            </a:r>
            <a:r>
              <a:rPr lang="en-US" sz="3200" dirty="0" err="1" smtClean="0"/>
              <a:t>tingkat</a:t>
            </a:r>
            <a:r>
              <a:rPr lang="en-US" sz="3200" dirty="0" smtClean="0"/>
              <a:t> </a:t>
            </a:r>
            <a:r>
              <a:rPr lang="en-US" sz="3200" dirty="0" err="1" smtClean="0"/>
              <a:t>pemula</a:t>
            </a:r>
            <a:r>
              <a:rPr lang="en-US" sz="3200" dirty="0" smtClean="0"/>
              <a:t>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dibekali</a:t>
            </a:r>
            <a:r>
              <a:rPr lang="en-US" sz="3200" dirty="0" smtClean="0"/>
              <a:t> </a:t>
            </a:r>
            <a:r>
              <a:rPr lang="en-US" sz="3200" dirty="0" err="1" smtClean="0"/>
              <a:t>pemahaman</a:t>
            </a:r>
            <a:r>
              <a:rPr lang="en-US" sz="3200" dirty="0" smtClean="0"/>
              <a:t> </a:t>
            </a:r>
            <a:r>
              <a:rPr lang="en-US" sz="3200" dirty="0" err="1" smtClean="0"/>
              <a:t>dasar</a:t>
            </a:r>
            <a:r>
              <a:rPr lang="en-US" sz="3200" dirty="0" smtClean="0"/>
              <a:t> </a:t>
            </a:r>
            <a:r>
              <a:rPr lang="en-US" sz="3200" dirty="0" err="1" smtClean="0"/>
              <a:t>tentang</a:t>
            </a:r>
            <a:r>
              <a:rPr lang="en-US" sz="3200" dirty="0" smtClean="0"/>
              <a:t> </a:t>
            </a:r>
            <a:r>
              <a:rPr lang="en-US" sz="3200" dirty="0" err="1" smtClean="0"/>
              <a:t>strategi</a:t>
            </a:r>
            <a:r>
              <a:rPr lang="en-US" sz="3200" dirty="0" smtClean="0"/>
              <a:t> </a:t>
            </a:r>
            <a:r>
              <a:rPr lang="en-US" sz="3200" dirty="0" err="1" smtClean="0"/>
              <a:t>pengajaran</a:t>
            </a:r>
            <a:r>
              <a:rPr lang="en-US" sz="3200" dirty="0" smtClean="0"/>
              <a:t> BIPA </a:t>
            </a:r>
            <a:r>
              <a:rPr lang="en-US" sz="3200" dirty="0" err="1" smtClean="0"/>
              <a:t>baik</a:t>
            </a:r>
            <a:r>
              <a:rPr lang="en-US" sz="3200" dirty="0" smtClean="0"/>
              <a:t> </a:t>
            </a:r>
            <a:r>
              <a:rPr lang="en-US" sz="3200" dirty="0" err="1" smtClean="0"/>
              <a:t>itu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kelas</a:t>
            </a:r>
            <a:r>
              <a:rPr lang="en-US" sz="3200" dirty="0" smtClean="0"/>
              <a:t> luring </a:t>
            </a:r>
            <a:r>
              <a:rPr lang="en-US" sz="3200" dirty="0" err="1" smtClean="0"/>
              <a:t>maupun</a:t>
            </a:r>
            <a:r>
              <a:rPr lang="en-US" sz="3200" dirty="0" smtClean="0"/>
              <a:t> </a:t>
            </a:r>
            <a:r>
              <a:rPr lang="en-US" sz="3200" dirty="0" err="1" smtClean="0"/>
              <a:t>kelas</a:t>
            </a:r>
            <a:r>
              <a:rPr lang="en-US" sz="3200" dirty="0" smtClean="0"/>
              <a:t> daring (</a:t>
            </a:r>
            <a:r>
              <a:rPr lang="en-US" sz="3200" dirty="0" err="1" smtClean="0"/>
              <a:t>kedaring</a:t>
            </a:r>
            <a:r>
              <a:rPr lang="en-US" sz="3200" dirty="0" smtClean="0"/>
              <a:t>), </a:t>
            </a:r>
            <a:r>
              <a:rPr lang="en-US" sz="3200" dirty="0" err="1" smtClean="0"/>
              <a:t>Hertiki</a:t>
            </a:r>
            <a:r>
              <a:rPr lang="en-US" sz="3200" dirty="0" smtClean="0"/>
              <a:t> (2022)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8294" y="601579"/>
            <a:ext cx="5253789" cy="505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730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pengajar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mengajar</a:t>
            </a:r>
            <a:r>
              <a:rPr lang="en-US" dirty="0"/>
              <a:t> BIPA </a:t>
            </a:r>
            <a:r>
              <a:rPr lang="en-US" dirty="0" err="1"/>
              <a:t>tentunya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agar </a:t>
            </a:r>
            <a:r>
              <a:rPr lang="en-US" dirty="0" err="1"/>
              <a:t>kelas</a:t>
            </a:r>
            <a:r>
              <a:rPr lang="en-US" dirty="0"/>
              <a:t> BIPA yang </a:t>
            </a:r>
            <a:r>
              <a:rPr lang="en-US" dirty="0" err="1"/>
              <a:t>diampu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. </a:t>
            </a:r>
            <a:r>
              <a:rPr lang="en-US" dirty="0" err="1"/>
              <a:t>Pengajar</a:t>
            </a:r>
            <a:r>
              <a:rPr lang="en-US" dirty="0"/>
              <a:t> BIPA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pemelajarnya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Sanjaya</a:t>
            </a:r>
            <a:r>
              <a:rPr lang="en-US" dirty="0" smtClean="0"/>
              <a:t> </a:t>
            </a:r>
            <a:r>
              <a:rPr lang="en-US" dirty="0"/>
              <a:t>(2006:126) </a:t>
            </a:r>
            <a:r>
              <a:rPr lang="en-US" dirty="0" err="1"/>
              <a:t>mengemukakan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didesain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pembelajaran</a:t>
            </a:r>
            <a:r>
              <a:rPr lang="en-US" dirty="0"/>
              <a:t> BIPA </a:t>
            </a:r>
            <a:r>
              <a:rPr lang="en-US" dirty="0" err="1"/>
              <a:t>haruslah</a:t>
            </a:r>
            <a:r>
              <a:rPr lang="en-US" dirty="0"/>
              <a:t> </a:t>
            </a:r>
            <a:r>
              <a:rPr lang="en-US" dirty="0" err="1"/>
              <a:t>menantang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merangsang</a:t>
            </a:r>
            <a:r>
              <a:rPr lang="en-US" dirty="0"/>
              <a:t> para </a:t>
            </a:r>
            <a:r>
              <a:rPr lang="en-US" dirty="0" err="1"/>
              <a:t>pemelajar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kreativitasnya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598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 Luring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99573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/>
              <a:t>Berikut</a:t>
            </a:r>
            <a:r>
              <a:rPr lang="en-US" sz="4400" dirty="0"/>
              <a:t> </a:t>
            </a:r>
            <a:r>
              <a:rPr lang="en-US" sz="4400" dirty="0" err="1"/>
              <a:t>adalah</a:t>
            </a:r>
            <a:r>
              <a:rPr lang="en-US" sz="4400" dirty="0"/>
              <a:t> </a:t>
            </a:r>
            <a:r>
              <a:rPr lang="en-US" sz="4400" dirty="0" err="1"/>
              <a:t>beberapa</a:t>
            </a:r>
            <a:r>
              <a:rPr lang="en-US" sz="4400" dirty="0"/>
              <a:t> </a:t>
            </a:r>
            <a:r>
              <a:rPr lang="en-US" sz="4400" dirty="0" err="1"/>
              <a:t>strategi</a:t>
            </a:r>
            <a:r>
              <a:rPr lang="en-US" sz="4400" dirty="0"/>
              <a:t> </a:t>
            </a:r>
            <a:r>
              <a:rPr lang="en-US" sz="4400" dirty="0" err="1"/>
              <a:t>pembelajaran</a:t>
            </a:r>
            <a:r>
              <a:rPr lang="en-US" sz="4400" dirty="0"/>
              <a:t> BIPA (Bahasa Indonesia </a:t>
            </a:r>
            <a:r>
              <a:rPr lang="en-US" sz="4400" dirty="0" err="1"/>
              <a:t>bagi</a:t>
            </a:r>
            <a:r>
              <a:rPr lang="en-US" sz="4400" dirty="0"/>
              <a:t> </a:t>
            </a:r>
            <a:r>
              <a:rPr lang="en-US" sz="4400" dirty="0" err="1"/>
              <a:t>Penutur</a:t>
            </a:r>
            <a:r>
              <a:rPr lang="en-US" sz="4400" dirty="0"/>
              <a:t> </a:t>
            </a:r>
            <a:r>
              <a:rPr lang="en-US" sz="4400" dirty="0" err="1"/>
              <a:t>Asing</a:t>
            </a:r>
            <a:r>
              <a:rPr lang="en-US" sz="4400" dirty="0"/>
              <a:t>) </a:t>
            </a:r>
          </a:p>
        </p:txBody>
      </p:sp>
    </p:spTree>
    <p:extLst>
      <p:ext uri="{BB962C8B-B14F-4D97-AF65-F5344CB8AC3E}">
        <p14:creationId xmlns:p14="http://schemas.microsoft.com/office/powerpoint/2010/main" val="1079949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9968" y="365125"/>
            <a:ext cx="6793832" cy="1325563"/>
          </a:xfrm>
        </p:spPr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3558" y="1825625"/>
            <a:ext cx="5354053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Indonesia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proses </a:t>
            </a:r>
            <a:r>
              <a:rPr lang="en-US" dirty="0" err="1"/>
              <a:t>mengajar</a:t>
            </a:r>
            <a:r>
              <a:rPr lang="en-US" dirty="0"/>
              <a:t>.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Indonesia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pelajar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50" y="1825625"/>
            <a:ext cx="3801978" cy="3273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807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Terjemahan</a:t>
            </a:r>
            <a:r>
              <a:rPr lang="en-US" dirty="0"/>
              <a:t> Tata Bahasa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0462" y="1825625"/>
            <a:ext cx="5843337" cy="4351338"/>
          </a:xfrm>
        </p:spPr>
        <p:txBody>
          <a:bodyPr/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pengajar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Indonesia.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Indonesia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sebaliknya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4382251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469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Komunitas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mengharuskan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berkelompok</a:t>
            </a:r>
            <a:r>
              <a:rPr lang="en-US" dirty="0"/>
              <a:t>, di mana </a:t>
            </a:r>
            <a:r>
              <a:rPr lang="en-US" dirty="0" err="1"/>
              <a:t>pengajar</a:t>
            </a:r>
            <a:r>
              <a:rPr lang="en-US" dirty="0"/>
              <a:t>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pemberi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kelompok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935" y="3794961"/>
            <a:ext cx="8328360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714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2568" y="365125"/>
            <a:ext cx="8851232" cy="1325563"/>
          </a:xfrm>
        </p:spPr>
        <p:txBody>
          <a:bodyPr/>
          <a:lstStyle/>
          <a:p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Komunikatif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3736" y="1825625"/>
            <a:ext cx="6120063" cy="4351338"/>
          </a:xfrm>
        </p:spPr>
        <p:txBody>
          <a:bodyPr>
            <a:normAutofit/>
          </a:bodyPr>
          <a:lstStyle/>
          <a:p>
            <a:r>
              <a:rPr lang="en-US" sz="4400" dirty="0" err="1"/>
              <a:t>Pendekatan</a:t>
            </a:r>
            <a:r>
              <a:rPr lang="en-US" sz="4400" dirty="0"/>
              <a:t> </a:t>
            </a:r>
            <a:r>
              <a:rPr lang="en-US" sz="4400" dirty="0" err="1"/>
              <a:t>ini</a:t>
            </a:r>
            <a:r>
              <a:rPr lang="en-US" sz="4400" dirty="0"/>
              <a:t> </a:t>
            </a:r>
            <a:r>
              <a:rPr lang="en-US" sz="4400" dirty="0" err="1"/>
              <a:t>dilakukan</a:t>
            </a:r>
            <a:r>
              <a:rPr lang="en-US" sz="4400" dirty="0"/>
              <a:t> </a:t>
            </a:r>
            <a:r>
              <a:rPr lang="en-US" sz="4400" dirty="0" err="1"/>
              <a:t>dengan</a:t>
            </a:r>
            <a:r>
              <a:rPr lang="en-US" sz="4400" dirty="0"/>
              <a:t> </a:t>
            </a:r>
            <a:r>
              <a:rPr lang="en-US" sz="4400" dirty="0" err="1"/>
              <a:t>melakukan</a:t>
            </a:r>
            <a:r>
              <a:rPr lang="en-US" sz="4400" dirty="0"/>
              <a:t> </a:t>
            </a:r>
            <a:r>
              <a:rPr lang="en-US" sz="4400" dirty="0" err="1"/>
              <a:t>komunikasi</a:t>
            </a:r>
            <a:r>
              <a:rPr lang="en-US" sz="4400" dirty="0"/>
              <a:t> </a:t>
            </a:r>
            <a:r>
              <a:rPr lang="en-US" sz="4400" dirty="0" err="1"/>
              <a:t>dan</a:t>
            </a:r>
            <a:r>
              <a:rPr lang="en-US" sz="4400" dirty="0"/>
              <a:t> </a:t>
            </a:r>
            <a:r>
              <a:rPr lang="en-US" sz="4400" dirty="0" err="1"/>
              <a:t>berinteraksi</a:t>
            </a:r>
            <a:r>
              <a:rPr lang="en-US" sz="4400" dirty="0"/>
              <a:t> </a:t>
            </a:r>
            <a:r>
              <a:rPr lang="en-US" sz="4400" dirty="0" err="1"/>
              <a:t>melalui</a:t>
            </a:r>
            <a:r>
              <a:rPr lang="en-US" sz="4400" dirty="0"/>
              <a:t> </a:t>
            </a:r>
            <a:r>
              <a:rPr lang="en-US" sz="4400" dirty="0" err="1"/>
              <a:t>tulisan</a:t>
            </a:r>
            <a:r>
              <a:rPr lang="en-US" sz="4400" dirty="0"/>
              <a:t>, </a:t>
            </a:r>
            <a:r>
              <a:rPr lang="en-US" sz="4400" dirty="0" err="1"/>
              <a:t>misalnya</a:t>
            </a:r>
            <a:r>
              <a:rPr lang="en-US" sz="4400" dirty="0"/>
              <a:t> </a:t>
            </a:r>
            <a:r>
              <a:rPr lang="en-US" sz="4400" dirty="0" err="1"/>
              <a:t>melalui</a:t>
            </a:r>
            <a:r>
              <a:rPr lang="en-US" sz="4400" dirty="0"/>
              <a:t> </a:t>
            </a:r>
            <a:r>
              <a:rPr lang="en-US" sz="4400" dirty="0" err="1"/>
              <a:t>sebuah</a:t>
            </a:r>
            <a:r>
              <a:rPr lang="en-US" sz="4400" dirty="0"/>
              <a:t> </a:t>
            </a:r>
            <a:r>
              <a:rPr lang="en-US" sz="4400" dirty="0" err="1"/>
              <a:t>naskah</a:t>
            </a:r>
            <a:r>
              <a:rPr lang="en-US" sz="4400" dirty="0"/>
              <a:t> </a:t>
            </a:r>
            <a:r>
              <a:rPr lang="en-US" sz="4400" dirty="0" err="1"/>
              <a:t>berita</a:t>
            </a:r>
            <a:r>
              <a:rPr lang="en-US" sz="4400" dirty="0">
                <a:hlinkClick r:id="rId2"/>
              </a:rPr>
              <a:t/>
            </a:r>
            <a:br>
              <a:rPr lang="en-US" sz="4400" dirty="0">
                <a:hlinkClick r:id="rId2"/>
              </a:rPr>
            </a:b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690" y="2021306"/>
            <a:ext cx="3455320" cy="3392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016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8568" y="1825625"/>
            <a:ext cx="6565232" cy="4351338"/>
          </a:xfrm>
        </p:spPr>
        <p:txBody>
          <a:bodyPr>
            <a:normAutofit/>
          </a:bodyPr>
          <a:lstStyle/>
          <a:p>
            <a:r>
              <a:rPr lang="en-US" sz="4800" dirty="0" err="1"/>
              <a:t>Strategi</a:t>
            </a:r>
            <a:r>
              <a:rPr lang="en-US" sz="4800" dirty="0"/>
              <a:t> </a:t>
            </a:r>
            <a:r>
              <a:rPr lang="en-US" sz="4800" dirty="0" err="1"/>
              <a:t>pembelajaran</a:t>
            </a:r>
            <a:r>
              <a:rPr lang="en-US" sz="4800" dirty="0"/>
              <a:t> BIPA </a:t>
            </a:r>
            <a:r>
              <a:rPr lang="en-US" sz="4800" dirty="0" err="1"/>
              <a:t>dengan</a:t>
            </a:r>
            <a:r>
              <a:rPr lang="en-US" sz="4800" dirty="0"/>
              <a:t> </a:t>
            </a:r>
            <a:r>
              <a:rPr lang="en-US" sz="4800" dirty="0" err="1"/>
              <a:t>pendekatan</a:t>
            </a:r>
            <a:r>
              <a:rPr lang="en-US" sz="4800" dirty="0"/>
              <a:t> </a:t>
            </a:r>
            <a:r>
              <a:rPr lang="en-US" sz="4800" dirty="0" err="1"/>
              <a:t>saintifik</a:t>
            </a:r>
            <a:r>
              <a:rPr lang="en-US" sz="4800" dirty="0"/>
              <a:t> </a:t>
            </a:r>
            <a:r>
              <a:rPr lang="en-US" sz="4800" dirty="0" err="1"/>
              <a:t>berbasis</a:t>
            </a:r>
            <a:r>
              <a:rPr lang="en-US" sz="4800" dirty="0"/>
              <a:t> </a:t>
            </a:r>
            <a:r>
              <a:rPr lang="en-US" sz="4800" dirty="0" err="1"/>
              <a:t>kearifan</a:t>
            </a:r>
            <a:r>
              <a:rPr lang="en-US" sz="4800" dirty="0"/>
              <a:t> </a:t>
            </a:r>
            <a:r>
              <a:rPr lang="en-US" sz="4800" dirty="0" err="1"/>
              <a:t>lokal</a:t>
            </a:r>
            <a:r>
              <a:rPr lang="en-US" sz="4800" dirty="0"/>
              <a:t> </a:t>
            </a:r>
            <a:r>
              <a:rPr lang="en-US" sz="4800" dirty="0" err="1"/>
              <a:t>dapat</a:t>
            </a:r>
            <a:r>
              <a:rPr lang="en-US" sz="4800" dirty="0"/>
              <a:t> </a:t>
            </a:r>
            <a:r>
              <a:rPr lang="en-US" sz="4800" dirty="0" err="1"/>
              <a:t>menjadi</a:t>
            </a:r>
            <a:r>
              <a:rPr lang="en-US" sz="4800" dirty="0"/>
              <a:t> </a:t>
            </a:r>
            <a:r>
              <a:rPr lang="en-US" sz="4800" dirty="0" err="1"/>
              <a:t>bentuk</a:t>
            </a:r>
            <a:r>
              <a:rPr lang="en-US" sz="4800" dirty="0"/>
              <a:t> </a:t>
            </a:r>
            <a:r>
              <a:rPr lang="en-US" sz="4800" dirty="0" err="1"/>
              <a:t>pengenalan</a:t>
            </a:r>
            <a:r>
              <a:rPr lang="en-US" sz="4800" dirty="0"/>
              <a:t> yang </a:t>
            </a:r>
            <a:r>
              <a:rPr lang="en-US" sz="4800" dirty="0" err="1" smtClean="0"/>
              <a:t>efektif</a:t>
            </a:r>
            <a:endParaRPr lang="en-US" sz="4800" dirty="0" smtClean="0"/>
          </a:p>
          <a:p>
            <a:endParaRPr lang="en-US" sz="4800" dirty="0"/>
          </a:p>
          <a:p>
            <a:endParaRPr lang="en-US" sz="4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69" y="1825624"/>
            <a:ext cx="4439652" cy="4009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731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63</TotalTime>
  <Words>647</Words>
  <Application>Microsoft Office PowerPoint</Application>
  <PresentationFormat>Widescreen</PresentationFormat>
  <Paragraphs>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MENERAPKAN STRATEGI PEMBELAJARAN BIPA</vt:lpstr>
      <vt:lpstr>PowerPoint Presentation</vt:lpstr>
      <vt:lpstr>PowerPoint Presentation</vt:lpstr>
      <vt:lpstr>Strategi Pembelajaran  Luring</vt:lpstr>
      <vt:lpstr>Metode Langsung </vt:lpstr>
      <vt:lpstr>Metode Terjemahan Tata Bahasa </vt:lpstr>
      <vt:lpstr>Metode Pembelajaran Berbasis Komunitas </vt:lpstr>
      <vt:lpstr>Pendekatan Komunikatif </vt:lpstr>
      <vt:lpstr>Strategi Pembelajaran Berbasis Budaya </vt:lpstr>
      <vt:lpstr>Strategi Pembelajaran Daring</vt:lpstr>
      <vt:lpstr>Beberapa Aplikasi yang sudah siap digunakan tanpa harus didesain lagi oleh pengajar BIPA</vt:lpstr>
      <vt:lpstr>PowerPoint Presentation</vt:lpstr>
      <vt:lpstr>PowerPoint Presentation</vt:lpstr>
      <vt:lpstr>PowerPoint Presentation</vt:lpstr>
      <vt:lpstr>Daftar Pustaka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MENERAPKAN STRATEGI PEMBELAJARAN BIPA</dc:title>
  <dc:creator>Acer</dc:creator>
  <cp:lastModifiedBy>Acer</cp:lastModifiedBy>
  <cp:revision>11</cp:revision>
  <dcterms:created xsi:type="dcterms:W3CDTF">2023-12-10T02:33:32Z</dcterms:created>
  <dcterms:modified xsi:type="dcterms:W3CDTF">2023-12-10T05:48:12Z</dcterms:modified>
</cp:coreProperties>
</file>