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16" r:id="rId5"/>
    <p:sldId id="317" r:id="rId6"/>
    <p:sldId id="315" r:id="rId7"/>
    <p:sldId id="319" r:id="rId8"/>
    <p:sldId id="318" r:id="rId9"/>
    <p:sldId id="306" r:id="rId10"/>
    <p:sldId id="320" r:id="rId11"/>
    <p:sldId id="287" r:id="rId12"/>
    <p:sldId id="321" r:id="rId13"/>
    <p:sldId id="322" r:id="rId14"/>
    <p:sldId id="324" r:id="rId15"/>
    <p:sldId id="323" r:id="rId16"/>
    <p:sldId id="325" r:id="rId17"/>
    <p:sldId id="326" r:id="rId18"/>
    <p:sldId id="327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5"/>
    <a:srgbClr val="00D9C7"/>
    <a:srgbClr val="00FDFF"/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2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8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Physical 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Encoding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99068" y="2596721"/>
            <a:ext cx="9075098" cy="270676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Encoding: </a:t>
            </a:r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roses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mengubah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sinyal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asal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bentuk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optimal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keperluan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komunikasi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digital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terdapat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mengubah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digital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sinyal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digital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yakni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7688" marR="610235" lvl="0" indent="-2667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1239838" algn="l"/>
              </a:tabLst>
            </a:pPr>
            <a:r>
              <a:rPr lang="en-US" sz="24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Line Coding</a:t>
            </a:r>
            <a:endParaRPr lang="en-ID" sz="2400" dirty="0">
              <a:solidFill>
                <a:srgbClr val="000000"/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547688" marR="610235" lvl="0" indent="-2667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1239838" algn="l"/>
              </a:tabLst>
            </a:pPr>
            <a:r>
              <a:rPr lang="en-ID" sz="2400" dirty="0">
                <a:solidFill>
                  <a:srgbClr val="00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Block Coding</a:t>
            </a:r>
          </a:p>
        </p:txBody>
      </p:sp>
    </p:spTree>
    <p:extLst>
      <p:ext uri="{BB962C8B-B14F-4D97-AF65-F5344CB8AC3E}">
        <p14:creationId xmlns:p14="http://schemas.microsoft.com/office/powerpoint/2010/main" val="112397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7681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Line Coding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26534" y="1930399"/>
            <a:ext cx="4368800" cy="325191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 Coding: Proses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mengubah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digital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sinyal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digital. Data digital yang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format biner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direpresentasikan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disimpan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internal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1s dan 0s.</a:t>
            </a:r>
          </a:p>
          <a:p>
            <a:pPr marL="285750" indent="-285750" algn="just" fontAlgn="base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Terdapat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tiga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teknik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line coding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33400" indent="-261938" algn="just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ID" dirty="0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Unipolar</a:t>
            </a:r>
          </a:p>
          <a:p>
            <a:pPr marL="533400" indent="-261938" algn="just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Polar</a:t>
            </a:r>
          </a:p>
          <a:p>
            <a:pPr marL="533400" indent="-261938" algn="just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ID" dirty="0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Bipolar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5237018" y="2129589"/>
            <a:ext cx="2270687" cy="1594513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E366348-F625-7896-18B7-AE5A9E87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25" y="2988966"/>
            <a:ext cx="4617764" cy="16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4" y="2394714"/>
            <a:ext cx="9223553" cy="334604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00038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memastikan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keakuratan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frame data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digunakanlah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redundan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 even-parity,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 parity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ditambahkan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hitungan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frame.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asli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ditingkatkan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Pengkodean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diwakili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slash,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nB.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Berarti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m-bit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diganti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n-bit di mana n&gt;m. </a:t>
            </a:r>
          </a:p>
          <a:p>
            <a:pPr marL="300038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Pengkodean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melibatkan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tiga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langkah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 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1025" indent="-285750" algn="just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Division 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1025" indent="-285750" algn="just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Substitution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1025" indent="-285750" algn="just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Combination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0038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6D33D-918D-A5CB-F9A9-A7ECB2B2078E}"/>
              </a:ext>
            </a:extLst>
          </p:cNvPr>
          <p:cNvSpPr/>
          <p:nvPr/>
        </p:nvSpPr>
        <p:spPr>
          <a:xfrm>
            <a:off x="813250" y="335579"/>
            <a:ext cx="3353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Transmisi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Analog Data Digital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74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4" y="2394714"/>
            <a:ext cx="9223553" cy="271728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analog</a:t>
            </a:r>
            <a:r>
              <a:rPr lang="en-ID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liran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kontinu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sedangkan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digital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diskrit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mengubah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analog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digital,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Pulse Code Modulation (PCM).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0038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PCM </a:t>
            </a:r>
            <a:r>
              <a:rPr lang="en-ID" dirty="0" err="1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elibatkan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Langkah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1025" indent="-285750" algn="just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Sampling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1025" indent="-285750" algn="just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Quantization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1025" indent="-285750" algn="just" fontAlgn="base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Encoding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0038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6D33D-918D-A5CB-F9A9-A7ECB2B2078E}"/>
              </a:ext>
            </a:extLst>
          </p:cNvPr>
          <p:cNvSpPr/>
          <p:nvPr/>
        </p:nvSpPr>
        <p:spPr>
          <a:xfrm>
            <a:off x="813250" y="335579"/>
            <a:ext cx="3353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Konversi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Analog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Digital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67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458" y="-2091873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7681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Sampling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26534" y="1930399"/>
            <a:ext cx="4368800" cy="185448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55600" indent="-285750" algn="just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signal analog yang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diambil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sampelnya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disetiap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interval T.. </a:t>
            </a:r>
          </a:p>
          <a:p>
            <a:pPr marL="355600" indent="-285750" algn="just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Menurut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Nyquist Theorem,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laju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sampling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setidaknya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kali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frekuensi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tertinggi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sinyal</a:t>
            </a:r>
            <a:r>
              <a:rPr lang="en-US" sz="19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5237018" y="2129589"/>
            <a:ext cx="2270687" cy="1594513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3CED4F8-A220-E780-7A6F-7674DFDE3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92" y="3120868"/>
            <a:ext cx="4555626" cy="11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1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394714"/>
            <a:ext cx="4689140" cy="314060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55600" indent="-285750" algn="just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Pengambilan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sampel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signal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analog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kontinu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menghasilkan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bentuk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diskrit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000000"/>
              </a:solidFill>
              <a:effectLst/>
              <a:latin typeface="Segoe UI Symbol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5600" indent="-285750" algn="just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Tahapan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kuantisasi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antara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amplitudo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maksimum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amplitudo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minimum.</a:t>
            </a:r>
            <a:r>
              <a:rPr lang="en-ID" sz="2400" dirty="0">
                <a:effectLst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452735" y="2394714"/>
            <a:ext cx="1793886" cy="138901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286D33D-918D-A5CB-F9A9-A7ECB2B2078E}"/>
              </a:ext>
            </a:extLst>
          </p:cNvPr>
          <p:cNvSpPr/>
          <p:nvPr/>
        </p:nvSpPr>
        <p:spPr>
          <a:xfrm>
            <a:off x="813250" y="335579"/>
            <a:ext cx="33534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Quantization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6E47-BF85-A77B-EE4D-505370F1E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21" y="2998412"/>
            <a:ext cx="4689140" cy="13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7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458" y="-2091873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7681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Encoding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26534" y="1930399"/>
            <a:ext cx="4368800" cy="176381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23850" indent="-296863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etiap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tahap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kuantisasi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diperkirakan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dikonversi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deretan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biner.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5237018" y="2129589"/>
            <a:ext cx="2270687" cy="1594513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12F608D-42EF-237F-9299-E7F76F78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9" y="2811439"/>
            <a:ext cx="5045929" cy="13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7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2309" y="2121445"/>
            <a:ext cx="5090426" cy="399006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55600" indent="-285750" algn="just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terhubung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parallel</a:t>
            </a:r>
          </a:p>
          <a:p>
            <a:pPr marL="355600" indent="-285750" algn="just" fontAlgn="base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Kedua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komputer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penerima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membedakan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antara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jalur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 1 dan bit 0.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pengirim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semua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sekaligus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semua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link.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452735" y="2394714"/>
            <a:ext cx="1793886" cy="138901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286D33D-918D-A5CB-F9A9-A7ECB2B2078E}"/>
              </a:ext>
            </a:extLst>
          </p:cNvPr>
          <p:cNvSpPr/>
          <p:nvPr/>
        </p:nvSpPr>
        <p:spPr>
          <a:xfrm>
            <a:off x="813250" y="335579"/>
            <a:ext cx="33534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Transmisi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Parallel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311EE5-F042-C4F4-646A-9A413A948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469" y="2394713"/>
            <a:ext cx="40513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71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458" y="-2091873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76818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Transmisi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Serial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517351" y="1925979"/>
            <a:ext cx="4368800" cy="303089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dikirim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demi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antrian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Serial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hanya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membutuhkan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saluran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komunikasi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kecepatan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tinggi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flipV="1">
            <a:off x="5237018" y="2361063"/>
            <a:ext cx="2160069" cy="1363039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28BBF13-4D3E-D2D0-C9D2-4646CA52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66" y="3019580"/>
            <a:ext cx="5040352" cy="14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3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2728102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diharapkan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konsep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data,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sinyal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dan bandwidth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transmisi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analog</a:t>
            </a:r>
            <a:r>
              <a:rPr lang="en-ID" sz="22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dan digital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35322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54051" y="2379744"/>
            <a:ext cx="8859307" cy="313932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segala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fakta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terekam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Data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sterbagi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yakni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analog (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suara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terekam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video yang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terekam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lain-lain) dan data digital (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perangkat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digital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komputer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SSD, RAM, dan lain-lain).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yang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telah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mengalami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ditransmisikan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saluran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Proses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disebut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encoder.</a:t>
            </a:r>
            <a:b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yang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telah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mengalami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ditransmisikan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saluran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Proses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disebut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encoder.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Signal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terbagi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yakni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signal analog (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sinyal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telepon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sinyal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televisi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sinyal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radio) 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signal digital (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memiliki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nilai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diskrit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contohnya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text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 Rate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99068" y="2596721"/>
            <a:ext cx="4114799" cy="166455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Kecepatan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data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jumlah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data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ditransmisikan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melalui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koneksi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diukur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satuan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'bit per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detik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'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bps. </a:t>
            </a:r>
            <a:r>
              <a:rPr lang="en-ID" dirty="0">
                <a:effectLst/>
              </a:rPr>
              <a:t> </a:t>
            </a:r>
            <a:endParaRPr lang="en-ID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B99075-192E-3175-A789-2E7062EA0944}"/>
              </a:ext>
            </a:extLst>
          </p:cNvPr>
          <p:cNvGrpSpPr/>
          <p:nvPr/>
        </p:nvGrpSpPr>
        <p:grpSpPr>
          <a:xfrm>
            <a:off x="5674353" y="2625420"/>
            <a:ext cx="5105407" cy="1647356"/>
            <a:chOff x="5674353" y="2625420"/>
            <a:chExt cx="5105407" cy="1647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2FEC10-03A0-E416-8332-0CDF9C047E7D}"/>
                </a:ext>
              </a:extLst>
            </p:cNvPr>
            <p:cNvSpPr/>
            <p:nvPr/>
          </p:nvSpPr>
          <p:spPr>
            <a:xfrm>
              <a:off x="7001930" y="2625420"/>
              <a:ext cx="524934" cy="553632"/>
            </a:xfrm>
            <a:prstGeom prst="rect">
              <a:avLst/>
            </a:prstGeom>
            <a:ln w="28575">
              <a:solidFill>
                <a:srgbClr val="00B2A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D001AA-4987-6F79-2CA3-ECF5EB144FA1}"/>
                </a:ext>
              </a:extLst>
            </p:cNvPr>
            <p:cNvSpPr/>
            <p:nvPr/>
          </p:nvSpPr>
          <p:spPr>
            <a:xfrm>
              <a:off x="7669104" y="2625420"/>
              <a:ext cx="524934" cy="553632"/>
            </a:xfrm>
            <a:prstGeom prst="rect">
              <a:avLst/>
            </a:prstGeom>
            <a:ln w="28575">
              <a:solidFill>
                <a:srgbClr val="00B2A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67481D-356D-5548-D78B-24CA8D362071}"/>
                </a:ext>
              </a:extLst>
            </p:cNvPr>
            <p:cNvSpPr/>
            <p:nvPr/>
          </p:nvSpPr>
          <p:spPr>
            <a:xfrm>
              <a:off x="8336278" y="2625420"/>
              <a:ext cx="524934" cy="553632"/>
            </a:xfrm>
            <a:prstGeom prst="rect">
              <a:avLst/>
            </a:prstGeom>
            <a:ln w="28575">
              <a:solidFill>
                <a:srgbClr val="00B2A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4748DC-7028-FB7D-BE3D-D32B4F74C673}"/>
                </a:ext>
              </a:extLst>
            </p:cNvPr>
            <p:cNvSpPr/>
            <p:nvPr/>
          </p:nvSpPr>
          <p:spPr>
            <a:xfrm>
              <a:off x="8967892" y="2625420"/>
              <a:ext cx="524934" cy="553632"/>
            </a:xfrm>
            <a:prstGeom prst="rect">
              <a:avLst/>
            </a:prstGeom>
            <a:ln w="28575">
              <a:solidFill>
                <a:srgbClr val="00B2A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05ED21-BC0E-AFD5-E372-EB33BEB8E376}"/>
                </a:ext>
              </a:extLst>
            </p:cNvPr>
            <p:cNvSpPr/>
            <p:nvPr/>
          </p:nvSpPr>
          <p:spPr>
            <a:xfrm>
              <a:off x="9611359" y="2628004"/>
              <a:ext cx="524934" cy="553632"/>
            </a:xfrm>
            <a:prstGeom prst="rect">
              <a:avLst/>
            </a:prstGeom>
            <a:ln w="28575">
              <a:solidFill>
                <a:srgbClr val="00B2A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62E39B-C471-F112-4E65-B25DFF1719DB}"/>
                </a:ext>
              </a:extLst>
            </p:cNvPr>
            <p:cNvSpPr/>
            <p:nvPr/>
          </p:nvSpPr>
          <p:spPr>
            <a:xfrm>
              <a:off x="10254826" y="2628004"/>
              <a:ext cx="524934" cy="553632"/>
            </a:xfrm>
            <a:prstGeom prst="rect">
              <a:avLst/>
            </a:prstGeom>
            <a:ln w="28575">
              <a:solidFill>
                <a:srgbClr val="00B2A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783F6701-5A6D-4679-BFB9-B2E48318EB48}"/>
                </a:ext>
              </a:extLst>
            </p:cNvPr>
            <p:cNvSpPr/>
            <p:nvPr/>
          </p:nvSpPr>
          <p:spPr>
            <a:xfrm rot="5400000">
              <a:off x="8014801" y="1334912"/>
              <a:ext cx="553632" cy="458343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B3B7D8-608A-C2F7-96DA-EF6DADDF52EA}"/>
                </a:ext>
              </a:extLst>
            </p:cNvPr>
            <p:cNvSpPr/>
            <p:nvPr/>
          </p:nvSpPr>
          <p:spPr>
            <a:xfrm>
              <a:off x="5674353" y="2625420"/>
              <a:ext cx="524934" cy="553632"/>
            </a:xfrm>
            <a:prstGeom prst="rect">
              <a:avLst/>
            </a:prstGeom>
            <a:ln w="28575">
              <a:solidFill>
                <a:srgbClr val="00B2A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72E6E9-FB29-A8B1-9C65-B4C03CB66CBD}"/>
                </a:ext>
              </a:extLst>
            </p:cNvPr>
            <p:cNvSpPr/>
            <p:nvPr/>
          </p:nvSpPr>
          <p:spPr>
            <a:xfrm>
              <a:off x="6341527" y="2625420"/>
              <a:ext cx="524934" cy="553632"/>
            </a:xfrm>
            <a:prstGeom prst="rect">
              <a:avLst/>
            </a:prstGeom>
            <a:ln w="28575">
              <a:solidFill>
                <a:srgbClr val="00B2A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66F94A-A24B-BDBF-0D37-4CF4A7FFD65C}"/>
                </a:ext>
              </a:extLst>
            </p:cNvPr>
            <p:cNvSpPr txBox="1"/>
            <p:nvPr/>
          </p:nvSpPr>
          <p:spPr>
            <a:xfrm>
              <a:off x="7695563" y="3903444"/>
              <a:ext cx="146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8 bit (1 Byte)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89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Spectrum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99068" y="2596721"/>
            <a:ext cx="9075098" cy="271619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Spectrum: </a:t>
            </a:r>
            <a:r>
              <a:rPr lang="en-ID" dirty="0"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 pada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frekuensi-frekuensi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sinyal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Spectrum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batas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frekuensi-frekuensi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sinyal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Spectrum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dibedakan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macam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1800" dirty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7688" marR="610235" lvl="0" indent="-2667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1239838" algn="l"/>
              </a:tabLst>
            </a:pP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Absolute Bandwidth yang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lebar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spectrum.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7688" marR="610235" lvl="0" indent="-26670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1239838" algn="l"/>
              </a:tabLst>
            </a:pP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Bandwitdh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pita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sempit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narrowband pada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frekuensi-frekuensi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memuat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sebagian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</a:t>
            </a:r>
            <a:r>
              <a:rPr lang="en-US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endParaRPr lang="en-ID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8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Bandwidth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7165600" y="2278172"/>
            <a:ext cx="4611505" cy="165801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umlah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maksimum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ditransfer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melalui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koneksi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internet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selama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periode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tertentu</a:t>
            </a:r>
            <a:r>
              <a:rPr lang="en-ID" dirty="0">
                <a:effectLst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diukur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satuan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ID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bit per second 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(bps)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bit per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detik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F86246-ED1E-F9EF-0E8D-0373381BB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30" y="2399083"/>
            <a:ext cx="4692755" cy="3100570"/>
          </a:xfrm>
          <a:prstGeom prst="rect">
            <a:avLst/>
          </a:prstGeom>
        </p:spPr>
      </p:pic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CE4D47FE-954B-12E4-EED3-5D6A34E980A3}"/>
              </a:ext>
            </a:extLst>
          </p:cNvPr>
          <p:cNvCxnSpPr>
            <a:cxnSpLocks/>
          </p:cNvCxnSpPr>
          <p:nvPr/>
        </p:nvCxnSpPr>
        <p:spPr>
          <a:xfrm flipV="1">
            <a:off x="5772360" y="2624667"/>
            <a:ext cx="1329065" cy="1324701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5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Transmisi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Analog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04474" y="2295507"/>
            <a:ext cx="4629223" cy="367837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analog</a:t>
            </a:r>
            <a:r>
              <a:rPr lang="en-ID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roses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mengirimkan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media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fisik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bentuk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reppresentasi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sinyal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analog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03213" marR="180340" indent="-28575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ditransmisikan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melewati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pembawa</a:t>
            </a:r>
            <a:r>
              <a:rPr lang="en-ID" sz="1800" i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(carrier wave),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mengangkut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memodifikasi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salah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karakteristiknya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yakni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amplitude,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frekuensi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fasa</a:t>
            </a:r>
            <a:r>
              <a:rPr lang="en-ID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ID" dirty="0">
                <a:effectLst/>
              </a:rPr>
              <a:t> </a:t>
            </a:r>
            <a:endParaRPr lang="en-ID" dirty="0">
              <a:solidFill>
                <a:srgbClr val="000000"/>
              </a:solidFill>
              <a:latin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2723DE-DA31-52E5-440B-629DEF566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924" y="2673881"/>
            <a:ext cx="5218324" cy="233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Transmisi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Analog Data Analog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7142851" y="1904865"/>
            <a:ext cx="4589605" cy="2901051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15875"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Jenis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transmisi</a:t>
            </a:r>
            <a:r>
              <a:rPr lang="en-US" sz="2000" dirty="0">
                <a:solidFill>
                  <a:srgbClr val="323233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yang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analog.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mengirimkan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sinyal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jenis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membawa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sinyal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dikirim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gelombang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pembawanya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gelombang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ditransmisikan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kombinasi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keduanya</a:t>
            </a:r>
            <a:r>
              <a:rPr lang="en-US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CE4D47FE-954B-12E4-EED3-5D6A34E980A3}"/>
              </a:ext>
            </a:extLst>
          </p:cNvPr>
          <p:cNvCxnSpPr>
            <a:cxnSpLocks/>
          </p:cNvCxnSpPr>
          <p:nvPr/>
        </p:nvCxnSpPr>
        <p:spPr>
          <a:xfrm flipV="1">
            <a:off x="5709410" y="2465148"/>
            <a:ext cx="1329065" cy="1324701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FB8864F-088C-8B4E-F0FB-DAF9D83CC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0" t="17583" r="4224" b="46936"/>
          <a:stretch/>
        </p:blipFill>
        <p:spPr bwMode="auto">
          <a:xfrm>
            <a:off x="638190" y="3373948"/>
            <a:ext cx="4966845" cy="1077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180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763595" y="2394714"/>
            <a:ext cx="4689140" cy="238090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14288" algn="just">
              <a:lnSpc>
                <a:spcPct val="107000"/>
              </a:lnSpc>
              <a:spcAft>
                <a:spcPts val="800"/>
              </a:spcAft>
            </a:pP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transmisi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analog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data digital yang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dikirimkan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dikonversi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terlebih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dahulu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alat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mentransmisikan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data digital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analog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Alat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berupa</a:t>
            </a:r>
            <a:r>
              <a:rPr lang="en-ID" sz="2000" dirty="0">
                <a:solidFill>
                  <a:srgbClr val="323233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modem (modulator demodulator).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8A64BBB-334B-5642-D0D7-ACFBF447F2D5}"/>
              </a:ext>
            </a:extLst>
          </p:cNvPr>
          <p:cNvCxnSpPr>
            <a:cxnSpLocks/>
          </p:cNvCxnSpPr>
          <p:nvPr/>
        </p:nvCxnSpPr>
        <p:spPr>
          <a:xfrm rot="10800000">
            <a:off x="5452735" y="2394714"/>
            <a:ext cx="1793886" cy="138901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286D33D-918D-A5CB-F9A9-A7ECB2B2078E}"/>
              </a:ext>
            </a:extLst>
          </p:cNvPr>
          <p:cNvSpPr/>
          <p:nvPr/>
        </p:nvSpPr>
        <p:spPr>
          <a:xfrm>
            <a:off x="813250" y="335579"/>
            <a:ext cx="3353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Transmisi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Analog Data Digital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E0ED3-7762-FC74-626E-D00E3BDCB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1" t="52070" r="1356" b="11109"/>
          <a:stretch/>
        </p:blipFill>
        <p:spPr bwMode="auto">
          <a:xfrm>
            <a:off x="7330096" y="3284918"/>
            <a:ext cx="4576746" cy="997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728</Words>
  <Application>Microsoft Macintosh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Futura Md BT Medium</vt:lpstr>
      <vt:lpstr>Segoe UI Historic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35</cp:revision>
  <dcterms:created xsi:type="dcterms:W3CDTF">2022-08-25T13:17:53Z</dcterms:created>
  <dcterms:modified xsi:type="dcterms:W3CDTF">2022-10-18T07:29:03Z</dcterms:modified>
</cp:coreProperties>
</file>