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8" r:id="rId3"/>
    <p:sldId id="344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C3BD"/>
    <a:srgbClr val="5AB0C7"/>
    <a:srgbClr val="FFD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>
        <p:scale>
          <a:sx n="50" d="100"/>
          <a:sy n="50" d="100"/>
        </p:scale>
        <p:origin x="-148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F062D1-B174-4AF3-90AE-3DBEC838D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2462D7A-C525-4671-B6FE-C016E9B9A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D4FB0C-A2EB-4F78-8875-D8FB54DA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912B85-BC81-442E-B02D-A6029E32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BBC648-9F3F-4E29-AABE-3B94886D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0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F64D00-7D68-4135-9F51-5725028B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C4FB4D3-E3C9-4CB6-9845-450231335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34418D-C7A1-4427-B1C0-7AFDC125C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9A820B-49D8-4E9A-B835-86312AC27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5BB8F6-D33F-4917-A1A9-E70E2DD3D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9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A075A5F-B57E-40ED-B630-1049E5A5A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99800AA-50E5-46FE-8389-CE916B469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4D8296-E00B-4D84-94F8-81B3B238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DA010E-1E7C-4856-AB06-56BB5D3CE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1732DD-4B00-4AFA-A6B8-130663E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7A8557-B554-47D8-904D-21C1C56A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8C349E-2D9D-40D6-8171-13435FD5F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658C75-B0E2-4976-8F45-2EA6C1F3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D9D80FE-3911-4407-BEE8-984E5E05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250B35-187D-4D91-AFA3-B805B02D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F5BEAE-8074-4FB6-A3B2-09302CD74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E5DEDB5-7CB8-4BE5-B0E2-E60BCC9FF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07261E-CF4A-4C15-B8AD-86C6B710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BA9D44-B60F-4743-9912-F0ED1E9C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53700C-2A6C-473B-9644-F425B6BB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2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2947A-5039-419F-BD1E-31F63321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D21832-D3D6-4EC4-BD5A-1FECD0518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70160E-457D-4A57-856B-B0003050B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3A0E57-A630-4F7D-AF53-31BF2C28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2F0A18-8A73-44F3-8C96-A8EB98C5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71243EA-F13F-4F4A-96FB-0B01942AB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6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A66C5D-9E44-4CEC-81E1-72F0D0BF2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57F192-578E-411A-8127-B4E2EF894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0021405-9165-4A55-8F66-42DB78510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21E7366-1641-4D15-BE85-938B2CCA7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4BC7BE0-B206-4681-8EF8-A1465B5B5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14851FF-AF47-4F95-9EF7-2EB68666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F6E204-15BE-4F6B-A733-DC42CC1B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4A25E8B-66D7-43B1-BB0D-135327684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4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827800-1FAE-4DD7-A551-2A63394D3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1476818-3CEC-49DE-A5AD-A3328198D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CCD2FBE-DB09-4224-A754-567FA57C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6BD9DD1-ABD6-49B6-B0D2-645251C6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3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75D0D6-8731-427B-ABD4-C1E5EC2A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A3005F9-2704-4CF7-93E6-6430BA1D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49939F8-3321-41BF-9E79-E228EA0A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3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AA115C-2BC8-422E-8B60-6B5F2108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582783-ED7F-497C-8BDB-04F6AF1C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5B1DA9A-A571-4B55-BC1E-9C2C38EC9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17D78F-9726-449D-8D41-FB2E1EF8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121AE1-B8EA-42A7-9E29-F2667285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CB92E1-77FE-40C0-8A0D-418A2C11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3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F6DDFD-E20D-4A62-93C6-E57B9F5B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56CFBC9-2F0B-44F3-95D7-D3CF8504B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F123AB7-FA15-4D2F-A5B6-57A309F15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D499803-0CC8-493F-87FA-02C963B0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09BA74-C29F-4585-804E-BF43B0D5C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B7EB333-5C15-424A-BF3D-61CA3DD9F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0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B0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0B6724F-4068-440B-B482-0C8B5A046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C65BFC7-C6AA-4C0A-BF04-E87490FFC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A3B488-09BC-43F3-994F-B3D3EF04D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1F21-4C49-4DD2-8C48-1E64DB9D569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C79B6B-79F7-40EE-B798-43801A488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9741B2-C17B-4153-9C5E-A12E69BBA1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BD3AE-18EC-47D8-9537-4DF2D8DA3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5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10FAA9-8F64-471A-868F-1CB36AC16825}"/>
              </a:ext>
            </a:extLst>
          </p:cNvPr>
          <p:cNvSpPr/>
          <p:nvPr/>
        </p:nvSpPr>
        <p:spPr>
          <a:xfrm>
            <a:off x="304801" y="2064658"/>
            <a:ext cx="11524342" cy="3141707"/>
          </a:xfrm>
          <a:prstGeom prst="rect">
            <a:avLst/>
          </a:prstGeom>
          <a:noFill/>
          <a:ln w="190500" cmpd="dbl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1F40855-9037-480D-8B51-CF6CA1559246}"/>
              </a:ext>
            </a:extLst>
          </p:cNvPr>
          <p:cNvSpPr txBox="1"/>
          <p:nvPr/>
        </p:nvSpPr>
        <p:spPr>
          <a:xfrm>
            <a:off x="216767" y="2666015"/>
            <a:ext cx="11688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Landasan</a:t>
            </a:r>
            <a:r>
              <a:rPr lang="en-US" sz="6000" dirty="0">
                <a:solidFill>
                  <a:schemeClr val="bg1"/>
                </a:solidFill>
                <a:latin typeface="Bodoni MT Black" panose="02070A03080606020203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teori</a:t>
            </a:r>
            <a:r>
              <a:rPr lang="en-US" sz="6000" dirty="0">
                <a:solidFill>
                  <a:schemeClr val="bg1"/>
                </a:solidFill>
                <a:latin typeface="Bodoni MT Black" panose="02070A03080606020203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organisasi</a:t>
            </a:r>
            <a:r>
              <a:rPr lang="en-US" sz="6000" dirty="0">
                <a:solidFill>
                  <a:schemeClr val="bg1"/>
                </a:solidFill>
                <a:latin typeface="Bodoni MT Black" panose="02070A03080606020203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dan</a:t>
            </a:r>
            <a:r>
              <a:rPr lang="en-US" sz="6000" dirty="0">
                <a:solidFill>
                  <a:schemeClr val="bg1"/>
                </a:solidFill>
                <a:latin typeface="Bodoni MT Black" panose="02070A03080606020203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manajemen</a:t>
            </a:r>
            <a:endParaRPr lang="en-US" sz="6000" dirty="0">
              <a:solidFill>
                <a:schemeClr val="bg1"/>
              </a:solidFill>
              <a:latin typeface="Bodoni MT Black" panose="02070A03080606020203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D9797A54-3B57-46A7-AD96-A4E04747D7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0"/>
            <a:ext cx="1827919" cy="13234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9874FAF-6BA2-4088-B879-5CBFB73C55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090" y="203200"/>
            <a:ext cx="1302686" cy="12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486274" y="3334726"/>
            <a:ext cx="3685674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0" y="3334726"/>
            <a:ext cx="3705726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3ECCC05-FF78-40FA-84FF-172821D8B5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841332" y="1775046"/>
            <a:ext cx="4549692" cy="3119360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ORGANISASI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25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: Rounded Corners 15">
            <a:extLst>
              <a:ext uri="{FF2B5EF4-FFF2-40B4-BE49-F238E27FC236}">
                <a16:creationId xmlns="" xmlns:a16="http://schemas.microsoft.com/office/drawing/2014/main" id="{D6178536-4D8A-4FF2-BBDC-4B3E7E0FCF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91825" y="5507198"/>
            <a:ext cx="10245891" cy="791060"/>
          </a:xfrm>
          <a:prstGeom prst="roundRect">
            <a:avLst>
              <a:gd name="adj" fmla="val 50000"/>
            </a:avLst>
          </a:prstGeom>
          <a:solidFill>
            <a:srgbClr val="11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latin typeface="+mj-lt"/>
              </a:rPr>
              <a:t>         </a:t>
            </a:r>
            <a:r>
              <a:rPr lang="en-US" sz="1600" b="1" dirty="0" err="1">
                <a:latin typeface="+mj-lt"/>
              </a:rPr>
              <a:t>Organisasi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adalah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kesatuan</a:t>
            </a:r>
            <a:r>
              <a:rPr lang="en-US" sz="1600" b="1" dirty="0">
                <a:latin typeface="+mj-lt"/>
              </a:rPr>
              <a:t> (</a:t>
            </a:r>
            <a:r>
              <a:rPr lang="en-US" sz="1600" b="1" i="1" dirty="0">
                <a:latin typeface="+mj-lt"/>
              </a:rPr>
              <a:t>entity</a:t>
            </a:r>
            <a:r>
              <a:rPr lang="en-US" sz="1600" b="1" dirty="0">
                <a:latin typeface="+mj-lt"/>
              </a:rPr>
              <a:t>) </a:t>
            </a:r>
            <a:r>
              <a:rPr lang="en-US" sz="1600" b="1" dirty="0" err="1">
                <a:latin typeface="+mj-lt"/>
              </a:rPr>
              <a:t>sosial</a:t>
            </a:r>
            <a:r>
              <a:rPr lang="en-US" sz="1600" b="1" dirty="0">
                <a:latin typeface="+mj-lt"/>
              </a:rPr>
              <a:t> yang </a:t>
            </a:r>
            <a:r>
              <a:rPr lang="en-US" sz="1600" b="1" dirty="0" err="1">
                <a:latin typeface="+mj-lt"/>
              </a:rPr>
              <a:t>dikoordinasikan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secara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sadar</a:t>
            </a:r>
            <a:r>
              <a:rPr lang="en-US" sz="1600" b="1" dirty="0">
                <a:latin typeface="+mj-lt"/>
              </a:rPr>
              <a:t>, </a:t>
            </a:r>
            <a:r>
              <a:rPr lang="en-US" sz="1600" b="1" dirty="0" err="1">
                <a:latin typeface="+mj-lt"/>
              </a:rPr>
              <a:t>dengan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sebuah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batasan</a:t>
            </a:r>
            <a:r>
              <a:rPr lang="en-US" sz="1600" b="1" dirty="0">
                <a:latin typeface="+mj-lt"/>
              </a:rPr>
              <a:t> yang </a:t>
            </a:r>
            <a:r>
              <a:rPr lang="en-US" sz="1600" b="1" dirty="0" err="1">
                <a:latin typeface="+mj-lt"/>
              </a:rPr>
              <a:t>relatif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dapat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diidentifikasi</a:t>
            </a:r>
            <a:r>
              <a:rPr lang="en-US" sz="1600" b="1" dirty="0">
                <a:latin typeface="+mj-lt"/>
              </a:rPr>
              <a:t>, yang </a:t>
            </a:r>
            <a:r>
              <a:rPr lang="en-US" sz="1600" b="1" dirty="0" err="1">
                <a:latin typeface="+mj-lt"/>
              </a:rPr>
              <a:t>bekerja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atas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dasar</a:t>
            </a:r>
            <a:r>
              <a:rPr lang="en-US" sz="1600" b="1" dirty="0">
                <a:latin typeface="+mj-lt"/>
              </a:rPr>
              <a:t> yang </a:t>
            </a:r>
            <a:r>
              <a:rPr lang="en-US" sz="1600" b="1" dirty="0" err="1">
                <a:latin typeface="+mj-lt"/>
              </a:rPr>
              <a:t>relatif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terus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menerus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untuk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mencapai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suatu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tujuan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bersama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atau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sekelompok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tujuan</a:t>
            </a:r>
            <a:r>
              <a:rPr lang="en-US" sz="1600" b="1" dirty="0">
                <a:latin typeface="+mj-lt"/>
              </a:rPr>
              <a:t>.</a:t>
            </a:r>
          </a:p>
        </p:txBody>
      </p:sp>
      <p:sp>
        <p:nvSpPr>
          <p:cNvPr id="49" name="Rectangle: Rounded Corners 15">
            <a:extLst>
              <a:ext uri="{FF2B5EF4-FFF2-40B4-BE49-F238E27FC236}">
                <a16:creationId xmlns="" xmlns:a16="http://schemas.microsoft.com/office/drawing/2014/main" id="{D6178536-4D8A-4FF2-BBDC-4B3E7E0FCF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91825" y="1884693"/>
            <a:ext cx="10245891" cy="791060"/>
          </a:xfrm>
          <a:prstGeom prst="roundRect">
            <a:avLst>
              <a:gd name="adj" fmla="val 50000"/>
            </a:avLst>
          </a:prstGeom>
          <a:solidFill>
            <a:srgbClr val="11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        </a:t>
            </a:r>
            <a:r>
              <a:rPr lang="en-US" sz="2000" b="1" dirty="0" err="1" smtClean="0">
                <a:latin typeface="+mj-lt"/>
              </a:rPr>
              <a:t>Organisasi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adalah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bentuk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setiap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perserikatan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manusia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mencapai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tujuan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bersama</a:t>
            </a:r>
            <a:r>
              <a:rPr lang="en-US" sz="2000" b="1" dirty="0">
                <a:latin typeface="+mj-lt"/>
              </a:rPr>
              <a:t>.</a:t>
            </a:r>
          </a:p>
        </p:txBody>
      </p:sp>
      <p:sp>
        <p:nvSpPr>
          <p:cNvPr id="57" name="Rectangle: Rounded Corners 15">
            <a:extLst>
              <a:ext uri="{FF2B5EF4-FFF2-40B4-BE49-F238E27FC236}">
                <a16:creationId xmlns="" xmlns:a16="http://schemas.microsoft.com/office/drawing/2014/main" id="{D6178536-4D8A-4FF2-BBDC-4B3E7E0FCF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91825" y="3695949"/>
            <a:ext cx="10245891" cy="791060"/>
          </a:xfrm>
          <a:prstGeom prst="roundRect">
            <a:avLst>
              <a:gd name="adj" fmla="val 50000"/>
            </a:avLst>
          </a:prstGeom>
          <a:solidFill>
            <a:srgbClr val="11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+mj-lt"/>
              </a:rPr>
              <a:t>          </a:t>
            </a:r>
            <a:r>
              <a:rPr lang="en-US" sz="2000" b="1" dirty="0" err="1">
                <a:latin typeface="+mj-lt"/>
              </a:rPr>
              <a:t>O</a:t>
            </a:r>
            <a:r>
              <a:rPr lang="en-US" sz="2000" b="1" dirty="0" err="1" smtClean="0">
                <a:latin typeface="+mj-lt"/>
              </a:rPr>
              <a:t>rganisasi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adalah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merupakan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suatu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sistem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aktivitas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kerja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sama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dilakukan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oleh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dua</a:t>
            </a:r>
            <a:r>
              <a:rPr lang="en-US" sz="2000" b="1" dirty="0">
                <a:latin typeface="+mj-lt"/>
              </a:rPr>
              <a:t> orang </a:t>
            </a:r>
            <a:r>
              <a:rPr lang="en-US" sz="2000" b="1" dirty="0" err="1">
                <a:latin typeface="+mj-lt"/>
              </a:rPr>
              <a:t>atau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lebih</a:t>
            </a:r>
            <a:r>
              <a:rPr lang="en-US" sz="2000" b="1" dirty="0">
                <a:latin typeface="+mj-lt"/>
              </a:rPr>
              <a:t>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364CFD90-D0E1-4BC3-9D8B-7503E2632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287251" y="-2008330"/>
            <a:ext cx="3617498" cy="359897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3ECCC05-FF78-40FA-84FF-172821D8B5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737439" y="-1263766"/>
            <a:ext cx="2722480" cy="26706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r>
              <a:rPr lang="en-US" b="1" dirty="0" smtClean="0">
                <a:latin typeface="+mj-lt"/>
              </a:rPr>
              <a:t>ORGANISASI</a:t>
            </a:r>
          </a:p>
          <a:p>
            <a:pPr algn="ctr"/>
            <a:r>
              <a:rPr lang="en-US" b="1" dirty="0" smtClean="0">
                <a:latin typeface="+mj-lt"/>
              </a:rPr>
              <a:t>MENURUT PARA</a:t>
            </a:r>
          </a:p>
          <a:p>
            <a:pPr algn="ctr"/>
            <a:r>
              <a:rPr lang="en-US" b="1" dirty="0" smtClean="0">
                <a:latin typeface="+mj-lt"/>
              </a:rPr>
              <a:t>AHLI</a:t>
            </a:r>
            <a:endParaRPr lang="en-US" b="1" dirty="0">
              <a:latin typeface="+mj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73759" y="1465751"/>
            <a:ext cx="1635516" cy="1630182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5963" y="1957057"/>
            <a:ext cx="131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James D. Mooney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73759" y="3279035"/>
            <a:ext cx="1635516" cy="1630182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73759" y="5092319"/>
            <a:ext cx="1635516" cy="1630182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54861" y="5579562"/>
            <a:ext cx="1473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Stephen P. Robbins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5963" y="3770651"/>
            <a:ext cx="131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Chester I. Bernard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82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arsito\Downloads\business-people-analyzing-statistics-financial-concept_53876-235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6" y="-949260"/>
            <a:ext cx="12192001" cy="844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 hidden="1">
            <a:extLst>
              <a:ext uri="{FF2B5EF4-FFF2-40B4-BE49-F238E27FC236}">
                <a16:creationId xmlns=""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226842" y="3404166"/>
            <a:ext cx="1953126" cy="631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21623" y="3275341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-12032" y="3404167"/>
            <a:ext cx="1900990" cy="631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581150" y="1944174"/>
            <a:ext cx="9029700" cy="2514600"/>
          </a:xfrm>
          <a:prstGeom prst="rect">
            <a:avLst/>
          </a:prstGeom>
          <a:solidFill>
            <a:schemeClr val="accent3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81150" y="2263339"/>
            <a:ext cx="90297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Jadi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organsasi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adalah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sekumpulan</a:t>
            </a:r>
            <a:r>
              <a:rPr lang="en-US" sz="3200" b="1" dirty="0">
                <a:solidFill>
                  <a:schemeClr val="bg1"/>
                </a:solidFill>
              </a:rPr>
              <a:t> orang yang </a:t>
            </a:r>
            <a:r>
              <a:rPr lang="en-US" sz="3200" b="1" dirty="0" err="1">
                <a:solidFill>
                  <a:schemeClr val="bg1"/>
                </a:solidFill>
              </a:rPr>
              <a:t>saling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berhubungan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satu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sama</a:t>
            </a:r>
            <a:r>
              <a:rPr lang="en-US" sz="3200" b="1" dirty="0">
                <a:solidFill>
                  <a:schemeClr val="bg1"/>
                </a:solidFill>
              </a:rPr>
              <a:t> lain </a:t>
            </a:r>
            <a:r>
              <a:rPr lang="en-US" sz="3200" b="1" dirty="0" err="1">
                <a:solidFill>
                  <a:schemeClr val="bg1"/>
                </a:solidFill>
              </a:rPr>
              <a:t>dan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memiliki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tugas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dan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tanggung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jawab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masing-masing</a:t>
            </a:r>
            <a:r>
              <a:rPr lang="en-US" sz="3200" b="1" dirty="0">
                <a:solidFill>
                  <a:schemeClr val="bg1"/>
                </a:solidFill>
              </a:rPr>
              <a:t> demi </a:t>
            </a:r>
            <a:r>
              <a:rPr lang="en-US" sz="3200" b="1" dirty="0" err="1">
                <a:solidFill>
                  <a:schemeClr val="bg1"/>
                </a:solidFill>
              </a:rPr>
              <a:t>mencapai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tujuan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bersama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935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486274" y="3334726"/>
            <a:ext cx="3685674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0" y="3334726"/>
            <a:ext cx="3705726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3ECCC05-FF78-40FA-84FF-172821D8B5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936582" y="1775046"/>
            <a:ext cx="4318836" cy="311936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KONSEP ORGANISASI BELAJAR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90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Rounded Corners 15">
            <a:extLst>
              <a:ext uri="{FF2B5EF4-FFF2-40B4-BE49-F238E27FC236}">
                <a16:creationId xmlns="" xmlns:a16="http://schemas.microsoft.com/office/drawing/2014/main" id="{D6178536-4D8A-4FF2-BBDC-4B3E7E0FCF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43695" y="2349921"/>
            <a:ext cx="10245891" cy="791060"/>
          </a:xfrm>
          <a:prstGeom prst="roundRect">
            <a:avLst>
              <a:gd name="adj" fmla="val 50000"/>
            </a:avLst>
          </a:prstGeom>
          <a:solidFill>
            <a:srgbClr val="11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        </a:t>
            </a:r>
            <a:r>
              <a:rPr lang="en-US" sz="2000" b="1" dirty="0" err="1" smtClean="0">
                <a:latin typeface="+mj-lt"/>
              </a:rPr>
              <a:t>Perubahan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organisasi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untuk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menyesuaikan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diri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dengan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lingkungan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merupakan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asas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dari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organisasi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belajar</a:t>
            </a:r>
            <a:endParaRPr lang="en-US" sz="2000" b="1" dirty="0">
              <a:latin typeface="+mj-lt"/>
            </a:endParaRPr>
          </a:p>
        </p:txBody>
      </p:sp>
      <p:sp>
        <p:nvSpPr>
          <p:cNvPr id="57" name="Rectangle: Rounded Corners 15">
            <a:extLst>
              <a:ext uri="{FF2B5EF4-FFF2-40B4-BE49-F238E27FC236}">
                <a16:creationId xmlns="" xmlns:a16="http://schemas.microsoft.com/office/drawing/2014/main" id="{D6178536-4D8A-4FF2-BBDC-4B3E7E0FCF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91824" y="4416982"/>
            <a:ext cx="10245891" cy="1618260"/>
          </a:xfrm>
          <a:prstGeom prst="roundRect">
            <a:avLst>
              <a:gd name="adj" fmla="val 50000"/>
            </a:avLst>
          </a:prstGeom>
          <a:solidFill>
            <a:srgbClr val="11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+mj-lt"/>
              </a:rPr>
              <a:t>          </a:t>
            </a:r>
            <a:r>
              <a:rPr lang="en-US" sz="2000" b="1" dirty="0" err="1">
                <a:latin typeface="+mj-lt"/>
              </a:rPr>
              <a:t>O</a:t>
            </a:r>
            <a:r>
              <a:rPr lang="en-US" sz="2000" b="1" dirty="0" err="1" smtClean="0">
                <a:latin typeface="+mj-lt"/>
              </a:rPr>
              <a:t>rganisasi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belajar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sebagai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organisasi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belajar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bersama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sungguh-sungguh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senantiasa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mentransformasikan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dengan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mengumpulkan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mengelola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menggunakan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pengetahuan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keberhasilan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usaha</a:t>
            </a:r>
            <a:r>
              <a:rPr lang="en-US" sz="2000" b="1" dirty="0">
                <a:latin typeface="+mj-lt"/>
              </a:rPr>
              <a:t>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364CFD90-D0E1-4BC3-9D8B-7503E2632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287251" y="-2008330"/>
            <a:ext cx="3617498" cy="359897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3ECCC05-FF78-40FA-84FF-172821D8B5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737439" y="-1263766"/>
            <a:ext cx="2722480" cy="26706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r>
              <a:rPr lang="en-US" b="1" dirty="0" smtClean="0">
                <a:latin typeface="+mj-lt"/>
              </a:rPr>
              <a:t>ORGANISASI BELAJAR</a:t>
            </a:r>
          </a:p>
          <a:p>
            <a:pPr algn="ctr"/>
            <a:r>
              <a:rPr lang="en-US" b="1" dirty="0" smtClean="0">
                <a:latin typeface="+mj-lt"/>
              </a:rPr>
              <a:t>MENURUT PARA</a:t>
            </a:r>
          </a:p>
          <a:p>
            <a:pPr algn="ctr"/>
            <a:r>
              <a:rPr lang="en-US" b="1" dirty="0" smtClean="0">
                <a:latin typeface="+mj-lt"/>
              </a:rPr>
              <a:t>AHLI</a:t>
            </a:r>
            <a:endParaRPr lang="en-US" b="1" dirty="0">
              <a:latin typeface="+mj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73759" y="1930360"/>
            <a:ext cx="1635516" cy="1630182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5963" y="2145286"/>
            <a:ext cx="1311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Prof.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Yusufhadi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Miarso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M.Sc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27085" y="4177868"/>
            <a:ext cx="2128864" cy="2096488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16498" y="4997261"/>
            <a:ext cx="1750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Marquardt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48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arsito\Downloads\glasses-on-table_23-21476693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12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696074" y="3334726"/>
            <a:ext cx="1475874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504448" y="370582"/>
            <a:ext cx="6572250" cy="3231654"/>
          </a:xfrm>
          <a:prstGeom prst="rect">
            <a:avLst/>
          </a:prstGeom>
          <a:solidFill>
            <a:schemeClr val="accent3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619750" y="351532"/>
            <a:ext cx="60960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Organisasi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Belajar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Suatu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konsep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dimana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organisasi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dianggap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mampu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untuk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terus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menerus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melakukan</a:t>
            </a:r>
            <a:r>
              <a:rPr lang="en-US" sz="2400" b="1" dirty="0">
                <a:solidFill>
                  <a:schemeClr val="bg1"/>
                </a:solidFill>
              </a:rPr>
              <a:t> proses </a:t>
            </a:r>
            <a:r>
              <a:rPr lang="en-US" sz="2400" b="1" dirty="0" err="1">
                <a:solidFill>
                  <a:schemeClr val="bg1"/>
                </a:solidFill>
              </a:rPr>
              <a:t>pembelajaran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mandiri</a:t>
            </a:r>
            <a:r>
              <a:rPr lang="en-US" sz="2400" b="1" dirty="0">
                <a:solidFill>
                  <a:schemeClr val="bg1"/>
                </a:solidFill>
              </a:rPr>
              <a:t> (self learning) </a:t>
            </a:r>
            <a:r>
              <a:rPr lang="en-US" sz="2400" b="1" dirty="0" err="1">
                <a:solidFill>
                  <a:schemeClr val="bg1"/>
                </a:solidFill>
              </a:rPr>
              <a:t>sehingga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organisasi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tersebut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memiliki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kecepatan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berpikir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bertindak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dalam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merespon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beragam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perubahan</a:t>
            </a:r>
            <a:r>
              <a:rPr lang="en-US" sz="2400" b="1" dirty="0">
                <a:solidFill>
                  <a:schemeClr val="bg1"/>
                </a:solidFill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</a:rPr>
              <a:t>muncul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=""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34926" y="522898"/>
            <a:ext cx="345707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39855" y="135343"/>
            <a:ext cx="117348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Konsep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Organisasi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Belajar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Menurut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Peter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Senge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356811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 1">
            <a:extLst>
              <a:ext uri="{FF2B5EF4-FFF2-40B4-BE49-F238E27FC236}">
                <a16:creationId xmlns="" xmlns:a16="http://schemas.microsoft.com/office/drawing/2014/main" id="{5B804E9F-B6B5-41F9-9B63-9AF435FDC2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405667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rapezoid 42">
            <a:extLst>
              <a:ext uri="{FF2B5EF4-FFF2-40B4-BE49-F238E27FC236}">
                <a16:creationId xmlns="" xmlns:a16="http://schemas.microsoft.com/office/drawing/2014/main" id="{0092C447-C8E1-4B12-B012-E6D21CBB1F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rapezoid 43">
            <a:extLst>
              <a:ext uri="{FF2B5EF4-FFF2-40B4-BE49-F238E27FC236}">
                <a16:creationId xmlns="" xmlns:a16="http://schemas.microsoft.com/office/drawing/2014/main" id="{7E139379-1914-4446-8D6D-984A47041A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rapezoid 44">
            <a:extLst>
              <a:ext uri="{FF2B5EF4-FFF2-40B4-BE49-F238E27FC236}">
                <a16:creationId xmlns="" xmlns:a16="http://schemas.microsoft.com/office/drawing/2014/main" id="{F79B51BB-1B30-4ED8-B26D-21EE8BC675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rapezoid 45">
            <a:extLst>
              <a:ext uri="{FF2B5EF4-FFF2-40B4-BE49-F238E27FC236}">
                <a16:creationId xmlns="" xmlns:a16="http://schemas.microsoft.com/office/drawing/2014/main" id="{89DA262E-0502-4E65-8ABA-E063880EAC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847276" y="2886560"/>
            <a:ext cx="183025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BERPIKIR SISTEM (THINKING SYSTEM)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2918965" y="2886560"/>
            <a:ext cx="202047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PENGUASAAN PRIBADI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(PERSONAL MASTERY)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7510661" y="2885112"/>
            <a:ext cx="162815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VISI BERSAMA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(SHARED VISION)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5219978" y="2885112"/>
            <a:ext cx="173971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POLA MENTAL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(MENTAL MODELS)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555347" y="2885560"/>
            <a:ext cx="16697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BELAJAR BEREGU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(TEAM LEARNING)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8AA18108-5B8B-4147-84A7-D30A16BEC4EA}"/>
              </a:ext>
            </a:extLst>
          </p:cNvPr>
          <p:cNvSpPr/>
          <p:nvPr/>
        </p:nvSpPr>
        <p:spPr>
          <a:xfrm>
            <a:off x="881836" y="3538645"/>
            <a:ext cx="1752042" cy="121828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Mampu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melihat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pola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perubahan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keseluruhan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cara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berpikir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menyeluruh</a:t>
            </a:r>
            <a:endParaRPr lang="en-US" sz="1400" b="1" dirty="0">
              <a:solidFill>
                <a:schemeClr val="bg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A8534162-B6E2-4579-9DAD-AD8DE07459BC}"/>
              </a:ext>
            </a:extLst>
          </p:cNvPr>
          <p:cNvSpPr/>
          <p:nvPr/>
        </p:nvSpPr>
        <p:spPr>
          <a:xfrm>
            <a:off x="2988420" y="3538645"/>
            <a:ext cx="1881564" cy="170559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M</a:t>
            </a:r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enunjukkan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kemampuan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senantiasa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mendalami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visi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pribadi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memfokuskan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energy.</a:t>
            </a:r>
            <a:endParaRPr lang="en-US" sz="1400" b="1" dirty="0">
              <a:solidFill>
                <a:schemeClr val="bg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E1535E1C-6EBC-45D8-BCE1-D5B947A61FB6}"/>
              </a:ext>
            </a:extLst>
          </p:cNvPr>
          <p:cNvSpPr/>
          <p:nvPr/>
        </p:nvSpPr>
        <p:spPr>
          <a:xfrm>
            <a:off x="5168189" y="3542642"/>
            <a:ext cx="1752042" cy="146193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Mengetahui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dunia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sekitar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kemudian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mengambil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keputusan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bertindak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sesuai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 </a:t>
            </a:r>
            <a:endParaRPr lang="en-US" sz="1400" b="1" dirty="0">
              <a:solidFill>
                <a:schemeClr val="bg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7230113" y="3538645"/>
            <a:ext cx="2074424" cy="192751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Visi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bersama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bukan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sekedar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rumusan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keinginan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suatu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organisasi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V</a:t>
            </a:r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isi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bersama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komitmen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dari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semua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orang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dalam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endParaRPr lang="en-US" sz="1400" b="1" dirty="0" smtClean="0"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ts val="1900"/>
              </a:lnSpc>
            </a:pPr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organisasi</a:t>
            </a:r>
            <a:endParaRPr lang="en-US" sz="1400" b="1" dirty="0">
              <a:solidFill>
                <a:schemeClr val="bg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5BCD242F-9A97-473E-8E17-3F6C3C75CE68}"/>
              </a:ext>
            </a:extLst>
          </p:cNvPr>
          <p:cNvSpPr/>
          <p:nvPr/>
        </p:nvSpPr>
        <p:spPr>
          <a:xfrm>
            <a:off x="9514196" y="3538645"/>
            <a:ext cx="1752042" cy="121828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Kegiatan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belajar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memahami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pola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interaksi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peran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masing-masing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j-lt"/>
              </a:rPr>
              <a:t>anggota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. </a:t>
            </a:r>
            <a:endParaRPr lang="en-US" sz="1400" b="1" dirty="0">
              <a:solidFill>
                <a:schemeClr val="bg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7" name="Freeform 4344" descr="Icon of wrench. ">
            <a:extLst>
              <a:ext uri="{FF2B5EF4-FFF2-40B4-BE49-F238E27FC236}">
                <a16:creationId xmlns="" xmlns:a16="http://schemas.microsoft.com/office/drawing/2014/main" id="{C131659B-1A41-4821-9349-1E69BBBB560E}"/>
              </a:ext>
            </a:extLst>
          </p:cNvPr>
          <p:cNvSpPr>
            <a:spLocks/>
          </p:cNvSpPr>
          <p:nvPr/>
        </p:nvSpPr>
        <p:spPr bwMode="auto">
          <a:xfrm>
            <a:off x="3742205" y="2300343"/>
            <a:ext cx="373996" cy="373996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7" name="Group 66" descr="Icon of abacus. ">
            <a:extLst>
              <a:ext uri="{FF2B5EF4-FFF2-40B4-BE49-F238E27FC236}">
                <a16:creationId xmlns="" xmlns:a16="http://schemas.microsoft.com/office/drawing/2014/main" id="{201B668C-AA5F-454E-8E64-CEA32A839FB8}"/>
              </a:ext>
            </a:extLst>
          </p:cNvPr>
          <p:cNvGrpSpPr/>
          <p:nvPr/>
        </p:nvGrpSpPr>
        <p:grpSpPr>
          <a:xfrm>
            <a:off x="5903698" y="2221675"/>
            <a:ext cx="382447" cy="382447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reeform 324">
              <a:extLst>
                <a:ext uri="{FF2B5EF4-FFF2-40B4-BE49-F238E27FC236}">
                  <a16:creationId xmlns="" xmlns:a16="http://schemas.microsoft.com/office/drawing/2014/main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25">
              <a:extLst>
                <a:ext uri="{FF2B5EF4-FFF2-40B4-BE49-F238E27FC236}">
                  <a16:creationId xmlns="" xmlns:a16="http://schemas.microsoft.com/office/drawing/2014/main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6">
              <a:extLst>
                <a:ext uri="{FF2B5EF4-FFF2-40B4-BE49-F238E27FC236}">
                  <a16:creationId xmlns="" xmlns:a16="http://schemas.microsoft.com/office/drawing/2014/main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7">
              <a:extLst>
                <a:ext uri="{FF2B5EF4-FFF2-40B4-BE49-F238E27FC236}">
                  <a16:creationId xmlns="" xmlns:a16="http://schemas.microsoft.com/office/drawing/2014/main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344" y="2208579"/>
            <a:ext cx="418522" cy="418522"/>
          </a:xfrm>
          <a:prstGeom prst="rect">
            <a:avLst/>
          </a:prstGeom>
        </p:spPr>
      </p:pic>
      <p:grpSp>
        <p:nvGrpSpPr>
          <p:cNvPr id="39" name="Group 38" descr="Icon of gears. ">
            <a:extLst>
              <a:ext uri="{FF2B5EF4-FFF2-40B4-BE49-F238E27FC236}">
                <a16:creationId xmlns=""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8038137" y="2204072"/>
            <a:ext cx="441834" cy="431865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Freeform 4359">
              <a:extLst>
                <a:ext uri="{FF2B5EF4-FFF2-40B4-BE49-F238E27FC236}">
                  <a16:creationId xmlns=""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4360">
              <a:extLst>
                <a:ext uri="{FF2B5EF4-FFF2-40B4-BE49-F238E27FC236}">
                  <a16:creationId xmlns=""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2" name="Group 41" descr="Icon of human being and speech bubble. ">
            <a:extLst>
              <a:ext uri="{FF2B5EF4-FFF2-40B4-BE49-F238E27FC236}">
                <a16:creationId xmlns="" xmlns:a16="http://schemas.microsoft.com/office/drawing/2014/main" id="{E7EE81F4-E278-4BA7-8923-0D6DD1FEBDFA}"/>
              </a:ext>
            </a:extLst>
          </p:cNvPr>
          <p:cNvGrpSpPr/>
          <p:nvPr/>
        </p:nvGrpSpPr>
        <p:grpSpPr>
          <a:xfrm>
            <a:off x="10219273" y="2210153"/>
            <a:ext cx="488380" cy="408303"/>
            <a:chOff x="3171788" y="779462"/>
            <a:chExt cx="284163" cy="285751"/>
          </a:xfrm>
          <a:solidFill>
            <a:schemeClr val="bg1"/>
          </a:solidFill>
        </p:grpSpPr>
        <p:sp>
          <p:nvSpPr>
            <p:cNvPr id="56" name="Freeform 2993">
              <a:extLst>
                <a:ext uri="{FF2B5EF4-FFF2-40B4-BE49-F238E27FC236}">
                  <a16:creationId xmlns="" xmlns:a16="http://schemas.microsoft.com/office/drawing/2014/main" id="{DA50A160-1A41-427D-BA06-CB32B8C49A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0851" y="779462"/>
              <a:ext cx="165100" cy="196850"/>
            </a:xfrm>
            <a:custGeom>
              <a:avLst/>
              <a:gdLst>
                <a:gd name="T0" fmla="*/ 291 w 416"/>
                <a:gd name="T1" fmla="*/ 221 h 493"/>
                <a:gd name="T2" fmla="*/ 339 w 416"/>
                <a:gd name="T3" fmla="*/ 173 h 493"/>
                <a:gd name="T4" fmla="*/ 242 w 416"/>
                <a:gd name="T5" fmla="*/ 221 h 493"/>
                <a:gd name="T6" fmla="*/ 195 w 416"/>
                <a:gd name="T7" fmla="*/ 173 h 493"/>
                <a:gd name="T8" fmla="*/ 242 w 416"/>
                <a:gd name="T9" fmla="*/ 221 h 493"/>
                <a:gd name="T10" fmla="*/ 99 w 416"/>
                <a:gd name="T11" fmla="*/ 221 h 493"/>
                <a:gd name="T12" fmla="*/ 147 w 416"/>
                <a:gd name="T13" fmla="*/ 173 h 493"/>
                <a:gd name="T14" fmla="*/ 208 w 416"/>
                <a:gd name="T15" fmla="*/ 0 h 493"/>
                <a:gd name="T16" fmla="*/ 166 w 416"/>
                <a:gd name="T17" fmla="*/ 3 h 493"/>
                <a:gd name="T18" fmla="*/ 127 w 416"/>
                <a:gd name="T19" fmla="*/ 15 h 493"/>
                <a:gd name="T20" fmla="*/ 92 w 416"/>
                <a:gd name="T21" fmla="*/ 33 h 493"/>
                <a:gd name="T22" fmla="*/ 61 w 416"/>
                <a:gd name="T23" fmla="*/ 57 h 493"/>
                <a:gd name="T24" fmla="*/ 35 w 416"/>
                <a:gd name="T25" fmla="*/ 85 h 493"/>
                <a:gd name="T26" fmla="*/ 16 w 416"/>
                <a:gd name="T27" fmla="*/ 117 h 493"/>
                <a:gd name="T28" fmla="*/ 4 w 416"/>
                <a:gd name="T29" fmla="*/ 153 h 493"/>
                <a:gd name="T30" fmla="*/ 0 w 416"/>
                <a:gd name="T31" fmla="*/ 192 h 493"/>
                <a:gd name="T32" fmla="*/ 0 w 416"/>
                <a:gd name="T33" fmla="*/ 194 h 493"/>
                <a:gd name="T34" fmla="*/ 26 w 416"/>
                <a:gd name="T35" fmla="*/ 204 h 493"/>
                <a:gd name="T36" fmla="*/ 47 w 416"/>
                <a:gd name="T37" fmla="*/ 220 h 493"/>
                <a:gd name="T38" fmla="*/ 64 w 416"/>
                <a:gd name="T39" fmla="*/ 238 h 493"/>
                <a:gd name="T40" fmla="*/ 72 w 416"/>
                <a:gd name="T41" fmla="*/ 260 h 493"/>
                <a:gd name="T42" fmla="*/ 76 w 416"/>
                <a:gd name="T43" fmla="*/ 277 h 493"/>
                <a:gd name="T44" fmla="*/ 76 w 416"/>
                <a:gd name="T45" fmla="*/ 293 h 493"/>
                <a:gd name="T46" fmla="*/ 73 w 416"/>
                <a:gd name="T47" fmla="*/ 311 h 493"/>
                <a:gd name="T48" fmla="*/ 67 w 416"/>
                <a:gd name="T49" fmla="*/ 330 h 493"/>
                <a:gd name="T50" fmla="*/ 70 w 416"/>
                <a:gd name="T51" fmla="*/ 333 h 493"/>
                <a:gd name="T52" fmla="*/ 77 w 416"/>
                <a:gd name="T53" fmla="*/ 349 h 493"/>
                <a:gd name="T54" fmla="*/ 94 w 416"/>
                <a:gd name="T55" fmla="*/ 361 h 493"/>
                <a:gd name="T56" fmla="*/ 114 w 416"/>
                <a:gd name="T57" fmla="*/ 371 h 493"/>
                <a:gd name="T58" fmla="*/ 132 w 416"/>
                <a:gd name="T59" fmla="*/ 378 h 493"/>
                <a:gd name="T60" fmla="*/ 153 w 416"/>
                <a:gd name="T61" fmla="*/ 383 h 493"/>
                <a:gd name="T62" fmla="*/ 153 w 416"/>
                <a:gd name="T63" fmla="*/ 428 h 493"/>
                <a:gd name="T64" fmla="*/ 153 w 416"/>
                <a:gd name="T65" fmla="*/ 465 h 493"/>
                <a:gd name="T66" fmla="*/ 173 w 416"/>
                <a:gd name="T67" fmla="*/ 473 h 493"/>
                <a:gd name="T68" fmla="*/ 203 w 416"/>
                <a:gd name="T69" fmla="*/ 446 h 493"/>
                <a:gd name="T70" fmla="*/ 249 w 416"/>
                <a:gd name="T71" fmla="*/ 406 h 493"/>
                <a:gd name="T72" fmla="*/ 274 w 416"/>
                <a:gd name="T73" fmla="*/ 385 h 493"/>
                <a:gd name="T74" fmla="*/ 290 w 416"/>
                <a:gd name="T75" fmla="*/ 371 h 493"/>
                <a:gd name="T76" fmla="*/ 317 w 416"/>
                <a:gd name="T77" fmla="*/ 358 h 493"/>
                <a:gd name="T78" fmla="*/ 342 w 416"/>
                <a:gd name="T79" fmla="*/ 341 h 493"/>
                <a:gd name="T80" fmla="*/ 364 w 416"/>
                <a:gd name="T81" fmla="*/ 321 h 493"/>
                <a:gd name="T82" fmla="*/ 383 w 416"/>
                <a:gd name="T83" fmla="*/ 299 h 493"/>
                <a:gd name="T84" fmla="*/ 397 w 416"/>
                <a:gd name="T85" fmla="*/ 276 h 493"/>
                <a:gd name="T86" fmla="*/ 408 w 416"/>
                <a:gd name="T87" fmla="*/ 249 h 493"/>
                <a:gd name="T88" fmla="*/ 415 w 416"/>
                <a:gd name="T89" fmla="*/ 222 h 493"/>
                <a:gd name="T90" fmla="*/ 416 w 416"/>
                <a:gd name="T91" fmla="*/ 192 h 493"/>
                <a:gd name="T92" fmla="*/ 412 w 416"/>
                <a:gd name="T93" fmla="*/ 154 h 493"/>
                <a:gd name="T94" fmla="*/ 400 w 416"/>
                <a:gd name="T95" fmla="*/ 117 h 493"/>
                <a:gd name="T96" fmla="*/ 381 w 416"/>
                <a:gd name="T97" fmla="*/ 85 h 493"/>
                <a:gd name="T98" fmla="*/ 355 w 416"/>
                <a:gd name="T99" fmla="*/ 57 h 493"/>
                <a:gd name="T100" fmla="*/ 324 w 416"/>
                <a:gd name="T101" fmla="*/ 33 h 493"/>
                <a:gd name="T102" fmla="*/ 289 w 416"/>
                <a:gd name="T103" fmla="*/ 15 h 493"/>
                <a:gd name="T104" fmla="*/ 251 w 416"/>
                <a:gd name="T105" fmla="*/ 3 h 493"/>
                <a:gd name="T106" fmla="*/ 208 w 416"/>
                <a:gd name="T107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6" h="493">
                  <a:moveTo>
                    <a:pt x="339" y="221"/>
                  </a:moveTo>
                  <a:lnTo>
                    <a:pt x="291" y="221"/>
                  </a:lnTo>
                  <a:lnTo>
                    <a:pt x="291" y="173"/>
                  </a:lnTo>
                  <a:lnTo>
                    <a:pt x="339" y="173"/>
                  </a:lnTo>
                  <a:lnTo>
                    <a:pt x="339" y="221"/>
                  </a:lnTo>
                  <a:close/>
                  <a:moveTo>
                    <a:pt x="242" y="221"/>
                  </a:moveTo>
                  <a:lnTo>
                    <a:pt x="195" y="221"/>
                  </a:lnTo>
                  <a:lnTo>
                    <a:pt x="195" y="173"/>
                  </a:lnTo>
                  <a:lnTo>
                    <a:pt x="242" y="173"/>
                  </a:lnTo>
                  <a:lnTo>
                    <a:pt x="242" y="221"/>
                  </a:lnTo>
                  <a:close/>
                  <a:moveTo>
                    <a:pt x="147" y="221"/>
                  </a:moveTo>
                  <a:lnTo>
                    <a:pt x="99" y="221"/>
                  </a:lnTo>
                  <a:lnTo>
                    <a:pt x="99" y="173"/>
                  </a:lnTo>
                  <a:lnTo>
                    <a:pt x="147" y="173"/>
                  </a:lnTo>
                  <a:lnTo>
                    <a:pt x="147" y="221"/>
                  </a:lnTo>
                  <a:close/>
                  <a:moveTo>
                    <a:pt x="208" y="0"/>
                  </a:moveTo>
                  <a:lnTo>
                    <a:pt x="186" y="1"/>
                  </a:lnTo>
                  <a:lnTo>
                    <a:pt x="166" y="3"/>
                  </a:lnTo>
                  <a:lnTo>
                    <a:pt x="146" y="8"/>
                  </a:lnTo>
                  <a:lnTo>
                    <a:pt x="127" y="15"/>
                  </a:lnTo>
                  <a:lnTo>
                    <a:pt x="109" y="23"/>
                  </a:lnTo>
                  <a:lnTo>
                    <a:pt x="92" y="33"/>
                  </a:lnTo>
                  <a:lnTo>
                    <a:pt x="76" y="44"/>
                  </a:lnTo>
                  <a:lnTo>
                    <a:pt x="61" y="57"/>
                  </a:lnTo>
                  <a:lnTo>
                    <a:pt x="47" y="70"/>
                  </a:lnTo>
                  <a:lnTo>
                    <a:pt x="35" y="85"/>
                  </a:lnTo>
                  <a:lnTo>
                    <a:pt x="25" y="101"/>
                  </a:lnTo>
                  <a:lnTo>
                    <a:pt x="16" y="117"/>
                  </a:lnTo>
                  <a:lnTo>
                    <a:pt x="9" y="135"/>
                  </a:lnTo>
                  <a:lnTo>
                    <a:pt x="4" y="153"/>
                  </a:lnTo>
                  <a:lnTo>
                    <a:pt x="1" y="173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194"/>
                  </a:lnTo>
                  <a:lnTo>
                    <a:pt x="14" y="198"/>
                  </a:lnTo>
                  <a:lnTo>
                    <a:pt x="26" y="204"/>
                  </a:lnTo>
                  <a:lnTo>
                    <a:pt x="38" y="211"/>
                  </a:lnTo>
                  <a:lnTo>
                    <a:pt x="47" y="220"/>
                  </a:lnTo>
                  <a:lnTo>
                    <a:pt x="57" y="228"/>
                  </a:lnTo>
                  <a:lnTo>
                    <a:pt x="64" y="238"/>
                  </a:lnTo>
                  <a:lnTo>
                    <a:pt x="69" y="248"/>
                  </a:lnTo>
                  <a:lnTo>
                    <a:pt x="72" y="260"/>
                  </a:lnTo>
                  <a:lnTo>
                    <a:pt x="74" y="268"/>
                  </a:lnTo>
                  <a:lnTo>
                    <a:pt x="76" y="277"/>
                  </a:lnTo>
                  <a:lnTo>
                    <a:pt x="76" y="285"/>
                  </a:lnTo>
                  <a:lnTo>
                    <a:pt x="76" y="293"/>
                  </a:lnTo>
                  <a:lnTo>
                    <a:pt x="74" y="303"/>
                  </a:lnTo>
                  <a:lnTo>
                    <a:pt x="73" y="311"/>
                  </a:lnTo>
                  <a:lnTo>
                    <a:pt x="71" y="321"/>
                  </a:lnTo>
                  <a:lnTo>
                    <a:pt x="67" y="330"/>
                  </a:lnTo>
                  <a:lnTo>
                    <a:pt x="69" y="332"/>
                  </a:lnTo>
                  <a:lnTo>
                    <a:pt x="70" y="333"/>
                  </a:lnTo>
                  <a:lnTo>
                    <a:pt x="73" y="341"/>
                  </a:lnTo>
                  <a:lnTo>
                    <a:pt x="77" y="349"/>
                  </a:lnTo>
                  <a:lnTo>
                    <a:pt x="85" y="355"/>
                  </a:lnTo>
                  <a:lnTo>
                    <a:pt x="94" y="361"/>
                  </a:lnTo>
                  <a:lnTo>
                    <a:pt x="104" y="366"/>
                  </a:lnTo>
                  <a:lnTo>
                    <a:pt x="114" y="371"/>
                  </a:lnTo>
                  <a:lnTo>
                    <a:pt x="123" y="374"/>
                  </a:lnTo>
                  <a:lnTo>
                    <a:pt x="132" y="378"/>
                  </a:lnTo>
                  <a:lnTo>
                    <a:pt x="142" y="380"/>
                  </a:lnTo>
                  <a:lnTo>
                    <a:pt x="153" y="383"/>
                  </a:lnTo>
                  <a:lnTo>
                    <a:pt x="153" y="403"/>
                  </a:lnTo>
                  <a:lnTo>
                    <a:pt x="153" y="428"/>
                  </a:lnTo>
                  <a:lnTo>
                    <a:pt x="153" y="449"/>
                  </a:lnTo>
                  <a:lnTo>
                    <a:pt x="153" y="465"/>
                  </a:lnTo>
                  <a:lnTo>
                    <a:pt x="153" y="493"/>
                  </a:lnTo>
                  <a:lnTo>
                    <a:pt x="173" y="473"/>
                  </a:lnTo>
                  <a:lnTo>
                    <a:pt x="185" y="462"/>
                  </a:lnTo>
                  <a:lnTo>
                    <a:pt x="203" y="446"/>
                  </a:lnTo>
                  <a:lnTo>
                    <a:pt x="227" y="427"/>
                  </a:lnTo>
                  <a:lnTo>
                    <a:pt x="249" y="406"/>
                  </a:lnTo>
                  <a:lnTo>
                    <a:pt x="262" y="395"/>
                  </a:lnTo>
                  <a:lnTo>
                    <a:pt x="274" y="385"/>
                  </a:lnTo>
                  <a:lnTo>
                    <a:pt x="284" y="377"/>
                  </a:lnTo>
                  <a:lnTo>
                    <a:pt x="290" y="371"/>
                  </a:lnTo>
                  <a:lnTo>
                    <a:pt x="304" y="365"/>
                  </a:lnTo>
                  <a:lnTo>
                    <a:pt x="317" y="358"/>
                  </a:lnTo>
                  <a:lnTo>
                    <a:pt x="330" y="349"/>
                  </a:lnTo>
                  <a:lnTo>
                    <a:pt x="342" y="341"/>
                  </a:lnTo>
                  <a:lnTo>
                    <a:pt x="353" y="332"/>
                  </a:lnTo>
                  <a:lnTo>
                    <a:pt x="364" y="321"/>
                  </a:lnTo>
                  <a:lnTo>
                    <a:pt x="373" y="310"/>
                  </a:lnTo>
                  <a:lnTo>
                    <a:pt x="383" y="299"/>
                  </a:lnTo>
                  <a:lnTo>
                    <a:pt x="390" y="288"/>
                  </a:lnTo>
                  <a:lnTo>
                    <a:pt x="397" y="276"/>
                  </a:lnTo>
                  <a:lnTo>
                    <a:pt x="403" y="263"/>
                  </a:lnTo>
                  <a:lnTo>
                    <a:pt x="408" y="249"/>
                  </a:lnTo>
                  <a:lnTo>
                    <a:pt x="411" y="235"/>
                  </a:lnTo>
                  <a:lnTo>
                    <a:pt x="415" y="222"/>
                  </a:lnTo>
                  <a:lnTo>
                    <a:pt x="416" y="208"/>
                  </a:lnTo>
                  <a:lnTo>
                    <a:pt x="416" y="192"/>
                  </a:lnTo>
                  <a:lnTo>
                    <a:pt x="416" y="173"/>
                  </a:lnTo>
                  <a:lnTo>
                    <a:pt x="412" y="154"/>
                  </a:lnTo>
                  <a:lnTo>
                    <a:pt x="408" y="135"/>
                  </a:lnTo>
                  <a:lnTo>
                    <a:pt x="400" y="117"/>
                  </a:lnTo>
                  <a:lnTo>
                    <a:pt x="391" y="101"/>
                  </a:lnTo>
                  <a:lnTo>
                    <a:pt x="381" y="85"/>
                  </a:lnTo>
                  <a:lnTo>
                    <a:pt x="368" y="70"/>
                  </a:lnTo>
                  <a:lnTo>
                    <a:pt x="355" y="57"/>
                  </a:lnTo>
                  <a:lnTo>
                    <a:pt x="341" y="44"/>
                  </a:lnTo>
                  <a:lnTo>
                    <a:pt x="324" y="33"/>
                  </a:lnTo>
                  <a:lnTo>
                    <a:pt x="308" y="23"/>
                  </a:lnTo>
                  <a:lnTo>
                    <a:pt x="289" y="15"/>
                  </a:lnTo>
                  <a:lnTo>
                    <a:pt x="270" y="8"/>
                  </a:lnTo>
                  <a:lnTo>
                    <a:pt x="251" y="3"/>
                  </a:lnTo>
                  <a:lnTo>
                    <a:pt x="229" y="1"/>
                  </a:lnTo>
                  <a:lnTo>
                    <a:pt x="20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2994">
              <a:extLst>
                <a:ext uri="{FF2B5EF4-FFF2-40B4-BE49-F238E27FC236}">
                  <a16:creationId xmlns="" xmlns:a16="http://schemas.microsoft.com/office/drawing/2014/main" id="{983071EF-DBDF-4331-848B-74957C821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788" y="863600"/>
              <a:ext cx="190500" cy="201613"/>
            </a:xfrm>
            <a:custGeom>
              <a:avLst/>
              <a:gdLst>
                <a:gd name="T0" fmla="*/ 393 w 480"/>
                <a:gd name="T1" fmla="*/ 357 h 507"/>
                <a:gd name="T2" fmla="*/ 312 w 480"/>
                <a:gd name="T3" fmla="*/ 312 h 507"/>
                <a:gd name="T4" fmla="*/ 320 w 480"/>
                <a:gd name="T5" fmla="*/ 267 h 507"/>
                <a:gd name="T6" fmla="*/ 324 w 480"/>
                <a:gd name="T7" fmla="*/ 261 h 507"/>
                <a:gd name="T8" fmla="*/ 329 w 480"/>
                <a:gd name="T9" fmla="*/ 254 h 507"/>
                <a:gd name="T10" fmla="*/ 332 w 480"/>
                <a:gd name="T11" fmla="*/ 244 h 507"/>
                <a:gd name="T12" fmla="*/ 336 w 480"/>
                <a:gd name="T13" fmla="*/ 231 h 507"/>
                <a:gd name="T14" fmla="*/ 338 w 480"/>
                <a:gd name="T15" fmla="*/ 219 h 507"/>
                <a:gd name="T16" fmla="*/ 339 w 480"/>
                <a:gd name="T17" fmla="*/ 203 h 507"/>
                <a:gd name="T18" fmla="*/ 350 w 480"/>
                <a:gd name="T19" fmla="*/ 190 h 507"/>
                <a:gd name="T20" fmla="*/ 354 w 480"/>
                <a:gd name="T21" fmla="*/ 185 h 507"/>
                <a:gd name="T22" fmla="*/ 356 w 480"/>
                <a:gd name="T23" fmla="*/ 179 h 507"/>
                <a:gd name="T24" fmla="*/ 357 w 480"/>
                <a:gd name="T25" fmla="*/ 173 h 507"/>
                <a:gd name="T26" fmla="*/ 358 w 480"/>
                <a:gd name="T27" fmla="*/ 166 h 507"/>
                <a:gd name="T28" fmla="*/ 357 w 480"/>
                <a:gd name="T29" fmla="*/ 149 h 507"/>
                <a:gd name="T30" fmla="*/ 354 w 480"/>
                <a:gd name="T31" fmla="*/ 140 h 507"/>
                <a:gd name="T32" fmla="*/ 350 w 480"/>
                <a:gd name="T33" fmla="*/ 131 h 507"/>
                <a:gd name="T34" fmla="*/ 343 w 480"/>
                <a:gd name="T35" fmla="*/ 125 h 507"/>
                <a:gd name="T36" fmla="*/ 355 w 480"/>
                <a:gd name="T37" fmla="*/ 84 h 507"/>
                <a:gd name="T38" fmla="*/ 353 w 480"/>
                <a:gd name="T39" fmla="*/ 54 h 507"/>
                <a:gd name="T40" fmla="*/ 336 w 480"/>
                <a:gd name="T41" fmla="*/ 28 h 507"/>
                <a:gd name="T42" fmla="*/ 305 w 480"/>
                <a:gd name="T43" fmla="*/ 9 h 507"/>
                <a:gd name="T44" fmla="*/ 286 w 480"/>
                <a:gd name="T45" fmla="*/ 4 h 507"/>
                <a:gd name="T46" fmla="*/ 267 w 480"/>
                <a:gd name="T47" fmla="*/ 0 h 507"/>
                <a:gd name="T48" fmla="*/ 251 w 480"/>
                <a:gd name="T49" fmla="*/ 0 h 507"/>
                <a:gd name="T50" fmla="*/ 232 w 480"/>
                <a:gd name="T51" fmla="*/ 2 h 507"/>
                <a:gd name="T52" fmla="*/ 217 w 480"/>
                <a:gd name="T53" fmla="*/ 4 h 507"/>
                <a:gd name="T54" fmla="*/ 203 w 480"/>
                <a:gd name="T55" fmla="*/ 8 h 507"/>
                <a:gd name="T56" fmla="*/ 192 w 480"/>
                <a:gd name="T57" fmla="*/ 11 h 507"/>
                <a:gd name="T58" fmla="*/ 157 w 480"/>
                <a:gd name="T59" fmla="*/ 38 h 507"/>
                <a:gd name="T60" fmla="*/ 154 w 480"/>
                <a:gd name="T61" fmla="*/ 44 h 507"/>
                <a:gd name="T62" fmla="*/ 140 w 480"/>
                <a:gd name="T63" fmla="*/ 46 h 507"/>
                <a:gd name="T64" fmla="*/ 131 w 480"/>
                <a:gd name="T65" fmla="*/ 48 h 507"/>
                <a:gd name="T66" fmla="*/ 126 w 480"/>
                <a:gd name="T67" fmla="*/ 53 h 507"/>
                <a:gd name="T68" fmla="*/ 123 w 480"/>
                <a:gd name="T69" fmla="*/ 56 h 507"/>
                <a:gd name="T70" fmla="*/ 118 w 480"/>
                <a:gd name="T71" fmla="*/ 66 h 507"/>
                <a:gd name="T72" fmla="*/ 118 w 480"/>
                <a:gd name="T73" fmla="*/ 75 h 507"/>
                <a:gd name="T74" fmla="*/ 118 w 480"/>
                <a:gd name="T75" fmla="*/ 84 h 507"/>
                <a:gd name="T76" fmla="*/ 121 w 480"/>
                <a:gd name="T77" fmla="*/ 92 h 507"/>
                <a:gd name="T78" fmla="*/ 123 w 480"/>
                <a:gd name="T79" fmla="*/ 100 h 507"/>
                <a:gd name="T80" fmla="*/ 125 w 480"/>
                <a:gd name="T81" fmla="*/ 109 h 507"/>
                <a:gd name="T82" fmla="*/ 132 w 480"/>
                <a:gd name="T83" fmla="*/ 125 h 507"/>
                <a:gd name="T84" fmla="*/ 116 w 480"/>
                <a:gd name="T85" fmla="*/ 148 h 507"/>
                <a:gd name="T86" fmla="*/ 115 w 480"/>
                <a:gd name="T87" fmla="*/ 174 h 507"/>
                <a:gd name="T88" fmla="*/ 118 w 480"/>
                <a:gd name="T89" fmla="*/ 185 h 507"/>
                <a:gd name="T90" fmla="*/ 124 w 480"/>
                <a:gd name="T91" fmla="*/ 193 h 507"/>
                <a:gd name="T92" fmla="*/ 130 w 480"/>
                <a:gd name="T93" fmla="*/ 199 h 507"/>
                <a:gd name="T94" fmla="*/ 138 w 480"/>
                <a:gd name="T95" fmla="*/ 216 h 507"/>
                <a:gd name="T96" fmla="*/ 144 w 480"/>
                <a:gd name="T97" fmla="*/ 242 h 507"/>
                <a:gd name="T98" fmla="*/ 161 w 480"/>
                <a:gd name="T99" fmla="*/ 268 h 507"/>
                <a:gd name="T100" fmla="*/ 168 w 480"/>
                <a:gd name="T101" fmla="*/ 312 h 507"/>
                <a:gd name="T102" fmla="*/ 87 w 480"/>
                <a:gd name="T103" fmla="*/ 357 h 507"/>
                <a:gd name="T104" fmla="*/ 19 w 480"/>
                <a:gd name="T105" fmla="*/ 399 h 507"/>
                <a:gd name="T106" fmla="*/ 2 w 480"/>
                <a:gd name="T107" fmla="*/ 420 h 507"/>
                <a:gd name="T108" fmla="*/ 4 w 480"/>
                <a:gd name="T109" fmla="*/ 504 h 507"/>
                <a:gd name="T110" fmla="*/ 473 w 480"/>
                <a:gd name="T111" fmla="*/ 506 h 507"/>
                <a:gd name="T112" fmla="*/ 480 w 480"/>
                <a:gd name="T113" fmla="*/ 424 h 507"/>
                <a:gd name="T114" fmla="*/ 471 w 480"/>
                <a:gd name="T115" fmla="*/ 408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80" h="507">
                  <a:moveTo>
                    <a:pt x="446" y="388"/>
                  </a:moveTo>
                  <a:lnTo>
                    <a:pt x="435" y="380"/>
                  </a:lnTo>
                  <a:lnTo>
                    <a:pt x="418" y="370"/>
                  </a:lnTo>
                  <a:lnTo>
                    <a:pt x="393" y="357"/>
                  </a:lnTo>
                  <a:lnTo>
                    <a:pt x="367" y="344"/>
                  </a:lnTo>
                  <a:lnTo>
                    <a:pt x="339" y="331"/>
                  </a:lnTo>
                  <a:lnTo>
                    <a:pt x="312" y="319"/>
                  </a:lnTo>
                  <a:lnTo>
                    <a:pt x="312" y="312"/>
                  </a:lnTo>
                  <a:lnTo>
                    <a:pt x="312" y="280"/>
                  </a:lnTo>
                  <a:lnTo>
                    <a:pt x="312" y="274"/>
                  </a:lnTo>
                  <a:lnTo>
                    <a:pt x="316" y="272"/>
                  </a:lnTo>
                  <a:lnTo>
                    <a:pt x="320" y="267"/>
                  </a:lnTo>
                  <a:lnTo>
                    <a:pt x="320" y="266"/>
                  </a:lnTo>
                  <a:lnTo>
                    <a:pt x="320" y="266"/>
                  </a:lnTo>
                  <a:lnTo>
                    <a:pt x="323" y="263"/>
                  </a:lnTo>
                  <a:lnTo>
                    <a:pt x="324" y="261"/>
                  </a:lnTo>
                  <a:lnTo>
                    <a:pt x="325" y="260"/>
                  </a:lnTo>
                  <a:lnTo>
                    <a:pt x="325" y="260"/>
                  </a:lnTo>
                  <a:lnTo>
                    <a:pt x="326" y="256"/>
                  </a:lnTo>
                  <a:lnTo>
                    <a:pt x="329" y="254"/>
                  </a:lnTo>
                  <a:lnTo>
                    <a:pt x="329" y="253"/>
                  </a:lnTo>
                  <a:lnTo>
                    <a:pt x="329" y="251"/>
                  </a:lnTo>
                  <a:lnTo>
                    <a:pt x="331" y="248"/>
                  </a:lnTo>
                  <a:lnTo>
                    <a:pt x="332" y="244"/>
                  </a:lnTo>
                  <a:lnTo>
                    <a:pt x="332" y="243"/>
                  </a:lnTo>
                  <a:lnTo>
                    <a:pt x="332" y="243"/>
                  </a:lnTo>
                  <a:lnTo>
                    <a:pt x="335" y="237"/>
                  </a:lnTo>
                  <a:lnTo>
                    <a:pt x="336" y="231"/>
                  </a:lnTo>
                  <a:lnTo>
                    <a:pt x="336" y="231"/>
                  </a:lnTo>
                  <a:lnTo>
                    <a:pt x="336" y="231"/>
                  </a:lnTo>
                  <a:lnTo>
                    <a:pt x="337" y="225"/>
                  </a:lnTo>
                  <a:lnTo>
                    <a:pt x="338" y="219"/>
                  </a:lnTo>
                  <a:lnTo>
                    <a:pt x="338" y="217"/>
                  </a:lnTo>
                  <a:lnTo>
                    <a:pt x="338" y="215"/>
                  </a:lnTo>
                  <a:lnTo>
                    <a:pt x="339" y="209"/>
                  </a:lnTo>
                  <a:lnTo>
                    <a:pt x="339" y="203"/>
                  </a:lnTo>
                  <a:lnTo>
                    <a:pt x="345" y="197"/>
                  </a:lnTo>
                  <a:lnTo>
                    <a:pt x="350" y="191"/>
                  </a:lnTo>
                  <a:lnTo>
                    <a:pt x="350" y="190"/>
                  </a:lnTo>
                  <a:lnTo>
                    <a:pt x="350" y="190"/>
                  </a:lnTo>
                  <a:lnTo>
                    <a:pt x="353" y="187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5" y="182"/>
                  </a:lnTo>
                  <a:lnTo>
                    <a:pt x="355" y="180"/>
                  </a:lnTo>
                  <a:lnTo>
                    <a:pt x="355" y="179"/>
                  </a:lnTo>
                  <a:lnTo>
                    <a:pt x="356" y="179"/>
                  </a:lnTo>
                  <a:lnTo>
                    <a:pt x="356" y="176"/>
                  </a:lnTo>
                  <a:lnTo>
                    <a:pt x="357" y="174"/>
                  </a:lnTo>
                  <a:lnTo>
                    <a:pt x="357" y="173"/>
                  </a:lnTo>
                  <a:lnTo>
                    <a:pt x="357" y="173"/>
                  </a:lnTo>
                  <a:lnTo>
                    <a:pt x="357" y="169"/>
                  </a:lnTo>
                  <a:lnTo>
                    <a:pt x="357" y="167"/>
                  </a:lnTo>
                  <a:lnTo>
                    <a:pt x="358" y="167"/>
                  </a:lnTo>
                  <a:lnTo>
                    <a:pt x="358" y="166"/>
                  </a:lnTo>
                  <a:lnTo>
                    <a:pt x="358" y="163"/>
                  </a:lnTo>
                  <a:lnTo>
                    <a:pt x="358" y="160"/>
                  </a:lnTo>
                  <a:lnTo>
                    <a:pt x="358" y="155"/>
                  </a:lnTo>
                  <a:lnTo>
                    <a:pt x="357" y="149"/>
                  </a:lnTo>
                  <a:lnTo>
                    <a:pt x="357" y="149"/>
                  </a:lnTo>
                  <a:lnTo>
                    <a:pt x="357" y="148"/>
                  </a:lnTo>
                  <a:lnTo>
                    <a:pt x="356" y="143"/>
                  </a:lnTo>
                  <a:lnTo>
                    <a:pt x="354" y="140"/>
                  </a:lnTo>
                  <a:lnTo>
                    <a:pt x="354" y="138"/>
                  </a:lnTo>
                  <a:lnTo>
                    <a:pt x="354" y="138"/>
                  </a:lnTo>
                  <a:lnTo>
                    <a:pt x="353" y="135"/>
                  </a:lnTo>
                  <a:lnTo>
                    <a:pt x="350" y="131"/>
                  </a:lnTo>
                  <a:lnTo>
                    <a:pt x="349" y="131"/>
                  </a:lnTo>
                  <a:lnTo>
                    <a:pt x="349" y="131"/>
                  </a:lnTo>
                  <a:lnTo>
                    <a:pt x="347" y="128"/>
                  </a:lnTo>
                  <a:lnTo>
                    <a:pt x="343" y="125"/>
                  </a:lnTo>
                  <a:lnTo>
                    <a:pt x="344" y="122"/>
                  </a:lnTo>
                  <a:lnTo>
                    <a:pt x="347" y="117"/>
                  </a:lnTo>
                  <a:lnTo>
                    <a:pt x="351" y="100"/>
                  </a:lnTo>
                  <a:lnTo>
                    <a:pt x="355" y="84"/>
                  </a:lnTo>
                  <a:lnTo>
                    <a:pt x="355" y="77"/>
                  </a:lnTo>
                  <a:lnTo>
                    <a:pt x="355" y="69"/>
                  </a:lnTo>
                  <a:lnTo>
                    <a:pt x="354" y="61"/>
                  </a:lnTo>
                  <a:lnTo>
                    <a:pt x="353" y="54"/>
                  </a:lnTo>
                  <a:lnTo>
                    <a:pt x="350" y="47"/>
                  </a:lnTo>
                  <a:lnTo>
                    <a:pt x="347" y="40"/>
                  </a:lnTo>
                  <a:lnTo>
                    <a:pt x="342" y="34"/>
                  </a:lnTo>
                  <a:lnTo>
                    <a:pt x="336" y="28"/>
                  </a:lnTo>
                  <a:lnTo>
                    <a:pt x="330" y="22"/>
                  </a:lnTo>
                  <a:lnTo>
                    <a:pt x="323" y="17"/>
                  </a:lnTo>
                  <a:lnTo>
                    <a:pt x="314" y="12"/>
                  </a:lnTo>
                  <a:lnTo>
                    <a:pt x="305" y="9"/>
                  </a:lnTo>
                  <a:lnTo>
                    <a:pt x="305" y="9"/>
                  </a:lnTo>
                  <a:lnTo>
                    <a:pt x="305" y="9"/>
                  </a:lnTo>
                  <a:lnTo>
                    <a:pt x="295" y="6"/>
                  </a:lnTo>
                  <a:lnTo>
                    <a:pt x="286" y="4"/>
                  </a:lnTo>
                  <a:lnTo>
                    <a:pt x="276" y="2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263" y="0"/>
                  </a:lnTo>
                  <a:lnTo>
                    <a:pt x="260" y="0"/>
                  </a:lnTo>
                  <a:lnTo>
                    <a:pt x="255" y="0"/>
                  </a:lnTo>
                  <a:lnTo>
                    <a:pt x="251" y="0"/>
                  </a:lnTo>
                  <a:lnTo>
                    <a:pt x="244" y="0"/>
                  </a:lnTo>
                  <a:lnTo>
                    <a:pt x="237" y="0"/>
                  </a:lnTo>
                  <a:lnTo>
                    <a:pt x="235" y="0"/>
                  </a:lnTo>
                  <a:lnTo>
                    <a:pt x="232" y="2"/>
                  </a:lnTo>
                  <a:lnTo>
                    <a:pt x="229" y="2"/>
                  </a:lnTo>
                  <a:lnTo>
                    <a:pt x="224" y="3"/>
                  </a:lnTo>
                  <a:lnTo>
                    <a:pt x="220" y="3"/>
                  </a:lnTo>
                  <a:lnTo>
                    <a:pt x="217" y="4"/>
                  </a:lnTo>
                  <a:lnTo>
                    <a:pt x="215" y="4"/>
                  </a:lnTo>
                  <a:lnTo>
                    <a:pt x="212" y="5"/>
                  </a:lnTo>
                  <a:lnTo>
                    <a:pt x="207" y="6"/>
                  </a:lnTo>
                  <a:lnTo>
                    <a:pt x="203" y="8"/>
                  </a:lnTo>
                  <a:lnTo>
                    <a:pt x="199" y="9"/>
                  </a:lnTo>
                  <a:lnTo>
                    <a:pt x="195" y="10"/>
                  </a:lnTo>
                  <a:lnTo>
                    <a:pt x="193" y="10"/>
                  </a:lnTo>
                  <a:lnTo>
                    <a:pt x="192" y="11"/>
                  </a:lnTo>
                  <a:lnTo>
                    <a:pt x="181" y="16"/>
                  </a:lnTo>
                  <a:lnTo>
                    <a:pt x="172" y="23"/>
                  </a:lnTo>
                  <a:lnTo>
                    <a:pt x="163" y="30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6" y="38"/>
                  </a:lnTo>
                  <a:lnTo>
                    <a:pt x="155" y="42"/>
                  </a:lnTo>
                  <a:lnTo>
                    <a:pt x="154" y="44"/>
                  </a:lnTo>
                  <a:lnTo>
                    <a:pt x="150" y="44"/>
                  </a:lnTo>
                  <a:lnTo>
                    <a:pt x="148" y="44"/>
                  </a:lnTo>
                  <a:lnTo>
                    <a:pt x="143" y="44"/>
                  </a:lnTo>
                  <a:lnTo>
                    <a:pt x="140" y="46"/>
                  </a:lnTo>
                  <a:lnTo>
                    <a:pt x="138" y="46"/>
                  </a:lnTo>
                  <a:lnTo>
                    <a:pt x="137" y="46"/>
                  </a:lnTo>
                  <a:lnTo>
                    <a:pt x="135" y="47"/>
                  </a:lnTo>
                  <a:lnTo>
                    <a:pt x="131" y="48"/>
                  </a:lnTo>
                  <a:lnTo>
                    <a:pt x="131" y="48"/>
                  </a:lnTo>
                  <a:lnTo>
                    <a:pt x="130" y="49"/>
                  </a:lnTo>
                  <a:lnTo>
                    <a:pt x="128" y="50"/>
                  </a:lnTo>
                  <a:lnTo>
                    <a:pt x="126" y="5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4" y="55"/>
                  </a:lnTo>
                  <a:lnTo>
                    <a:pt x="123" y="56"/>
                  </a:lnTo>
                  <a:lnTo>
                    <a:pt x="121" y="60"/>
                  </a:lnTo>
                  <a:lnTo>
                    <a:pt x="119" y="63"/>
                  </a:lnTo>
                  <a:lnTo>
                    <a:pt x="119" y="65"/>
                  </a:lnTo>
                  <a:lnTo>
                    <a:pt x="118" y="66"/>
                  </a:lnTo>
                  <a:lnTo>
                    <a:pt x="118" y="68"/>
                  </a:lnTo>
                  <a:lnTo>
                    <a:pt x="118" y="71"/>
                  </a:lnTo>
                  <a:lnTo>
                    <a:pt x="118" y="73"/>
                  </a:lnTo>
                  <a:lnTo>
                    <a:pt x="118" y="75"/>
                  </a:lnTo>
                  <a:lnTo>
                    <a:pt x="118" y="77"/>
                  </a:lnTo>
                  <a:lnTo>
                    <a:pt x="118" y="79"/>
                  </a:lnTo>
                  <a:lnTo>
                    <a:pt x="118" y="81"/>
                  </a:lnTo>
                  <a:lnTo>
                    <a:pt x="118" y="84"/>
                  </a:lnTo>
                  <a:lnTo>
                    <a:pt x="119" y="85"/>
                  </a:lnTo>
                  <a:lnTo>
                    <a:pt x="119" y="87"/>
                  </a:lnTo>
                  <a:lnTo>
                    <a:pt x="119" y="90"/>
                  </a:lnTo>
                  <a:lnTo>
                    <a:pt x="121" y="92"/>
                  </a:lnTo>
                  <a:lnTo>
                    <a:pt x="121" y="94"/>
                  </a:lnTo>
                  <a:lnTo>
                    <a:pt x="122" y="96"/>
                  </a:lnTo>
                  <a:lnTo>
                    <a:pt x="122" y="98"/>
                  </a:lnTo>
                  <a:lnTo>
                    <a:pt x="123" y="100"/>
                  </a:lnTo>
                  <a:lnTo>
                    <a:pt x="124" y="103"/>
                  </a:lnTo>
                  <a:lnTo>
                    <a:pt x="125" y="106"/>
                  </a:lnTo>
                  <a:lnTo>
                    <a:pt x="125" y="107"/>
                  </a:lnTo>
                  <a:lnTo>
                    <a:pt x="125" y="109"/>
                  </a:lnTo>
                  <a:lnTo>
                    <a:pt x="129" y="117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32" y="125"/>
                  </a:lnTo>
                  <a:lnTo>
                    <a:pt x="126" y="130"/>
                  </a:lnTo>
                  <a:lnTo>
                    <a:pt x="122" y="136"/>
                  </a:lnTo>
                  <a:lnTo>
                    <a:pt x="118" y="142"/>
                  </a:lnTo>
                  <a:lnTo>
                    <a:pt x="116" y="148"/>
                  </a:lnTo>
                  <a:lnTo>
                    <a:pt x="115" y="155"/>
                  </a:lnTo>
                  <a:lnTo>
                    <a:pt x="115" y="163"/>
                  </a:lnTo>
                  <a:lnTo>
                    <a:pt x="115" y="168"/>
                  </a:lnTo>
                  <a:lnTo>
                    <a:pt x="115" y="174"/>
                  </a:lnTo>
                  <a:lnTo>
                    <a:pt x="116" y="175"/>
                  </a:lnTo>
                  <a:lnTo>
                    <a:pt x="116" y="175"/>
                  </a:lnTo>
                  <a:lnTo>
                    <a:pt x="117" y="180"/>
                  </a:lnTo>
                  <a:lnTo>
                    <a:pt x="118" y="185"/>
                  </a:lnTo>
                  <a:lnTo>
                    <a:pt x="119" y="186"/>
                  </a:lnTo>
                  <a:lnTo>
                    <a:pt x="119" y="187"/>
                  </a:lnTo>
                  <a:lnTo>
                    <a:pt x="122" y="190"/>
                  </a:lnTo>
                  <a:lnTo>
                    <a:pt x="124" y="193"/>
                  </a:lnTo>
                  <a:lnTo>
                    <a:pt x="125" y="194"/>
                  </a:lnTo>
                  <a:lnTo>
                    <a:pt x="125" y="195"/>
                  </a:lnTo>
                  <a:lnTo>
                    <a:pt x="128" y="198"/>
                  </a:lnTo>
                  <a:lnTo>
                    <a:pt x="130" y="199"/>
                  </a:lnTo>
                  <a:lnTo>
                    <a:pt x="134" y="201"/>
                  </a:lnTo>
                  <a:lnTo>
                    <a:pt x="137" y="203"/>
                  </a:lnTo>
                  <a:lnTo>
                    <a:pt x="137" y="210"/>
                  </a:lnTo>
                  <a:lnTo>
                    <a:pt x="138" y="216"/>
                  </a:lnTo>
                  <a:lnTo>
                    <a:pt x="138" y="218"/>
                  </a:lnTo>
                  <a:lnTo>
                    <a:pt x="138" y="220"/>
                  </a:lnTo>
                  <a:lnTo>
                    <a:pt x="141" y="231"/>
                  </a:lnTo>
                  <a:lnTo>
                    <a:pt x="144" y="242"/>
                  </a:lnTo>
                  <a:lnTo>
                    <a:pt x="148" y="250"/>
                  </a:lnTo>
                  <a:lnTo>
                    <a:pt x="151" y="257"/>
                  </a:lnTo>
                  <a:lnTo>
                    <a:pt x="156" y="263"/>
                  </a:lnTo>
                  <a:lnTo>
                    <a:pt x="161" y="268"/>
                  </a:lnTo>
                  <a:lnTo>
                    <a:pt x="165" y="272"/>
                  </a:lnTo>
                  <a:lnTo>
                    <a:pt x="168" y="275"/>
                  </a:lnTo>
                  <a:lnTo>
                    <a:pt x="168" y="281"/>
                  </a:lnTo>
                  <a:lnTo>
                    <a:pt x="168" y="312"/>
                  </a:lnTo>
                  <a:lnTo>
                    <a:pt x="168" y="319"/>
                  </a:lnTo>
                  <a:lnTo>
                    <a:pt x="142" y="331"/>
                  </a:lnTo>
                  <a:lnTo>
                    <a:pt x="115" y="344"/>
                  </a:lnTo>
                  <a:lnTo>
                    <a:pt x="87" y="357"/>
                  </a:lnTo>
                  <a:lnTo>
                    <a:pt x="62" y="370"/>
                  </a:lnTo>
                  <a:lnTo>
                    <a:pt x="47" y="380"/>
                  </a:lnTo>
                  <a:lnTo>
                    <a:pt x="34" y="388"/>
                  </a:lnTo>
                  <a:lnTo>
                    <a:pt x="19" y="399"/>
                  </a:lnTo>
                  <a:lnTo>
                    <a:pt x="9" y="408"/>
                  </a:lnTo>
                  <a:lnTo>
                    <a:pt x="5" y="413"/>
                  </a:lnTo>
                  <a:lnTo>
                    <a:pt x="3" y="417"/>
                  </a:lnTo>
                  <a:lnTo>
                    <a:pt x="2" y="420"/>
                  </a:lnTo>
                  <a:lnTo>
                    <a:pt x="0" y="424"/>
                  </a:lnTo>
                  <a:lnTo>
                    <a:pt x="0" y="495"/>
                  </a:lnTo>
                  <a:lnTo>
                    <a:pt x="2" y="500"/>
                  </a:lnTo>
                  <a:lnTo>
                    <a:pt x="4" y="504"/>
                  </a:lnTo>
                  <a:lnTo>
                    <a:pt x="8" y="506"/>
                  </a:lnTo>
                  <a:lnTo>
                    <a:pt x="12" y="507"/>
                  </a:lnTo>
                  <a:lnTo>
                    <a:pt x="468" y="507"/>
                  </a:lnTo>
                  <a:lnTo>
                    <a:pt x="473" y="506"/>
                  </a:lnTo>
                  <a:lnTo>
                    <a:pt x="476" y="504"/>
                  </a:lnTo>
                  <a:lnTo>
                    <a:pt x="479" y="500"/>
                  </a:lnTo>
                  <a:lnTo>
                    <a:pt x="480" y="495"/>
                  </a:lnTo>
                  <a:lnTo>
                    <a:pt x="480" y="424"/>
                  </a:lnTo>
                  <a:lnTo>
                    <a:pt x="480" y="420"/>
                  </a:lnTo>
                  <a:lnTo>
                    <a:pt x="477" y="417"/>
                  </a:lnTo>
                  <a:lnTo>
                    <a:pt x="475" y="413"/>
                  </a:lnTo>
                  <a:lnTo>
                    <a:pt x="471" y="408"/>
                  </a:lnTo>
                  <a:lnTo>
                    <a:pt x="462" y="399"/>
                  </a:lnTo>
                  <a:lnTo>
                    <a:pt x="446" y="3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4" name="Rectangle 33"/>
          <p:cNvSpPr/>
          <p:nvPr/>
        </p:nvSpPr>
        <p:spPr>
          <a:xfrm flipV="1">
            <a:off x="889342" y="3404358"/>
            <a:ext cx="1737030" cy="54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flipV="1">
            <a:off x="7394284" y="3395077"/>
            <a:ext cx="173703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flipV="1">
            <a:off x="5232068" y="3401114"/>
            <a:ext cx="1737030" cy="54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flipV="1">
            <a:off x="3059609" y="3404358"/>
            <a:ext cx="1737030" cy="54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flipV="1">
            <a:off x="9594948" y="3394119"/>
            <a:ext cx="173703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35189" y="3334725"/>
            <a:ext cx="3336759" cy="2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0" y="3334725"/>
            <a:ext cx="3356811" cy="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3ECCC05-FF78-40FA-84FF-172821D8B5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508772" y="1695617"/>
            <a:ext cx="5174456" cy="3278217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KNOWLEDGE MANAGEMENT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7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pic>
        <p:nvPicPr>
          <p:cNvPr id="4098" name="Picture 2" descr="C:\Users\Warsito\Downloads\education-concept-student-studying-and-brainstorming-campus-concept-close-up-of-students-discussing-their-subject-on-books-or-textbooks-selective-focus_1418-6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12192000" cy="812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86375" y="344597"/>
            <a:ext cx="6838950" cy="3409949"/>
          </a:xfrm>
          <a:prstGeom prst="rect">
            <a:avLst/>
          </a:prstGeom>
          <a:solidFill>
            <a:schemeClr val="accent3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657850" y="495301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Knowledge Management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Suatu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kegiatan</a:t>
            </a:r>
            <a:r>
              <a:rPr lang="en-US" sz="2400" b="1" dirty="0">
                <a:solidFill>
                  <a:schemeClr val="bg1"/>
                </a:solidFill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</a:rPr>
              <a:t>digunakan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oleh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organisasi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untuk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mengidentifikasi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menciptakan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menjelaskan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dan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mendistribusikan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pengetahuan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untuk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digunakan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diketahui</a:t>
            </a:r>
            <a:r>
              <a:rPr lang="en-US" sz="2400" b="1" dirty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dan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dipelajari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kembali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didalam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organisasi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sehingga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ada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nilai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tambah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bagi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organisasi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tersebut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="" xmlns:a16="http://schemas.microsoft.com/office/drawing/2014/main" id="{364CFD90-D0E1-4BC3-9D8B-7503E2632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32882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44705"/>
            <a:ext cx="117348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3ECCC05-FF78-40FA-84FF-172821D8B5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756625" y="2461202"/>
            <a:ext cx="2678750" cy="25403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KNOWLEDGE</a:t>
            </a:r>
          </a:p>
          <a:p>
            <a:pPr algn="ctr"/>
            <a:r>
              <a:rPr lang="en-US" b="1" dirty="0" smtClean="0">
                <a:latin typeface="+mj-lt"/>
              </a:rPr>
              <a:t>MANAGEMENT</a:t>
            </a:r>
            <a:endParaRPr lang="en-US" b="1" dirty="0">
              <a:latin typeface="+mj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167601" y="1308100"/>
            <a:ext cx="1924400" cy="1862862"/>
          </a:xfrm>
          <a:prstGeom prst="ellipse">
            <a:avLst/>
          </a:prstGeom>
          <a:solidFill>
            <a:srgbClr val="11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latin typeface="+mj-lt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167601" y="4213895"/>
            <a:ext cx="1924400" cy="1862862"/>
          </a:xfrm>
          <a:prstGeom prst="ellipse">
            <a:avLst/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143574" y="4213895"/>
            <a:ext cx="1924400" cy="1862862"/>
          </a:xfrm>
          <a:prstGeom prst="ellipse">
            <a:avLst/>
          </a:prstGeom>
          <a:solidFill>
            <a:srgbClr val="11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143575" y="1308100"/>
            <a:ext cx="1924400" cy="1862862"/>
          </a:xfrm>
          <a:prstGeom prst="ellipse">
            <a:avLst/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720100" y="2073404"/>
            <a:ext cx="2819401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SHARE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720100" y="5019595"/>
            <a:ext cx="2819401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APPLY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7230461" y="5019595"/>
            <a:ext cx="1750626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EXPAND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6696074" y="2073404"/>
            <a:ext cx="2819401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CAPTURE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4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B27464D-ED4B-4387-9643-D40C231EB471}"/>
              </a:ext>
            </a:extLst>
          </p:cNvPr>
          <p:cNvSpPr/>
          <p:nvPr/>
        </p:nvSpPr>
        <p:spPr>
          <a:xfrm>
            <a:off x="247732" y="293916"/>
            <a:ext cx="6327239" cy="1302656"/>
          </a:xfrm>
          <a:prstGeom prst="rect">
            <a:avLst/>
          </a:prstGeom>
          <a:noFill/>
          <a:ln w="190500" cmpd="tri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0C19C89-F128-4D55-8D52-E1A938A8ABF6}"/>
              </a:ext>
            </a:extLst>
          </p:cNvPr>
          <p:cNvSpPr txBox="1"/>
          <p:nvPr/>
        </p:nvSpPr>
        <p:spPr>
          <a:xfrm>
            <a:off x="-478973" y="595087"/>
            <a:ext cx="777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Tujuan</a:t>
            </a:r>
            <a:r>
              <a:rPr lang="en-US" sz="4000" dirty="0">
                <a:solidFill>
                  <a:schemeClr val="bg1"/>
                </a:solidFill>
                <a:latin typeface="Bodoni MT Black" panose="02070A03080606020203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Pembelajaran</a:t>
            </a:r>
            <a:endParaRPr lang="en-US" sz="4000" dirty="0">
              <a:solidFill>
                <a:schemeClr val="bg1"/>
              </a:solidFill>
              <a:latin typeface="Bodoni MT Black" panose="02070A03080606020203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25A2F348-8B5F-440D-9513-9BD75F92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2572302"/>
            <a:ext cx="9245600" cy="27729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“</a:t>
            </a:r>
            <a:r>
              <a:rPr lang="en-US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Memahami</a:t>
            </a:r>
            <a:r>
              <a:rPr lang="en-US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Landasan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teori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organisasi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manajemen</a:t>
            </a:r>
            <a:r>
              <a:rPr lang="en-US" dirty="0" smtClean="0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”</a:t>
            </a:r>
            <a:endParaRPr lang="en-US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urved Down Arrow 27"/>
          <p:cNvSpPr/>
          <p:nvPr/>
        </p:nvSpPr>
        <p:spPr>
          <a:xfrm rot="19891167">
            <a:off x="6104694" y="1179901"/>
            <a:ext cx="2181332" cy="1100579"/>
          </a:xfrm>
          <a:prstGeom prst="curvedDownArrow">
            <a:avLst/>
          </a:prstGeom>
          <a:solidFill>
            <a:srgbClr val="0D8295"/>
          </a:solidFill>
          <a:ln>
            <a:solidFill>
              <a:srgbClr val="0D82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9891167">
            <a:off x="2463441" y="2488023"/>
            <a:ext cx="2181332" cy="1100579"/>
          </a:xfrm>
          <a:prstGeom prst="curvedDownArrow">
            <a:avLst/>
          </a:prstGeom>
          <a:solidFill>
            <a:srgbClr val="0D8295"/>
          </a:solidFill>
          <a:ln>
            <a:solidFill>
              <a:srgbClr val="0D82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286255" y="1003046"/>
            <a:ext cx="2889388" cy="2916496"/>
          </a:xfrm>
          <a:prstGeom prst="ellipse">
            <a:avLst/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90961"/>
            <a:ext cx="11734800" cy="12741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LEVEL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133938" y="3621576"/>
            <a:ext cx="2889388" cy="2916496"/>
          </a:xfrm>
          <a:prstGeom prst="ellipse">
            <a:avLst/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8321248" y="2135698"/>
            <a:ext cx="2819401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INNOVATIVE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KNOWLEDGE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710096" y="2163328"/>
            <a:ext cx="2889388" cy="2916496"/>
          </a:xfrm>
          <a:prstGeom prst="ellipse">
            <a:avLst/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4745089" y="3264751"/>
            <a:ext cx="2819401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ADVANCED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KNOWLEDGE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168931" y="4708389"/>
            <a:ext cx="2819401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CORE/BASIC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KNOWLEDGE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="" xmlns:a16="http://schemas.microsoft.com/office/drawing/2014/main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155119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PENERAPAN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3FAD125B-9A3B-49A4-B9EC-C8A6D3CF9C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677128" y="2657266"/>
            <a:ext cx="2781343" cy="262409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="" xmlns:a16="http://schemas.microsoft.com/office/drawing/2014/main" id="{78C71AAC-D0D2-4BBF-B302-54163A284E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 rot="16200000">
            <a:off x="6089650" y="-320884"/>
            <a:ext cx="12700" cy="5943600"/>
          </a:xfrm>
          <a:prstGeom prst="bentConnector3">
            <a:avLst>
              <a:gd name="adj1" fmla="val 2652630"/>
            </a:avLst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331AB5AC-284A-472B-B8E5-2F198F4E96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935445" y="3687343"/>
            <a:ext cx="2123952" cy="13018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3FAD125B-9A3B-49A4-B9EC-C8A6D3CF9C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33529" y="2657266"/>
            <a:ext cx="2781343" cy="262409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833312" y="3572838"/>
            <a:ext cx="2581776" cy="155119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2800" b="1" dirty="0" smtClean="0">
                <a:solidFill>
                  <a:schemeClr val="bg1"/>
                </a:solidFill>
              </a:rPr>
              <a:t>TACIT</a:t>
            </a:r>
          </a:p>
          <a:p>
            <a:pPr lvl="0" algn="ctr"/>
            <a:r>
              <a:rPr lang="en-US" sz="2800" b="1" dirty="0" smtClean="0">
                <a:solidFill>
                  <a:schemeClr val="bg1"/>
                </a:solidFill>
              </a:rPr>
              <a:t>KNOWLEDGE</a:t>
            </a:r>
          </a:p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7256555" y="3572838"/>
            <a:ext cx="3622487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EXPLICIT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KNOWLEDGE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07765" y="1542486"/>
            <a:ext cx="12032" cy="77527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331AB5AC-284A-472B-B8E5-2F198F4E96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23329" y="4154535"/>
            <a:ext cx="2161297" cy="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3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=""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43375" y="522898"/>
            <a:ext cx="33486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TUJUAN PENERAPAN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MANAGEMENT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46971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 1">
            <a:extLst>
              <a:ext uri="{FF2B5EF4-FFF2-40B4-BE49-F238E27FC236}">
                <a16:creationId xmlns="" xmlns:a16="http://schemas.microsoft.com/office/drawing/2014/main" id="{5B804E9F-B6B5-41F9-9B63-9AF435FDC2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78061" y="2412173"/>
            <a:ext cx="4234346" cy="2782586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rapezoid 42">
            <a:extLst>
              <a:ext uri="{FF2B5EF4-FFF2-40B4-BE49-F238E27FC236}">
                <a16:creationId xmlns="" xmlns:a16="http://schemas.microsoft.com/office/drawing/2014/main" id="{0092C447-C8E1-4B12-B012-E6D21CBB1F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844861" y="2412172"/>
            <a:ext cx="4234344" cy="2782586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rapezoid 43">
            <a:extLst>
              <a:ext uri="{FF2B5EF4-FFF2-40B4-BE49-F238E27FC236}">
                <a16:creationId xmlns="" xmlns:a16="http://schemas.microsoft.com/office/drawing/2014/main" id="{7E139379-1914-4446-8D6D-984A47041A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011659" y="2412172"/>
            <a:ext cx="4234344" cy="2782586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rapezoid 44">
            <a:extLst>
              <a:ext uri="{FF2B5EF4-FFF2-40B4-BE49-F238E27FC236}">
                <a16:creationId xmlns="" xmlns:a16="http://schemas.microsoft.com/office/drawing/2014/main" id="{F79B51BB-1B30-4ED8-B26D-21EE8BC675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178457" y="2370076"/>
            <a:ext cx="4234344" cy="2782586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467631" y="3187912"/>
            <a:ext cx="2051946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Penghematan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</a:t>
            </a:r>
            <a:endParaRPr lang="en-US" sz="20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+mj-lt"/>
              </a:rPr>
              <a:t>waktu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+mj-lt"/>
              </a:rPr>
              <a:t>biaya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779567" y="3187912"/>
            <a:ext cx="1866593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Peningkatan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</a:t>
            </a:r>
            <a:endParaRPr lang="en-US" sz="20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+mj-lt"/>
              </a:rPr>
              <a:t>aset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+mj-lt"/>
              </a:rPr>
              <a:t>pengetahuan</a:t>
            </a:r>
            <a:r>
              <a:rPr lang="en-US" sz="1600" b="1" dirty="0" smtClean="0"/>
              <a:t>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896964" y="3187912"/>
            <a:ext cx="186659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Kemampuan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beradaptasi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8381270" y="3187912"/>
            <a:ext cx="186659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Peningkatan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</a:rPr>
              <a:t>produktfitas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987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B27464D-ED4B-4387-9643-D40C231EB471}"/>
              </a:ext>
            </a:extLst>
          </p:cNvPr>
          <p:cNvSpPr/>
          <p:nvPr/>
        </p:nvSpPr>
        <p:spPr>
          <a:xfrm>
            <a:off x="247732" y="293916"/>
            <a:ext cx="6327239" cy="1302656"/>
          </a:xfrm>
          <a:prstGeom prst="rect">
            <a:avLst/>
          </a:prstGeom>
          <a:noFill/>
          <a:ln w="190500" cmpd="tri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0C19C89-F128-4D55-8D52-E1A938A8ABF6}"/>
              </a:ext>
            </a:extLst>
          </p:cNvPr>
          <p:cNvSpPr txBox="1"/>
          <p:nvPr/>
        </p:nvSpPr>
        <p:spPr>
          <a:xfrm>
            <a:off x="-478973" y="595087"/>
            <a:ext cx="777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Bodoni MT Black" panose="02070A03080606020203" pitchFamily="18" charset="0"/>
              </a:rPr>
              <a:t>Tujuan</a:t>
            </a:r>
            <a:r>
              <a:rPr lang="en-US" sz="4000" dirty="0">
                <a:solidFill>
                  <a:schemeClr val="bg1"/>
                </a:solidFill>
                <a:latin typeface="Bodoni MT Black" panose="02070A03080606020203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Bodoni MT Black" panose="02070A03080606020203" pitchFamily="18" charset="0"/>
              </a:rPr>
              <a:t>Khusus</a:t>
            </a:r>
            <a:endParaRPr lang="en-US" sz="4000" dirty="0">
              <a:solidFill>
                <a:schemeClr val="bg1"/>
              </a:solidFill>
              <a:latin typeface="Bodoni MT Black" panose="02070A03080606020203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25A2F348-8B5F-440D-9513-9BD75F92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037" y="2916289"/>
            <a:ext cx="10805886" cy="1412579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Pengertian</a:t>
            </a:r>
            <a:r>
              <a:rPr lang="en-US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manajemen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fungsi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manajemen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konsep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manajemen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uhaus 93" panose="04030905020B02020C02" pitchFamily="82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 TP</a:t>
            </a:r>
            <a:endParaRPr lang="en-US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25A2F348-8B5F-440D-9513-9BD75F928BC3}"/>
              </a:ext>
            </a:extLst>
          </p:cNvPr>
          <p:cNvSpPr txBox="1">
            <a:spLocks/>
          </p:cNvSpPr>
          <p:nvPr/>
        </p:nvSpPr>
        <p:spPr>
          <a:xfrm>
            <a:off x="551542" y="3960262"/>
            <a:ext cx="11654972" cy="2772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itchFamily="2" charset="2"/>
              <a:buChar char="q"/>
            </a:pPr>
            <a:r>
              <a:rPr lang="en-US" sz="4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Pengertian</a:t>
            </a:r>
            <a:r>
              <a:rPr lang="en-US" sz="4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auhaus 93" panose="04030905020B02020C02" pitchFamily="82" charset="0"/>
              </a:rPr>
              <a:t>organisasi</a:t>
            </a:r>
            <a:r>
              <a:rPr lang="en-US" sz="4000" dirty="0">
                <a:solidFill>
                  <a:schemeClr val="bg1"/>
                </a:solidFill>
                <a:latin typeface="Bauhaus 93" panose="04030905020B02020C02" pitchFamily="82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Bauhaus 93" panose="04030905020B02020C02" pitchFamily="82" charset="0"/>
              </a:rPr>
              <a:t>konsep</a:t>
            </a:r>
            <a:r>
              <a:rPr lang="en-US" sz="4000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auhaus 93" panose="04030905020B02020C02" pitchFamily="82" charset="0"/>
              </a:rPr>
              <a:t>organisasi</a:t>
            </a:r>
            <a:r>
              <a:rPr lang="en-US" sz="4000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auhaus 93" panose="04030905020B02020C02" pitchFamily="82" charset="0"/>
              </a:rPr>
              <a:t>belajar</a:t>
            </a:r>
            <a:r>
              <a:rPr lang="en-US" sz="4000" dirty="0">
                <a:solidFill>
                  <a:schemeClr val="bg1"/>
                </a:solidFill>
                <a:latin typeface="Bauhaus 93" panose="04030905020B02020C02" pitchFamily="82" charset="0"/>
              </a:rPr>
              <a:t>, knowledge management.</a:t>
            </a:r>
            <a:endParaRPr lang="en-US" sz="4000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25A2F348-8B5F-440D-9513-9BD75F928BC3}"/>
              </a:ext>
            </a:extLst>
          </p:cNvPr>
          <p:cNvSpPr txBox="1">
            <a:spLocks/>
          </p:cNvSpPr>
          <p:nvPr/>
        </p:nvSpPr>
        <p:spPr>
          <a:xfrm>
            <a:off x="247732" y="1622285"/>
            <a:ext cx="10805886" cy="1412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Mahasiswa</a:t>
            </a:r>
            <a:r>
              <a:rPr lang="en-US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endParaRPr lang="en-US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: Rounded Corners 15">
            <a:extLst>
              <a:ext uri="{FF2B5EF4-FFF2-40B4-BE49-F238E27FC236}">
                <a16:creationId xmlns="" xmlns:a16="http://schemas.microsoft.com/office/drawing/2014/main" id="{D6178536-4D8A-4FF2-BBDC-4B3E7E0FCF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91825" y="5507198"/>
            <a:ext cx="10245891" cy="791060"/>
          </a:xfrm>
          <a:prstGeom prst="roundRect">
            <a:avLst>
              <a:gd name="adj" fmla="val 50000"/>
            </a:avLst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+mj-lt"/>
              </a:rPr>
              <a:t>         </a:t>
            </a:r>
            <a:r>
              <a:rPr lang="en-US" sz="1600" b="1" dirty="0" err="1" smtClean="0">
                <a:latin typeface="+mj-lt"/>
              </a:rPr>
              <a:t>Manajemen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merupakan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bekerja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melalui</a:t>
            </a:r>
            <a:r>
              <a:rPr lang="en-US" sz="1600" b="1" dirty="0">
                <a:latin typeface="+mj-lt"/>
              </a:rPr>
              <a:t> orang lain </a:t>
            </a:r>
            <a:r>
              <a:rPr lang="en-US" sz="1600" b="1" dirty="0" err="1">
                <a:latin typeface="+mj-lt"/>
              </a:rPr>
              <a:t>untuk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menyelesaikan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tugas-tugas</a:t>
            </a:r>
            <a:r>
              <a:rPr lang="en-US" sz="1600" b="1" dirty="0">
                <a:latin typeface="+mj-lt"/>
              </a:rPr>
              <a:t> yang </a:t>
            </a:r>
            <a:r>
              <a:rPr lang="en-US" sz="1600" b="1" dirty="0" err="1">
                <a:latin typeface="+mj-lt"/>
              </a:rPr>
              <a:t>membantu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pencapaian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sasaran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organisasi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seefesien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mungkin</a:t>
            </a:r>
            <a:r>
              <a:rPr lang="en-US" sz="1600" b="1" dirty="0">
                <a:latin typeface="+mj-lt"/>
              </a:rPr>
              <a:t>.</a:t>
            </a:r>
          </a:p>
        </p:txBody>
      </p:sp>
      <p:sp>
        <p:nvSpPr>
          <p:cNvPr id="49" name="Rectangle: Rounded Corners 15">
            <a:extLst>
              <a:ext uri="{FF2B5EF4-FFF2-40B4-BE49-F238E27FC236}">
                <a16:creationId xmlns="" xmlns:a16="http://schemas.microsoft.com/office/drawing/2014/main" id="{D6178536-4D8A-4FF2-BBDC-4B3E7E0FCF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91825" y="1884693"/>
            <a:ext cx="10245891" cy="791060"/>
          </a:xfrm>
          <a:prstGeom prst="roundRect">
            <a:avLst>
              <a:gd name="adj" fmla="val 50000"/>
            </a:avLst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+mj-lt"/>
              </a:rPr>
              <a:t>M</a:t>
            </a:r>
            <a:r>
              <a:rPr lang="en-US" sz="1600" b="1" dirty="0" err="1" smtClean="0">
                <a:latin typeface="+mj-lt"/>
              </a:rPr>
              <a:t>anajemen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adalah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suatu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seni</a:t>
            </a:r>
            <a:r>
              <a:rPr lang="en-US" sz="1600" b="1" dirty="0">
                <a:latin typeface="+mj-lt"/>
              </a:rPr>
              <a:t>, </a:t>
            </a:r>
            <a:r>
              <a:rPr lang="en-US" sz="1600" b="1" dirty="0" err="1">
                <a:latin typeface="+mj-lt"/>
              </a:rPr>
              <a:t>tiap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tiap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pekerjaan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bisa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diselesaikan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dengan</a:t>
            </a:r>
            <a:r>
              <a:rPr lang="en-US" sz="1600" b="1" dirty="0">
                <a:latin typeface="+mj-lt"/>
              </a:rPr>
              <a:t> orang lain.</a:t>
            </a:r>
          </a:p>
        </p:txBody>
      </p:sp>
      <p:sp>
        <p:nvSpPr>
          <p:cNvPr id="57" name="Rectangle: Rounded Corners 15">
            <a:extLst>
              <a:ext uri="{FF2B5EF4-FFF2-40B4-BE49-F238E27FC236}">
                <a16:creationId xmlns="" xmlns:a16="http://schemas.microsoft.com/office/drawing/2014/main" id="{D6178536-4D8A-4FF2-BBDC-4B3E7E0FCF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91825" y="3695949"/>
            <a:ext cx="10245891" cy="791060"/>
          </a:xfrm>
          <a:prstGeom prst="roundRect">
            <a:avLst>
              <a:gd name="adj" fmla="val 50000"/>
            </a:avLst>
          </a:prstGeom>
          <a:solidFill>
            <a:srgbClr val="F5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+mj-lt"/>
              </a:rPr>
              <a:t>          </a:t>
            </a:r>
            <a:r>
              <a:rPr lang="en-US" sz="1600" b="1" dirty="0" err="1" smtClean="0">
                <a:latin typeface="+mj-lt"/>
              </a:rPr>
              <a:t>Manajemen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adalah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pencapaian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tujuan-tujuan</a:t>
            </a:r>
            <a:r>
              <a:rPr lang="en-US" sz="1600" b="1" dirty="0">
                <a:latin typeface="+mj-lt"/>
              </a:rPr>
              <a:t> yang </a:t>
            </a:r>
            <a:r>
              <a:rPr lang="en-US" sz="1600" b="1" dirty="0" err="1">
                <a:latin typeface="+mj-lt"/>
              </a:rPr>
              <a:t>telah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ditetapkan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melalui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atau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bersama-sama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usaha</a:t>
            </a:r>
            <a:r>
              <a:rPr lang="en-US" sz="1600" b="1" dirty="0">
                <a:latin typeface="+mj-lt"/>
              </a:rPr>
              <a:t> orang lain.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364CFD90-D0E1-4BC3-9D8B-7503E2632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287251" y="-2008330"/>
            <a:ext cx="3617498" cy="359897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3ECCC05-FF78-40FA-84FF-172821D8B5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737439" y="-1263766"/>
            <a:ext cx="2722480" cy="26706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endParaRPr lang="en-US" b="1" dirty="0">
              <a:latin typeface="+mj-lt"/>
            </a:endParaRPr>
          </a:p>
          <a:p>
            <a:pPr algn="ctr"/>
            <a:r>
              <a:rPr lang="en-US" b="1" dirty="0" smtClean="0">
                <a:latin typeface="+mj-lt"/>
              </a:rPr>
              <a:t>MANAJEMEN</a:t>
            </a:r>
          </a:p>
          <a:p>
            <a:pPr algn="ctr"/>
            <a:r>
              <a:rPr lang="en-US" b="1" dirty="0" smtClean="0">
                <a:latin typeface="+mj-lt"/>
              </a:rPr>
              <a:t>MENURUT PARA</a:t>
            </a:r>
          </a:p>
          <a:p>
            <a:pPr algn="ctr"/>
            <a:r>
              <a:rPr lang="en-US" b="1" dirty="0" smtClean="0">
                <a:latin typeface="+mj-lt"/>
              </a:rPr>
              <a:t>AHLI</a:t>
            </a:r>
            <a:endParaRPr lang="en-US" b="1" dirty="0">
              <a:latin typeface="+mj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73759" y="1465751"/>
            <a:ext cx="1635516" cy="163018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5963" y="1957057"/>
            <a:ext cx="131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Mary Parker F</a:t>
            </a:r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73759" y="3279035"/>
            <a:ext cx="1635516" cy="163018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73759" y="5092319"/>
            <a:ext cx="1635516" cy="163018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35963" y="5584244"/>
            <a:ext cx="131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Chuck Williams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5963" y="3770651"/>
            <a:ext cx="131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Goerge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R. Terry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92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486274" y="3334726"/>
            <a:ext cx="3685674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0" y="3334726"/>
            <a:ext cx="3705726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3ECCC05-FF78-40FA-84FF-172821D8B5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821154" y="1775046"/>
            <a:ext cx="4549692" cy="3119360"/>
          </a:xfrm>
          <a:prstGeom prst="ellipse">
            <a:avLst/>
          </a:prstGeom>
          <a:solidFill>
            <a:srgbClr val="CB7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FUNGSI</a:t>
            </a:r>
          </a:p>
          <a:p>
            <a:pPr algn="ctr"/>
            <a:r>
              <a:rPr lang="en-US" sz="3600" b="1" dirty="0" smtClean="0">
                <a:latin typeface="+mj-lt"/>
              </a:rPr>
              <a:t>MANAJEMEN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53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=""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08809" y="141187"/>
            <a:ext cx="11734800" cy="11633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Fungsi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Manajemen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Goerge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R. Terry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 1">
            <a:extLst>
              <a:ext uri="{FF2B5EF4-FFF2-40B4-BE49-F238E27FC236}">
                <a16:creationId xmlns="" xmlns:a16="http://schemas.microsoft.com/office/drawing/2014/main" id="{5B804E9F-B6B5-41F9-9B63-9AF435FDC2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651281" y="2646380"/>
            <a:ext cx="5201704" cy="2518109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rapezoid 42">
            <a:extLst>
              <a:ext uri="{FF2B5EF4-FFF2-40B4-BE49-F238E27FC236}">
                <a16:creationId xmlns="" xmlns:a16="http://schemas.microsoft.com/office/drawing/2014/main" id="{0092C447-C8E1-4B12-B012-E6D21CBB1F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974019" y="2607079"/>
            <a:ext cx="5201702" cy="2518109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rapezoid 43">
            <a:extLst>
              <a:ext uri="{FF2B5EF4-FFF2-40B4-BE49-F238E27FC236}">
                <a16:creationId xmlns="" xmlns:a16="http://schemas.microsoft.com/office/drawing/2014/main" id="{7E139379-1914-4446-8D6D-984A47041A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606551" y="2593415"/>
            <a:ext cx="5201702" cy="2518109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rapezoid 44">
            <a:extLst>
              <a:ext uri="{FF2B5EF4-FFF2-40B4-BE49-F238E27FC236}">
                <a16:creationId xmlns="" xmlns:a16="http://schemas.microsoft.com/office/drawing/2014/main" id="{F79B51BB-1B30-4ED8-B26D-21EE8BC675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261341" y="2607079"/>
            <a:ext cx="5201705" cy="2518109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23989" y="3072766"/>
            <a:ext cx="183956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PLANNING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(PERENCANAAN)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358603" y="3061420"/>
            <a:ext cx="243423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ORGANIZING (PENGORGANISASIAN)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6362405" y="3061419"/>
            <a:ext cx="168917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ACTUATING (PELAKSANAAN)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8955150" y="3072766"/>
            <a:ext cx="168917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CONTROLLING (PENGAWASAN)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7" name="Freeform 4344" descr="Icon of wrench. ">
            <a:extLst>
              <a:ext uri="{FF2B5EF4-FFF2-40B4-BE49-F238E27FC236}">
                <a16:creationId xmlns="" xmlns:a16="http://schemas.microsoft.com/office/drawing/2014/main" id="{C131659B-1A41-4821-9349-1E69BBBB560E}"/>
              </a:ext>
            </a:extLst>
          </p:cNvPr>
          <p:cNvSpPr>
            <a:spLocks/>
          </p:cNvSpPr>
          <p:nvPr/>
        </p:nvSpPr>
        <p:spPr bwMode="auto">
          <a:xfrm>
            <a:off x="4344574" y="2351433"/>
            <a:ext cx="460590" cy="448651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7" name="Group 66" descr="Icon of abacus. ">
            <a:extLst>
              <a:ext uri="{FF2B5EF4-FFF2-40B4-BE49-F238E27FC236}">
                <a16:creationId xmlns="" xmlns:a16="http://schemas.microsoft.com/office/drawing/2014/main" id="{201B668C-AA5F-454E-8E64-CEA32A839FB8}"/>
              </a:ext>
            </a:extLst>
          </p:cNvPr>
          <p:cNvGrpSpPr/>
          <p:nvPr/>
        </p:nvGrpSpPr>
        <p:grpSpPr>
          <a:xfrm>
            <a:off x="9626694" y="2341077"/>
            <a:ext cx="470998" cy="458789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reeform 324">
              <a:extLst>
                <a:ext uri="{FF2B5EF4-FFF2-40B4-BE49-F238E27FC236}">
                  <a16:creationId xmlns="" xmlns:a16="http://schemas.microsoft.com/office/drawing/2014/main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25">
              <a:extLst>
                <a:ext uri="{FF2B5EF4-FFF2-40B4-BE49-F238E27FC236}">
                  <a16:creationId xmlns="" xmlns:a16="http://schemas.microsoft.com/office/drawing/2014/main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6">
              <a:extLst>
                <a:ext uri="{FF2B5EF4-FFF2-40B4-BE49-F238E27FC236}">
                  <a16:creationId xmlns="" xmlns:a16="http://schemas.microsoft.com/office/drawing/2014/main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7">
              <a:extLst>
                <a:ext uri="{FF2B5EF4-FFF2-40B4-BE49-F238E27FC236}">
                  <a16:creationId xmlns="" xmlns:a16="http://schemas.microsoft.com/office/drawing/2014/main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963" y="2308487"/>
            <a:ext cx="493216" cy="493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14" y="2258762"/>
            <a:ext cx="531612" cy="541104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123329" y="3755089"/>
            <a:ext cx="1839566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Merumuskan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kegiatan-kegiatan</a:t>
            </a:r>
            <a:r>
              <a:rPr lang="en-US" sz="1600" b="1" dirty="0">
                <a:solidFill>
                  <a:schemeClr val="bg1"/>
                </a:solidFill>
              </a:rPr>
              <a:t> yang </a:t>
            </a:r>
            <a:r>
              <a:rPr lang="en-US" sz="1600" b="1" dirty="0" err="1">
                <a:solidFill>
                  <a:schemeClr val="bg1"/>
                </a:solidFill>
              </a:rPr>
              <a:t>diperlukan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untuk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mencapai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hasil</a:t>
            </a:r>
            <a:r>
              <a:rPr lang="en-US" sz="1600" b="1" dirty="0">
                <a:solidFill>
                  <a:schemeClr val="bg1"/>
                </a:solidFill>
              </a:rPr>
              <a:t> yang </a:t>
            </a:r>
            <a:r>
              <a:rPr lang="en-US" sz="1600" b="1" dirty="0" err="1" smtClean="0">
                <a:solidFill>
                  <a:schemeClr val="bg1"/>
                </a:solidFill>
              </a:rPr>
              <a:t>diinginkan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8879955" y="3751397"/>
            <a:ext cx="1839566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M</a:t>
            </a:r>
            <a:r>
              <a:rPr lang="en-US" sz="1600" b="1" dirty="0" err="1" smtClean="0">
                <a:solidFill>
                  <a:schemeClr val="bg1"/>
                </a:solidFill>
              </a:rPr>
              <a:t>engawasi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segala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kegiatan</a:t>
            </a:r>
            <a:r>
              <a:rPr lang="en-US" sz="1600" b="1" dirty="0">
                <a:solidFill>
                  <a:schemeClr val="bg1"/>
                </a:solidFill>
              </a:rPr>
              <a:t> yang </a:t>
            </a:r>
            <a:r>
              <a:rPr lang="en-US" sz="1600" b="1" dirty="0" err="1">
                <a:solidFill>
                  <a:schemeClr val="bg1"/>
                </a:solidFill>
              </a:rPr>
              <a:t>tertuju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pada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sasaran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sehingga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tujuan</a:t>
            </a:r>
            <a:r>
              <a:rPr lang="en-US" sz="1600" b="1" dirty="0">
                <a:solidFill>
                  <a:schemeClr val="bg1"/>
                </a:solidFill>
              </a:rPr>
              <a:t> yang </a:t>
            </a:r>
            <a:r>
              <a:rPr lang="en-US" sz="1600" b="1" dirty="0" err="1">
                <a:solidFill>
                  <a:schemeClr val="bg1"/>
                </a:solidFill>
              </a:rPr>
              <a:t>ditetapkan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tercapai</a:t>
            </a:r>
            <a:r>
              <a:rPr lang="en-US" sz="16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6299237" y="3755089"/>
            <a:ext cx="1839566" cy="1969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Memotivasi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semua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anggota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kelompok</a:t>
            </a:r>
            <a:r>
              <a:rPr lang="en-US" sz="1600" b="1" dirty="0">
                <a:solidFill>
                  <a:schemeClr val="bg1"/>
                </a:solidFill>
              </a:rPr>
              <a:t> agar  </a:t>
            </a:r>
            <a:r>
              <a:rPr lang="en-US" sz="1600" b="1" dirty="0" err="1">
                <a:solidFill>
                  <a:schemeClr val="bg1"/>
                </a:solidFill>
              </a:rPr>
              <a:t>berusaha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dengan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keras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untuk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mencapai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tujuan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dengan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ikhlas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serta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serasi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dengan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perencanaan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3655086" y="3755089"/>
            <a:ext cx="1839566" cy="1969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Penentuan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macam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kegiatan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tanggung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jawab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dan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wewenang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sehingga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memunculkan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kesatuan</a:t>
            </a:r>
            <a:r>
              <a:rPr lang="en-US" sz="1600" b="1" dirty="0">
                <a:solidFill>
                  <a:schemeClr val="bg1"/>
                </a:solidFill>
              </a:rPr>
              <a:t> yang di </a:t>
            </a:r>
            <a:r>
              <a:rPr lang="en-US" sz="1600" b="1" dirty="0" err="1">
                <a:solidFill>
                  <a:schemeClr val="bg1"/>
                </a:solidFill>
              </a:rPr>
              <a:t>perlukan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untuk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mencapai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tujuan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1453" y="3583386"/>
            <a:ext cx="2184637" cy="4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126701" y="3582286"/>
            <a:ext cx="2184637" cy="4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8707420" y="3584272"/>
            <a:ext cx="2184637" cy="4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482551" y="3583386"/>
            <a:ext cx="2184637" cy="48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=""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486274" y="3334726"/>
            <a:ext cx="3685674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0" y="3334726"/>
            <a:ext cx="3705726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3ECCC05-FF78-40FA-84FF-172821D8B5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936582" y="1775046"/>
            <a:ext cx="4318836" cy="3119360"/>
          </a:xfrm>
          <a:prstGeom prst="ellipse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KONSEP</a:t>
            </a:r>
          </a:p>
          <a:p>
            <a:pPr algn="ctr"/>
            <a:r>
              <a:rPr lang="en-US" sz="3600" b="1" dirty="0" smtClean="0">
                <a:latin typeface="+mj-lt"/>
              </a:rPr>
              <a:t>MANAJEMEN</a:t>
            </a:r>
          </a:p>
          <a:p>
            <a:pPr algn="ctr"/>
            <a:r>
              <a:rPr lang="en-US" sz="3600" b="1" dirty="0" smtClean="0">
                <a:latin typeface="+mj-lt"/>
              </a:rPr>
              <a:t>DALAM TP</a:t>
            </a:r>
            <a:endParaRPr lang="en-US" sz="3600" b="1" dirty="0">
              <a:latin typeface="+mj-lt"/>
            </a:endParaRPr>
          </a:p>
        </p:txBody>
      </p:sp>
      <p:grpSp>
        <p:nvGrpSpPr>
          <p:cNvPr id="36" name="Group 35" descr="Icon of human being and gear. ">
            <a:extLst>
              <a:ext uri="{FF2B5EF4-FFF2-40B4-BE49-F238E27FC236}">
                <a16:creationId xmlns=""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Freeform 3673">
              <a:extLst>
                <a:ext uri="{FF2B5EF4-FFF2-40B4-BE49-F238E27FC236}">
                  <a16:creationId xmlns=""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674">
              <a:extLst>
                <a:ext uri="{FF2B5EF4-FFF2-40B4-BE49-F238E27FC236}">
                  <a16:creationId xmlns=""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3033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70021"/>
            <a:ext cx="12192000" cy="6087978"/>
          </a:xfrm>
          <a:prstGeom prst="rect">
            <a:avLst/>
          </a:prstGeom>
          <a:solidFill>
            <a:srgbClr val="CB7A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00011" y="770021"/>
            <a:ext cx="6099666" cy="6087978"/>
          </a:xfrm>
          <a:prstGeom prst="rect">
            <a:avLst/>
          </a:prstGeom>
          <a:solidFill>
            <a:srgbClr val="0D8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 hidden="1">
            <a:extLst>
              <a:ext uri="{FF2B5EF4-FFF2-40B4-BE49-F238E27FC236}">
                <a16:creationId xmlns=""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93813" y="2751"/>
            <a:ext cx="11734800" cy="105259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KONSEP MANAJEMEN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DALAM TP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1038225" y="1221236"/>
            <a:ext cx="419099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RUMUSAN TAHUN 1977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7132437" y="1221236"/>
            <a:ext cx="403481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RUMUSAN TAHUN 2004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2000595"/>
            <a:ext cx="54292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“</a:t>
            </a:r>
            <a:r>
              <a:rPr lang="en-US" sz="2800" b="1" dirty="0" err="1">
                <a:solidFill>
                  <a:schemeClr val="bg1"/>
                </a:solidFill>
              </a:rPr>
              <a:t>Teknologi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pendidikan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adalah</a:t>
            </a:r>
            <a:r>
              <a:rPr lang="en-US" sz="2800" b="1" dirty="0">
                <a:solidFill>
                  <a:schemeClr val="bg1"/>
                </a:solidFill>
              </a:rPr>
              <a:t> proses </a:t>
            </a:r>
            <a:r>
              <a:rPr lang="en-US" sz="2800" b="1" dirty="0" err="1">
                <a:solidFill>
                  <a:schemeClr val="bg1"/>
                </a:solidFill>
              </a:rPr>
              <a:t>kompleks</a:t>
            </a:r>
            <a:r>
              <a:rPr lang="en-US" sz="2800" b="1" dirty="0">
                <a:solidFill>
                  <a:schemeClr val="bg1"/>
                </a:solidFill>
              </a:rPr>
              <a:t> &amp; </a:t>
            </a:r>
            <a:r>
              <a:rPr lang="en-US" sz="2800" b="1" dirty="0" err="1">
                <a:solidFill>
                  <a:schemeClr val="bg1"/>
                </a:solidFill>
              </a:rPr>
              <a:t>terpadu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melibatkan</a:t>
            </a:r>
            <a:r>
              <a:rPr lang="en-US" sz="2800" b="1" dirty="0">
                <a:solidFill>
                  <a:schemeClr val="bg1"/>
                </a:solidFill>
              </a:rPr>
              <a:t> orang, </a:t>
            </a:r>
            <a:r>
              <a:rPr lang="en-US" sz="2800" b="1" dirty="0" err="1">
                <a:solidFill>
                  <a:schemeClr val="bg1"/>
                </a:solidFill>
              </a:rPr>
              <a:t>prosedur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gagasan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peralatan</a:t>
            </a:r>
            <a:r>
              <a:rPr lang="en-US" sz="2800" b="1" dirty="0">
                <a:solidFill>
                  <a:schemeClr val="bg1"/>
                </a:solidFill>
              </a:rPr>
              <a:t> &amp; </a:t>
            </a:r>
            <a:r>
              <a:rPr lang="en-US" sz="2800" b="1" dirty="0" err="1">
                <a:solidFill>
                  <a:schemeClr val="bg1"/>
                </a:solidFill>
              </a:rPr>
              <a:t>organisasi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untuk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menganalisis</a:t>
            </a:r>
            <a:r>
              <a:rPr lang="en-US" sz="2800" b="1" dirty="0">
                <a:solidFill>
                  <a:schemeClr val="bg1"/>
                </a:solidFill>
              </a:rPr>
              <a:t> &amp; </a:t>
            </a:r>
            <a:r>
              <a:rPr lang="en-US" sz="2800" b="1" dirty="0" err="1">
                <a:solidFill>
                  <a:schemeClr val="bg1"/>
                </a:solidFill>
              </a:rPr>
              <a:t>mengolah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masalah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menggunakan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mengevaluasi</a:t>
            </a:r>
            <a:r>
              <a:rPr lang="en-US" sz="2800" b="1" dirty="0">
                <a:solidFill>
                  <a:schemeClr val="bg1"/>
                </a:solidFill>
              </a:rPr>
              <a:t> &amp; </a:t>
            </a:r>
            <a:r>
              <a:rPr lang="en-US" sz="2800" b="1" dirty="0" err="1">
                <a:solidFill>
                  <a:schemeClr val="bg1"/>
                </a:solidFill>
              </a:rPr>
              <a:t>mengelola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seluruh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upaya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pemecahan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masalahnya</a:t>
            </a:r>
            <a:r>
              <a:rPr lang="en-US" sz="2800" b="1" dirty="0">
                <a:solidFill>
                  <a:schemeClr val="bg1"/>
                </a:solidFill>
              </a:rPr>
              <a:t> yang </a:t>
            </a:r>
            <a:r>
              <a:rPr lang="en-US" sz="2800" b="1" dirty="0" err="1">
                <a:solidFill>
                  <a:schemeClr val="bg1"/>
                </a:solidFill>
              </a:rPr>
              <a:t>termasuk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dalam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seluruh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aspek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belajar</a:t>
            </a:r>
            <a:r>
              <a:rPr lang="en-US" sz="2800" b="1" dirty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35219" y="2000595"/>
            <a:ext cx="54292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“</a:t>
            </a:r>
            <a:r>
              <a:rPr lang="en-US" sz="2800" b="1" dirty="0" err="1">
                <a:solidFill>
                  <a:schemeClr val="bg1"/>
                </a:solidFill>
              </a:rPr>
              <a:t>Teknologi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pendidikan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adalah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studi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praktik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etis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memfasilitasi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pembelajaran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meningkatkan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kinerja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dengan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menciptakan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menggunakan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dan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mengelola</a:t>
            </a:r>
            <a:r>
              <a:rPr lang="en-US" sz="2800" b="1" dirty="0">
                <a:solidFill>
                  <a:schemeClr val="bg1"/>
                </a:solidFill>
              </a:rPr>
              <a:t> proses </a:t>
            </a:r>
            <a:r>
              <a:rPr lang="en-US" sz="2800" b="1" dirty="0" err="1">
                <a:solidFill>
                  <a:schemeClr val="bg1"/>
                </a:solidFill>
              </a:rPr>
              <a:t>dan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sumber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daya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teknologi</a:t>
            </a:r>
            <a:r>
              <a:rPr lang="en-US" sz="2800" b="1" dirty="0">
                <a:solidFill>
                  <a:schemeClr val="bg1"/>
                </a:solidFill>
              </a:rPr>
              <a:t> yang </a:t>
            </a:r>
            <a:r>
              <a:rPr lang="en-US" sz="2800" b="1" dirty="0" err="1">
                <a:solidFill>
                  <a:schemeClr val="bg1"/>
                </a:solidFill>
              </a:rPr>
              <a:t>sesuai</a:t>
            </a:r>
            <a:r>
              <a:rPr lang="en-US" sz="2800" b="1" dirty="0">
                <a:solidFill>
                  <a:schemeClr val="bg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743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20052" r="27087" b="26302"/>
          <a:stretch/>
        </p:blipFill>
        <p:spPr bwMode="auto">
          <a:xfrm>
            <a:off x="0" y="0"/>
            <a:ext cx="12192000" cy="804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8" hidden="1">
            <a:extLst>
              <a:ext uri="{FF2B5EF4-FFF2-40B4-BE49-F238E27FC236}">
                <a16:creationId xmlns=""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226842" y="3404166"/>
            <a:ext cx="1953126" cy="631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121623" y="3275341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-12032" y="3404167"/>
            <a:ext cx="1900990" cy="631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38150" y="419100"/>
            <a:ext cx="7315200" cy="2305050"/>
          </a:xfrm>
          <a:prstGeom prst="rect">
            <a:avLst/>
          </a:prstGeom>
          <a:solidFill>
            <a:schemeClr val="accent3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38150" y="786795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Jadi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manajemen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adalah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suatu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kegiatan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menyelesaikan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pekerjaan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lewat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usaha</a:t>
            </a:r>
            <a:r>
              <a:rPr lang="en-US" sz="3200" dirty="0">
                <a:solidFill>
                  <a:schemeClr val="bg1"/>
                </a:solidFill>
              </a:rPr>
              <a:t> orang lain </a:t>
            </a:r>
            <a:r>
              <a:rPr lang="en-US" sz="3200" dirty="0" err="1">
                <a:solidFill>
                  <a:schemeClr val="bg1"/>
                </a:solidFill>
              </a:rPr>
              <a:t>untuk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mencapai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tujuan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bersama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9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10510</TotalTime>
  <Words>723</Words>
  <Application>Microsoft Office PowerPoint</Application>
  <PresentationFormat>Custom</PresentationFormat>
  <Paragraphs>150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“Memahami Landasan teori organisasi dan manajemen”</vt:lpstr>
      <vt:lpstr>Pengertian manajemen, fungsi manajemen, konsep manajemen dalam TP</vt:lpstr>
      <vt:lpstr>Project analysis slide 2</vt:lpstr>
      <vt:lpstr>Project analysis slide 2</vt:lpstr>
      <vt:lpstr>Project analysis slide 3</vt:lpstr>
      <vt:lpstr>Project analysis slide 2</vt:lpstr>
      <vt:lpstr>Project analysis slide 3</vt:lpstr>
      <vt:lpstr>Project analysis slide 3</vt:lpstr>
      <vt:lpstr>Project analysis slide 2</vt:lpstr>
      <vt:lpstr>Project analysis slide 2</vt:lpstr>
      <vt:lpstr>Project analysis slide 3</vt:lpstr>
      <vt:lpstr>Project analysis slide 2</vt:lpstr>
      <vt:lpstr>Project analysis slide 2</vt:lpstr>
      <vt:lpstr>Project analysis slide 2</vt:lpstr>
      <vt:lpstr>Project analysis slide 3</vt:lpstr>
      <vt:lpstr>Project analysis slide 2</vt:lpstr>
      <vt:lpstr>Project analysis slide 2</vt:lpstr>
      <vt:lpstr>Project analysis slide 2</vt:lpstr>
      <vt:lpstr>Project analysis slide 2</vt:lpstr>
      <vt:lpstr>Project analysis slide 4</vt:lpstr>
      <vt:lpstr>Project analysis slide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Warsito</cp:lastModifiedBy>
  <cp:revision>79</cp:revision>
  <dcterms:created xsi:type="dcterms:W3CDTF">2018-07-03T04:13:08Z</dcterms:created>
  <dcterms:modified xsi:type="dcterms:W3CDTF">2019-01-09T21:10:23Z</dcterms:modified>
</cp:coreProperties>
</file>