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305" r:id="rId5"/>
    <p:sldId id="317" r:id="rId6"/>
    <p:sldId id="347" r:id="rId7"/>
    <p:sldId id="306" r:id="rId8"/>
    <p:sldId id="319" r:id="rId9"/>
    <p:sldId id="259" r:id="rId10"/>
    <p:sldId id="323" r:id="rId11"/>
    <p:sldId id="326" r:id="rId12"/>
    <p:sldId id="327" r:id="rId13"/>
    <p:sldId id="330" r:id="rId14"/>
    <p:sldId id="331" r:id="rId15"/>
    <p:sldId id="329" r:id="rId16"/>
    <p:sldId id="332" r:id="rId17"/>
    <p:sldId id="320" r:id="rId18"/>
    <p:sldId id="333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21" r:id="rId27"/>
    <p:sldId id="342" r:id="rId28"/>
    <p:sldId id="348" r:id="rId29"/>
    <p:sldId id="31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879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6/14/2024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6/14/2024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1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0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3571" y="2177143"/>
            <a:ext cx="6618515" cy="3374571"/>
          </a:xfrm>
        </p:spPr>
        <p:txBody>
          <a:bodyPr/>
          <a:lstStyle/>
          <a:p>
            <a:br>
              <a:rPr lang="en-US" sz="2800" b="1" dirty="0">
                <a:solidFill>
                  <a:schemeClr val="tx1"/>
                </a:solidFill>
              </a:rPr>
            </a:br>
            <a:br>
              <a:rPr lang="en-US" sz="2800" b="1" dirty="0">
                <a:solidFill>
                  <a:schemeClr val="tx1"/>
                </a:solidFill>
              </a:rPr>
            </a:br>
            <a:br>
              <a:rPr lang="en-US" sz="2800" b="1" dirty="0">
                <a:solidFill>
                  <a:schemeClr val="tx1"/>
                </a:solidFill>
              </a:rPr>
            </a:br>
            <a:br>
              <a:rPr lang="en-US" sz="2800" b="1" dirty="0">
                <a:solidFill>
                  <a:schemeClr val="tx1"/>
                </a:solidFill>
              </a:rPr>
            </a:b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PENGEMBANGAN DAN PENYELENGGARAAN PEMBELAJARAN DIGITAL </a:t>
            </a:r>
            <a:b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(P3D)</a:t>
            </a:r>
            <a:b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</a:br>
            <a:br>
              <a:rPr lang="en-US" sz="2800" b="1" dirty="0">
                <a:solidFill>
                  <a:schemeClr val="tx1"/>
                </a:solidFill>
              </a:rPr>
            </a:br>
            <a:br>
              <a:rPr lang="en-US" sz="2800" b="1" dirty="0">
                <a:solidFill>
                  <a:schemeClr val="tx1"/>
                </a:solidFill>
              </a:rPr>
            </a:br>
            <a:br>
              <a:rPr lang="en-US" sz="2800" b="1" dirty="0">
                <a:solidFill>
                  <a:schemeClr val="tx1"/>
                </a:solidFill>
              </a:rPr>
            </a:b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C006902-6AD1-11CE-9F46-9D4BC509E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4657" y="2321279"/>
            <a:ext cx="3722913" cy="1665514"/>
          </a:xfrm>
        </p:spPr>
        <p:txBody>
          <a:bodyPr>
            <a:normAutofit/>
          </a:bodyPr>
          <a:lstStyle/>
          <a:p>
            <a:br>
              <a:rPr lang="en-US" sz="32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  <a:p>
            <a:endParaRPr lang="en-US" b="1" dirty="0"/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9B3C06E0-B7FB-D2BC-E9D2-58F94415E0C5}"/>
              </a:ext>
            </a:extLst>
          </p:cNvPr>
          <p:cNvSpPr/>
          <p:nvPr/>
        </p:nvSpPr>
        <p:spPr>
          <a:xfrm>
            <a:off x="292581" y="169014"/>
            <a:ext cx="1144332" cy="1071958"/>
          </a:xfrm>
          <a:custGeom>
            <a:avLst/>
            <a:gdLst/>
            <a:ahLst/>
            <a:cxnLst/>
            <a:rect l="l" t="t" r="r" b="b"/>
            <a:pathLst>
              <a:path w="1472239" h="1472239">
                <a:moveTo>
                  <a:pt x="0" y="0"/>
                </a:moveTo>
                <a:lnTo>
                  <a:pt x="1472238" y="0"/>
                </a:lnTo>
                <a:lnTo>
                  <a:pt x="1472238" y="1472239"/>
                </a:lnTo>
                <a:lnTo>
                  <a:pt x="0" y="1472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B2CA4B9D-4064-BDF7-04AA-E316017EA995}"/>
              </a:ext>
            </a:extLst>
          </p:cNvPr>
          <p:cNvSpPr/>
          <p:nvPr/>
        </p:nvSpPr>
        <p:spPr>
          <a:xfrm>
            <a:off x="292581" y="3737045"/>
            <a:ext cx="1676400" cy="976487"/>
          </a:xfrm>
          <a:custGeom>
            <a:avLst/>
            <a:gdLst/>
            <a:ahLst/>
            <a:cxnLst/>
            <a:rect l="l" t="t" r="r" b="b"/>
            <a:pathLst>
              <a:path w="2810163" h="1497583">
                <a:moveTo>
                  <a:pt x="0" y="0"/>
                </a:moveTo>
                <a:lnTo>
                  <a:pt x="2810163" y="0"/>
                </a:lnTo>
                <a:lnTo>
                  <a:pt x="2810163" y="1497583"/>
                </a:lnTo>
                <a:lnTo>
                  <a:pt x="0" y="14975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BE06A3B3-9E60-6433-151F-919711AE988B}"/>
              </a:ext>
            </a:extLst>
          </p:cNvPr>
          <p:cNvSpPr/>
          <p:nvPr/>
        </p:nvSpPr>
        <p:spPr>
          <a:xfrm>
            <a:off x="183408" y="2583160"/>
            <a:ext cx="1443840" cy="1071958"/>
          </a:xfrm>
          <a:custGeom>
            <a:avLst/>
            <a:gdLst/>
            <a:ahLst/>
            <a:cxnLst/>
            <a:rect l="l" t="t" r="r" b="b"/>
            <a:pathLst>
              <a:path w="2020784" h="1428632">
                <a:moveTo>
                  <a:pt x="0" y="0"/>
                </a:moveTo>
                <a:lnTo>
                  <a:pt x="2020784" y="0"/>
                </a:lnTo>
                <a:lnTo>
                  <a:pt x="2020784" y="1428632"/>
                </a:lnTo>
                <a:lnTo>
                  <a:pt x="0" y="14286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19">
            <a:extLst>
              <a:ext uri="{FF2B5EF4-FFF2-40B4-BE49-F238E27FC236}">
                <a16:creationId xmlns:a16="http://schemas.microsoft.com/office/drawing/2014/main" id="{8DB54D2D-3ECE-72D3-E3BA-13338EEC5B42}"/>
              </a:ext>
            </a:extLst>
          </p:cNvPr>
          <p:cNvSpPr/>
          <p:nvPr/>
        </p:nvSpPr>
        <p:spPr>
          <a:xfrm>
            <a:off x="438226" y="1437539"/>
            <a:ext cx="998687" cy="968204"/>
          </a:xfrm>
          <a:custGeom>
            <a:avLst/>
            <a:gdLst/>
            <a:ahLst/>
            <a:cxnLst/>
            <a:rect l="l" t="t" r="r" b="b"/>
            <a:pathLst>
              <a:path w="1517921" h="1428632">
                <a:moveTo>
                  <a:pt x="0" y="0"/>
                </a:moveTo>
                <a:lnTo>
                  <a:pt x="1517922" y="0"/>
                </a:lnTo>
                <a:lnTo>
                  <a:pt x="1517922" y="1428632"/>
                </a:lnTo>
                <a:lnTo>
                  <a:pt x="0" y="14286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9B798-A690-50F4-2F5B-0D2DD1DDE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543" y="1436914"/>
            <a:ext cx="8458200" cy="3912326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rakyat yang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diteliti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didokumentasikan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menurut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Jakob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Sumardjo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tutur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nontutur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Termasuk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tutur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kentrung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Jawa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Timur, Pantun Sunda,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Jemblung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Banyumas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Cepung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Lombong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Sinrilli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Sulawesi Selatan,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Tingkilan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Madihin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Kalimantan Timur,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Bakaba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Minagkabau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lain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sebagainya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D266B-3BE5-D836-96EB-777700CD80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Drama di Indonesia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14872-82F1-5DBA-54A1-C5BCD21AAC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01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057B4-CC28-783D-29CB-1551C7804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829" y="1219201"/>
            <a:ext cx="8795657" cy="4130040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nontutur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pertunjukan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pementasan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memadukan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lisan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gerakan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tarian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diiringi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musik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Yang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termasuk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rakyat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nontutur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Ubruk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Longser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Topeng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Biantek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Jawa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Barat;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Srandul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Wayang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Topeng, Topeng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Malangan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Jatilan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Jaranan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Ketoprak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Ludruk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Janger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sebagainya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rakyat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Jawa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Makyong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Riau;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Randai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Padang;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Hudoq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Beliant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Mamanda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yang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Kalimantan,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Calon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Arang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Arja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Wayang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Gambuh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sebagainya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Bali,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Topeng Betawi,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Lenong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Ondel-ondel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Lamrah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lain-lain </a:t>
            </a:r>
            <a:r>
              <a:rPr lang="en-US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Betawi.</a:t>
            </a:r>
            <a:endParaRPr lang="en-US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497CC-8DF8-2313-4E58-D83D3D3A11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Drama di Indonesia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39EFA-836A-5E05-1920-F85268BF77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065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3BFDB-227F-BC16-D46F-6E0CB60FA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2.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Teater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Istana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758B0-85D7-DAEC-9147-2A5C4F885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0543"/>
            <a:ext cx="10515600" cy="375426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istana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disebut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klasik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berkembang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istana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kraton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pusat-pusat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kebudayaan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zamannya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Disebut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klasik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lanjut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estetika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religi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kuno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menuju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kerajaan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dikelola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raja dan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bangsawan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keperluan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kerajaan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istana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lagi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bersifat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spontanitas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melainkan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direncanakan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dilatih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disiapkan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pertunjukan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baku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istana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disebut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keraton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Jakob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Sumardjo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diciptakan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seniman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profesional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pilihan</a:t>
            </a:r>
            <a:r>
              <a:rPr lang="en-US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raja. </a:t>
            </a:r>
            <a:endParaRPr lang="en-US" sz="26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124CB-77EC-6B52-2FBD-ED23405C8D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492874"/>
            <a:ext cx="4114800" cy="365125"/>
          </a:xfrm>
        </p:spPr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Drama di Indonesia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556D9-6AED-EEA1-33AF-924B302002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53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989BF-6E63-4385-CB2C-1F2903315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458686"/>
            <a:ext cx="8839200" cy="3890554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karya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istana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karya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adiluhung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mencapai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puncaknya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mapan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Karya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semacam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diubah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ditingkatkan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lagi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Oleh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disebut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karya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klasik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Ada dua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karya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klasik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klasik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Wayang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Orang dan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Wayang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Boneka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Keraton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tari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klasik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Tari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Bendoyo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Serimpi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Gambuh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Legong.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7B925-6535-8AF4-8F6D-1AF758C62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Drama di Indonesia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2D8876-9D83-B151-571E-157F7D1C43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60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3977639"/>
            <a:ext cx="9884664" cy="920931"/>
          </a:xfrm>
        </p:spPr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B.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Teater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Modern</a:t>
            </a:r>
          </a:p>
        </p:txBody>
      </p:sp>
    </p:spTree>
    <p:extLst>
      <p:ext uri="{BB962C8B-B14F-4D97-AF65-F5344CB8AC3E}">
        <p14:creationId xmlns:p14="http://schemas.microsoft.com/office/powerpoint/2010/main" val="1191469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5BCAD-7615-598A-71F7-0A8A6372F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913" y="1328057"/>
            <a:ext cx="8675915" cy="4021183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Teater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modern di Indonesia pada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dasarnya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hasil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persinggungan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antara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kebudayaan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lokal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kebudayaan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Barat.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Sebelum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masyarakat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teater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Indonesia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mengenal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bentuk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teater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modern,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terdapat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teater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transisi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menghubungkan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mata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rantai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tradisionalitas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menuju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modernitas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Teater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transisi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bertolak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teater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tradisional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tetapi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gaya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pementasannya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dipengaruhi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oleh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teater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Barat.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Teater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Bangsawan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disebut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Wayang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Parsi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jenis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teater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transisi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berasal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rombongan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teater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Parsi yang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berimigran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India.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Teater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Bangsawan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sampai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sekarang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menjadi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teater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tradisional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kerap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kali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dipentaskan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Riau. 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CA68FC-ECD3-4BA8-CB20-ADA9673F96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Drama di Indonesia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DD315-1E0C-1888-D092-BAD26D5460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17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3BFDB-227F-BC16-D46F-6E0CB60FA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1. Abdul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Muluk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758B0-85D7-DAEC-9147-2A5C4F885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3570"/>
            <a:ext cx="10515600" cy="3200401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Abdul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muluk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Abdoel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Moeloek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sebenarnya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bangsawan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Johor yang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mengadakan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pementasan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kota-kota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Jawa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Eksistensi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Abdul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Muluk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bebarengan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bangsawan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Penang, Malaysia,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Pushi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Indera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Bangsawan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Penang.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Kedua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berkeliling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Sumatera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hingga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Jawa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namun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kurang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menarik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penonton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Meskipun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demikian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bangsawan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masih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diterima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berkembang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Sumatera Utara.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124CB-77EC-6B52-2FBD-ED23405C8D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464808"/>
            <a:ext cx="4114800" cy="393192"/>
          </a:xfrm>
        </p:spPr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Drama di Indonesia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556D9-6AED-EEA1-33AF-924B302002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67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3BFDB-227F-BC16-D46F-6E0CB60FA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2.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Komedi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Stambul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758B0-85D7-DAEC-9147-2A5C4F885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2710543"/>
            <a:ext cx="11310258" cy="375426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Komedi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Stambul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didirikan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tahun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1891 oleh August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Mahieu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seorang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Indo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Perancis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lahir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Surabaya. Kata ‘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stambul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sendiri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berasal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kata ‘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Istambul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ibu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kota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negara Turki.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Disebut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Komedi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Stambul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kelompok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teater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tersebut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mulanya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mempertunjukkan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cerita-cerita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Timur Tengah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seperti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cerita-cerita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“1001 Malam”,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Aladin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”, “Ali Baba”, dan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sebagainya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Pertunjukan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diadaptasi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cerita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Timur Tengah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kemudian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menimbulkan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kejenuhan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penonton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Oleh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Komedi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Stambul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mulai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mementaskan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cerita-cerita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populer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zamannya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seperti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Nyai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Dasimah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”, “Oey Tam Bah Sia”, dan “Si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Tjonat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124CB-77EC-6B52-2FBD-ED23405C8D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Drama di Indonesia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556D9-6AED-EEA1-33AF-924B302002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29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3BFDB-227F-BC16-D46F-6E0CB60FA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3. Miss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Riboet’s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Orion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758B0-85D7-DAEC-9147-2A5C4F885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0543"/>
            <a:ext cx="10515600" cy="375426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Miss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Riboet’s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Orion pada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dasarnya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rombongan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teater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Orion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didirikan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1925 oleh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pemilik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modal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terpelajar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Batavia,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yaitu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T.D.Tio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Jr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Tio Tik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Djien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Embel-embel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Miss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Riboet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disematkan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setelah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rombongan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Orion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mementaskan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lakon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Barat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berjudul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Juanita de Vega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karya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Antoinette de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Zerna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tokoh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utamanya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Miss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Riboet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tokoh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perampok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perempuan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lihai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bermain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pedang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Ketenaran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tokoh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Miss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Riboet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inilah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membuat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rombongan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Orion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dinamai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Miss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Riboet’s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Orion.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124CB-77EC-6B52-2FBD-ED23405C8D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Drama di Indonesia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556D9-6AED-EEA1-33AF-924B302002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2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3BFDB-227F-BC16-D46F-6E0CB60FA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4.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Dardanella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758B0-85D7-DAEC-9147-2A5C4F885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2710543"/>
            <a:ext cx="11201400" cy="375426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Dardanella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didirikan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tengah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masa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kejayaan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rombongan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Orion,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tepatnya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21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Juni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1926.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Pendirinya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Willy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Klimanof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kemudian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mengganti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namanya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Piedro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seorang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Rusia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lahir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Penang, Malaysia.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Layaknya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rombongan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Orion,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Dardanella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menghapuskan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nyanyian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tari-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tarian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Tengah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adegan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Terdapat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pemain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Dardanella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populer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lain Tan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Tjeng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Bok, Dewi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Tja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Riboet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II, dan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Astaman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1926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lahir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naskah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drama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bersajak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Bebasari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karya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Rustam Effendi.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Selain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lahir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pula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naskah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Ken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Arok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Ken Dedes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karya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Mohammad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Yamin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Sandhyakaning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Majapahit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karya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Sanusi Pane, dan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Lukisan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Masa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karya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Armijn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Pane.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Sayangnya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naskah-naskah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kaum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terpelajar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closed drama,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menarik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perhatian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rombongan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Dardanella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dipentaskan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dianggap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terlalu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terpelajar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kental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unsur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sastranya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124CB-77EC-6B52-2FBD-ED23405C8D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585857"/>
            <a:ext cx="4114800" cy="348342"/>
          </a:xfrm>
        </p:spPr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Drama di Indonesia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556D9-6AED-EEA1-33AF-924B302002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34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77886"/>
            <a:ext cx="6693408" cy="3211285"/>
          </a:xfrm>
        </p:spPr>
        <p:txBody>
          <a:bodyPr/>
          <a:lstStyle/>
          <a:p>
            <a:b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PERKEMBANGAN DRAMA </a:t>
            </a:r>
            <a:b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DI INDONESIA</a:t>
            </a:r>
            <a:b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</a:br>
            <a:b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</a:br>
            <a:b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en-US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Oleh</a:t>
            </a:r>
            <a:b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Zulfahita,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S.Pd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.,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M.Pd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.</a:t>
            </a:r>
            <a:b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</a:br>
            <a:b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</a:b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C006902-6AD1-11CE-9F46-9D4BC509E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5429" y="1262743"/>
            <a:ext cx="3722913" cy="1415143"/>
          </a:xfrm>
        </p:spPr>
        <p:txBody>
          <a:bodyPr>
            <a:normAutofit/>
          </a:bodyPr>
          <a:lstStyle/>
          <a:p>
            <a:br>
              <a:rPr lang="en-US" sz="3200" b="1" dirty="0">
                <a:solidFill>
                  <a:schemeClr val="tx1"/>
                </a:solidFill>
              </a:rPr>
            </a:b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b="1" dirty="0" err="1"/>
              <a:t>Materi</a:t>
            </a:r>
            <a:r>
              <a:rPr lang="en-US" b="1" dirty="0"/>
              <a:t> 3</a:t>
            </a: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8293A27E-B86D-45B0-82B6-94303184EAEA}"/>
              </a:ext>
            </a:extLst>
          </p:cNvPr>
          <p:cNvSpPr/>
          <p:nvPr/>
        </p:nvSpPr>
        <p:spPr>
          <a:xfrm>
            <a:off x="292581" y="169014"/>
            <a:ext cx="1144332" cy="1071958"/>
          </a:xfrm>
          <a:custGeom>
            <a:avLst/>
            <a:gdLst/>
            <a:ahLst/>
            <a:cxnLst/>
            <a:rect l="l" t="t" r="r" b="b"/>
            <a:pathLst>
              <a:path w="1472239" h="1472239">
                <a:moveTo>
                  <a:pt x="0" y="0"/>
                </a:moveTo>
                <a:lnTo>
                  <a:pt x="1472238" y="0"/>
                </a:lnTo>
                <a:lnTo>
                  <a:pt x="1472238" y="1472239"/>
                </a:lnTo>
                <a:lnTo>
                  <a:pt x="0" y="1472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17959B9F-76FA-9411-885D-974D13E4465F}"/>
              </a:ext>
            </a:extLst>
          </p:cNvPr>
          <p:cNvSpPr/>
          <p:nvPr/>
        </p:nvSpPr>
        <p:spPr>
          <a:xfrm>
            <a:off x="438226" y="1437539"/>
            <a:ext cx="998687" cy="968204"/>
          </a:xfrm>
          <a:custGeom>
            <a:avLst/>
            <a:gdLst/>
            <a:ahLst/>
            <a:cxnLst/>
            <a:rect l="l" t="t" r="r" b="b"/>
            <a:pathLst>
              <a:path w="1517921" h="1428632">
                <a:moveTo>
                  <a:pt x="0" y="0"/>
                </a:moveTo>
                <a:lnTo>
                  <a:pt x="1517922" y="0"/>
                </a:lnTo>
                <a:lnTo>
                  <a:pt x="1517922" y="1428632"/>
                </a:lnTo>
                <a:lnTo>
                  <a:pt x="0" y="14286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F6EB64DB-6208-5687-2A30-4A9FE338E0D3}"/>
              </a:ext>
            </a:extLst>
          </p:cNvPr>
          <p:cNvSpPr/>
          <p:nvPr/>
        </p:nvSpPr>
        <p:spPr>
          <a:xfrm>
            <a:off x="215648" y="2602310"/>
            <a:ext cx="1471637" cy="1071958"/>
          </a:xfrm>
          <a:custGeom>
            <a:avLst/>
            <a:gdLst/>
            <a:ahLst/>
            <a:cxnLst/>
            <a:rect l="l" t="t" r="r" b="b"/>
            <a:pathLst>
              <a:path w="2020784" h="1428632">
                <a:moveTo>
                  <a:pt x="0" y="0"/>
                </a:moveTo>
                <a:lnTo>
                  <a:pt x="2020784" y="0"/>
                </a:lnTo>
                <a:lnTo>
                  <a:pt x="2020784" y="1428632"/>
                </a:lnTo>
                <a:lnTo>
                  <a:pt x="0" y="14286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06516618-F886-F597-17C6-990BBCAC62EE}"/>
              </a:ext>
            </a:extLst>
          </p:cNvPr>
          <p:cNvSpPr/>
          <p:nvPr/>
        </p:nvSpPr>
        <p:spPr>
          <a:xfrm>
            <a:off x="292581" y="3737045"/>
            <a:ext cx="1676400" cy="976487"/>
          </a:xfrm>
          <a:custGeom>
            <a:avLst/>
            <a:gdLst/>
            <a:ahLst/>
            <a:cxnLst/>
            <a:rect l="l" t="t" r="r" b="b"/>
            <a:pathLst>
              <a:path w="2810163" h="1497583">
                <a:moveTo>
                  <a:pt x="0" y="0"/>
                </a:moveTo>
                <a:lnTo>
                  <a:pt x="2810163" y="0"/>
                </a:lnTo>
                <a:lnTo>
                  <a:pt x="2810163" y="1497583"/>
                </a:lnTo>
                <a:lnTo>
                  <a:pt x="0" y="14975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  <p:extLst>
      <p:ext uri="{BB962C8B-B14F-4D97-AF65-F5344CB8AC3E}">
        <p14:creationId xmlns:p14="http://schemas.microsoft.com/office/powerpoint/2010/main" val="2038281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3BFDB-227F-BC16-D46F-6E0CB60FA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5.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Teater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Maya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758B0-85D7-DAEC-9147-2A5C4F885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59229" y="2438401"/>
            <a:ext cx="12006943" cy="4026408"/>
          </a:xfrm>
        </p:spPr>
        <p:txBody>
          <a:bodyPr>
            <a:noAutofit/>
          </a:bodyPr>
          <a:lstStyle/>
          <a:p>
            <a:pPr marL="914400" indent="0" algn="just">
              <a:lnSpc>
                <a:spcPct val="150000"/>
              </a:lnSpc>
              <a:buNone/>
            </a:pP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maya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disebut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Sandiwawa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Penggemar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Maya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rombongan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amatur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paling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terkenal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masa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modern Indonesia di masa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pendudukan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Jepang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Sandiwara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Penggemar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Maya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didirikan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Mei 1944 di Jakarta oleh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Usmar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Ismail, D.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Djajakusuma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Surjo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Sumanto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menganggap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Pusat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Kebudayaan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meskipun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diisi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tokoh-tokoh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Pujangga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Baru,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terlalu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mengutamakan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kepentingan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Jepang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Maya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mementaskan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naskah-naskah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Intelek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Istimewa dan Dewi Rani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karya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 Hakim,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naskah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Api,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Liburan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Seniman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Mutiara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Nusa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Laut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naskah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Barat yang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disadur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Armijn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Pane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Jeritan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Baru” dan “Nora”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karya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Henrik Ibsen (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Sumardjo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2022: 142).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124CB-77EC-6B52-2FBD-ED23405C8D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574970"/>
            <a:ext cx="4114800" cy="446315"/>
          </a:xfrm>
        </p:spPr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Drama di Indonesia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556D9-6AED-EEA1-33AF-924B302002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70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3BFDB-227F-BC16-D46F-6E0CB60FA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6. Cine Drama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Institut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758B0-85D7-DAEC-9147-2A5C4F885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579915"/>
            <a:ext cx="11821886" cy="388489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Cine Drama Institute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mulanya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gagasan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lahir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Kongres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Kebudayaan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di Kota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Magelang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1948.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awal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pembentukan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Cine Drama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apresiasi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Pendidikan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film.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Bertolak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gagasan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terbentuknya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Cine Drama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inilah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gairah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kehidupan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modern di Indonesia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mulai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semarak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Di Yogyakarta, ide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berkembang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ASDRAFI (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Akademi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Seni Drama dan Film) Drama dan Film) dan di Jakarta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berkembang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ATNI (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Akademi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Nasional Indonesia) pada 1955.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ATNI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tokohnya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Usmar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Ismail,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Asrul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Sani,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Djajakusuma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dan ASDRAFI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tokoh-tokohnya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Harymawan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Sri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Murtono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telah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melahirkan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banyak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dramawan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hebat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terkenal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hingga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kini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seperti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Steve Lim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Teguh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Karya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Wahyu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Sihombing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Arifin C. Noer, Putu Wijaya, dan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sebagainya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124CB-77EC-6B52-2FBD-ED23405C8D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721474"/>
            <a:ext cx="4114800" cy="136525"/>
          </a:xfrm>
        </p:spPr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Drama di Indonesia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556D9-6AED-EEA1-33AF-924B302002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741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3BFDB-227F-BC16-D46F-6E0CB60FA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7. Sastra Drama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Terjemahan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758B0-85D7-DAEC-9147-2A5C4F885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11629" y="2579915"/>
            <a:ext cx="12333515" cy="3776436"/>
          </a:xfrm>
        </p:spPr>
        <p:txBody>
          <a:bodyPr>
            <a:noAutofit/>
          </a:bodyPr>
          <a:lstStyle/>
          <a:p>
            <a:pPr marL="914400" indent="0" algn="just">
              <a:lnSpc>
                <a:spcPct val="150000"/>
              </a:lnSpc>
              <a:buNone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Sastra drama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terjemahan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bahasa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Bahasa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bahasa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Indonesia.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Penerjemahan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naskah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drama di Indonesia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dimulai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sejak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1950-an. Sastra drama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saduran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genre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pengalihan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nondrama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menuju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genre drama.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Misalnya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naskah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drama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Dilarang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Menyanyi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Kamar Mandi yang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disadur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cerpen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berjudul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karya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Seno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Gumira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Ajidarma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naskah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monolog Rahim yang juga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disadur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cerpen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berjudul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karya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Oka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Rusmini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124CB-77EC-6B52-2FBD-ED23405C8D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553200"/>
            <a:ext cx="4114800" cy="365125"/>
          </a:xfrm>
        </p:spPr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Drama di Indonesia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556D9-6AED-EEA1-33AF-924B302002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84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3977639"/>
            <a:ext cx="9884664" cy="920931"/>
          </a:xfrm>
        </p:spPr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C.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Teater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Mutakhir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40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A4BB5-E3E2-64A0-759E-93A60F4F2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9686" y="1382486"/>
            <a:ext cx="8523514" cy="3966754"/>
          </a:xfrm>
        </p:spPr>
        <p:txBody>
          <a:bodyPr>
            <a:noAutofit/>
          </a:bodyPr>
          <a:lstStyle/>
          <a:p>
            <a:pPr algn="just"/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Kehadiran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mutakhir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Indonesia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dilepaskan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berdirinya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Taman Ismail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Marzuki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(TIM)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pusat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kesenian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Indonesia.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mutakhir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Indonesia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lanjut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modern Indonesia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mengusung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semangat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pembaharuan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mendobrak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gaya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realisme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menyebar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seluruh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kota-kota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Indonesia.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Semangat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pembaharuan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dimulai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sejak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1965,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namun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gejala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gejalanya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tampak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1968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lantaran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situasi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politik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memanas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Puncak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pembaharuan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pementasan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minikata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Rendra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bersama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komunitas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dibentuk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sepulangnya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Amerika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Serikat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1967,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Bengkel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2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28EC5-F429-8A85-0F6E-5DA4FC0F7F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Drama di Indonesia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16EC8-FDB0-5DCD-87DC-B2BF129833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18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F47473-3F5E-637A-F98B-CB88F51E2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Drama di Indonesia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24E21-DEE6-0A81-F129-524D5D23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06723-E102-14C3-EC62-ED369EADE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1045030"/>
            <a:ext cx="5065776" cy="646575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/>
              <a:t>Link </a:t>
            </a:r>
            <a:r>
              <a:rPr lang="en-US" sz="3600" dirty="0" err="1"/>
              <a:t>Soal</a:t>
            </a:r>
            <a:endParaRPr lang="en-US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E411D3-D1FD-D592-22C3-07548EA31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1848324"/>
            <a:ext cx="5065776" cy="1079933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90B63B-4DB0-CFFD-8D82-B05B19A2C2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038600"/>
            <a:ext cx="5065776" cy="596138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/>
              <a:t>Link </a:t>
            </a:r>
            <a:r>
              <a:rPr lang="en-US" sz="3200" dirty="0" err="1"/>
              <a:t>Pengumpulan</a:t>
            </a:r>
            <a:r>
              <a:rPr lang="en-US" sz="3200" dirty="0"/>
              <a:t> </a:t>
            </a:r>
            <a:r>
              <a:rPr lang="en-US" sz="3200" dirty="0" err="1"/>
              <a:t>Jawaban</a:t>
            </a:r>
            <a:endParaRPr lang="en-US" sz="3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6FFB0B-F85D-B1BE-9CE4-9B1F1BA5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953625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EAE518-8B19-3962-3C3A-1A527EE822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4320" y="1426464"/>
            <a:ext cx="4114800" cy="424281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242254"/>
                </a:solidFill>
                <a:latin typeface="Quicksand 2 Bold"/>
              </a:rPr>
              <a:t>Para </a:t>
            </a:r>
            <a:r>
              <a:rPr lang="en-US" sz="2000" b="1" dirty="0" err="1">
                <a:solidFill>
                  <a:srgbClr val="242254"/>
                </a:solidFill>
                <a:latin typeface="Quicksand 2 Bold"/>
              </a:rPr>
              <a:t>mahasiswa</a:t>
            </a:r>
            <a:r>
              <a:rPr lang="en-US" sz="2000" b="1" dirty="0">
                <a:solidFill>
                  <a:srgbClr val="242254"/>
                </a:solidFill>
                <a:latin typeface="Quicksand 2 Bold"/>
              </a:rPr>
              <a:t> yang </a:t>
            </a:r>
            <a:r>
              <a:rPr lang="en-US" sz="2000" b="1" dirty="0" err="1">
                <a:solidFill>
                  <a:srgbClr val="242254"/>
                </a:solidFill>
                <a:latin typeface="Quicksand 2 Bold"/>
              </a:rPr>
              <a:t>budiman</a:t>
            </a:r>
            <a:r>
              <a:rPr lang="en-US" sz="2000" b="1" dirty="0">
                <a:solidFill>
                  <a:srgbClr val="242254"/>
                </a:solidFill>
                <a:latin typeface="Quicksand 2 Bold"/>
              </a:rPr>
              <a:t>, </a:t>
            </a:r>
            <a:r>
              <a:rPr lang="en-US" sz="2000" b="1" dirty="0" err="1">
                <a:solidFill>
                  <a:srgbClr val="242254"/>
                </a:solidFill>
                <a:latin typeface="Quicksand 2 Bold"/>
              </a:rPr>
              <a:t>silakan</a:t>
            </a:r>
            <a:r>
              <a:rPr lang="en-US" sz="2000" b="1" dirty="0">
                <a:solidFill>
                  <a:srgbClr val="242254"/>
                </a:solidFill>
                <a:latin typeface="Quicksand 2 Bold"/>
              </a:rPr>
              <a:t> </a:t>
            </a:r>
            <a:r>
              <a:rPr lang="en-US" sz="2000" b="1" dirty="0" err="1">
                <a:solidFill>
                  <a:srgbClr val="242254"/>
                </a:solidFill>
                <a:latin typeface="Quicksand 2 Bold"/>
              </a:rPr>
              <a:t>kerjakan</a:t>
            </a:r>
            <a:r>
              <a:rPr lang="en-US" sz="2000" b="1" dirty="0">
                <a:solidFill>
                  <a:srgbClr val="242254"/>
                </a:solidFill>
                <a:latin typeface="Quicksand 2 Bold"/>
              </a:rPr>
              <a:t> </a:t>
            </a:r>
            <a:r>
              <a:rPr lang="en-US" sz="2000" b="1" dirty="0" err="1">
                <a:solidFill>
                  <a:srgbClr val="242254"/>
                </a:solidFill>
                <a:latin typeface="Quicksand 2 Bold"/>
              </a:rPr>
              <a:t>latihan</a:t>
            </a:r>
            <a:r>
              <a:rPr lang="en-US" sz="2000" b="1" dirty="0">
                <a:solidFill>
                  <a:srgbClr val="242254"/>
                </a:solidFill>
                <a:latin typeface="Quicksand 2 Bold"/>
              </a:rPr>
              <a:t> </a:t>
            </a:r>
            <a:r>
              <a:rPr lang="en-US" sz="2000" b="1" dirty="0" err="1">
                <a:solidFill>
                  <a:srgbClr val="242254"/>
                </a:solidFill>
                <a:latin typeface="Quicksand 2 Bold"/>
              </a:rPr>
              <a:t>dengan</a:t>
            </a:r>
            <a:r>
              <a:rPr lang="en-US" sz="2000" b="1" dirty="0">
                <a:solidFill>
                  <a:srgbClr val="242254"/>
                </a:solidFill>
                <a:latin typeface="Quicksand 2 Bold"/>
              </a:rPr>
              <a:t> </a:t>
            </a:r>
            <a:r>
              <a:rPr lang="en-US" sz="2000" b="1" dirty="0" err="1">
                <a:solidFill>
                  <a:srgbClr val="242254"/>
                </a:solidFill>
                <a:latin typeface="Quicksand 2 Bold"/>
              </a:rPr>
              <a:t>mengakses</a:t>
            </a:r>
            <a:r>
              <a:rPr lang="en-US" sz="2000" b="1" dirty="0">
                <a:solidFill>
                  <a:srgbClr val="242254"/>
                </a:solidFill>
                <a:latin typeface="Quicksand 2 Bold"/>
              </a:rPr>
              <a:t> link </a:t>
            </a:r>
            <a:r>
              <a:rPr lang="en-US" sz="2000" b="1" dirty="0" err="1">
                <a:solidFill>
                  <a:srgbClr val="242254"/>
                </a:solidFill>
                <a:latin typeface="Quicksand 2 Bold"/>
              </a:rPr>
              <a:t>soal</a:t>
            </a:r>
            <a:r>
              <a:rPr lang="en-US" sz="2000" b="1" dirty="0">
                <a:solidFill>
                  <a:srgbClr val="242254"/>
                </a:solidFill>
                <a:latin typeface="Quicksand 2 Bold"/>
              </a:rPr>
              <a:t> di </a:t>
            </a:r>
            <a:r>
              <a:rPr lang="en-US" sz="2000" b="1" dirty="0" err="1">
                <a:solidFill>
                  <a:srgbClr val="242254"/>
                </a:solidFill>
                <a:latin typeface="Quicksand 2 Bold"/>
              </a:rPr>
              <a:t>samping</a:t>
            </a:r>
            <a:r>
              <a:rPr lang="en-US" sz="2000" b="1" dirty="0">
                <a:solidFill>
                  <a:srgbClr val="242254"/>
                </a:solidFill>
                <a:latin typeface="Quicksand 2 Bold"/>
              </a:rPr>
              <a:t>. </a:t>
            </a:r>
          </a:p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242254"/>
                </a:solidFill>
                <a:latin typeface="Quicksand 2 Bold"/>
              </a:rPr>
              <a:t> Dan </a:t>
            </a:r>
            <a:r>
              <a:rPr lang="en-US" sz="2000" b="1" dirty="0" err="1">
                <a:solidFill>
                  <a:srgbClr val="242254"/>
                </a:solidFill>
                <a:latin typeface="Quicksand 2 Bold"/>
              </a:rPr>
              <a:t>silakan</a:t>
            </a:r>
            <a:r>
              <a:rPr lang="en-US" sz="2000" b="1" dirty="0">
                <a:solidFill>
                  <a:srgbClr val="242254"/>
                </a:solidFill>
                <a:latin typeface="Quicksand 2 Bold"/>
              </a:rPr>
              <a:t> </a:t>
            </a:r>
            <a:r>
              <a:rPr lang="en-US" sz="2000" b="1" dirty="0" err="1">
                <a:solidFill>
                  <a:srgbClr val="242254"/>
                </a:solidFill>
                <a:latin typeface="Quicksand 2 Bold"/>
              </a:rPr>
              <a:t>kirim</a:t>
            </a:r>
            <a:r>
              <a:rPr lang="en-US" sz="2000" b="1" dirty="0">
                <a:solidFill>
                  <a:srgbClr val="242254"/>
                </a:solidFill>
                <a:latin typeface="Quicksand 2 Bold"/>
              </a:rPr>
              <a:t> </a:t>
            </a:r>
            <a:r>
              <a:rPr lang="en-US" sz="2000" b="1" dirty="0" err="1">
                <a:solidFill>
                  <a:srgbClr val="242254"/>
                </a:solidFill>
                <a:latin typeface="Quicksand 2 Bold"/>
              </a:rPr>
              <a:t>jawaban</a:t>
            </a:r>
            <a:r>
              <a:rPr lang="en-US" sz="2000" b="1" dirty="0">
                <a:solidFill>
                  <a:srgbClr val="242254"/>
                </a:solidFill>
                <a:latin typeface="Quicksand 2 Bold"/>
              </a:rPr>
              <a:t> </a:t>
            </a:r>
            <a:r>
              <a:rPr lang="en-US" sz="2000" b="1" dirty="0" err="1">
                <a:solidFill>
                  <a:srgbClr val="242254"/>
                </a:solidFill>
                <a:latin typeface="Quicksand 2 Bold"/>
              </a:rPr>
              <a:t>anda</a:t>
            </a:r>
            <a:r>
              <a:rPr lang="en-US" sz="2000" b="1" dirty="0">
                <a:solidFill>
                  <a:srgbClr val="242254"/>
                </a:solidFill>
                <a:latin typeface="Quicksand 2 Bold"/>
              </a:rPr>
              <a:t> pada link </a:t>
            </a:r>
            <a:r>
              <a:rPr lang="en-US" sz="2000" b="1" dirty="0" err="1">
                <a:solidFill>
                  <a:srgbClr val="242254"/>
                </a:solidFill>
                <a:latin typeface="Quicksand 2 Bold"/>
              </a:rPr>
              <a:t>pengumpulan</a:t>
            </a:r>
            <a:r>
              <a:rPr lang="en-US" sz="2000" b="1" dirty="0">
                <a:solidFill>
                  <a:srgbClr val="242254"/>
                </a:solidFill>
                <a:latin typeface="Quicksand 2 Bold"/>
              </a:rPr>
              <a:t> </a:t>
            </a:r>
            <a:r>
              <a:rPr lang="en-US" sz="2000" b="1" dirty="0" err="1">
                <a:solidFill>
                  <a:srgbClr val="242254"/>
                </a:solidFill>
                <a:latin typeface="Quicksand 2 Bold"/>
              </a:rPr>
              <a:t>jawaban</a:t>
            </a:r>
            <a:r>
              <a:rPr lang="en-US" sz="2000" b="1" dirty="0">
                <a:solidFill>
                  <a:srgbClr val="242254"/>
                </a:solidFill>
                <a:latin typeface="Quicksand 2 Bold"/>
              </a:rPr>
              <a:t>. </a:t>
            </a:r>
          </a:p>
          <a:p>
            <a:pPr algn="ctr">
              <a:lnSpc>
                <a:spcPct val="100000"/>
              </a:lnSpc>
            </a:pPr>
            <a:endParaRPr lang="en-US" sz="2000" b="1" dirty="0">
              <a:solidFill>
                <a:srgbClr val="242254"/>
              </a:solidFill>
              <a:latin typeface="Quicksand 2 Bold"/>
            </a:endParaRPr>
          </a:p>
          <a:p>
            <a:pPr algn="ctr">
              <a:lnSpc>
                <a:spcPct val="100000"/>
              </a:lnSpc>
            </a:pPr>
            <a:r>
              <a:rPr lang="en-US" sz="2000" b="1" dirty="0" err="1">
                <a:solidFill>
                  <a:srgbClr val="242254"/>
                </a:solidFill>
                <a:latin typeface="Quicksand 2 Bold"/>
              </a:rPr>
              <a:t>Terima</a:t>
            </a:r>
            <a:r>
              <a:rPr lang="en-US" sz="2000" b="1" dirty="0">
                <a:solidFill>
                  <a:srgbClr val="242254"/>
                </a:solidFill>
                <a:latin typeface="Quicksand 2 Bold"/>
              </a:rPr>
              <a:t> </a:t>
            </a:r>
            <a:r>
              <a:rPr lang="en-US" sz="2000" b="1" dirty="0" err="1">
                <a:solidFill>
                  <a:srgbClr val="242254"/>
                </a:solidFill>
                <a:latin typeface="Quicksand 2 Bold"/>
              </a:rPr>
              <a:t>kasih</a:t>
            </a:r>
            <a:r>
              <a:rPr lang="en-US" sz="2000" b="1" dirty="0">
                <a:solidFill>
                  <a:srgbClr val="242254"/>
                </a:solidFill>
                <a:latin typeface="Quicksand 2 Bold"/>
              </a:rPr>
              <a:t>........</a:t>
            </a:r>
          </a:p>
          <a:p>
            <a:pPr>
              <a:lnSpc>
                <a:spcPct val="100000"/>
              </a:lnSpc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27109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314" y="2889504"/>
            <a:ext cx="3505200" cy="1088136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Terima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Kasih</a:t>
            </a:r>
          </a:p>
        </p:txBody>
      </p:sp>
      <p:sp>
        <p:nvSpPr>
          <p:cNvPr id="3" name="Freeform 18">
            <a:extLst>
              <a:ext uri="{FF2B5EF4-FFF2-40B4-BE49-F238E27FC236}">
                <a16:creationId xmlns:a16="http://schemas.microsoft.com/office/drawing/2014/main" id="{F8B028F6-37E2-B6B3-D4D2-8989EDF0C632}"/>
              </a:ext>
            </a:extLst>
          </p:cNvPr>
          <p:cNvSpPr/>
          <p:nvPr/>
        </p:nvSpPr>
        <p:spPr>
          <a:xfrm>
            <a:off x="8327571" y="310529"/>
            <a:ext cx="1480458" cy="1420923"/>
          </a:xfrm>
          <a:custGeom>
            <a:avLst/>
            <a:gdLst/>
            <a:ahLst/>
            <a:cxnLst/>
            <a:rect l="l" t="t" r="r" b="b"/>
            <a:pathLst>
              <a:path w="1472239" h="1472239">
                <a:moveTo>
                  <a:pt x="0" y="0"/>
                </a:moveTo>
                <a:lnTo>
                  <a:pt x="1472238" y="0"/>
                </a:lnTo>
                <a:lnTo>
                  <a:pt x="1472238" y="1472239"/>
                </a:lnTo>
                <a:lnTo>
                  <a:pt x="0" y="1472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19">
            <a:extLst>
              <a:ext uri="{FF2B5EF4-FFF2-40B4-BE49-F238E27FC236}">
                <a16:creationId xmlns:a16="http://schemas.microsoft.com/office/drawing/2014/main" id="{498EEBC3-42CA-3691-AF09-126ACF1DC0A3}"/>
              </a:ext>
            </a:extLst>
          </p:cNvPr>
          <p:cNvSpPr/>
          <p:nvPr/>
        </p:nvSpPr>
        <p:spPr>
          <a:xfrm>
            <a:off x="8414657" y="1874965"/>
            <a:ext cx="1393372" cy="1314549"/>
          </a:xfrm>
          <a:custGeom>
            <a:avLst/>
            <a:gdLst/>
            <a:ahLst/>
            <a:cxnLst/>
            <a:rect l="l" t="t" r="r" b="b"/>
            <a:pathLst>
              <a:path w="1517921" h="1428632">
                <a:moveTo>
                  <a:pt x="0" y="0"/>
                </a:moveTo>
                <a:lnTo>
                  <a:pt x="1517922" y="0"/>
                </a:lnTo>
                <a:lnTo>
                  <a:pt x="1517922" y="1428632"/>
                </a:lnTo>
                <a:lnTo>
                  <a:pt x="0" y="14286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4399E255-DBF1-F55E-600F-93EDE3774EA1}"/>
              </a:ext>
            </a:extLst>
          </p:cNvPr>
          <p:cNvSpPr/>
          <p:nvPr/>
        </p:nvSpPr>
        <p:spPr>
          <a:xfrm>
            <a:off x="8131629" y="3429000"/>
            <a:ext cx="1959428" cy="1420923"/>
          </a:xfrm>
          <a:custGeom>
            <a:avLst/>
            <a:gdLst/>
            <a:ahLst/>
            <a:cxnLst/>
            <a:rect l="l" t="t" r="r" b="b"/>
            <a:pathLst>
              <a:path w="2020784" h="1428632">
                <a:moveTo>
                  <a:pt x="0" y="0"/>
                </a:moveTo>
                <a:lnTo>
                  <a:pt x="2020784" y="0"/>
                </a:lnTo>
                <a:lnTo>
                  <a:pt x="2020784" y="1428632"/>
                </a:lnTo>
                <a:lnTo>
                  <a:pt x="0" y="14286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C8EA6721-8FA2-0D9A-29D4-FE732358995E}"/>
              </a:ext>
            </a:extLst>
          </p:cNvPr>
          <p:cNvSpPr/>
          <p:nvPr/>
        </p:nvSpPr>
        <p:spPr>
          <a:xfrm>
            <a:off x="8577943" y="5173960"/>
            <a:ext cx="1578428" cy="867611"/>
          </a:xfrm>
          <a:custGeom>
            <a:avLst/>
            <a:gdLst/>
            <a:ahLst/>
            <a:cxnLst/>
            <a:rect l="l" t="t" r="r" b="b"/>
            <a:pathLst>
              <a:path w="2810163" h="1497583">
                <a:moveTo>
                  <a:pt x="0" y="0"/>
                </a:moveTo>
                <a:lnTo>
                  <a:pt x="2810163" y="0"/>
                </a:lnTo>
                <a:lnTo>
                  <a:pt x="2810163" y="1497583"/>
                </a:lnTo>
                <a:lnTo>
                  <a:pt x="0" y="14975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7407C-C8CF-8294-2950-16C6C1AC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874341"/>
          </a:xfrm>
        </p:spPr>
        <p:txBody>
          <a:bodyPr>
            <a:normAutofit/>
          </a:bodyPr>
          <a:lstStyle/>
          <a:p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Tujuan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Pembelajaran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D5466-3662-C674-0F7F-F7669427A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2264229"/>
            <a:ext cx="8604286" cy="3085011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Mahasiswa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dapat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menjelaskan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sejarah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perkembangan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drama di Indonesia yang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dibagi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menjadi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tiga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Zaman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yaitu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  <a:p>
            <a:pPr marL="457200" indent="-457200" algn="just">
              <a:buAutoNum type="arabicPeriod"/>
            </a:pP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Teater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Tradisional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Teater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Modern</a:t>
            </a:r>
          </a:p>
          <a:p>
            <a:pPr marL="457200" indent="-457200" algn="just">
              <a:buAutoNum type="arabicPeriod"/>
            </a:pP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Teater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Mutakhir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70E7BE-4329-71DA-91A4-A0A87A42B3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31574-9E80-AB5C-7679-36273F2C6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4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132114"/>
            <a:ext cx="8695944" cy="903516"/>
          </a:xfrm>
        </p:spPr>
        <p:txBody>
          <a:bodyPr/>
          <a:lstStyle/>
          <a:p>
            <a:pPr algn="l"/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Perkenalan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1796143"/>
            <a:ext cx="8695944" cy="3553097"/>
          </a:xfrm>
        </p:spPr>
        <p:txBody>
          <a:bodyPr>
            <a:normAutofit/>
          </a:bodyPr>
          <a:lstStyle/>
          <a:p>
            <a:pPr algn="just"/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dasarnya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karya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sastra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terbagi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genre,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puisi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drama.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Ketiga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genre sastra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berkembang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seiring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zaman.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Namun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ketiga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genre sastra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berkembang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pesat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berkembang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demi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drama di Indonesia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sesemarak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setua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puisi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Jika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puisi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mengenal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puisi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lama dan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lama,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demikian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drama. Genre sastra drama di Indonesia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benar-benar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seiring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Indonesia,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muncul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1900-an.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Drama di Indonesia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173" y="381001"/>
            <a:ext cx="9613970" cy="922472"/>
          </a:xfr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u="sng" dirty="0" err="1"/>
              <a:t>Perkembangan</a:t>
            </a:r>
            <a:r>
              <a:rPr lang="en-US" u="sng" dirty="0"/>
              <a:t> Drama di Indonesia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6B3CE3-4128-8F8E-0760-8B6434868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1589315"/>
            <a:ext cx="2799514" cy="1164772"/>
          </a:xfrm>
        </p:spPr>
        <p:txBody>
          <a:bodyPr/>
          <a:lstStyle/>
          <a:p>
            <a:r>
              <a:rPr lang="en-US" sz="3200" dirty="0"/>
              <a:t>A. </a:t>
            </a:r>
            <a:r>
              <a:rPr lang="en-US" sz="3200" dirty="0" err="1"/>
              <a:t>Teater</a:t>
            </a:r>
            <a:r>
              <a:rPr lang="en-US" sz="3200" dirty="0"/>
              <a:t> </a:t>
            </a:r>
            <a:r>
              <a:rPr lang="en-US" sz="3200" dirty="0" err="1"/>
              <a:t>Tradisional</a:t>
            </a:r>
            <a:endParaRPr lang="en-US" sz="3200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8A775F3-D483-728E-181B-869ED9CBDF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9057" y="2750685"/>
            <a:ext cx="2144486" cy="1353230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>
              <a:buAutoNum type="arabicPeriod"/>
            </a:pPr>
            <a:r>
              <a:rPr lang="en-US" sz="2000" b="1" dirty="0" err="1"/>
              <a:t>Teater</a:t>
            </a:r>
            <a:r>
              <a:rPr lang="en-US" sz="2000" b="1" dirty="0"/>
              <a:t> Rakyat</a:t>
            </a:r>
          </a:p>
          <a:p>
            <a:pPr marL="342900" indent="-342900" algn="just">
              <a:buAutoNum type="arabicPeriod"/>
            </a:pPr>
            <a:r>
              <a:rPr lang="en-US" sz="2000" b="1" dirty="0" err="1"/>
              <a:t>Teater</a:t>
            </a:r>
            <a:r>
              <a:rPr lang="en-US" sz="2000" b="1" dirty="0"/>
              <a:t> Istana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D3E159C-8F18-6271-D733-C11E52BA16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82886" y="1585912"/>
            <a:ext cx="2799514" cy="1164773"/>
          </a:xfrm>
        </p:spPr>
        <p:txBody>
          <a:bodyPr/>
          <a:lstStyle/>
          <a:p>
            <a:r>
              <a:rPr lang="en-US" sz="3200" dirty="0"/>
              <a:t>B. </a:t>
            </a:r>
            <a:r>
              <a:rPr lang="en-US" sz="3200" dirty="0" err="1"/>
              <a:t>Teater</a:t>
            </a:r>
            <a:r>
              <a:rPr lang="en-US" sz="3200" dirty="0"/>
              <a:t> Modern​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B78A704-3F4C-BA60-E2A0-78C04422CC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50971" y="2750685"/>
            <a:ext cx="3461658" cy="2278514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342900" indent="-342900" algn="l">
              <a:buAutoNum type="arabicPeriod"/>
            </a:pPr>
            <a:r>
              <a:rPr lang="en-US" sz="2000" dirty="0"/>
              <a:t>Abdul </a:t>
            </a:r>
            <a:r>
              <a:rPr lang="en-US" sz="2000" dirty="0" err="1"/>
              <a:t>Muluk</a:t>
            </a:r>
            <a:endParaRPr lang="en-US" sz="2000" dirty="0"/>
          </a:p>
          <a:p>
            <a:pPr marL="342900" indent="-342900" algn="l">
              <a:buAutoNum type="arabicPeriod"/>
            </a:pPr>
            <a:r>
              <a:rPr lang="en-US" sz="2000" dirty="0" err="1"/>
              <a:t>Komedi</a:t>
            </a:r>
            <a:r>
              <a:rPr lang="en-US" sz="2000" dirty="0"/>
              <a:t> </a:t>
            </a:r>
            <a:r>
              <a:rPr lang="en-US" sz="2000" dirty="0" err="1"/>
              <a:t>Stambul</a:t>
            </a:r>
            <a:endParaRPr lang="en-US" sz="2000" dirty="0"/>
          </a:p>
          <a:p>
            <a:pPr marL="342900" indent="-342900" algn="l">
              <a:buAutoNum type="arabicPeriod"/>
            </a:pPr>
            <a:r>
              <a:rPr lang="en-US" sz="2000" dirty="0"/>
              <a:t>Miss </a:t>
            </a:r>
            <a:r>
              <a:rPr lang="en-US" sz="2000" dirty="0" err="1"/>
              <a:t>Riboet’s</a:t>
            </a:r>
            <a:r>
              <a:rPr lang="en-US" sz="2000" dirty="0"/>
              <a:t> Orion</a:t>
            </a:r>
          </a:p>
          <a:p>
            <a:pPr marL="342900" indent="-342900" algn="l">
              <a:buAutoNum type="arabicPeriod"/>
            </a:pPr>
            <a:r>
              <a:rPr lang="en-US" sz="2000" dirty="0" err="1"/>
              <a:t>Dardanella</a:t>
            </a:r>
            <a:endParaRPr lang="en-US" sz="2000" dirty="0"/>
          </a:p>
          <a:p>
            <a:pPr marL="342900" indent="-342900" algn="l">
              <a:buAutoNum type="arabicPeriod"/>
            </a:pPr>
            <a:r>
              <a:rPr lang="en-US" sz="2000" dirty="0" err="1"/>
              <a:t>Teater</a:t>
            </a:r>
            <a:r>
              <a:rPr lang="en-US" sz="2000" dirty="0"/>
              <a:t> Maya</a:t>
            </a:r>
          </a:p>
          <a:p>
            <a:pPr marL="342900" indent="-342900" algn="l">
              <a:buAutoNum type="arabicPeriod"/>
            </a:pPr>
            <a:r>
              <a:rPr lang="en-US" sz="2000" dirty="0"/>
              <a:t>Cine Drama </a:t>
            </a:r>
            <a:r>
              <a:rPr lang="en-US" sz="2000" dirty="0" err="1"/>
              <a:t>Institut</a:t>
            </a:r>
            <a:endParaRPr lang="en-US" sz="2000" dirty="0"/>
          </a:p>
          <a:p>
            <a:pPr marL="342900" indent="-342900" algn="l">
              <a:buAutoNum type="arabicPeriod"/>
            </a:pPr>
            <a:r>
              <a:rPr lang="en-US" sz="2000" dirty="0"/>
              <a:t>Sastra Drama </a:t>
            </a:r>
            <a:r>
              <a:rPr lang="en-US" sz="2000" dirty="0" err="1"/>
              <a:t>Terjemehan</a:t>
            </a:r>
            <a:endParaRPr lang="en-US" sz="2000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6569593-FAD4-3D3C-5FB2-6E9C7B4A06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62255" y="1706564"/>
            <a:ext cx="2928258" cy="922472"/>
          </a:xfrm>
        </p:spPr>
        <p:txBody>
          <a:bodyPr/>
          <a:lstStyle/>
          <a:p>
            <a:r>
              <a:rPr lang="en-US" sz="3200" dirty="0"/>
              <a:t>C. </a:t>
            </a:r>
            <a:r>
              <a:rPr lang="en-US" sz="3200" dirty="0" err="1"/>
              <a:t>Teater</a:t>
            </a:r>
            <a:r>
              <a:rPr lang="en-US" sz="3200" dirty="0"/>
              <a:t> </a:t>
            </a:r>
            <a:r>
              <a:rPr lang="en-US" sz="3200" dirty="0" err="1"/>
              <a:t>Mutakhir</a:t>
            </a:r>
            <a:r>
              <a:rPr lang="en-US" sz="3200" dirty="0"/>
              <a:t>​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227D3-F964-8FCA-9C7D-F5B249A2A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Drama di Indonesia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490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3977639"/>
            <a:ext cx="9884664" cy="920931"/>
          </a:xfrm>
        </p:spPr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A.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Teater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Tradisional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16C80-3A4F-5B57-2F81-1C17704FF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382485"/>
            <a:ext cx="8708571" cy="3472543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Achmad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(2006: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4-5)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mengatakan bahwa: </a:t>
            </a:r>
            <a:b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teater tradisional merupakan suatu bentuk teater yang lahir, tumbuh, dan berkembang di suatu daerah etnik yang merupakan hasil kreativitas kebersamaan dari suatu suku bangsa di Indonesia.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erakar dari budaya etnik setempat dan dikenal oleh Masyarakat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lingkungannya.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Teater tradisional dari suatu daerah umumnya bertolak dari sastra lisan yang berupa pantun, syair, legenda, dongeng, dan cerita-cerita rakyat setempat.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b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</a:b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5335A-40E8-D28B-9385-185B78AA31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A017E-F77E-2858-CE84-95C7682B69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64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2F91B-CC72-1108-0398-F48908447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285" y="1534886"/>
            <a:ext cx="8850085" cy="3814354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tradisional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D.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Djajakusuma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dibagi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dua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kategori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orang dan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boneka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Masing – masing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kategori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terdiri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dua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rakyat 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 </a:t>
            </a:r>
            <a:r>
              <a:rPr lang="en-US" sz="2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istana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Kedua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inilah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berkembang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hingga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awal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abad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ke-19,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tepatnya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sebelum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modernitas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kelompok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modern (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bangsawan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masuk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Nusantara.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F26ADD-046F-2236-4C02-CBEBBDB27C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Drama di Indonesia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B4373-A3E9-F0EF-161A-0B8E5D09D4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72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3BFDB-227F-BC16-D46F-6E0CB60FA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1.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Teater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Rakyat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758B0-85D7-DAEC-9147-2A5C4F885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5229"/>
            <a:ext cx="10515600" cy="381957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namanya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rakyat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lahir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tengah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pedesaan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perkampungan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Pelaksanaannya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ditentukan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sendiri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diapresiasi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lingkungannya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mulanya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lahir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pelengkap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upacara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keagaaman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kemudian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berkembang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hiburan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bersama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rakyat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begitu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digemari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sangat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berkaitan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menyatu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tata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kehidupan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sehari-hari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Seniman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rakyat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biasanya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petani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pedagang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biasanya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umumnya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hasrat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dunia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seni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kesenangan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batin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Achmad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2006: 7-8).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124CB-77EC-6B52-2FBD-ED23405C8D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618514"/>
            <a:ext cx="4114800" cy="239486"/>
          </a:xfrm>
        </p:spPr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Drama di Indonesia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556D9-6AED-EEA1-33AF-924B302002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1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{66F5A9D7-6B6E-4DE9-B409-B7BD0E5E3101}tf56410444_win32</Template>
  <TotalTime>350</TotalTime>
  <Words>1862</Words>
  <Application>Microsoft Office PowerPoint</Application>
  <PresentationFormat>Widescreen</PresentationFormat>
  <Paragraphs>129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Quicksand 2 Bold</vt:lpstr>
      <vt:lpstr>Times New Roman</vt:lpstr>
      <vt:lpstr>Tw Cen MT</vt:lpstr>
      <vt:lpstr>Wingdings</vt:lpstr>
      <vt:lpstr>Office Theme</vt:lpstr>
      <vt:lpstr>     PENGEMBANGAN DAN PENYELENGGARAAN PEMBELAJARAN DIGITAL  (P3D)    </vt:lpstr>
      <vt:lpstr> PERKEMBANGAN DRAMA  DI INDONESIA   Oleh Zulfahita, S.Pd., M.Pd.  </vt:lpstr>
      <vt:lpstr>Tujuan Pembelajaran</vt:lpstr>
      <vt:lpstr>Perkenalan</vt:lpstr>
      <vt:lpstr>Perkembangan Drama di Indonesia</vt:lpstr>
      <vt:lpstr>A. Teater Tradisional</vt:lpstr>
      <vt:lpstr>PowerPoint Presentation</vt:lpstr>
      <vt:lpstr>PowerPoint Presentation</vt:lpstr>
      <vt:lpstr>1. Teater Rakyat</vt:lpstr>
      <vt:lpstr>PowerPoint Presentation</vt:lpstr>
      <vt:lpstr>PowerPoint Presentation</vt:lpstr>
      <vt:lpstr>2. Teater Istana</vt:lpstr>
      <vt:lpstr>PowerPoint Presentation</vt:lpstr>
      <vt:lpstr>B. Teater Modern</vt:lpstr>
      <vt:lpstr>PowerPoint Presentation</vt:lpstr>
      <vt:lpstr>1. Abdul Muluk</vt:lpstr>
      <vt:lpstr>2. Komedi Stambul</vt:lpstr>
      <vt:lpstr>3. Miss Riboet’s Orion</vt:lpstr>
      <vt:lpstr>4. Dardanella</vt:lpstr>
      <vt:lpstr>5. Teater Maya</vt:lpstr>
      <vt:lpstr>6. Cine Drama Institut</vt:lpstr>
      <vt:lpstr>7. Sastra Drama Terjemahan</vt:lpstr>
      <vt:lpstr>C. Teater Mutakhir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PERKEMBANGAN DRAMA  DI INDONESIA    Oleh Zulfahita, S.Pd., M.Pd.  </dc:title>
  <dc:creator>zulfahita syakila</dc:creator>
  <cp:lastModifiedBy>zulfahita syakila</cp:lastModifiedBy>
  <cp:revision>14</cp:revision>
  <dcterms:created xsi:type="dcterms:W3CDTF">2024-05-31T04:22:18Z</dcterms:created>
  <dcterms:modified xsi:type="dcterms:W3CDTF">2024-06-14T04:58:05Z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