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Alatsi" charset="1" panose="00000500000000000000"/>
      <p:regular r:id="rId21"/>
    </p:embeddedFont>
    <p:embeddedFont>
      <p:font typeface="Open Sans 1 Bold" charset="1" panose="020B0806030504020204"/>
      <p:regular r:id="rId22"/>
    </p:embeddedFont>
    <p:embeddedFont>
      <p:font typeface="Open Sans 2 Bold" charset="1" panose="00000000000000000000"/>
      <p:regular r:id="rId23"/>
    </p:embeddedFont>
    <p:embeddedFont>
      <p:font typeface="DM Sans" charset="1" panose="00000000000000000000"/>
      <p:regular r:id="rId24"/>
    </p:embeddedFont>
    <p:embeddedFont>
      <p:font typeface="Open Sans 2 Semi-Bold" charset="1" panose="00000000000000000000"/>
      <p:regular r:id="rId25"/>
    </p:embeddedFont>
    <p:embeddedFont>
      <p:font typeface="DM Sans Bold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1071" y="0"/>
            <a:ext cx="4239083" cy="10287000"/>
            <a:chOff x="0" y="0"/>
            <a:chExt cx="5652111" cy="137160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2" id="12"/>
          <p:cNvSpPr txBox="true"/>
          <p:nvPr/>
        </p:nvSpPr>
        <p:spPr>
          <a:xfrm rot="0">
            <a:off x="1875530" y="3669636"/>
            <a:ext cx="14536940" cy="3610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50"/>
              </a:lnSpc>
            </a:pPr>
            <a:r>
              <a:rPr lang="en-US" sz="15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COBIT</a:t>
            </a:r>
          </a:p>
          <a:p>
            <a:pPr algn="ctr">
              <a:lnSpc>
                <a:spcPts val="6984"/>
              </a:lnSpc>
            </a:pPr>
            <a:r>
              <a:rPr lang="en-US" sz="72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(Control Objectives for Information Technologies)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231144" y="208194"/>
            <a:ext cx="1129409" cy="1149759"/>
          </a:xfrm>
          <a:custGeom>
            <a:avLst/>
            <a:gdLst/>
            <a:ahLst/>
            <a:cxnLst/>
            <a:rect r="r" b="b" t="t" l="l"/>
            <a:pathLst>
              <a:path h="1149759" w="1129409">
                <a:moveTo>
                  <a:pt x="0" y="0"/>
                </a:moveTo>
                <a:lnTo>
                  <a:pt x="1129409" y="0"/>
                </a:lnTo>
                <a:lnTo>
                  <a:pt x="1129409" y="1149759"/>
                </a:lnTo>
                <a:lnTo>
                  <a:pt x="0" y="114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842674" y="423726"/>
            <a:ext cx="1344886" cy="718696"/>
          </a:xfrm>
          <a:custGeom>
            <a:avLst/>
            <a:gdLst/>
            <a:ahLst/>
            <a:cxnLst/>
            <a:rect r="r" b="b" t="t" l="l"/>
            <a:pathLst>
              <a:path h="718696" w="1344886">
                <a:moveTo>
                  <a:pt x="0" y="0"/>
                </a:moveTo>
                <a:lnTo>
                  <a:pt x="1344886" y="0"/>
                </a:lnTo>
                <a:lnTo>
                  <a:pt x="1344886" y="718696"/>
                </a:lnTo>
                <a:lnTo>
                  <a:pt x="0" y="718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669680" y="84972"/>
            <a:ext cx="1305622" cy="1272981"/>
          </a:xfrm>
          <a:custGeom>
            <a:avLst/>
            <a:gdLst/>
            <a:ahLst/>
            <a:cxnLst/>
            <a:rect r="r" b="b" t="t" l="l"/>
            <a:pathLst>
              <a:path h="1272981" w="1305622">
                <a:moveTo>
                  <a:pt x="0" y="0"/>
                </a:moveTo>
                <a:lnTo>
                  <a:pt x="1305622" y="0"/>
                </a:lnTo>
                <a:lnTo>
                  <a:pt x="1305622" y="1272981"/>
                </a:lnTo>
                <a:lnTo>
                  <a:pt x="0" y="1272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60697" y="70588"/>
            <a:ext cx="7494631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Pembelajaran Daring Kolaboratif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4172" y="495300"/>
            <a:ext cx="10916590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Principle 1: Meeting Stakeholder Needs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27362" y="0"/>
            <a:ext cx="937061" cy="10287000"/>
            <a:chOff x="0" y="0"/>
            <a:chExt cx="24679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6798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6798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5400000">
            <a:off x="-2415530" y="4939654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AutoShape 7" id="7"/>
          <p:cNvSpPr/>
          <p:nvPr/>
        </p:nvSpPr>
        <p:spPr>
          <a:xfrm flipH="true" flipV="true">
            <a:off x="1085850" y="7289441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 flipV="true">
            <a:off x="1090490" y="-104525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5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697545" y="878816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4423" y="-164117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43992" y="1827324"/>
            <a:ext cx="12812027" cy="7430976"/>
          </a:xfrm>
          <a:custGeom>
            <a:avLst/>
            <a:gdLst/>
            <a:ahLst/>
            <a:cxnLst/>
            <a:rect r="r" b="b" t="t" l="l"/>
            <a:pathLst>
              <a:path h="7430976" w="12812027">
                <a:moveTo>
                  <a:pt x="0" y="0"/>
                </a:moveTo>
                <a:lnTo>
                  <a:pt x="12812028" y="0"/>
                </a:lnTo>
                <a:lnTo>
                  <a:pt x="12812028" y="7430976"/>
                </a:lnTo>
                <a:lnTo>
                  <a:pt x="0" y="7430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815984" y="4457758"/>
            <a:ext cx="835294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5 AREAS/DOMAIN COBIT 5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764167" y="582762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6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217615" y="184823"/>
            <a:ext cx="12247485" cy="9399945"/>
          </a:xfrm>
          <a:custGeom>
            <a:avLst/>
            <a:gdLst/>
            <a:ahLst/>
            <a:cxnLst/>
            <a:rect r="r" b="b" t="t" l="l"/>
            <a:pathLst>
              <a:path h="9399945" w="12247485">
                <a:moveTo>
                  <a:pt x="0" y="0"/>
                </a:moveTo>
                <a:lnTo>
                  <a:pt x="12247485" y="0"/>
                </a:lnTo>
                <a:lnTo>
                  <a:pt x="12247485" y="9399945"/>
                </a:lnTo>
                <a:lnTo>
                  <a:pt x="0" y="93999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17488" y="6142174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44736" y="3615357"/>
            <a:ext cx="516960" cy="51696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7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340717" y="1369747"/>
            <a:ext cx="12855767" cy="8790131"/>
          </a:xfrm>
          <a:custGeom>
            <a:avLst/>
            <a:gdLst/>
            <a:ahLst/>
            <a:cxnLst/>
            <a:rect r="r" b="b" t="t" l="l"/>
            <a:pathLst>
              <a:path h="8790131" w="12855767">
                <a:moveTo>
                  <a:pt x="0" y="0"/>
                </a:moveTo>
                <a:lnTo>
                  <a:pt x="12855767" y="0"/>
                </a:lnTo>
                <a:lnTo>
                  <a:pt x="12855767" y="8790131"/>
                </a:lnTo>
                <a:lnTo>
                  <a:pt x="0" y="8790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361950"/>
            <a:ext cx="917451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CAPABILITY LEVEL COBIT 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17488" y="6142174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93782" y="0"/>
            <a:ext cx="1562612" cy="1673225"/>
            <a:chOff x="0" y="0"/>
            <a:chExt cx="2083482" cy="223096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7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78544" y="1673225"/>
            <a:ext cx="15215238" cy="8102114"/>
          </a:xfrm>
          <a:custGeom>
            <a:avLst/>
            <a:gdLst/>
            <a:ahLst/>
            <a:cxnLst/>
            <a:rect r="r" b="b" t="t" l="l"/>
            <a:pathLst>
              <a:path h="8102114" w="15215238">
                <a:moveTo>
                  <a:pt x="0" y="0"/>
                </a:moveTo>
                <a:lnTo>
                  <a:pt x="15215238" y="0"/>
                </a:lnTo>
                <a:lnTo>
                  <a:pt x="15215238" y="8102115"/>
                </a:lnTo>
                <a:lnTo>
                  <a:pt x="0" y="81021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09575"/>
            <a:ext cx="9174516" cy="80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0"/>
              </a:lnSpc>
            </a:pPr>
            <a:r>
              <a:rPr lang="en-US" sz="5000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CAPABILITY LEVEL COBIT 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982801" y="637964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648907" y="-40227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37463" y="1694825"/>
            <a:ext cx="15413073" cy="6897350"/>
          </a:xfrm>
          <a:custGeom>
            <a:avLst/>
            <a:gdLst/>
            <a:ahLst/>
            <a:cxnLst/>
            <a:rect r="r" b="b" t="t" l="l"/>
            <a:pathLst>
              <a:path h="6897350" w="15413073">
                <a:moveTo>
                  <a:pt x="0" y="0"/>
                </a:moveTo>
                <a:lnTo>
                  <a:pt x="15413074" y="0"/>
                </a:lnTo>
                <a:lnTo>
                  <a:pt x="15413074" y="6897350"/>
                </a:lnTo>
                <a:lnTo>
                  <a:pt x="0" y="689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601663"/>
            <a:ext cx="9174516" cy="80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0"/>
              </a:lnSpc>
            </a:pPr>
            <a:r>
              <a:rPr lang="en-US" sz="5000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SCALE RATING COBIT 5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54977" y="3748035"/>
            <a:ext cx="11627497" cy="2514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THANK YOU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31071" y="0"/>
            <a:ext cx="4239083" cy="10287000"/>
            <a:chOff x="0" y="0"/>
            <a:chExt cx="5652111" cy="137160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58233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3" id="13"/>
          <p:cNvSpPr/>
          <p:nvPr/>
        </p:nvSpPr>
        <p:spPr>
          <a:xfrm flipH="false" flipV="false" rot="0">
            <a:off x="12412831" y="802621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413653" y="-573693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3980" y="866775"/>
            <a:ext cx="13180039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OUTLINE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35548" y="3302635"/>
            <a:ext cx="448096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Pengantar COBIT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35548" y="4272288"/>
            <a:ext cx="448096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Revolusi COBIT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35548" y="6157612"/>
            <a:ext cx="6899016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Area &amp; Domain-Domain COBIT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35548" y="5241942"/>
            <a:ext cx="547556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5 key Principles  COBIT</a:t>
            </a:r>
          </a:p>
        </p:txBody>
      </p:sp>
      <p:sp>
        <p:nvSpPr>
          <p:cNvPr name="AutoShape 7" id="7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2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2845001" y="434334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01700" y="614206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02946" y="8862830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35548" y="7073282"/>
            <a:ext cx="616017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Maturity Level COBIT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91340" y="2810255"/>
            <a:ext cx="14849121" cy="6240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7131" indent="-418566" lvl="1">
              <a:lnSpc>
                <a:spcPts val="6397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ISACA = organisasi global yang mengembangkan kerangka kerja COBIT. </a:t>
            </a:r>
          </a:p>
          <a:p>
            <a:pPr algn="l" marL="837131" indent="-418566" lvl="1">
              <a:lnSpc>
                <a:spcPts val="6397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ISACA menetapkan dan mengembangkan panduan dan kontrol untuk profesional </a:t>
            </a:r>
            <a:r>
              <a:rPr lang="en-US" sz="3877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tata kelola informasi, kontrol, keamanan, dan audit.</a:t>
            </a:r>
          </a:p>
          <a:p>
            <a:pPr algn="l" marL="837131" indent="-418566" lvl="1">
              <a:lnSpc>
                <a:spcPts val="6397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ISACA = Information System Audit and Control Association. </a:t>
            </a:r>
          </a:p>
          <a:p>
            <a:pPr algn="l">
              <a:lnSpc>
                <a:spcPts val="5428"/>
              </a:lnSpc>
            </a:pPr>
          </a:p>
          <a:p>
            <a:pPr algn="l">
              <a:lnSpc>
                <a:spcPts val="5428"/>
              </a:lnSpc>
            </a:pPr>
          </a:p>
        </p:txBody>
      </p:sp>
      <p:sp>
        <p:nvSpPr>
          <p:cNvPr name="AutoShape 3" id="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764167" y="620819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2553980" y="866775"/>
            <a:ext cx="13180039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ISACA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1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627572" y="-733336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46818" y="6941682"/>
            <a:ext cx="4906600" cy="1968773"/>
          </a:xfrm>
          <a:custGeom>
            <a:avLst/>
            <a:gdLst/>
            <a:ahLst/>
            <a:cxnLst/>
            <a:rect r="r" b="b" t="t" l="l"/>
            <a:pathLst>
              <a:path h="1968773" w="4906600">
                <a:moveTo>
                  <a:pt x="0" y="0"/>
                </a:moveTo>
                <a:lnTo>
                  <a:pt x="4906600" y="0"/>
                </a:lnTo>
                <a:lnTo>
                  <a:pt x="4906600" y="1968773"/>
                </a:lnTo>
                <a:lnTo>
                  <a:pt x="0" y="1968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702946" y="8862830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91340" y="2339450"/>
            <a:ext cx="14067815" cy="794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7131" indent="-418566" lvl="1">
              <a:lnSpc>
                <a:spcPts val="6669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Kerangka kerja/framework dari ISACA</a:t>
            </a:r>
          </a:p>
          <a:p>
            <a:pPr algn="l" marL="837131" indent="-418566" lvl="1">
              <a:lnSpc>
                <a:spcPts val="6669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Framework tata kelola audit IT untuk governance &amp; management of Enterprise IT</a:t>
            </a:r>
          </a:p>
          <a:p>
            <a:pPr algn="l" marL="837131" indent="-418566" lvl="1">
              <a:lnSpc>
                <a:spcPts val="6669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COBIT diterapkan </a:t>
            </a:r>
            <a:r>
              <a:rPr lang="en-US" sz="3877">
                <a:solidFill>
                  <a:srgbClr val="A40847"/>
                </a:solidFill>
                <a:latin typeface="Alatsi"/>
                <a:ea typeface="Alatsi"/>
                <a:cs typeface="Alatsi"/>
                <a:sym typeface="Alatsi"/>
              </a:rPr>
              <a:t>untuk memastikan kualitas, kontrol, dan keandalan sistem informasi.</a:t>
            </a:r>
          </a:p>
          <a:p>
            <a:pPr algn="l" marL="837131" indent="-418566" lvl="1">
              <a:lnSpc>
                <a:spcPts val="6669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COBIT = kerangka kerja untuk mencapai kepatuhan undang-undang (law regulation)</a:t>
            </a:r>
          </a:p>
          <a:p>
            <a:pPr algn="l">
              <a:lnSpc>
                <a:spcPts val="5428"/>
              </a:lnSpc>
            </a:pPr>
          </a:p>
          <a:p>
            <a:pPr algn="l">
              <a:lnSpc>
                <a:spcPts val="5428"/>
              </a:lnSpc>
            </a:pPr>
          </a:p>
          <a:p>
            <a:pPr algn="l">
              <a:lnSpc>
                <a:spcPts val="5428"/>
              </a:lnSpc>
            </a:pPr>
          </a:p>
        </p:txBody>
      </p:sp>
      <p:sp>
        <p:nvSpPr>
          <p:cNvPr name="AutoShape 3" id="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764167" y="620819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2553980" y="866775"/>
            <a:ext cx="13180039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COBIT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1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627572" y="-733336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46818" y="6941682"/>
            <a:ext cx="4906600" cy="1968773"/>
          </a:xfrm>
          <a:custGeom>
            <a:avLst/>
            <a:gdLst/>
            <a:ahLst/>
            <a:cxnLst/>
            <a:rect r="r" b="b" t="t" l="l"/>
            <a:pathLst>
              <a:path h="1968773" w="4906600">
                <a:moveTo>
                  <a:pt x="0" y="0"/>
                </a:moveTo>
                <a:lnTo>
                  <a:pt x="4906600" y="0"/>
                </a:lnTo>
                <a:lnTo>
                  <a:pt x="4906600" y="1968773"/>
                </a:lnTo>
                <a:lnTo>
                  <a:pt x="0" y="1968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702946" y="8862830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982861" y="593323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7547" y="24215"/>
            <a:ext cx="7429944" cy="812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8"/>
              </a:lnSpc>
            </a:pPr>
            <a:r>
              <a:rPr lang="en-US" b="true" sz="479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REVOLUSI COBIT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3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3482681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46806" y="1028700"/>
            <a:ext cx="13194387" cy="9038155"/>
          </a:xfrm>
          <a:custGeom>
            <a:avLst/>
            <a:gdLst/>
            <a:ahLst/>
            <a:cxnLst/>
            <a:rect r="r" b="b" t="t" l="l"/>
            <a:pathLst>
              <a:path h="9038155" w="13194387">
                <a:moveTo>
                  <a:pt x="0" y="0"/>
                </a:moveTo>
                <a:lnTo>
                  <a:pt x="13194388" y="0"/>
                </a:lnTo>
                <a:lnTo>
                  <a:pt x="13194388" y="9038155"/>
                </a:lnTo>
                <a:lnTo>
                  <a:pt x="0" y="903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982861" y="593323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28219" y="1302886"/>
            <a:ext cx="13180039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b="true" sz="8499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REVOLUSI COBIT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3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3482681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702946" y="8862830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74919" y="298818"/>
            <a:ext cx="4906600" cy="1968773"/>
          </a:xfrm>
          <a:custGeom>
            <a:avLst/>
            <a:gdLst/>
            <a:ahLst/>
            <a:cxnLst/>
            <a:rect r="r" b="b" t="t" l="l"/>
            <a:pathLst>
              <a:path h="1968773" w="4906600">
                <a:moveTo>
                  <a:pt x="0" y="0"/>
                </a:moveTo>
                <a:lnTo>
                  <a:pt x="4906600" y="0"/>
                </a:lnTo>
                <a:lnTo>
                  <a:pt x="4906600" y="1968774"/>
                </a:lnTo>
                <a:lnTo>
                  <a:pt x="0" y="196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10093" y="3171291"/>
            <a:ext cx="14067815" cy="614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COBIT dirilis tahun 1996</a:t>
            </a:r>
          </a:p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Early 2000 COBIT 3</a:t>
            </a:r>
          </a:p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2005 = COBIT 4</a:t>
            </a:r>
          </a:p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2007 = COBIT 4.1 </a:t>
            </a:r>
          </a:p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COBIT 5 dirilis tahun 2013</a:t>
            </a:r>
          </a:p>
          <a:p>
            <a:pPr algn="l" marL="837131" indent="-418566" lvl="1">
              <a:lnSpc>
                <a:spcPts val="5428"/>
              </a:lnSpc>
              <a:buFont typeface="Arial"/>
              <a:buChar char="•"/>
            </a:pPr>
            <a:r>
              <a:rPr lang="en-US" sz="387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COBIT versi terbaru = COBIT 2019</a:t>
            </a:r>
          </a:p>
          <a:p>
            <a:pPr algn="l">
              <a:lnSpc>
                <a:spcPts val="5428"/>
              </a:lnSpc>
            </a:pPr>
          </a:p>
          <a:p>
            <a:pPr algn="l">
              <a:lnSpc>
                <a:spcPts val="5428"/>
              </a:lnSpc>
            </a:pPr>
          </a:p>
          <a:p>
            <a:pPr algn="l">
              <a:lnSpc>
                <a:spcPts val="5428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18390" y="866775"/>
            <a:ext cx="10451219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COBIT 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57505" y="3264902"/>
            <a:ext cx="11712104" cy="260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0824" indent="-400412" lvl="1">
              <a:lnSpc>
                <a:spcPts val="5192"/>
              </a:lnSpc>
              <a:buFont typeface="Arial"/>
              <a:buChar char="•"/>
            </a:pPr>
            <a:r>
              <a:rPr lang="en-US" b="true" sz="3709">
                <a:solidFill>
                  <a:srgbClr val="000000"/>
                </a:solidFill>
                <a:latin typeface="Open Sans 2 Semi-Bold"/>
                <a:ea typeface="Open Sans 2 Semi-Bold"/>
                <a:cs typeface="Open Sans 2 Semi-Bold"/>
                <a:sym typeface="Open Sans 2 Semi-Bold"/>
              </a:rPr>
              <a:t>COBIT 5 dirilis ISACA pada tahun 2013</a:t>
            </a:r>
          </a:p>
          <a:p>
            <a:pPr algn="l" marL="800824" indent="-400412" lvl="1">
              <a:lnSpc>
                <a:spcPts val="5192"/>
              </a:lnSpc>
              <a:buFont typeface="Arial"/>
              <a:buChar char="•"/>
            </a:pPr>
            <a:r>
              <a:rPr lang="en-US" sz="370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Terdapat 5 Key Principles COBIT 5</a:t>
            </a:r>
          </a:p>
          <a:p>
            <a:pPr algn="l" marL="800824" indent="-400412" lvl="1">
              <a:lnSpc>
                <a:spcPts val="5192"/>
              </a:lnSpc>
              <a:buFont typeface="Arial"/>
              <a:buChar char="•"/>
            </a:pPr>
            <a:r>
              <a:rPr lang="en-US" sz="370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Memiliki 5 Domain (EDM, APO, BAI, DSS, MEA) </a:t>
            </a:r>
          </a:p>
          <a:p>
            <a:pPr algn="l">
              <a:lnSpc>
                <a:spcPts val="5192"/>
              </a:lnSpc>
            </a:pPr>
          </a:p>
        </p:txBody>
      </p:sp>
      <p:sp>
        <p:nvSpPr>
          <p:cNvPr name="AutoShape 4" id="4"/>
          <p:cNvSpPr/>
          <p:nvPr/>
        </p:nvSpPr>
        <p:spPr>
          <a:xfrm flipH="true" flipV="true">
            <a:off x="1090490" y="-104525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H="true" flipV="true">
            <a:off x="1085850" y="7289441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4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512165" y="-1553858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2058" y="9048108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400000">
            <a:off x="-2415530" y="4939654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381400" y="8273913"/>
            <a:ext cx="4906600" cy="1968773"/>
          </a:xfrm>
          <a:custGeom>
            <a:avLst/>
            <a:gdLst/>
            <a:ahLst/>
            <a:cxnLst/>
            <a:rect r="r" b="b" t="t" l="l"/>
            <a:pathLst>
              <a:path h="1968773" w="4906600">
                <a:moveTo>
                  <a:pt x="0" y="0"/>
                </a:moveTo>
                <a:lnTo>
                  <a:pt x="4906600" y="0"/>
                </a:lnTo>
                <a:lnTo>
                  <a:pt x="4906600" y="1968774"/>
                </a:lnTo>
                <a:lnTo>
                  <a:pt x="0" y="196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980" y="573088"/>
            <a:ext cx="1091659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5 KEY PRINCIPLES COBIT 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27362" y="0"/>
            <a:ext cx="937061" cy="10287000"/>
            <a:chOff x="0" y="0"/>
            <a:chExt cx="24679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6798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6798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5400000">
            <a:off x="-2415530" y="4939654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AutoShape 7" id="7"/>
          <p:cNvSpPr/>
          <p:nvPr/>
        </p:nvSpPr>
        <p:spPr>
          <a:xfrm flipH="true" flipV="true">
            <a:off x="1085850" y="7289441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 flipV="true">
            <a:off x="1090490" y="-104525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5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697545" y="878816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4423" y="-164117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82495" y="1673225"/>
            <a:ext cx="12676660" cy="7320771"/>
          </a:xfrm>
          <a:custGeom>
            <a:avLst/>
            <a:gdLst/>
            <a:ahLst/>
            <a:cxnLst/>
            <a:rect r="r" b="b" t="t" l="l"/>
            <a:pathLst>
              <a:path h="7320771" w="12676660">
                <a:moveTo>
                  <a:pt x="0" y="0"/>
                </a:moveTo>
                <a:lnTo>
                  <a:pt x="12676660" y="0"/>
                </a:lnTo>
                <a:lnTo>
                  <a:pt x="12676660" y="7320771"/>
                </a:lnTo>
                <a:lnTo>
                  <a:pt x="0" y="7320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4172" y="495300"/>
            <a:ext cx="10916590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Principle 1: Meeting Stakeholder Needs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27362" y="0"/>
            <a:ext cx="937061" cy="10287000"/>
            <a:chOff x="0" y="0"/>
            <a:chExt cx="24679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6798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6798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5400000">
            <a:off x="-2415530" y="4939654"/>
            <a:ext cx="688210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STMIK WICIDA &amp; STITEK Bontang 2024 </a:t>
            </a:r>
          </a:p>
        </p:txBody>
      </p:sp>
      <p:sp>
        <p:nvSpPr>
          <p:cNvPr name="AutoShape 7" id="7"/>
          <p:cNvSpPr/>
          <p:nvPr/>
        </p:nvSpPr>
        <p:spPr>
          <a:xfrm flipH="true" flipV="true">
            <a:off x="1085850" y="7289441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 flipV="true">
            <a:off x="1090490" y="-104525"/>
            <a:ext cx="5403" cy="2997456"/>
          </a:xfrm>
          <a:prstGeom prst="line">
            <a:avLst/>
          </a:prstGeom>
          <a:ln cap="flat" w="114300">
            <a:solidFill>
              <a:srgbClr val="9FC3D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5859155" y="0"/>
            <a:ext cx="1562612" cy="1673225"/>
            <a:chOff x="0" y="0"/>
            <a:chExt cx="2083482" cy="223096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0398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437582"/>
              <a:ext cx="2083482" cy="124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true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5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697545" y="8788169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4423" y="-1641171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50090" y="1673225"/>
            <a:ext cx="11593832" cy="7260637"/>
          </a:xfrm>
          <a:custGeom>
            <a:avLst/>
            <a:gdLst/>
            <a:ahLst/>
            <a:cxnLst/>
            <a:rect r="r" b="b" t="t" l="l"/>
            <a:pathLst>
              <a:path h="7260637" w="11593832">
                <a:moveTo>
                  <a:pt x="0" y="0"/>
                </a:moveTo>
                <a:lnTo>
                  <a:pt x="11593832" y="0"/>
                </a:lnTo>
                <a:lnTo>
                  <a:pt x="11593832" y="7260637"/>
                </a:lnTo>
                <a:lnTo>
                  <a:pt x="0" y="726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DAGWK1QNcfc</dc:identifier>
  <dcterms:modified xsi:type="dcterms:W3CDTF">2011-08-01T06:04:30Z</dcterms:modified>
  <cp:revision>1</cp:revision>
  <dc:title>Cobit (</dc:title>
</cp:coreProperties>
</file>