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p:sldMasterIdLst>
    <p:sldMasterId id="2147483649" r:id="rId1"/>
  </p:sldMasterIdLst>
  <p:notesMasterIdLst>
    <p:notesMasterId r:id="rId30"/>
  </p:notesMasterIdLst>
  <p:handoutMasterIdLst>
    <p:handoutMasterId r:id="rId31"/>
  </p:handoutMasterIdLst>
  <p:sldIdLst>
    <p:sldId id="568" r:id="rId2"/>
    <p:sldId id="569" r:id="rId3"/>
    <p:sldId id="570" r:id="rId4"/>
    <p:sldId id="571" r:id="rId5"/>
    <p:sldId id="572" r:id="rId6"/>
    <p:sldId id="593" r:id="rId7"/>
    <p:sldId id="594" r:id="rId8"/>
    <p:sldId id="595" r:id="rId9"/>
    <p:sldId id="574" r:id="rId10"/>
    <p:sldId id="576" r:id="rId11"/>
    <p:sldId id="577" r:id="rId12"/>
    <p:sldId id="578" r:id="rId13"/>
    <p:sldId id="579" r:id="rId14"/>
    <p:sldId id="580" r:id="rId15"/>
    <p:sldId id="581" r:id="rId16"/>
    <p:sldId id="582" r:id="rId17"/>
    <p:sldId id="583" r:id="rId18"/>
    <p:sldId id="584" r:id="rId19"/>
    <p:sldId id="585" r:id="rId20"/>
    <p:sldId id="586" r:id="rId21"/>
    <p:sldId id="587" r:id="rId22"/>
    <p:sldId id="588" r:id="rId23"/>
    <p:sldId id="589" r:id="rId24"/>
    <p:sldId id="590" r:id="rId25"/>
    <p:sldId id="591" r:id="rId26"/>
    <p:sldId id="592" r:id="rId27"/>
    <p:sldId id="535" r:id="rId28"/>
    <p:sldId id="536" r:id="rId29"/>
  </p:sldIdLst>
  <p:sldSz cx="9144000" cy="6858000" type="screen4x3"/>
  <p:notesSz cx="6858000" cy="9144000"/>
  <p:embeddedFontLst>
    <p:embeddedFont>
      <p:font typeface="Tahoma" pitchFamily="34" charset="0"/>
      <p:regular r:id="rId32"/>
      <p:bold r:id="rId33"/>
    </p:embeddedFont>
    <p:embeddedFont>
      <p:font typeface="Book Antiqua" pitchFamily="18" charset="0"/>
      <p:regular r:id="rId34"/>
      <p:bold r:id="rId35"/>
      <p:italic r:id="rId36"/>
      <p:boldItalic r:id="rId37"/>
    </p:embeddedFont>
  </p:embeddedFontLst>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FFF99"/>
    <a:srgbClr val="FF6600"/>
    <a:srgbClr val="FF00FF"/>
    <a:srgbClr val="FF66FF"/>
    <a:srgbClr val="FFCCFF"/>
    <a:srgbClr val="CCCCFF"/>
    <a:srgbClr val="C20000"/>
    <a:srgbClr val="064ED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34578" autoAdjust="0"/>
    <p:restoredTop sz="86380" autoAdjust="0"/>
  </p:normalViewPr>
  <p:slideViewPr>
    <p:cSldViewPr>
      <p:cViewPr>
        <p:scale>
          <a:sx n="70" d="100"/>
          <a:sy n="70" d="100"/>
        </p:scale>
        <p:origin x="-1068" y="144"/>
      </p:cViewPr>
      <p:guideLst>
        <p:guide orient="horz" pos="2160"/>
        <p:guide pos="2880"/>
      </p:guideLst>
    </p:cSldViewPr>
  </p:slideViewPr>
  <p:outlineViewPr>
    <p:cViewPr>
      <p:scale>
        <a:sx n="33" d="100"/>
        <a:sy n="33" d="100"/>
      </p:scale>
      <p:origin x="240" y="0"/>
    </p:cViewPr>
  </p:outlineViewPr>
  <p:notesTextViewPr>
    <p:cViewPr>
      <p:scale>
        <a:sx n="100" d="100"/>
        <a:sy n="100" d="100"/>
      </p:scale>
      <p:origin x="0" y="0"/>
    </p:cViewPr>
  </p:notesTextViewPr>
  <p:sorterViewPr>
    <p:cViewPr>
      <p:scale>
        <a:sx n="66" d="100"/>
        <a:sy n="66" d="100"/>
      </p:scale>
      <p:origin x="0" y="23538"/>
    </p:cViewPr>
  </p:sorterViewPr>
  <p:notesViewPr>
    <p:cSldViewPr>
      <p:cViewPr>
        <p:scale>
          <a:sx n="75" d="100"/>
          <a:sy n="75" d="100"/>
        </p:scale>
        <p:origin x="-648" y="205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2.fntdata"/><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1.fntdata"/><Relationship Id="rId37" Type="http://schemas.openxmlformats.org/officeDocument/2006/relationships/font" Target="fonts/font6.fntdata"/><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font" Target="fonts/font4.fntdata"/></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image" Target="../media/image7.wmf"/><Relationship Id="rId7" Type="http://schemas.openxmlformats.org/officeDocument/2006/relationships/image" Target="../media/image11.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ChangeArrowheads="1"/>
          </p:cNvSpPr>
          <p:nvPr/>
        </p:nvSpPr>
        <p:spPr bwMode="auto">
          <a:xfrm>
            <a:off x="76200" y="8823325"/>
            <a:ext cx="6705600" cy="274638"/>
          </a:xfrm>
          <a:prstGeom prst="rect">
            <a:avLst/>
          </a:prstGeom>
          <a:noFill/>
          <a:ln w="12700">
            <a:noFill/>
            <a:miter lim="800000"/>
            <a:headEnd/>
            <a:tailEnd/>
          </a:ln>
          <a:effectLst/>
        </p:spPr>
        <p:txBody>
          <a:bodyPr wrap="none" anchor="ctr"/>
          <a:lstStyle/>
          <a:p>
            <a:endParaRPr lang="id-ID"/>
          </a:p>
        </p:txBody>
      </p:sp>
      <p:sp>
        <p:nvSpPr>
          <p:cNvPr id="3078" name="Line 6"/>
          <p:cNvSpPr>
            <a:spLocks noChangeShapeType="1"/>
          </p:cNvSpPr>
          <p:nvPr/>
        </p:nvSpPr>
        <p:spPr bwMode="auto">
          <a:xfrm>
            <a:off x="828675" y="381000"/>
            <a:ext cx="5622925" cy="0"/>
          </a:xfrm>
          <a:prstGeom prst="line">
            <a:avLst/>
          </a:prstGeom>
          <a:noFill/>
          <a:ln w="25400">
            <a:solidFill>
              <a:schemeClr val="tx1"/>
            </a:solidFill>
            <a:round/>
            <a:headEnd/>
            <a:tailEnd/>
          </a:ln>
          <a:effectLst/>
        </p:spPr>
        <p:txBody>
          <a:bodyPr wrap="none" anchor="ctr"/>
          <a:lstStyle/>
          <a:p>
            <a:endParaRPr lang="id-ID"/>
          </a:p>
        </p:txBody>
      </p:sp>
      <p:sp>
        <p:nvSpPr>
          <p:cNvPr id="3079" name="Line 7"/>
          <p:cNvSpPr>
            <a:spLocks noChangeShapeType="1"/>
          </p:cNvSpPr>
          <p:nvPr/>
        </p:nvSpPr>
        <p:spPr bwMode="auto">
          <a:xfrm>
            <a:off x="828675" y="8763000"/>
            <a:ext cx="5622925" cy="0"/>
          </a:xfrm>
          <a:prstGeom prst="line">
            <a:avLst/>
          </a:prstGeom>
          <a:noFill/>
          <a:ln w="25400">
            <a:solidFill>
              <a:schemeClr val="tx1"/>
            </a:solidFill>
            <a:round/>
            <a:headEnd/>
            <a:tailEnd/>
          </a:ln>
          <a:effectLst/>
        </p:spPr>
        <p:txBody>
          <a:bodyPr wrap="none" anchor="ctr"/>
          <a:lstStyle/>
          <a:p>
            <a:endParaRPr lang="id-ID"/>
          </a:p>
        </p:txBody>
      </p:sp>
      <p:sp>
        <p:nvSpPr>
          <p:cNvPr id="3080" name="Rectangle 8"/>
          <p:cNvSpPr>
            <a:spLocks noChangeArrowheads="1"/>
          </p:cNvSpPr>
          <p:nvPr/>
        </p:nvSpPr>
        <p:spPr bwMode="auto">
          <a:xfrm>
            <a:off x="71438" y="8818563"/>
            <a:ext cx="6715125" cy="241300"/>
          </a:xfrm>
          <a:prstGeom prst="rect">
            <a:avLst/>
          </a:prstGeom>
          <a:noFill/>
          <a:ln w="12700">
            <a:noFill/>
            <a:miter lim="800000"/>
            <a:headEnd/>
            <a:tailEnd/>
          </a:ln>
          <a:effectLst/>
        </p:spPr>
        <p:txBody>
          <a:bodyPr lIns="90488" tIns="44450" rIns="90488" bIns="44450">
            <a:spAutoFit/>
          </a:bodyPr>
          <a:lstStyle/>
          <a:p>
            <a:pPr eaLnBrk="0" hangingPunct="0">
              <a:tabLst>
                <a:tab pos="285750" algn="l"/>
                <a:tab pos="6457950" algn="r"/>
              </a:tabLst>
            </a:pPr>
            <a:r>
              <a:rPr lang="en-US" sz="1000">
                <a:latin typeface="Arial" pitchFamily="34" charset="0"/>
              </a:rPr>
              <a:t>	Statistics for Managers Using Microsoft Excel, 3/e	© 2002 Prentice-Hall, Inc.</a:t>
            </a:r>
          </a:p>
        </p:txBody>
      </p:sp>
      <p:sp>
        <p:nvSpPr>
          <p:cNvPr id="3081" name="Rectangle 9"/>
          <p:cNvSpPr>
            <a:spLocks noChangeArrowheads="1"/>
          </p:cNvSpPr>
          <p:nvPr/>
        </p:nvSpPr>
        <p:spPr bwMode="auto">
          <a:xfrm>
            <a:off x="71438" y="55563"/>
            <a:ext cx="6715125" cy="271462"/>
          </a:xfrm>
          <a:prstGeom prst="rect">
            <a:avLst/>
          </a:prstGeom>
          <a:noFill/>
          <a:ln w="12700">
            <a:noFill/>
            <a:miter lim="800000"/>
            <a:headEnd/>
            <a:tailEnd/>
          </a:ln>
          <a:effectLst/>
        </p:spPr>
        <p:txBody>
          <a:bodyPr lIns="90488" tIns="44450" rIns="90488" bIns="44450">
            <a:spAutoFit/>
          </a:bodyPr>
          <a:lstStyle/>
          <a:p>
            <a:pPr eaLnBrk="0" hangingPunct="0">
              <a:tabLst>
                <a:tab pos="285750" algn="l"/>
                <a:tab pos="3257550" algn="ctr"/>
                <a:tab pos="6457950" algn="r"/>
              </a:tabLst>
            </a:pPr>
            <a:r>
              <a:rPr lang="en-US" sz="1200">
                <a:latin typeface="Arial" pitchFamily="34" charset="0"/>
              </a:rPr>
              <a:t>	Chapter 4	</a:t>
            </a:r>
            <a:r>
              <a:rPr lang="en-US" sz="1200" b="1">
                <a:latin typeface="Arial" pitchFamily="34" charset="0"/>
              </a:rPr>
              <a:t>Student Lecture Notes</a:t>
            </a:r>
            <a:r>
              <a:rPr lang="en-US" sz="1200">
                <a:latin typeface="Arial" pitchFamily="34" charset="0"/>
              </a:rPr>
              <a:t>	 4-</a:t>
            </a:r>
            <a:fld id="{13F45CA2-BA82-47E9-B975-175F6C4DF776}" type="slidenum">
              <a:rPr lang="en-US" sz="1200">
                <a:latin typeface="Arial" pitchFamily="34" charset="0"/>
              </a:rPr>
              <a:pPr eaLnBrk="0" hangingPunct="0">
                <a:tabLst>
                  <a:tab pos="285750" algn="l"/>
                  <a:tab pos="3257550" algn="ctr"/>
                  <a:tab pos="6457950" algn="r"/>
                </a:tabLst>
              </a:pPr>
              <a:t>‹#›</a:t>
            </a:fld>
            <a:endParaRPr lang="en-US" sz="1200">
              <a:latin typeface="Arial" pitchFamily="34" charset="0"/>
            </a:endParaRPr>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3276600"/>
            <a:ext cx="5029200" cy="51816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1150938" y="692150"/>
            <a:ext cx="4556125" cy="3416300"/>
          </a:xfrm>
          <a:prstGeom prst="rect">
            <a:avLst/>
          </a:prstGeom>
          <a:noFill/>
          <a:ln w="12700">
            <a:solidFill>
              <a:schemeClr val="tx1"/>
            </a:solidFill>
            <a:miter lim="800000"/>
            <a:headEnd/>
            <a:tailEnd/>
          </a:ln>
          <a:effectLst/>
        </p:spPr>
      </p:sp>
      <p:sp>
        <p:nvSpPr>
          <p:cNvPr id="2052" name="Line 4"/>
          <p:cNvSpPr>
            <a:spLocks noChangeShapeType="1"/>
          </p:cNvSpPr>
          <p:nvPr/>
        </p:nvSpPr>
        <p:spPr bwMode="auto">
          <a:xfrm>
            <a:off x="1120775" y="3581400"/>
            <a:ext cx="4657725" cy="0"/>
          </a:xfrm>
          <a:prstGeom prst="line">
            <a:avLst/>
          </a:prstGeom>
          <a:noFill/>
          <a:ln w="12700">
            <a:solidFill>
              <a:schemeClr val="folHlink"/>
            </a:solidFill>
            <a:round/>
            <a:headEnd/>
            <a:tailEnd/>
          </a:ln>
          <a:effectLst/>
        </p:spPr>
        <p:txBody>
          <a:bodyPr wrap="none" anchor="ctr"/>
          <a:lstStyle/>
          <a:p>
            <a:endParaRPr lang="id-ID"/>
          </a:p>
        </p:txBody>
      </p:sp>
      <p:sp>
        <p:nvSpPr>
          <p:cNvPr id="2053" name="Line 5"/>
          <p:cNvSpPr>
            <a:spLocks noChangeShapeType="1"/>
          </p:cNvSpPr>
          <p:nvPr/>
        </p:nvSpPr>
        <p:spPr bwMode="auto">
          <a:xfrm>
            <a:off x="1120775" y="3886200"/>
            <a:ext cx="4657725" cy="0"/>
          </a:xfrm>
          <a:prstGeom prst="line">
            <a:avLst/>
          </a:prstGeom>
          <a:noFill/>
          <a:ln w="12700">
            <a:solidFill>
              <a:schemeClr val="folHlink"/>
            </a:solidFill>
            <a:round/>
            <a:headEnd/>
            <a:tailEnd/>
          </a:ln>
          <a:effectLst/>
        </p:spPr>
        <p:txBody>
          <a:bodyPr wrap="none" anchor="ctr"/>
          <a:lstStyle/>
          <a:p>
            <a:endParaRPr lang="id-ID"/>
          </a:p>
        </p:txBody>
      </p:sp>
      <p:sp>
        <p:nvSpPr>
          <p:cNvPr id="2054" name="Line 6"/>
          <p:cNvSpPr>
            <a:spLocks noChangeShapeType="1"/>
          </p:cNvSpPr>
          <p:nvPr/>
        </p:nvSpPr>
        <p:spPr bwMode="auto">
          <a:xfrm>
            <a:off x="1120775" y="4191000"/>
            <a:ext cx="4657725" cy="0"/>
          </a:xfrm>
          <a:prstGeom prst="line">
            <a:avLst/>
          </a:prstGeom>
          <a:noFill/>
          <a:ln w="12700">
            <a:solidFill>
              <a:schemeClr val="folHlink"/>
            </a:solidFill>
            <a:round/>
            <a:headEnd/>
            <a:tailEnd/>
          </a:ln>
          <a:effectLst/>
        </p:spPr>
        <p:txBody>
          <a:bodyPr wrap="none" anchor="ctr"/>
          <a:lstStyle/>
          <a:p>
            <a:endParaRPr lang="id-ID"/>
          </a:p>
        </p:txBody>
      </p:sp>
      <p:sp>
        <p:nvSpPr>
          <p:cNvPr id="2055" name="Line 7"/>
          <p:cNvSpPr>
            <a:spLocks noChangeShapeType="1"/>
          </p:cNvSpPr>
          <p:nvPr/>
        </p:nvSpPr>
        <p:spPr bwMode="auto">
          <a:xfrm>
            <a:off x="1120775" y="4495800"/>
            <a:ext cx="4657725" cy="0"/>
          </a:xfrm>
          <a:prstGeom prst="line">
            <a:avLst/>
          </a:prstGeom>
          <a:noFill/>
          <a:ln w="12700">
            <a:solidFill>
              <a:schemeClr val="folHlink"/>
            </a:solidFill>
            <a:round/>
            <a:headEnd/>
            <a:tailEnd/>
          </a:ln>
          <a:effectLst/>
        </p:spPr>
        <p:txBody>
          <a:bodyPr wrap="none" anchor="ctr"/>
          <a:lstStyle/>
          <a:p>
            <a:endParaRPr lang="id-ID"/>
          </a:p>
        </p:txBody>
      </p:sp>
      <p:sp>
        <p:nvSpPr>
          <p:cNvPr id="2056" name="Line 8"/>
          <p:cNvSpPr>
            <a:spLocks noChangeShapeType="1"/>
          </p:cNvSpPr>
          <p:nvPr/>
        </p:nvSpPr>
        <p:spPr bwMode="auto">
          <a:xfrm>
            <a:off x="1120775" y="4800600"/>
            <a:ext cx="4657725" cy="0"/>
          </a:xfrm>
          <a:prstGeom prst="line">
            <a:avLst/>
          </a:prstGeom>
          <a:noFill/>
          <a:ln w="12700">
            <a:solidFill>
              <a:schemeClr val="folHlink"/>
            </a:solidFill>
            <a:round/>
            <a:headEnd/>
            <a:tailEnd/>
          </a:ln>
          <a:effectLst/>
        </p:spPr>
        <p:txBody>
          <a:bodyPr wrap="none" anchor="ctr"/>
          <a:lstStyle/>
          <a:p>
            <a:endParaRPr lang="id-ID"/>
          </a:p>
        </p:txBody>
      </p:sp>
      <p:sp>
        <p:nvSpPr>
          <p:cNvPr id="2057" name="Line 9"/>
          <p:cNvSpPr>
            <a:spLocks noChangeShapeType="1"/>
          </p:cNvSpPr>
          <p:nvPr/>
        </p:nvSpPr>
        <p:spPr bwMode="auto">
          <a:xfrm>
            <a:off x="1120775" y="5105400"/>
            <a:ext cx="4657725" cy="0"/>
          </a:xfrm>
          <a:prstGeom prst="line">
            <a:avLst/>
          </a:prstGeom>
          <a:noFill/>
          <a:ln w="12700">
            <a:solidFill>
              <a:schemeClr val="folHlink"/>
            </a:solidFill>
            <a:round/>
            <a:headEnd/>
            <a:tailEnd/>
          </a:ln>
          <a:effectLst/>
        </p:spPr>
        <p:txBody>
          <a:bodyPr wrap="none" anchor="ctr"/>
          <a:lstStyle/>
          <a:p>
            <a:endParaRPr lang="id-ID"/>
          </a:p>
        </p:txBody>
      </p:sp>
      <p:sp>
        <p:nvSpPr>
          <p:cNvPr id="2058" name="Line 10"/>
          <p:cNvSpPr>
            <a:spLocks noChangeShapeType="1"/>
          </p:cNvSpPr>
          <p:nvPr/>
        </p:nvSpPr>
        <p:spPr bwMode="auto">
          <a:xfrm>
            <a:off x="1120775" y="5105400"/>
            <a:ext cx="4657725" cy="0"/>
          </a:xfrm>
          <a:prstGeom prst="line">
            <a:avLst/>
          </a:prstGeom>
          <a:noFill/>
          <a:ln w="12700">
            <a:solidFill>
              <a:schemeClr val="folHlink"/>
            </a:solidFill>
            <a:round/>
            <a:headEnd/>
            <a:tailEnd/>
          </a:ln>
          <a:effectLst/>
        </p:spPr>
        <p:txBody>
          <a:bodyPr wrap="none" anchor="ctr"/>
          <a:lstStyle/>
          <a:p>
            <a:endParaRPr lang="id-ID"/>
          </a:p>
        </p:txBody>
      </p:sp>
      <p:sp>
        <p:nvSpPr>
          <p:cNvPr id="2059" name="Line 11"/>
          <p:cNvSpPr>
            <a:spLocks noChangeShapeType="1"/>
          </p:cNvSpPr>
          <p:nvPr/>
        </p:nvSpPr>
        <p:spPr bwMode="auto">
          <a:xfrm>
            <a:off x="1120775" y="5410200"/>
            <a:ext cx="4657725" cy="0"/>
          </a:xfrm>
          <a:prstGeom prst="line">
            <a:avLst/>
          </a:prstGeom>
          <a:noFill/>
          <a:ln w="12700">
            <a:solidFill>
              <a:schemeClr val="folHlink"/>
            </a:solidFill>
            <a:round/>
            <a:headEnd/>
            <a:tailEnd/>
          </a:ln>
          <a:effectLst/>
        </p:spPr>
        <p:txBody>
          <a:bodyPr wrap="none" anchor="ctr"/>
          <a:lstStyle/>
          <a:p>
            <a:endParaRPr lang="id-ID"/>
          </a:p>
        </p:txBody>
      </p:sp>
      <p:sp>
        <p:nvSpPr>
          <p:cNvPr id="2060" name="Line 12"/>
          <p:cNvSpPr>
            <a:spLocks noChangeShapeType="1"/>
          </p:cNvSpPr>
          <p:nvPr/>
        </p:nvSpPr>
        <p:spPr bwMode="auto">
          <a:xfrm>
            <a:off x="1120775" y="5715000"/>
            <a:ext cx="4657725" cy="0"/>
          </a:xfrm>
          <a:prstGeom prst="line">
            <a:avLst/>
          </a:prstGeom>
          <a:noFill/>
          <a:ln w="12700">
            <a:solidFill>
              <a:schemeClr val="folHlink"/>
            </a:solidFill>
            <a:round/>
            <a:headEnd/>
            <a:tailEnd/>
          </a:ln>
          <a:effectLst/>
        </p:spPr>
        <p:txBody>
          <a:bodyPr wrap="none" anchor="ctr"/>
          <a:lstStyle/>
          <a:p>
            <a:endParaRPr lang="id-ID"/>
          </a:p>
        </p:txBody>
      </p:sp>
      <p:sp>
        <p:nvSpPr>
          <p:cNvPr id="2061" name="Line 13"/>
          <p:cNvSpPr>
            <a:spLocks noChangeShapeType="1"/>
          </p:cNvSpPr>
          <p:nvPr/>
        </p:nvSpPr>
        <p:spPr bwMode="auto">
          <a:xfrm>
            <a:off x="1120775" y="6019800"/>
            <a:ext cx="4657725" cy="0"/>
          </a:xfrm>
          <a:prstGeom prst="line">
            <a:avLst/>
          </a:prstGeom>
          <a:noFill/>
          <a:ln w="12700">
            <a:solidFill>
              <a:schemeClr val="folHlink"/>
            </a:solidFill>
            <a:round/>
            <a:headEnd/>
            <a:tailEnd/>
          </a:ln>
          <a:effectLst/>
        </p:spPr>
        <p:txBody>
          <a:bodyPr wrap="none" anchor="ctr"/>
          <a:lstStyle/>
          <a:p>
            <a:endParaRPr lang="id-ID"/>
          </a:p>
        </p:txBody>
      </p:sp>
      <p:sp>
        <p:nvSpPr>
          <p:cNvPr id="2062" name="Line 14"/>
          <p:cNvSpPr>
            <a:spLocks noChangeShapeType="1"/>
          </p:cNvSpPr>
          <p:nvPr/>
        </p:nvSpPr>
        <p:spPr bwMode="auto">
          <a:xfrm>
            <a:off x="1120775" y="6324600"/>
            <a:ext cx="4657725" cy="0"/>
          </a:xfrm>
          <a:prstGeom prst="line">
            <a:avLst/>
          </a:prstGeom>
          <a:noFill/>
          <a:ln w="12700">
            <a:solidFill>
              <a:schemeClr val="folHlink"/>
            </a:solidFill>
            <a:round/>
            <a:headEnd/>
            <a:tailEnd/>
          </a:ln>
          <a:effectLst/>
        </p:spPr>
        <p:txBody>
          <a:bodyPr wrap="none" anchor="ctr"/>
          <a:lstStyle/>
          <a:p>
            <a:endParaRPr lang="id-ID"/>
          </a:p>
        </p:txBody>
      </p:sp>
      <p:sp>
        <p:nvSpPr>
          <p:cNvPr id="2063" name="Line 15"/>
          <p:cNvSpPr>
            <a:spLocks noChangeShapeType="1"/>
          </p:cNvSpPr>
          <p:nvPr/>
        </p:nvSpPr>
        <p:spPr bwMode="auto">
          <a:xfrm>
            <a:off x="1120775" y="6629400"/>
            <a:ext cx="4657725" cy="0"/>
          </a:xfrm>
          <a:prstGeom prst="line">
            <a:avLst/>
          </a:prstGeom>
          <a:noFill/>
          <a:ln w="12700">
            <a:solidFill>
              <a:schemeClr val="folHlink"/>
            </a:solidFill>
            <a:round/>
            <a:headEnd/>
            <a:tailEnd/>
          </a:ln>
          <a:effectLst/>
        </p:spPr>
        <p:txBody>
          <a:bodyPr wrap="none" anchor="ctr"/>
          <a:lstStyle/>
          <a:p>
            <a:endParaRPr lang="id-ID"/>
          </a:p>
        </p:txBody>
      </p:sp>
      <p:sp>
        <p:nvSpPr>
          <p:cNvPr id="2064" name="Line 16"/>
          <p:cNvSpPr>
            <a:spLocks noChangeShapeType="1"/>
          </p:cNvSpPr>
          <p:nvPr/>
        </p:nvSpPr>
        <p:spPr bwMode="auto">
          <a:xfrm>
            <a:off x="1120775" y="6934200"/>
            <a:ext cx="4657725" cy="0"/>
          </a:xfrm>
          <a:prstGeom prst="line">
            <a:avLst/>
          </a:prstGeom>
          <a:noFill/>
          <a:ln w="12700">
            <a:solidFill>
              <a:schemeClr val="folHlink"/>
            </a:solidFill>
            <a:round/>
            <a:headEnd/>
            <a:tailEnd/>
          </a:ln>
          <a:effectLst/>
        </p:spPr>
        <p:txBody>
          <a:bodyPr wrap="none" anchor="ctr"/>
          <a:lstStyle/>
          <a:p>
            <a:endParaRPr lang="id-ID"/>
          </a:p>
        </p:txBody>
      </p:sp>
      <p:sp>
        <p:nvSpPr>
          <p:cNvPr id="2065" name="Line 17"/>
          <p:cNvSpPr>
            <a:spLocks noChangeShapeType="1"/>
          </p:cNvSpPr>
          <p:nvPr/>
        </p:nvSpPr>
        <p:spPr bwMode="auto">
          <a:xfrm>
            <a:off x="1120775" y="7239000"/>
            <a:ext cx="4657725" cy="0"/>
          </a:xfrm>
          <a:prstGeom prst="line">
            <a:avLst/>
          </a:prstGeom>
          <a:noFill/>
          <a:ln w="12700">
            <a:solidFill>
              <a:schemeClr val="folHlink"/>
            </a:solidFill>
            <a:round/>
            <a:headEnd/>
            <a:tailEnd/>
          </a:ln>
          <a:effectLst/>
        </p:spPr>
        <p:txBody>
          <a:bodyPr wrap="none" anchor="ctr"/>
          <a:lstStyle/>
          <a:p>
            <a:endParaRPr lang="id-ID"/>
          </a:p>
        </p:txBody>
      </p:sp>
      <p:sp>
        <p:nvSpPr>
          <p:cNvPr id="2066" name="Line 18"/>
          <p:cNvSpPr>
            <a:spLocks noChangeShapeType="1"/>
          </p:cNvSpPr>
          <p:nvPr/>
        </p:nvSpPr>
        <p:spPr bwMode="auto">
          <a:xfrm>
            <a:off x="1120775" y="7543800"/>
            <a:ext cx="4657725" cy="0"/>
          </a:xfrm>
          <a:prstGeom prst="line">
            <a:avLst/>
          </a:prstGeom>
          <a:noFill/>
          <a:ln w="12700">
            <a:solidFill>
              <a:schemeClr val="folHlink"/>
            </a:solidFill>
            <a:round/>
            <a:headEnd/>
            <a:tailEnd/>
          </a:ln>
          <a:effectLst/>
        </p:spPr>
        <p:txBody>
          <a:bodyPr wrap="none" anchor="ctr"/>
          <a:lstStyle/>
          <a:p>
            <a:endParaRPr lang="id-ID"/>
          </a:p>
        </p:txBody>
      </p:sp>
      <p:sp>
        <p:nvSpPr>
          <p:cNvPr id="2067" name="Line 19"/>
          <p:cNvSpPr>
            <a:spLocks noChangeShapeType="1"/>
          </p:cNvSpPr>
          <p:nvPr/>
        </p:nvSpPr>
        <p:spPr bwMode="auto">
          <a:xfrm>
            <a:off x="1120775" y="7848600"/>
            <a:ext cx="4657725" cy="0"/>
          </a:xfrm>
          <a:prstGeom prst="line">
            <a:avLst/>
          </a:prstGeom>
          <a:noFill/>
          <a:ln w="12700">
            <a:solidFill>
              <a:schemeClr val="folHlink"/>
            </a:solidFill>
            <a:round/>
            <a:headEnd/>
            <a:tailEnd/>
          </a:ln>
          <a:effectLst/>
        </p:spPr>
        <p:txBody>
          <a:bodyPr wrap="none" anchor="ctr"/>
          <a:lstStyle/>
          <a:p>
            <a:endParaRPr lang="id-ID"/>
          </a:p>
        </p:txBody>
      </p:sp>
      <p:sp>
        <p:nvSpPr>
          <p:cNvPr id="2068" name="Line 20"/>
          <p:cNvSpPr>
            <a:spLocks noChangeShapeType="1"/>
          </p:cNvSpPr>
          <p:nvPr/>
        </p:nvSpPr>
        <p:spPr bwMode="auto">
          <a:xfrm>
            <a:off x="1120775" y="8153400"/>
            <a:ext cx="4657725" cy="0"/>
          </a:xfrm>
          <a:prstGeom prst="line">
            <a:avLst/>
          </a:prstGeom>
          <a:noFill/>
          <a:ln w="12700">
            <a:solidFill>
              <a:schemeClr val="folHlink"/>
            </a:solidFill>
            <a:round/>
            <a:headEnd/>
            <a:tailEnd/>
          </a:ln>
          <a:effectLst/>
        </p:spPr>
        <p:txBody>
          <a:bodyPr wrap="none" anchor="ctr"/>
          <a:lstStyle/>
          <a:p>
            <a:endParaRPr lang="id-ID"/>
          </a:p>
        </p:txBody>
      </p:sp>
      <p:sp>
        <p:nvSpPr>
          <p:cNvPr id="2069" name="Line 21"/>
          <p:cNvSpPr>
            <a:spLocks noChangeShapeType="1"/>
          </p:cNvSpPr>
          <p:nvPr/>
        </p:nvSpPr>
        <p:spPr bwMode="auto">
          <a:xfrm>
            <a:off x="1120775" y="8458200"/>
            <a:ext cx="4657725" cy="0"/>
          </a:xfrm>
          <a:prstGeom prst="line">
            <a:avLst/>
          </a:prstGeom>
          <a:noFill/>
          <a:ln w="12700">
            <a:solidFill>
              <a:schemeClr val="folHlink"/>
            </a:solidFill>
            <a:round/>
            <a:headEnd/>
            <a:tailEnd/>
          </a:ln>
          <a:effectLst/>
        </p:spPr>
        <p:txBody>
          <a:bodyPr wrap="none" anchor="ctr"/>
          <a:lstStyle/>
          <a:p>
            <a:endParaRPr lang="id-ID"/>
          </a:p>
        </p:txBody>
      </p:sp>
      <p:sp>
        <p:nvSpPr>
          <p:cNvPr id="2070" name="Line 22"/>
          <p:cNvSpPr>
            <a:spLocks noChangeShapeType="1"/>
          </p:cNvSpPr>
          <p:nvPr/>
        </p:nvSpPr>
        <p:spPr bwMode="auto">
          <a:xfrm>
            <a:off x="523875" y="381000"/>
            <a:ext cx="5851525" cy="0"/>
          </a:xfrm>
          <a:prstGeom prst="line">
            <a:avLst/>
          </a:prstGeom>
          <a:noFill/>
          <a:ln w="25400">
            <a:solidFill>
              <a:schemeClr val="tx1"/>
            </a:solidFill>
            <a:round/>
            <a:headEnd/>
            <a:tailEnd/>
          </a:ln>
          <a:effectLst/>
        </p:spPr>
        <p:txBody>
          <a:bodyPr wrap="none" anchor="ctr"/>
          <a:lstStyle/>
          <a:p>
            <a:endParaRPr lang="id-ID"/>
          </a:p>
        </p:txBody>
      </p:sp>
      <p:sp>
        <p:nvSpPr>
          <p:cNvPr id="2071" name="Rectangle 23"/>
          <p:cNvSpPr>
            <a:spLocks noChangeArrowheads="1"/>
          </p:cNvSpPr>
          <p:nvPr/>
        </p:nvSpPr>
        <p:spPr bwMode="auto">
          <a:xfrm>
            <a:off x="77788" y="8824913"/>
            <a:ext cx="6702425" cy="241300"/>
          </a:xfrm>
          <a:prstGeom prst="rect">
            <a:avLst/>
          </a:prstGeom>
          <a:noFill/>
          <a:ln w="12700">
            <a:noFill/>
            <a:miter lim="800000"/>
            <a:headEnd/>
            <a:tailEnd/>
          </a:ln>
          <a:effectLst/>
        </p:spPr>
        <p:txBody>
          <a:bodyPr lIns="90488" tIns="44450" rIns="90488" bIns="44450">
            <a:spAutoFit/>
          </a:bodyPr>
          <a:lstStyle/>
          <a:p>
            <a:pPr eaLnBrk="0" hangingPunct="0">
              <a:tabLst>
                <a:tab pos="285750" algn="l"/>
                <a:tab pos="6457950" algn="r"/>
              </a:tabLst>
            </a:pPr>
            <a:r>
              <a:rPr lang="en-US" sz="1000">
                <a:latin typeface="Arial" pitchFamily="34" charset="0"/>
              </a:rPr>
              <a:t> Statistics for Managers Using Microsoft Excel, 2/e	© 1999 Prentice-Hall, Inc.</a:t>
            </a:r>
          </a:p>
        </p:txBody>
      </p:sp>
      <p:sp>
        <p:nvSpPr>
          <p:cNvPr id="2072" name="Line 24"/>
          <p:cNvSpPr>
            <a:spLocks noChangeShapeType="1"/>
          </p:cNvSpPr>
          <p:nvPr/>
        </p:nvSpPr>
        <p:spPr bwMode="auto">
          <a:xfrm>
            <a:off x="523875" y="8763000"/>
            <a:ext cx="5851525" cy="0"/>
          </a:xfrm>
          <a:prstGeom prst="line">
            <a:avLst/>
          </a:prstGeom>
          <a:noFill/>
          <a:ln w="25400">
            <a:solidFill>
              <a:schemeClr val="tx1"/>
            </a:solidFill>
            <a:round/>
            <a:headEnd/>
            <a:tailEnd/>
          </a:ln>
          <a:effectLst/>
        </p:spPr>
        <p:txBody>
          <a:bodyPr wrap="none" anchor="ctr"/>
          <a:lstStyle/>
          <a:p>
            <a:endParaRPr lang="id-ID"/>
          </a:p>
        </p:txBody>
      </p:sp>
      <p:sp>
        <p:nvSpPr>
          <p:cNvPr id="2073" name="Rectangle 25"/>
          <p:cNvSpPr>
            <a:spLocks noChangeArrowheads="1"/>
          </p:cNvSpPr>
          <p:nvPr/>
        </p:nvSpPr>
        <p:spPr bwMode="auto">
          <a:xfrm>
            <a:off x="77788" y="61913"/>
            <a:ext cx="6702425" cy="271462"/>
          </a:xfrm>
          <a:prstGeom prst="rect">
            <a:avLst/>
          </a:prstGeom>
          <a:noFill/>
          <a:ln w="12700">
            <a:noFill/>
            <a:miter lim="800000"/>
            <a:headEnd/>
            <a:tailEnd/>
          </a:ln>
          <a:effectLst/>
        </p:spPr>
        <p:txBody>
          <a:bodyPr lIns="90488" tIns="44450" rIns="90488" bIns="44450">
            <a:spAutoFit/>
          </a:bodyPr>
          <a:lstStyle/>
          <a:p>
            <a:pPr eaLnBrk="0" hangingPunct="0">
              <a:tabLst>
                <a:tab pos="285750" algn="l"/>
                <a:tab pos="3257550" algn="ctr"/>
                <a:tab pos="6457950" algn="r"/>
              </a:tabLst>
            </a:pPr>
            <a:r>
              <a:rPr lang="en-US" sz="1200">
                <a:latin typeface="Arial" pitchFamily="34" charset="0"/>
              </a:rPr>
              <a:t>	Chapter 1	</a:t>
            </a:r>
            <a:r>
              <a:rPr lang="en-US" sz="1200" b="1">
                <a:latin typeface="Arial" pitchFamily="34" charset="0"/>
              </a:rPr>
              <a:t>Instructor Notes</a:t>
            </a:r>
            <a:r>
              <a:rPr lang="en-US" sz="1200">
                <a:latin typeface="Arial" pitchFamily="34" charset="0"/>
              </a:rPr>
              <a:t>	1-</a:t>
            </a:r>
            <a:fld id="{DD0669B1-01B8-49DD-B76C-E523658B13E3}" type="slidenum">
              <a:rPr lang="en-US" sz="1200">
                <a:latin typeface="Arial" pitchFamily="34" charset="0"/>
              </a:rPr>
              <a:pPr eaLnBrk="0" hangingPunct="0">
                <a:tabLst>
                  <a:tab pos="285750" algn="l"/>
                  <a:tab pos="3257550" algn="ctr"/>
                  <a:tab pos="6457950" algn="r"/>
                </a:tabLst>
              </a:pPr>
              <a:t>‹#›</a:t>
            </a:fld>
            <a:endParaRPr lang="en-US" sz="1200">
              <a:latin typeface="Arial" pitchFamily="34" charset="0"/>
            </a:endParaRPr>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4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4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4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4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4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9154" name="Group 2"/>
          <p:cNvGrpSpPr>
            <a:grpSpLocks/>
          </p:cNvGrpSpPr>
          <p:nvPr/>
        </p:nvGrpSpPr>
        <p:grpSpPr bwMode="auto">
          <a:xfrm>
            <a:off x="0" y="2441575"/>
            <a:ext cx="9009063" cy="1047750"/>
            <a:chOff x="0" y="1536"/>
            <a:chExt cx="5675" cy="663"/>
          </a:xfrm>
        </p:grpSpPr>
        <p:grpSp>
          <p:nvGrpSpPr>
            <p:cNvPr id="49155" name="Group 3"/>
            <p:cNvGrpSpPr>
              <a:grpSpLocks/>
            </p:cNvGrpSpPr>
            <p:nvPr/>
          </p:nvGrpSpPr>
          <p:grpSpPr bwMode="auto">
            <a:xfrm>
              <a:off x="183" y="1604"/>
              <a:ext cx="448" cy="299"/>
              <a:chOff x="720" y="336"/>
              <a:chExt cx="624" cy="432"/>
            </a:xfrm>
          </p:grpSpPr>
          <p:sp>
            <p:nvSpPr>
              <p:cNvPr id="49156"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id-ID"/>
              </a:p>
            </p:txBody>
          </p:sp>
          <p:sp>
            <p:nvSpPr>
              <p:cNvPr id="49157"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id-ID"/>
              </a:p>
            </p:txBody>
          </p:sp>
        </p:grpSp>
        <p:grpSp>
          <p:nvGrpSpPr>
            <p:cNvPr id="49158" name="Group 6"/>
            <p:cNvGrpSpPr>
              <a:grpSpLocks/>
            </p:cNvGrpSpPr>
            <p:nvPr/>
          </p:nvGrpSpPr>
          <p:grpSpPr bwMode="auto">
            <a:xfrm>
              <a:off x="261" y="1870"/>
              <a:ext cx="465" cy="299"/>
              <a:chOff x="912" y="2640"/>
              <a:chExt cx="672" cy="432"/>
            </a:xfrm>
          </p:grpSpPr>
          <p:sp>
            <p:nvSpPr>
              <p:cNvPr id="49159"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id-ID"/>
              </a:p>
            </p:txBody>
          </p:sp>
          <p:sp>
            <p:nvSpPr>
              <p:cNvPr id="49160"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id-ID"/>
              </a:p>
            </p:txBody>
          </p:sp>
        </p:grpSp>
        <p:sp>
          <p:nvSpPr>
            <p:cNvPr id="49161"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id-ID"/>
            </a:p>
          </p:txBody>
        </p:sp>
        <p:sp>
          <p:nvSpPr>
            <p:cNvPr id="49162"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id-ID"/>
            </a:p>
          </p:txBody>
        </p:sp>
        <p:sp>
          <p:nvSpPr>
            <p:cNvPr id="49163"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id-ID"/>
            </a:p>
          </p:txBody>
        </p:sp>
      </p:grpSp>
      <p:sp>
        <p:nvSpPr>
          <p:cNvPr id="49164" name="Rectangle 12"/>
          <p:cNvSpPr>
            <a:spLocks noGrp="1" noChangeArrowheads="1"/>
          </p:cNvSpPr>
          <p:nvPr>
            <p:ph type="ctrTitle"/>
          </p:nvPr>
        </p:nvSpPr>
        <p:spPr>
          <a:xfrm>
            <a:off x="990600" y="1833563"/>
            <a:ext cx="7772400" cy="1143000"/>
          </a:xfrm>
        </p:spPr>
        <p:txBody>
          <a:bodyPr/>
          <a:lstStyle>
            <a:lvl1pPr>
              <a:defRPr/>
            </a:lvl1pPr>
          </a:lstStyle>
          <a:p>
            <a:r>
              <a:rPr lang="en-US"/>
              <a:t>Click to edit Master title style</a:t>
            </a:r>
          </a:p>
        </p:txBody>
      </p:sp>
      <p:sp>
        <p:nvSpPr>
          <p:cNvPr id="49165" name="Rectangle 13"/>
          <p:cNvSpPr>
            <a:spLocks noGrp="1" noChangeArrowheads="1"/>
          </p:cNvSpPr>
          <p:nvPr>
            <p:ph type="subTitle" idx="1"/>
          </p:nvPr>
        </p:nvSpPr>
        <p:spPr>
          <a:xfrm>
            <a:off x="1371600" y="3881438"/>
            <a:ext cx="6400800" cy="1762125"/>
          </a:xfrm>
        </p:spPr>
        <p:txBody>
          <a:bodyPr/>
          <a:lstStyle>
            <a:lvl1pPr marL="0" indent="0" algn="ctr">
              <a:buFont typeface="Wingdings" pitchFamily="2" charset="2"/>
              <a:buNone/>
              <a:defRPr/>
            </a:lvl1pPr>
          </a:lstStyle>
          <a:p>
            <a:r>
              <a:rPr lang="en-US"/>
              <a:t>Click to edit Master subtitle style</a:t>
            </a:r>
          </a:p>
        </p:txBody>
      </p:sp>
      <p:sp>
        <p:nvSpPr>
          <p:cNvPr id="49167" name="Rectangle 15"/>
          <p:cNvSpPr>
            <a:spLocks noGrp="1" noChangeArrowheads="1"/>
          </p:cNvSpPr>
          <p:nvPr>
            <p:ph type="ftr" sz="quarter" idx="3"/>
          </p:nvPr>
        </p:nvSpPr>
        <p:spPr>
          <a:xfrm>
            <a:off x="0" y="6405563"/>
            <a:ext cx="2895600" cy="452437"/>
          </a:xfrm>
        </p:spPr>
        <p:txBody>
          <a:bodyPr/>
          <a:lstStyle>
            <a:lvl1pPr algn="l">
              <a:defRPr sz="1000"/>
            </a:lvl1pPr>
          </a:lstStyle>
          <a:p>
            <a:r>
              <a:rPr lang="en-US" smtClean="0"/>
              <a:t>Statistika Dasar, 2013</a:t>
            </a:r>
            <a:endParaRPr lang="en-US"/>
          </a:p>
        </p:txBody>
      </p:sp>
      <p:sp>
        <p:nvSpPr>
          <p:cNvPr id="49168" name="Rectangle 16"/>
          <p:cNvSpPr>
            <a:spLocks noGrp="1" noChangeArrowheads="1"/>
          </p:cNvSpPr>
          <p:nvPr>
            <p:ph type="sldNum" sz="quarter" idx="4"/>
          </p:nvPr>
        </p:nvSpPr>
        <p:spPr>
          <a:xfrm>
            <a:off x="7162800" y="6405563"/>
            <a:ext cx="1905000" cy="452437"/>
          </a:xfrm>
        </p:spPr>
        <p:txBody>
          <a:bodyPr/>
          <a:lstStyle>
            <a:lvl1pPr>
              <a:defRPr>
                <a:solidFill>
                  <a:schemeClr val="bg2"/>
                </a:solidFill>
              </a:defRPr>
            </a:lvl1pPr>
          </a:lstStyle>
          <a:p>
            <a:r>
              <a:rPr lang="en-US"/>
              <a:t>Chap 4-</a:t>
            </a:r>
            <a:fld id="{8134E697-FEA3-4229-8DD8-4667391327E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Footer Placeholder 3"/>
          <p:cNvSpPr>
            <a:spLocks noGrp="1"/>
          </p:cNvSpPr>
          <p:nvPr>
            <p:ph type="ftr" sz="quarter" idx="10"/>
          </p:nvPr>
        </p:nvSpPr>
        <p:spPr/>
        <p:txBody>
          <a:bodyPr/>
          <a:lstStyle>
            <a:lvl1pPr algn="l">
              <a:defRPr sz="1000"/>
            </a:lvl1pPr>
          </a:lstStyle>
          <a:p>
            <a:r>
              <a:rPr lang="en-US" smtClean="0"/>
              <a:t>Statistika Dasar, 2013</a:t>
            </a:r>
            <a:endParaRPr lang="en-US"/>
          </a:p>
        </p:txBody>
      </p:sp>
      <p:sp>
        <p:nvSpPr>
          <p:cNvPr id="5" name="Slide Number Placeholder 4"/>
          <p:cNvSpPr>
            <a:spLocks noGrp="1"/>
          </p:cNvSpPr>
          <p:nvPr>
            <p:ph type="sldNum" sz="quarter" idx="11"/>
          </p:nvPr>
        </p:nvSpPr>
        <p:spPr/>
        <p:txBody>
          <a:bodyPr/>
          <a:lstStyle>
            <a:lvl1pPr>
              <a:defRPr/>
            </a:lvl1pPr>
          </a:lstStyle>
          <a:p>
            <a:r>
              <a:rPr lang="en-US"/>
              <a:t>Chap 4-</a:t>
            </a:r>
            <a:fld id="{36C654F7-F16C-40D8-AB6E-6619D9E5A80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325" y="228600"/>
            <a:ext cx="2025650" cy="6172200"/>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228600"/>
            <a:ext cx="5927725"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Footer Placeholder 3"/>
          <p:cNvSpPr>
            <a:spLocks noGrp="1"/>
          </p:cNvSpPr>
          <p:nvPr>
            <p:ph type="ftr" sz="quarter" idx="10"/>
          </p:nvPr>
        </p:nvSpPr>
        <p:spPr/>
        <p:txBody>
          <a:bodyPr/>
          <a:lstStyle>
            <a:lvl1pPr algn="l">
              <a:defRPr sz="1000"/>
            </a:lvl1pPr>
          </a:lstStyle>
          <a:p>
            <a:r>
              <a:rPr lang="en-US" smtClean="0"/>
              <a:t>Statistika Dasar, 2013</a:t>
            </a:r>
            <a:endParaRPr lang="en-US"/>
          </a:p>
        </p:txBody>
      </p:sp>
      <p:sp>
        <p:nvSpPr>
          <p:cNvPr id="5" name="Slide Number Placeholder 4"/>
          <p:cNvSpPr>
            <a:spLocks noGrp="1"/>
          </p:cNvSpPr>
          <p:nvPr>
            <p:ph type="sldNum" sz="quarter" idx="11"/>
          </p:nvPr>
        </p:nvSpPr>
        <p:spPr/>
        <p:txBody>
          <a:bodyPr/>
          <a:lstStyle>
            <a:lvl1pPr>
              <a:defRPr/>
            </a:lvl1pPr>
          </a:lstStyle>
          <a:p>
            <a:r>
              <a:rPr lang="en-US"/>
              <a:t>Chap 4-</a:t>
            </a:r>
            <a:fld id="{B9D73D26-BC62-471E-9CA6-5CF49E7A1428}"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28600"/>
            <a:ext cx="7793037" cy="1143000"/>
          </a:xfr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838200" y="1868488"/>
            <a:ext cx="3962400" cy="4532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953000" y="1868488"/>
            <a:ext cx="3962400" cy="4532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Footer Placeholder 4"/>
          <p:cNvSpPr>
            <a:spLocks noGrp="1"/>
          </p:cNvSpPr>
          <p:nvPr>
            <p:ph type="ftr" sz="quarter" idx="10"/>
          </p:nvPr>
        </p:nvSpPr>
        <p:spPr>
          <a:xfrm>
            <a:off x="76200" y="6548438"/>
            <a:ext cx="3659188" cy="465137"/>
          </a:xfrm>
        </p:spPr>
        <p:txBody>
          <a:bodyPr/>
          <a:lstStyle>
            <a:lvl1pPr algn="l">
              <a:defRPr sz="1000"/>
            </a:lvl1pPr>
          </a:lstStyle>
          <a:p>
            <a:r>
              <a:rPr lang="en-US" smtClean="0"/>
              <a:t>Statistika Dasar, 2013</a:t>
            </a:r>
            <a:endParaRPr lang="en-US"/>
          </a:p>
        </p:txBody>
      </p:sp>
      <p:sp>
        <p:nvSpPr>
          <p:cNvPr id="6" name="Slide Number Placeholder 5"/>
          <p:cNvSpPr>
            <a:spLocks noGrp="1"/>
          </p:cNvSpPr>
          <p:nvPr>
            <p:ph type="sldNum" sz="quarter" idx="11"/>
          </p:nvPr>
        </p:nvSpPr>
        <p:spPr>
          <a:xfrm>
            <a:off x="7164388" y="6323013"/>
            <a:ext cx="1905000" cy="463550"/>
          </a:xfrm>
        </p:spPr>
        <p:txBody>
          <a:bodyPr/>
          <a:lstStyle>
            <a:lvl1pPr>
              <a:defRPr/>
            </a:lvl1pPr>
          </a:lstStyle>
          <a:p>
            <a:r>
              <a:rPr lang="en-US"/>
              <a:t>Chap 4-</a:t>
            </a:r>
            <a:fld id="{824D9962-EC01-4A5C-B1A6-FD1292D753BD}"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28600"/>
            <a:ext cx="7793037" cy="1143000"/>
          </a:xfr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838200" y="1868488"/>
            <a:ext cx="3962400" cy="4532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quarter" idx="2"/>
          </p:nvPr>
        </p:nvSpPr>
        <p:spPr>
          <a:xfrm>
            <a:off x="4953000" y="1868488"/>
            <a:ext cx="39624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Content Placeholder 4"/>
          <p:cNvSpPr>
            <a:spLocks noGrp="1"/>
          </p:cNvSpPr>
          <p:nvPr>
            <p:ph sz="quarter" idx="3"/>
          </p:nvPr>
        </p:nvSpPr>
        <p:spPr>
          <a:xfrm>
            <a:off x="4953000" y="4210050"/>
            <a:ext cx="3962400" cy="2190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10"/>
          </p:nvPr>
        </p:nvSpPr>
        <p:spPr>
          <a:xfrm>
            <a:off x="76200" y="6548438"/>
            <a:ext cx="3659188" cy="465137"/>
          </a:xfrm>
        </p:spPr>
        <p:txBody>
          <a:bodyPr/>
          <a:lstStyle>
            <a:lvl1pPr algn="l">
              <a:defRPr sz="1000"/>
            </a:lvl1pPr>
          </a:lstStyle>
          <a:p>
            <a:r>
              <a:rPr lang="en-US" smtClean="0"/>
              <a:t>Statistika Dasar, 2013</a:t>
            </a:r>
            <a:endParaRPr lang="en-US"/>
          </a:p>
        </p:txBody>
      </p:sp>
      <p:sp>
        <p:nvSpPr>
          <p:cNvPr id="7" name="Slide Number Placeholder 6"/>
          <p:cNvSpPr>
            <a:spLocks noGrp="1"/>
          </p:cNvSpPr>
          <p:nvPr>
            <p:ph type="sldNum" sz="quarter" idx="11"/>
          </p:nvPr>
        </p:nvSpPr>
        <p:spPr>
          <a:xfrm>
            <a:off x="7164388" y="6323013"/>
            <a:ext cx="1905000" cy="463550"/>
          </a:xfrm>
        </p:spPr>
        <p:txBody>
          <a:bodyPr/>
          <a:lstStyle>
            <a:lvl1pPr>
              <a:defRPr/>
            </a:lvl1pPr>
          </a:lstStyle>
          <a:p>
            <a:r>
              <a:rPr lang="en-US"/>
              <a:t>Chap 4-</a:t>
            </a:r>
            <a:fld id="{5AB1C8AE-EBB9-4BF8-AA9B-27DA2B38905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Footer Placeholder 3"/>
          <p:cNvSpPr>
            <a:spLocks noGrp="1"/>
          </p:cNvSpPr>
          <p:nvPr>
            <p:ph type="ftr" sz="quarter" idx="10"/>
          </p:nvPr>
        </p:nvSpPr>
        <p:spPr/>
        <p:txBody>
          <a:bodyPr/>
          <a:lstStyle>
            <a:lvl1pPr algn="l">
              <a:defRPr sz="1000"/>
            </a:lvl1pPr>
          </a:lstStyle>
          <a:p>
            <a:r>
              <a:rPr lang="en-US" smtClean="0"/>
              <a:t>Statistika Dasar, 2013</a:t>
            </a:r>
            <a:endParaRPr lang="en-US"/>
          </a:p>
        </p:txBody>
      </p:sp>
      <p:sp>
        <p:nvSpPr>
          <p:cNvPr id="5" name="Slide Number Placeholder 4"/>
          <p:cNvSpPr>
            <a:spLocks noGrp="1"/>
          </p:cNvSpPr>
          <p:nvPr>
            <p:ph type="sldNum" sz="quarter" idx="11"/>
          </p:nvPr>
        </p:nvSpPr>
        <p:spPr/>
        <p:txBody>
          <a:bodyPr/>
          <a:lstStyle>
            <a:lvl1pPr>
              <a:defRPr/>
            </a:lvl1pPr>
          </a:lstStyle>
          <a:p>
            <a:r>
              <a:rPr lang="en-US"/>
              <a:t>Chap 4-</a:t>
            </a:r>
            <a:fld id="{4DFA739A-9EBF-47A6-BD3F-3DE25E7186E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lgn="l">
              <a:defRPr sz="1000"/>
            </a:lvl1pPr>
          </a:lstStyle>
          <a:p>
            <a:r>
              <a:rPr lang="en-US" smtClean="0"/>
              <a:t>Statistika Dasar, 2013</a:t>
            </a:r>
            <a:endParaRPr lang="en-US"/>
          </a:p>
        </p:txBody>
      </p:sp>
      <p:sp>
        <p:nvSpPr>
          <p:cNvPr id="5" name="Slide Number Placeholder 4"/>
          <p:cNvSpPr>
            <a:spLocks noGrp="1"/>
          </p:cNvSpPr>
          <p:nvPr>
            <p:ph type="sldNum" sz="quarter" idx="11"/>
          </p:nvPr>
        </p:nvSpPr>
        <p:spPr/>
        <p:txBody>
          <a:bodyPr/>
          <a:lstStyle>
            <a:lvl1pPr>
              <a:defRPr/>
            </a:lvl1pPr>
          </a:lstStyle>
          <a:p>
            <a:r>
              <a:rPr lang="en-US"/>
              <a:t>Chap 4-</a:t>
            </a:r>
            <a:fld id="{2E113783-B087-441F-AACC-F05AAB18F19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68488"/>
            <a:ext cx="3962400" cy="4532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953000" y="1868488"/>
            <a:ext cx="3962400" cy="4532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Footer Placeholder 4"/>
          <p:cNvSpPr>
            <a:spLocks noGrp="1"/>
          </p:cNvSpPr>
          <p:nvPr>
            <p:ph type="ftr" sz="quarter" idx="10"/>
          </p:nvPr>
        </p:nvSpPr>
        <p:spPr/>
        <p:txBody>
          <a:bodyPr/>
          <a:lstStyle>
            <a:lvl1pPr algn="l">
              <a:defRPr sz="1000"/>
            </a:lvl1pPr>
          </a:lstStyle>
          <a:p>
            <a:r>
              <a:rPr lang="en-US" smtClean="0"/>
              <a:t>Statistika Dasar, 2013</a:t>
            </a:r>
            <a:endParaRPr lang="en-US"/>
          </a:p>
        </p:txBody>
      </p:sp>
      <p:sp>
        <p:nvSpPr>
          <p:cNvPr id="6" name="Slide Number Placeholder 5"/>
          <p:cNvSpPr>
            <a:spLocks noGrp="1"/>
          </p:cNvSpPr>
          <p:nvPr>
            <p:ph type="sldNum" sz="quarter" idx="11"/>
          </p:nvPr>
        </p:nvSpPr>
        <p:spPr/>
        <p:txBody>
          <a:bodyPr/>
          <a:lstStyle>
            <a:lvl1pPr>
              <a:defRPr/>
            </a:lvl1pPr>
          </a:lstStyle>
          <a:p>
            <a:r>
              <a:rPr lang="en-US"/>
              <a:t>Chap 4-</a:t>
            </a:r>
            <a:fld id="{03369C51-7832-40FC-BCAE-F0744E07EB9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Footer Placeholder 6"/>
          <p:cNvSpPr>
            <a:spLocks noGrp="1"/>
          </p:cNvSpPr>
          <p:nvPr>
            <p:ph type="ftr" sz="quarter" idx="10"/>
          </p:nvPr>
        </p:nvSpPr>
        <p:spPr/>
        <p:txBody>
          <a:bodyPr/>
          <a:lstStyle>
            <a:lvl1pPr algn="l">
              <a:defRPr sz="1000"/>
            </a:lvl1pPr>
          </a:lstStyle>
          <a:p>
            <a:r>
              <a:rPr lang="en-US" smtClean="0"/>
              <a:t>Statistika Dasar, 2013</a:t>
            </a:r>
            <a:endParaRPr lang="en-US"/>
          </a:p>
        </p:txBody>
      </p:sp>
      <p:sp>
        <p:nvSpPr>
          <p:cNvPr id="8" name="Slide Number Placeholder 7"/>
          <p:cNvSpPr>
            <a:spLocks noGrp="1"/>
          </p:cNvSpPr>
          <p:nvPr>
            <p:ph type="sldNum" sz="quarter" idx="11"/>
          </p:nvPr>
        </p:nvSpPr>
        <p:spPr/>
        <p:txBody>
          <a:bodyPr/>
          <a:lstStyle>
            <a:lvl1pPr>
              <a:defRPr/>
            </a:lvl1pPr>
          </a:lstStyle>
          <a:p>
            <a:r>
              <a:rPr lang="en-US"/>
              <a:t>Chap 4-</a:t>
            </a:r>
            <a:fld id="{F7743E30-AA68-4FE9-BA3E-9D645DE25D2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Footer Placeholder 2"/>
          <p:cNvSpPr>
            <a:spLocks noGrp="1"/>
          </p:cNvSpPr>
          <p:nvPr>
            <p:ph type="ftr" sz="quarter" idx="10"/>
          </p:nvPr>
        </p:nvSpPr>
        <p:spPr/>
        <p:txBody>
          <a:bodyPr/>
          <a:lstStyle>
            <a:lvl1pPr algn="l">
              <a:defRPr sz="1000"/>
            </a:lvl1pPr>
          </a:lstStyle>
          <a:p>
            <a:r>
              <a:rPr lang="en-US" smtClean="0"/>
              <a:t>Statistika Dasar, 2013</a:t>
            </a:r>
            <a:endParaRPr lang="en-US"/>
          </a:p>
        </p:txBody>
      </p:sp>
      <p:sp>
        <p:nvSpPr>
          <p:cNvPr id="4" name="Slide Number Placeholder 3"/>
          <p:cNvSpPr>
            <a:spLocks noGrp="1"/>
          </p:cNvSpPr>
          <p:nvPr>
            <p:ph type="sldNum" sz="quarter" idx="11"/>
          </p:nvPr>
        </p:nvSpPr>
        <p:spPr/>
        <p:txBody>
          <a:bodyPr/>
          <a:lstStyle>
            <a:lvl1pPr>
              <a:defRPr/>
            </a:lvl1pPr>
          </a:lstStyle>
          <a:p>
            <a:r>
              <a:rPr lang="en-US"/>
              <a:t>Chap 4-</a:t>
            </a:r>
            <a:fld id="{38D02BA7-F89A-4D7F-8FC9-1EA51963DF2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lgn="l">
              <a:defRPr sz="1000"/>
            </a:lvl1pPr>
          </a:lstStyle>
          <a:p>
            <a:r>
              <a:rPr lang="en-US" smtClean="0"/>
              <a:t>Statistika Dasar, 2013</a:t>
            </a:r>
            <a:endParaRPr lang="en-US"/>
          </a:p>
        </p:txBody>
      </p:sp>
      <p:sp>
        <p:nvSpPr>
          <p:cNvPr id="3" name="Slide Number Placeholder 2"/>
          <p:cNvSpPr>
            <a:spLocks noGrp="1"/>
          </p:cNvSpPr>
          <p:nvPr>
            <p:ph type="sldNum" sz="quarter" idx="11"/>
          </p:nvPr>
        </p:nvSpPr>
        <p:spPr/>
        <p:txBody>
          <a:bodyPr/>
          <a:lstStyle>
            <a:lvl1pPr>
              <a:defRPr/>
            </a:lvl1pPr>
          </a:lstStyle>
          <a:p>
            <a:r>
              <a:rPr lang="en-US"/>
              <a:t>Chap 4-</a:t>
            </a:r>
            <a:fld id="{86C70549-7717-4676-8C4D-E4B72A14B43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lgn="l">
              <a:defRPr sz="1000"/>
            </a:lvl1pPr>
          </a:lstStyle>
          <a:p>
            <a:r>
              <a:rPr lang="en-US" smtClean="0"/>
              <a:t>Statistika Dasar, 2013</a:t>
            </a:r>
            <a:endParaRPr lang="en-US"/>
          </a:p>
        </p:txBody>
      </p:sp>
      <p:sp>
        <p:nvSpPr>
          <p:cNvPr id="6" name="Slide Number Placeholder 5"/>
          <p:cNvSpPr>
            <a:spLocks noGrp="1"/>
          </p:cNvSpPr>
          <p:nvPr>
            <p:ph type="sldNum" sz="quarter" idx="11"/>
          </p:nvPr>
        </p:nvSpPr>
        <p:spPr/>
        <p:txBody>
          <a:bodyPr/>
          <a:lstStyle>
            <a:lvl1pPr>
              <a:defRPr/>
            </a:lvl1pPr>
          </a:lstStyle>
          <a:p>
            <a:r>
              <a:rPr lang="en-US"/>
              <a:t>Chap 4-</a:t>
            </a:r>
            <a:fld id="{54A52FB7-FD4F-423D-8F37-C45C94F444F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lgn="l">
              <a:defRPr sz="1000"/>
            </a:lvl1pPr>
          </a:lstStyle>
          <a:p>
            <a:r>
              <a:rPr lang="en-US" smtClean="0"/>
              <a:t>Statistika Dasar, 2013</a:t>
            </a:r>
            <a:endParaRPr lang="en-US"/>
          </a:p>
        </p:txBody>
      </p:sp>
      <p:sp>
        <p:nvSpPr>
          <p:cNvPr id="6" name="Slide Number Placeholder 5"/>
          <p:cNvSpPr>
            <a:spLocks noGrp="1"/>
          </p:cNvSpPr>
          <p:nvPr>
            <p:ph type="sldNum" sz="quarter" idx="11"/>
          </p:nvPr>
        </p:nvSpPr>
        <p:spPr/>
        <p:txBody>
          <a:bodyPr/>
          <a:lstStyle>
            <a:lvl1pPr>
              <a:defRPr/>
            </a:lvl1pPr>
          </a:lstStyle>
          <a:p>
            <a:r>
              <a:rPr lang="en-US"/>
              <a:t>Chap 4-</a:t>
            </a:r>
            <a:fld id="{1FE03C0A-A7E1-4782-94AD-D18AC63387E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ChangeArrowheads="1"/>
          </p:cNvSpPr>
          <p:nvPr/>
        </p:nvSpPr>
        <p:spPr bwMode="ltGray">
          <a:xfrm>
            <a:off x="417513" y="715963"/>
            <a:ext cx="438150" cy="476250"/>
          </a:xfrm>
          <a:prstGeom prst="rect">
            <a:avLst/>
          </a:prstGeom>
          <a:solidFill>
            <a:schemeClr val="accent2"/>
          </a:solidFill>
          <a:ln w="9525">
            <a:noFill/>
            <a:miter lim="800000"/>
            <a:headEnd/>
            <a:tailEnd/>
          </a:ln>
          <a:effectLst/>
        </p:spPr>
        <p:txBody>
          <a:bodyPr wrap="none" lIns="85342" tIns="42672" rIns="85342" bIns="42672" anchor="ctr"/>
          <a:lstStyle/>
          <a:p>
            <a:pPr algn="ctr" defTabSz="852488"/>
            <a:endParaRPr kumimoji="1" lang="id-ID" sz="2300"/>
          </a:p>
        </p:txBody>
      </p:sp>
      <p:sp>
        <p:nvSpPr>
          <p:cNvPr id="48131" name="Rectangle 3"/>
          <p:cNvSpPr>
            <a:spLocks noChangeArrowheads="1"/>
          </p:cNvSpPr>
          <p:nvPr/>
        </p:nvSpPr>
        <p:spPr bwMode="ltGray">
          <a:xfrm>
            <a:off x="800100" y="715963"/>
            <a:ext cx="328613" cy="47625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lIns="85342" tIns="42672" rIns="85342" bIns="42672" anchor="ctr"/>
          <a:lstStyle/>
          <a:p>
            <a:pPr algn="ctr" defTabSz="852488"/>
            <a:endParaRPr kumimoji="1" lang="id-ID" sz="2300"/>
          </a:p>
        </p:txBody>
      </p:sp>
      <p:sp>
        <p:nvSpPr>
          <p:cNvPr id="48132" name="Rectangle 4"/>
          <p:cNvSpPr>
            <a:spLocks noChangeArrowheads="1"/>
          </p:cNvSpPr>
          <p:nvPr/>
        </p:nvSpPr>
        <p:spPr bwMode="ltGray">
          <a:xfrm>
            <a:off x="541338" y="1144588"/>
            <a:ext cx="423862" cy="476250"/>
          </a:xfrm>
          <a:prstGeom prst="rect">
            <a:avLst/>
          </a:prstGeom>
          <a:solidFill>
            <a:schemeClr val="folHlink"/>
          </a:solidFill>
          <a:ln w="9525">
            <a:noFill/>
            <a:miter lim="800000"/>
            <a:headEnd/>
            <a:tailEnd/>
          </a:ln>
          <a:effectLst/>
        </p:spPr>
        <p:txBody>
          <a:bodyPr wrap="none" lIns="85342" tIns="42672" rIns="85342" bIns="42672" anchor="ctr"/>
          <a:lstStyle/>
          <a:p>
            <a:pPr algn="ctr" defTabSz="852488"/>
            <a:endParaRPr kumimoji="1" lang="id-ID" sz="2300"/>
          </a:p>
        </p:txBody>
      </p:sp>
      <p:sp>
        <p:nvSpPr>
          <p:cNvPr id="48133" name="Rectangle 5"/>
          <p:cNvSpPr>
            <a:spLocks noChangeArrowheads="1"/>
          </p:cNvSpPr>
          <p:nvPr/>
        </p:nvSpPr>
        <p:spPr bwMode="ltGray">
          <a:xfrm>
            <a:off x="911225" y="1144588"/>
            <a:ext cx="368300" cy="47625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lIns="85342" tIns="42672" rIns="85342" bIns="42672" anchor="ctr"/>
          <a:lstStyle/>
          <a:p>
            <a:pPr algn="ctr" defTabSz="852488"/>
            <a:endParaRPr kumimoji="1" lang="id-ID" sz="2300"/>
          </a:p>
        </p:txBody>
      </p:sp>
      <p:sp>
        <p:nvSpPr>
          <p:cNvPr id="48134" name="Rectangle 6"/>
          <p:cNvSpPr>
            <a:spLocks noChangeArrowheads="1"/>
          </p:cNvSpPr>
          <p:nvPr/>
        </p:nvSpPr>
        <p:spPr bwMode="ltGray">
          <a:xfrm>
            <a:off x="127000" y="1073150"/>
            <a:ext cx="560388" cy="417513"/>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lIns="85342" tIns="42672" rIns="85342" bIns="42672" anchor="ctr"/>
          <a:lstStyle/>
          <a:p>
            <a:pPr algn="ctr" defTabSz="852488"/>
            <a:endParaRPr kumimoji="1" lang="id-ID" sz="2300"/>
          </a:p>
        </p:txBody>
      </p:sp>
      <p:sp>
        <p:nvSpPr>
          <p:cNvPr id="48135" name="Rectangle 7"/>
          <p:cNvSpPr>
            <a:spLocks noChangeArrowheads="1"/>
          </p:cNvSpPr>
          <p:nvPr/>
        </p:nvSpPr>
        <p:spPr bwMode="gray">
          <a:xfrm>
            <a:off x="762000" y="609600"/>
            <a:ext cx="31750" cy="1058863"/>
          </a:xfrm>
          <a:prstGeom prst="rect">
            <a:avLst/>
          </a:prstGeom>
          <a:solidFill>
            <a:schemeClr val="bg2"/>
          </a:solidFill>
          <a:ln w="9525">
            <a:noFill/>
            <a:miter lim="800000"/>
            <a:headEnd/>
            <a:tailEnd/>
          </a:ln>
          <a:effectLst/>
        </p:spPr>
        <p:txBody>
          <a:bodyPr wrap="none" lIns="85342" tIns="42672" rIns="85342" bIns="42672" anchor="ctr"/>
          <a:lstStyle/>
          <a:p>
            <a:pPr algn="ctr" defTabSz="852488"/>
            <a:endParaRPr kumimoji="1" lang="id-ID" sz="2300"/>
          </a:p>
        </p:txBody>
      </p:sp>
      <p:sp>
        <p:nvSpPr>
          <p:cNvPr id="48136" name="Rectangle 8"/>
          <p:cNvSpPr>
            <a:spLocks noChangeArrowheads="1"/>
          </p:cNvSpPr>
          <p:nvPr/>
        </p:nvSpPr>
        <p:spPr bwMode="gray">
          <a:xfrm>
            <a:off x="442913" y="1439863"/>
            <a:ext cx="8226425" cy="23812"/>
          </a:xfrm>
          <a:prstGeom prst="rect">
            <a:avLst/>
          </a:prstGeom>
          <a:gradFill rotWithShape="0">
            <a:gsLst>
              <a:gs pos="0">
                <a:schemeClr val="bg2"/>
              </a:gs>
              <a:gs pos="100000">
                <a:schemeClr val="bg1"/>
              </a:gs>
            </a:gsLst>
            <a:lin ang="0" scaled="1"/>
          </a:gradFill>
          <a:ln w="9525">
            <a:noFill/>
            <a:miter lim="800000"/>
            <a:headEnd/>
            <a:tailEnd/>
          </a:ln>
          <a:effectLst/>
        </p:spPr>
        <p:txBody>
          <a:bodyPr wrap="none" lIns="85342" tIns="42672" rIns="85342" bIns="42672" anchor="ctr"/>
          <a:lstStyle/>
          <a:p>
            <a:pPr algn="ctr" defTabSz="852488"/>
            <a:endParaRPr kumimoji="1" lang="id-ID" sz="2300"/>
          </a:p>
        </p:txBody>
      </p:sp>
      <p:sp>
        <p:nvSpPr>
          <p:cNvPr id="48137" name="Rectangle 9"/>
          <p:cNvSpPr>
            <a:spLocks noGrp="1" noChangeArrowheads="1"/>
          </p:cNvSpPr>
          <p:nvPr>
            <p:ph type="title"/>
          </p:nvPr>
        </p:nvSpPr>
        <p:spPr bwMode="auto">
          <a:xfrm>
            <a:off x="1150938" y="228600"/>
            <a:ext cx="7793037" cy="1143000"/>
          </a:xfrm>
          <a:prstGeom prst="rect">
            <a:avLst/>
          </a:prstGeom>
          <a:noFill/>
          <a:ln w="9525">
            <a:noFill/>
            <a:miter lim="800000"/>
            <a:headEnd/>
            <a:tailEnd/>
          </a:ln>
          <a:effectLst/>
        </p:spPr>
        <p:txBody>
          <a:bodyPr vert="horz" wrap="square" lIns="85342" tIns="42672" rIns="85342" bIns="42672" numCol="1" anchor="b" anchorCtr="0" compatLnSpc="1">
            <a:prstTxWarp prst="textNoShape">
              <a:avLst/>
            </a:prstTxWarp>
          </a:bodyPr>
          <a:lstStyle/>
          <a:p>
            <a:pPr lvl="0"/>
            <a:r>
              <a:rPr lang="en-US" smtClean="0"/>
              <a:t>Click to edit Master title style</a:t>
            </a:r>
          </a:p>
        </p:txBody>
      </p:sp>
      <p:sp>
        <p:nvSpPr>
          <p:cNvPr id="48138" name="Rectangle 10"/>
          <p:cNvSpPr>
            <a:spLocks noGrp="1" noChangeArrowheads="1"/>
          </p:cNvSpPr>
          <p:nvPr>
            <p:ph type="body" idx="1"/>
          </p:nvPr>
        </p:nvSpPr>
        <p:spPr bwMode="auto">
          <a:xfrm>
            <a:off x="838200" y="1868488"/>
            <a:ext cx="8077200" cy="4532312"/>
          </a:xfrm>
          <a:prstGeom prst="rect">
            <a:avLst/>
          </a:prstGeom>
          <a:noFill/>
          <a:ln w="9525">
            <a:noFill/>
            <a:miter lim="800000"/>
            <a:headEnd/>
            <a:tailEnd/>
          </a:ln>
          <a:effectLst/>
        </p:spPr>
        <p:txBody>
          <a:bodyPr vert="horz" wrap="square" lIns="85342" tIns="42672" rIns="85342" bIns="4267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8140" name="Rectangle 12"/>
          <p:cNvSpPr>
            <a:spLocks noGrp="1" noChangeArrowheads="1"/>
          </p:cNvSpPr>
          <p:nvPr>
            <p:ph type="ftr" sz="quarter" idx="3"/>
          </p:nvPr>
        </p:nvSpPr>
        <p:spPr bwMode="auto">
          <a:xfrm>
            <a:off x="76200" y="6548438"/>
            <a:ext cx="3659188" cy="465137"/>
          </a:xfrm>
          <a:prstGeom prst="rect">
            <a:avLst/>
          </a:prstGeom>
          <a:noFill/>
          <a:ln w="9525">
            <a:noFill/>
            <a:miter lim="800000"/>
            <a:headEnd/>
            <a:tailEnd/>
          </a:ln>
          <a:effectLst/>
        </p:spPr>
        <p:txBody>
          <a:bodyPr vert="horz" wrap="square" lIns="85342" tIns="42672" rIns="85342" bIns="42672" numCol="1" anchor="b" anchorCtr="0" compatLnSpc="1">
            <a:prstTxWarp prst="textNoShape">
              <a:avLst/>
            </a:prstTxWarp>
          </a:bodyPr>
          <a:lstStyle>
            <a:lvl1pPr algn="ctr" defTabSz="852488">
              <a:defRPr sz="1400"/>
            </a:lvl1pPr>
          </a:lstStyle>
          <a:p>
            <a:r>
              <a:rPr lang="en-US" sz="1000" smtClean="0"/>
              <a:t>Statistika Dasar, 2013</a:t>
            </a:r>
            <a:endParaRPr lang="en-US"/>
          </a:p>
        </p:txBody>
      </p:sp>
      <p:sp>
        <p:nvSpPr>
          <p:cNvPr id="48141" name="Rectangle 13"/>
          <p:cNvSpPr>
            <a:spLocks noGrp="1" noChangeArrowheads="1"/>
          </p:cNvSpPr>
          <p:nvPr>
            <p:ph type="sldNum" sz="quarter" idx="4"/>
          </p:nvPr>
        </p:nvSpPr>
        <p:spPr bwMode="auto">
          <a:xfrm>
            <a:off x="7164388" y="6323013"/>
            <a:ext cx="1905000" cy="463550"/>
          </a:xfrm>
          <a:prstGeom prst="rect">
            <a:avLst/>
          </a:prstGeom>
          <a:noFill/>
          <a:ln w="9525">
            <a:noFill/>
            <a:miter lim="800000"/>
            <a:headEnd/>
            <a:tailEnd/>
          </a:ln>
          <a:effectLst/>
        </p:spPr>
        <p:txBody>
          <a:bodyPr vert="horz" wrap="square" lIns="85342" tIns="42672" rIns="85342" bIns="42672" numCol="1" anchor="b" anchorCtr="0" compatLnSpc="1">
            <a:prstTxWarp prst="textNoShape">
              <a:avLst/>
            </a:prstTxWarp>
          </a:bodyPr>
          <a:lstStyle>
            <a:lvl1pPr algn="r" defTabSz="852488">
              <a:defRPr sz="1000"/>
            </a:lvl1pPr>
          </a:lstStyle>
          <a:p>
            <a:r>
              <a:rPr lang="en-US"/>
              <a:t>Chap 4-</a:t>
            </a:r>
            <a:fld id="{5A54F76B-52BF-4DDE-A03D-D8543BC740B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hf hdr="0"/>
  <p:txStyles>
    <p:titleStyle>
      <a:lvl1pPr algn="ctr" defTabSz="852488" rtl="0" fontAlgn="base">
        <a:spcBef>
          <a:spcPct val="0"/>
        </a:spcBef>
        <a:spcAft>
          <a:spcPct val="0"/>
        </a:spcAft>
        <a:defRPr sz="4100">
          <a:solidFill>
            <a:schemeClr val="tx2"/>
          </a:solidFill>
          <a:latin typeface="+mj-lt"/>
          <a:ea typeface="+mj-ea"/>
          <a:cs typeface="+mj-cs"/>
        </a:defRPr>
      </a:lvl1pPr>
      <a:lvl2pPr algn="ctr" defTabSz="852488" rtl="0" fontAlgn="base">
        <a:spcBef>
          <a:spcPct val="0"/>
        </a:spcBef>
        <a:spcAft>
          <a:spcPct val="0"/>
        </a:spcAft>
        <a:defRPr sz="4100">
          <a:solidFill>
            <a:schemeClr val="tx2"/>
          </a:solidFill>
          <a:latin typeface="Tahoma" pitchFamily="34" charset="0"/>
        </a:defRPr>
      </a:lvl2pPr>
      <a:lvl3pPr algn="ctr" defTabSz="852488" rtl="0" fontAlgn="base">
        <a:spcBef>
          <a:spcPct val="0"/>
        </a:spcBef>
        <a:spcAft>
          <a:spcPct val="0"/>
        </a:spcAft>
        <a:defRPr sz="4100">
          <a:solidFill>
            <a:schemeClr val="tx2"/>
          </a:solidFill>
          <a:latin typeface="Tahoma" pitchFamily="34" charset="0"/>
        </a:defRPr>
      </a:lvl3pPr>
      <a:lvl4pPr algn="ctr" defTabSz="852488" rtl="0" fontAlgn="base">
        <a:spcBef>
          <a:spcPct val="0"/>
        </a:spcBef>
        <a:spcAft>
          <a:spcPct val="0"/>
        </a:spcAft>
        <a:defRPr sz="4100">
          <a:solidFill>
            <a:schemeClr val="tx2"/>
          </a:solidFill>
          <a:latin typeface="Tahoma" pitchFamily="34" charset="0"/>
        </a:defRPr>
      </a:lvl4pPr>
      <a:lvl5pPr algn="ctr" defTabSz="852488" rtl="0" fontAlgn="base">
        <a:spcBef>
          <a:spcPct val="0"/>
        </a:spcBef>
        <a:spcAft>
          <a:spcPct val="0"/>
        </a:spcAft>
        <a:defRPr sz="4100">
          <a:solidFill>
            <a:schemeClr val="tx2"/>
          </a:solidFill>
          <a:latin typeface="Tahoma" pitchFamily="34" charset="0"/>
        </a:defRPr>
      </a:lvl5pPr>
      <a:lvl6pPr marL="457200" algn="ctr" defTabSz="852488" rtl="0" fontAlgn="base">
        <a:spcBef>
          <a:spcPct val="0"/>
        </a:spcBef>
        <a:spcAft>
          <a:spcPct val="0"/>
        </a:spcAft>
        <a:defRPr sz="4100">
          <a:solidFill>
            <a:schemeClr val="tx2"/>
          </a:solidFill>
          <a:latin typeface="Tahoma" pitchFamily="34" charset="0"/>
        </a:defRPr>
      </a:lvl6pPr>
      <a:lvl7pPr marL="914400" algn="ctr" defTabSz="852488" rtl="0" fontAlgn="base">
        <a:spcBef>
          <a:spcPct val="0"/>
        </a:spcBef>
        <a:spcAft>
          <a:spcPct val="0"/>
        </a:spcAft>
        <a:defRPr sz="4100">
          <a:solidFill>
            <a:schemeClr val="tx2"/>
          </a:solidFill>
          <a:latin typeface="Tahoma" pitchFamily="34" charset="0"/>
        </a:defRPr>
      </a:lvl7pPr>
      <a:lvl8pPr marL="1371600" algn="ctr" defTabSz="852488" rtl="0" fontAlgn="base">
        <a:spcBef>
          <a:spcPct val="0"/>
        </a:spcBef>
        <a:spcAft>
          <a:spcPct val="0"/>
        </a:spcAft>
        <a:defRPr sz="4100">
          <a:solidFill>
            <a:schemeClr val="tx2"/>
          </a:solidFill>
          <a:latin typeface="Tahoma" pitchFamily="34" charset="0"/>
        </a:defRPr>
      </a:lvl8pPr>
      <a:lvl9pPr marL="1828800" algn="ctr" defTabSz="852488" rtl="0" fontAlgn="base">
        <a:spcBef>
          <a:spcPct val="0"/>
        </a:spcBef>
        <a:spcAft>
          <a:spcPct val="0"/>
        </a:spcAft>
        <a:defRPr sz="4100">
          <a:solidFill>
            <a:schemeClr val="tx2"/>
          </a:solidFill>
          <a:latin typeface="Tahoma" pitchFamily="34" charset="0"/>
        </a:defRPr>
      </a:lvl9pPr>
    </p:titleStyle>
    <p:bodyStyle>
      <a:lvl1pPr marL="320675" indent="-320675" algn="l" defTabSz="852488" rtl="0" fontAlgn="base">
        <a:spcBef>
          <a:spcPct val="20000"/>
        </a:spcBef>
        <a:spcAft>
          <a:spcPct val="0"/>
        </a:spcAft>
        <a:buClr>
          <a:schemeClr val="folHlink"/>
        </a:buClr>
        <a:buSzPct val="60000"/>
        <a:buFont typeface="Wingdings" pitchFamily="2" charset="2"/>
        <a:buChar char="n"/>
        <a:defRPr sz="2900">
          <a:solidFill>
            <a:schemeClr val="tx1"/>
          </a:solidFill>
          <a:latin typeface="+mn-lt"/>
          <a:ea typeface="+mn-ea"/>
          <a:cs typeface="+mn-cs"/>
        </a:defRPr>
      </a:lvl1pPr>
      <a:lvl2pPr marL="693738" indent="-268288" algn="l" defTabSz="852488" rtl="0" fontAlgn="base">
        <a:spcBef>
          <a:spcPct val="20000"/>
        </a:spcBef>
        <a:spcAft>
          <a:spcPct val="0"/>
        </a:spcAft>
        <a:buClr>
          <a:schemeClr val="hlink"/>
        </a:buClr>
        <a:buSzPct val="55000"/>
        <a:buFont typeface="Wingdings" pitchFamily="2" charset="2"/>
        <a:buChar char="n"/>
        <a:defRPr sz="2500">
          <a:solidFill>
            <a:schemeClr val="tx1"/>
          </a:solidFill>
          <a:latin typeface="+mn-lt"/>
        </a:defRPr>
      </a:lvl2pPr>
      <a:lvl3pPr marL="1068388" indent="-215900" algn="l" defTabSz="852488" rtl="0" fontAlgn="base">
        <a:spcBef>
          <a:spcPct val="20000"/>
        </a:spcBef>
        <a:spcAft>
          <a:spcPct val="0"/>
        </a:spcAft>
        <a:buClr>
          <a:schemeClr val="accent2"/>
        </a:buClr>
        <a:buSzPct val="50000"/>
        <a:buFont typeface="Wingdings" pitchFamily="2" charset="2"/>
        <a:buChar char="n"/>
        <a:defRPr sz="2300">
          <a:solidFill>
            <a:schemeClr val="tx1"/>
          </a:solidFill>
          <a:latin typeface="+mn-lt"/>
        </a:defRPr>
      </a:lvl3pPr>
      <a:lvl4pPr marL="1493838" indent="-212725" algn="l" defTabSz="852488" rtl="0" fontAlgn="base">
        <a:spcBef>
          <a:spcPct val="20000"/>
        </a:spcBef>
        <a:spcAft>
          <a:spcPct val="0"/>
        </a:spcAft>
        <a:buClr>
          <a:schemeClr val="folHlink"/>
        </a:buClr>
        <a:buSzPct val="55000"/>
        <a:buFont typeface="Wingdings" pitchFamily="2" charset="2"/>
        <a:buChar char="n"/>
        <a:defRPr sz="1900">
          <a:solidFill>
            <a:schemeClr val="tx1"/>
          </a:solidFill>
          <a:latin typeface="+mn-lt"/>
        </a:defRPr>
      </a:lvl4pPr>
      <a:lvl5pPr marL="1919288" indent="-212725" algn="l" defTabSz="852488" rtl="0" fontAlgn="base">
        <a:spcBef>
          <a:spcPct val="20000"/>
        </a:spcBef>
        <a:spcAft>
          <a:spcPct val="0"/>
        </a:spcAft>
        <a:buClr>
          <a:srgbClr val="FD2B4E"/>
        </a:buClr>
        <a:buSzPct val="50000"/>
        <a:buFont typeface="Wingdings" pitchFamily="2" charset="2"/>
        <a:buChar char="n"/>
        <a:defRPr sz="1900">
          <a:solidFill>
            <a:schemeClr val="tx1"/>
          </a:solidFill>
          <a:latin typeface="+mn-lt"/>
        </a:defRPr>
      </a:lvl5pPr>
      <a:lvl6pPr marL="2376488" indent="-212725" algn="l" defTabSz="852488" rtl="0" fontAlgn="base">
        <a:spcBef>
          <a:spcPct val="20000"/>
        </a:spcBef>
        <a:spcAft>
          <a:spcPct val="0"/>
        </a:spcAft>
        <a:buClr>
          <a:srgbClr val="FD2B4E"/>
        </a:buClr>
        <a:buSzPct val="50000"/>
        <a:buFont typeface="Wingdings" pitchFamily="2" charset="2"/>
        <a:buChar char="n"/>
        <a:defRPr sz="1900">
          <a:solidFill>
            <a:schemeClr val="tx1"/>
          </a:solidFill>
          <a:latin typeface="+mn-lt"/>
        </a:defRPr>
      </a:lvl6pPr>
      <a:lvl7pPr marL="2833688" indent="-212725" algn="l" defTabSz="852488" rtl="0" fontAlgn="base">
        <a:spcBef>
          <a:spcPct val="20000"/>
        </a:spcBef>
        <a:spcAft>
          <a:spcPct val="0"/>
        </a:spcAft>
        <a:buClr>
          <a:srgbClr val="FD2B4E"/>
        </a:buClr>
        <a:buSzPct val="50000"/>
        <a:buFont typeface="Wingdings" pitchFamily="2" charset="2"/>
        <a:buChar char="n"/>
        <a:defRPr sz="1900">
          <a:solidFill>
            <a:schemeClr val="tx1"/>
          </a:solidFill>
          <a:latin typeface="+mn-lt"/>
        </a:defRPr>
      </a:lvl7pPr>
      <a:lvl8pPr marL="3290888" indent="-212725" algn="l" defTabSz="852488" rtl="0" fontAlgn="base">
        <a:spcBef>
          <a:spcPct val="20000"/>
        </a:spcBef>
        <a:spcAft>
          <a:spcPct val="0"/>
        </a:spcAft>
        <a:buClr>
          <a:srgbClr val="FD2B4E"/>
        </a:buClr>
        <a:buSzPct val="50000"/>
        <a:buFont typeface="Wingdings" pitchFamily="2" charset="2"/>
        <a:buChar char="n"/>
        <a:defRPr sz="1900">
          <a:solidFill>
            <a:schemeClr val="tx1"/>
          </a:solidFill>
          <a:latin typeface="+mn-lt"/>
        </a:defRPr>
      </a:lvl8pPr>
      <a:lvl9pPr marL="3748088" indent="-212725" algn="l" defTabSz="852488" rtl="0" fontAlgn="base">
        <a:spcBef>
          <a:spcPct val="20000"/>
        </a:spcBef>
        <a:spcAft>
          <a:spcPct val="0"/>
        </a:spcAft>
        <a:buClr>
          <a:srgbClr val="FD2B4E"/>
        </a:buClr>
        <a:buSzPct val="50000"/>
        <a:buFont typeface="Wingdings" pitchFamily="2" charset="2"/>
        <a:buChar char="n"/>
        <a:defRPr sz="19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oleObject" Target="../embeddings/oleObject5.bin"/><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8.bin"/><Relationship Id="rId5" Type="http://schemas.openxmlformats.org/officeDocument/2006/relationships/oleObject" Target="../embeddings/oleObject7.bin"/><Relationship Id="rId10" Type="http://schemas.openxmlformats.org/officeDocument/2006/relationships/oleObject" Target="../embeddings/oleObject12.bin"/><Relationship Id="rId4" Type="http://schemas.openxmlformats.org/officeDocument/2006/relationships/oleObject" Target="../embeddings/oleObject6.bin"/><Relationship Id="rId9" Type="http://schemas.openxmlformats.org/officeDocument/2006/relationships/oleObject" Target="../embeddings/oleObject11.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p:txBody>
          <a:bodyPr/>
          <a:lstStyle/>
          <a:p>
            <a:pPr eaLnBrk="1" hangingPunct="1"/>
            <a:r>
              <a:rPr lang="id-ID" dirty="0" smtClean="0"/>
              <a:t>Peubah Acak Diskret Khusus</a:t>
            </a:r>
            <a:endParaRPr lang="en-GB" dirty="0" smtClean="0"/>
          </a:p>
        </p:txBody>
      </p:sp>
      <p:sp>
        <p:nvSpPr>
          <p:cNvPr id="3" name="Slide Number Placeholder 2"/>
          <p:cNvSpPr>
            <a:spLocks noGrp="1"/>
          </p:cNvSpPr>
          <p:nvPr>
            <p:ph type="sldNum" sz="quarter" idx="4"/>
          </p:nvPr>
        </p:nvSpPr>
        <p:spPr/>
        <p:txBody>
          <a:bodyPr/>
          <a:lstStyle/>
          <a:p>
            <a:r>
              <a:rPr lang="en-US" smtClean="0"/>
              <a:t>Chap 4-</a:t>
            </a:r>
            <a:fld id="{8134E697-FEA3-4229-8DD8-4667391327ED}" type="slidenum">
              <a:rPr lang="en-US" smtClean="0"/>
              <a:pPr/>
              <a:t>1</a:t>
            </a:fld>
            <a:endParaRPr lang="en-US"/>
          </a:p>
        </p:txBody>
      </p:sp>
      <p:sp>
        <p:nvSpPr>
          <p:cNvPr id="4" name="Footer Placeholder 3"/>
          <p:cNvSpPr>
            <a:spLocks noGrp="1"/>
          </p:cNvSpPr>
          <p:nvPr>
            <p:ph type="ftr" sz="quarter" idx="3"/>
          </p:nvPr>
        </p:nvSpPr>
        <p:spPr/>
        <p:txBody>
          <a:bodyPr/>
          <a:lstStyle/>
          <a:p>
            <a:r>
              <a:rPr lang="en-US" smtClean="0"/>
              <a:t>Statistika Dasar, 2013</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Peubah Acak Poisson</a:t>
            </a:r>
            <a:endParaRPr lang="en-GB" smtClean="0"/>
          </a:p>
        </p:txBody>
      </p:sp>
      <p:sp>
        <p:nvSpPr>
          <p:cNvPr id="13315" name="Rectangle 3"/>
          <p:cNvSpPr>
            <a:spLocks noGrp="1" noChangeArrowheads="1"/>
          </p:cNvSpPr>
          <p:nvPr>
            <p:ph type="body" idx="1"/>
          </p:nvPr>
        </p:nvSpPr>
        <p:spPr/>
        <p:txBody>
          <a:bodyPr/>
          <a:lstStyle/>
          <a:p>
            <a:pPr eaLnBrk="1" hangingPunct="1">
              <a:buFont typeface="Wingdings" pitchFamily="2" charset="2"/>
              <a:buNone/>
            </a:pPr>
            <a:r>
              <a:rPr lang="en-US" b="1" dirty="0" err="1" smtClean="0"/>
              <a:t>Contoh</a:t>
            </a:r>
            <a:r>
              <a:rPr lang="en-US" b="1" dirty="0" smtClean="0"/>
              <a:t> :</a:t>
            </a:r>
            <a:endParaRPr lang="en-US" dirty="0" smtClean="0"/>
          </a:p>
          <a:p>
            <a:pPr eaLnBrk="1" hangingPunct="1">
              <a:buFont typeface="Wingdings" pitchFamily="2" charset="2"/>
              <a:buNone/>
            </a:pPr>
            <a:r>
              <a:rPr lang="en-US" dirty="0" err="1" smtClean="0"/>
              <a:t>Misalkan</a:t>
            </a:r>
            <a:r>
              <a:rPr lang="en-US" dirty="0" smtClean="0"/>
              <a:t> </a:t>
            </a:r>
            <a:r>
              <a:rPr lang="en-US" dirty="0" err="1" smtClean="0"/>
              <a:t>suatu</a:t>
            </a:r>
            <a:r>
              <a:rPr lang="en-US" dirty="0" smtClean="0"/>
              <a:t> </a:t>
            </a:r>
            <a:r>
              <a:rPr lang="en-US" dirty="0" err="1" smtClean="0"/>
              <a:t>mesin</a:t>
            </a:r>
            <a:r>
              <a:rPr lang="en-US" dirty="0" smtClean="0"/>
              <a:t> </a:t>
            </a:r>
            <a:r>
              <a:rPr lang="en-US" dirty="0" err="1" smtClean="0"/>
              <a:t>cetak</a:t>
            </a:r>
            <a:r>
              <a:rPr lang="en-US" dirty="0" smtClean="0"/>
              <a:t> </a:t>
            </a:r>
            <a:r>
              <a:rPr lang="en-US" dirty="0" err="1" smtClean="0"/>
              <a:t>membuat</a:t>
            </a:r>
            <a:r>
              <a:rPr lang="en-US" dirty="0" smtClean="0"/>
              <a:t> </a:t>
            </a:r>
            <a:r>
              <a:rPr lang="en-US" dirty="0" err="1" smtClean="0"/>
              <a:t>kesalahan</a:t>
            </a:r>
            <a:r>
              <a:rPr lang="en-US" dirty="0" smtClean="0"/>
              <a:t> </a:t>
            </a:r>
            <a:r>
              <a:rPr lang="en-US" dirty="0" err="1" smtClean="0"/>
              <a:t>secara</a:t>
            </a:r>
            <a:r>
              <a:rPr lang="en-US" dirty="0" smtClean="0"/>
              <a:t> </a:t>
            </a:r>
            <a:r>
              <a:rPr lang="en-US" dirty="0" err="1" smtClean="0"/>
              <a:t>acak</a:t>
            </a:r>
            <a:r>
              <a:rPr lang="en-US" dirty="0" smtClean="0"/>
              <a:t> </a:t>
            </a:r>
            <a:r>
              <a:rPr lang="en-US" dirty="0" err="1" smtClean="0"/>
              <a:t>pada</a:t>
            </a:r>
            <a:r>
              <a:rPr lang="en-US" dirty="0" smtClean="0"/>
              <a:t> </a:t>
            </a:r>
            <a:r>
              <a:rPr lang="en-US" dirty="0" err="1" smtClean="0"/>
              <a:t>kertas</a:t>
            </a:r>
            <a:r>
              <a:rPr lang="en-US" dirty="0" smtClean="0"/>
              <a:t> </a:t>
            </a:r>
            <a:r>
              <a:rPr lang="en-US" dirty="0" err="1" smtClean="0"/>
              <a:t>cetak</a:t>
            </a:r>
            <a:r>
              <a:rPr lang="en-US" dirty="0" smtClean="0"/>
              <a:t>, rata – rata 2 </a:t>
            </a:r>
            <a:r>
              <a:rPr lang="en-US" dirty="0" err="1" smtClean="0"/>
              <a:t>kesalahan</a:t>
            </a:r>
            <a:r>
              <a:rPr lang="en-US" dirty="0" smtClean="0"/>
              <a:t> </a:t>
            </a:r>
            <a:r>
              <a:rPr lang="en-US" dirty="0" err="1" smtClean="0"/>
              <a:t>tiap</a:t>
            </a:r>
            <a:r>
              <a:rPr lang="en-US" dirty="0" smtClean="0"/>
              <a:t> </a:t>
            </a:r>
            <a:r>
              <a:rPr lang="en-US" dirty="0" err="1" smtClean="0"/>
              <a:t>kertas</a:t>
            </a:r>
            <a:r>
              <a:rPr lang="en-US" dirty="0" smtClean="0"/>
              <a:t>. </a:t>
            </a:r>
            <a:r>
              <a:rPr lang="en-US" dirty="0" err="1" smtClean="0"/>
              <a:t>Hitung</a:t>
            </a:r>
            <a:r>
              <a:rPr lang="en-US" dirty="0" smtClean="0"/>
              <a:t> </a:t>
            </a:r>
            <a:r>
              <a:rPr lang="en-US" dirty="0" err="1" smtClean="0"/>
              <a:t>peluang</a:t>
            </a:r>
            <a:r>
              <a:rPr lang="en-US" dirty="0" smtClean="0"/>
              <a:t> </a:t>
            </a:r>
            <a:r>
              <a:rPr lang="en-US" dirty="0" err="1" smtClean="0"/>
              <a:t>bahwa</a:t>
            </a:r>
            <a:r>
              <a:rPr lang="en-US" dirty="0" smtClean="0"/>
              <a:t> </a:t>
            </a:r>
            <a:r>
              <a:rPr lang="en-US" dirty="0" err="1" smtClean="0"/>
              <a:t>dalam</a:t>
            </a:r>
            <a:r>
              <a:rPr lang="en-US" dirty="0" smtClean="0"/>
              <a:t> </a:t>
            </a:r>
            <a:r>
              <a:rPr lang="en-US" dirty="0" err="1" smtClean="0"/>
              <a:t>satu</a:t>
            </a:r>
            <a:r>
              <a:rPr lang="en-US" dirty="0" smtClean="0"/>
              <a:t> </a:t>
            </a:r>
            <a:r>
              <a:rPr lang="en-US" dirty="0" err="1" smtClean="0"/>
              <a:t>kertas</a:t>
            </a:r>
            <a:r>
              <a:rPr lang="en-US" dirty="0" smtClean="0"/>
              <a:t> yang </a:t>
            </a:r>
            <a:r>
              <a:rPr lang="en-US" dirty="0" err="1" smtClean="0"/>
              <a:t>dicetak</a:t>
            </a:r>
            <a:r>
              <a:rPr lang="en-US" dirty="0" smtClean="0"/>
              <a:t>, </a:t>
            </a:r>
            <a:r>
              <a:rPr lang="en-US" dirty="0" err="1" smtClean="0"/>
              <a:t>terdapat</a:t>
            </a:r>
            <a:r>
              <a:rPr lang="en-US" dirty="0" smtClean="0"/>
              <a:t> </a:t>
            </a:r>
            <a:r>
              <a:rPr lang="en-US" dirty="0" err="1" smtClean="0"/>
              <a:t>satu</a:t>
            </a:r>
            <a:r>
              <a:rPr lang="en-US" dirty="0" smtClean="0"/>
              <a:t> </a:t>
            </a:r>
            <a:r>
              <a:rPr lang="en-US" dirty="0" err="1" smtClean="0"/>
              <a:t>kesalahan</a:t>
            </a:r>
            <a:r>
              <a:rPr lang="en-US" dirty="0" smtClean="0"/>
              <a:t> </a:t>
            </a:r>
            <a:r>
              <a:rPr lang="en-US" dirty="0" err="1" smtClean="0"/>
              <a:t>cetak</a:t>
            </a:r>
            <a:r>
              <a:rPr lang="en-GB" dirty="0" smtClean="0"/>
              <a:t> </a:t>
            </a:r>
          </a:p>
        </p:txBody>
      </p:sp>
      <p:sp>
        <p:nvSpPr>
          <p:cNvPr id="4" name="Slide Number Placeholder 3"/>
          <p:cNvSpPr>
            <a:spLocks noGrp="1"/>
          </p:cNvSpPr>
          <p:nvPr>
            <p:ph type="sldNum" sz="quarter" idx="11"/>
          </p:nvPr>
        </p:nvSpPr>
        <p:spPr/>
        <p:txBody>
          <a:bodyPr/>
          <a:lstStyle/>
          <a:p>
            <a:r>
              <a:rPr lang="en-US" smtClean="0"/>
              <a:t>Chap 4-</a:t>
            </a:r>
            <a:fld id="{4DFA739A-9EBF-47A6-BD3F-3DE25E7186EF}" type="slidenum">
              <a:rPr lang="en-US" smtClean="0"/>
              <a:pPr/>
              <a:t>10</a:t>
            </a:fld>
            <a:endParaRPr lang="en-US"/>
          </a:p>
        </p:txBody>
      </p:sp>
      <p:sp>
        <p:nvSpPr>
          <p:cNvPr id="5" name="Footer Placeholder 4"/>
          <p:cNvSpPr>
            <a:spLocks noGrp="1"/>
          </p:cNvSpPr>
          <p:nvPr>
            <p:ph type="ftr" sz="quarter" idx="10"/>
          </p:nvPr>
        </p:nvSpPr>
        <p:spPr/>
        <p:txBody>
          <a:bodyPr/>
          <a:lstStyle/>
          <a:p>
            <a:r>
              <a:rPr lang="en-US" smtClean="0"/>
              <a:t>Statistika Dasar, 2013</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dirty="0" err="1" smtClean="0"/>
              <a:t>Peubah</a:t>
            </a:r>
            <a:r>
              <a:rPr lang="en-US" dirty="0" smtClean="0"/>
              <a:t> </a:t>
            </a:r>
            <a:r>
              <a:rPr lang="en-US" dirty="0" err="1" smtClean="0"/>
              <a:t>Acak</a:t>
            </a:r>
            <a:r>
              <a:rPr lang="en-US" dirty="0" smtClean="0"/>
              <a:t> </a:t>
            </a:r>
            <a:r>
              <a:rPr lang="en-US" dirty="0" err="1" smtClean="0"/>
              <a:t>Geometrik</a:t>
            </a:r>
            <a:r>
              <a:rPr lang="en-GB" dirty="0" smtClean="0"/>
              <a:t> </a:t>
            </a:r>
          </a:p>
        </p:txBody>
      </p:sp>
      <p:sp>
        <p:nvSpPr>
          <p:cNvPr id="14339"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400" dirty="0" err="1" smtClean="0"/>
              <a:t>Misalkan</a:t>
            </a:r>
            <a:r>
              <a:rPr lang="en-US" sz="2400" dirty="0" smtClean="0"/>
              <a:t> </a:t>
            </a:r>
            <a:r>
              <a:rPr lang="en-US" sz="2400" dirty="0" err="1" smtClean="0"/>
              <a:t>percobaan</a:t>
            </a:r>
            <a:r>
              <a:rPr lang="en-US" sz="2400" dirty="0" smtClean="0"/>
              <a:t> yang </a:t>
            </a:r>
            <a:r>
              <a:rPr lang="en-US" sz="2400" dirty="0" err="1" smtClean="0"/>
              <a:t>bebas</a:t>
            </a:r>
            <a:r>
              <a:rPr lang="en-US" sz="2400" dirty="0" smtClean="0"/>
              <a:t>, </a:t>
            </a:r>
            <a:r>
              <a:rPr lang="en-US" sz="2400" dirty="0" err="1" smtClean="0"/>
              <a:t>masing</a:t>
            </a:r>
            <a:r>
              <a:rPr lang="en-US" sz="2400" dirty="0" smtClean="0"/>
              <a:t> – </a:t>
            </a:r>
            <a:r>
              <a:rPr lang="en-US" sz="2400" dirty="0" err="1" smtClean="0"/>
              <a:t>masing</a:t>
            </a:r>
            <a:r>
              <a:rPr lang="en-US" sz="2400" dirty="0" smtClean="0"/>
              <a:t> </a:t>
            </a:r>
            <a:r>
              <a:rPr lang="en-US" sz="2400" dirty="0" err="1" smtClean="0"/>
              <a:t>dengan</a:t>
            </a:r>
            <a:r>
              <a:rPr lang="en-US" sz="2400" dirty="0" smtClean="0"/>
              <a:t> </a:t>
            </a:r>
            <a:r>
              <a:rPr lang="en-US" sz="2400" dirty="0" err="1" smtClean="0"/>
              <a:t>peluang</a:t>
            </a:r>
            <a:r>
              <a:rPr lang="en-US" sz="2400" dirty="0" smtClean="0"/>
              <a:t> </a:t>
            </a:r>
            <a:r>
              <a:rPr lang="en-US" sz="2400" dirty="0" err="1" smtClean="0"/>
              <a:t>sukses</a:t>
            </a:r>
            <a:r>
              <a:rPr lang="en-US" sz="2400" dirty="0" smtClean="0"/>
              <a:t> </a:t>
            </a:r>
            <a:r>
              <a:rPr lang="en-US" sz="2400" dirty="0" err="1" smtClean="0"/>
              <a:t>adalah</a:t>
            </a:r>
            <a:r>
              <a:rPr lang="en-US" sz="2400" dirty="0" smtClean="0"/>
              <a:t> p, 0&lt;p&lt;1, </a:t>
            </a:r>
            <a:r>
              <a:rPr lang="en-US" sz="2400" dirty="0" err="1" smtClean="0"/>
              <a:t>dilakukan</a:t>
            </a:r>
            <a:r>
              <a:rPr lang="en-US" sz="2400" dirty="0" smtClean="0"/>
              <a:t> </a:t>
            </a:r>
            <a:r>
              <a:rPr lang="en-US" sz="2400" dirty="0" err="1" smtClean="0"/>
              <a:t>sampai</a:t>
            </a:r>
            <a:r>
              <a:rPr lang="en-US" sz="2400" dirty="0" smtClean="0"/>
              <a:t> </a:t>
            </a:r>
            <a:r>
              <a:rPr lang="en-US" sz="2400" dirty="0" err="1" smtClean="0"/>
              <a:t>suatu</a:t>
            </a:r>
            <a:r>
              <a:rPr lang="en-US" sz="2400" dirty="0" smtClean="0"/>
              <a:t> </a:t>
            </a:r>
            <a:r>
              <a:rPr lang="en-US" sz="2400" dirty="0" err="1" smtClean="0"/>
              <a:t>sukses</a:t>
            </a:r>
            <a:r>
              <a:rPr lang="en-US" sz="2400" dirty="0" smtClean="0"/>
              <a:t> </a:t>
            </a:r>
            <a:r>
              <a:rPr lang="en-US" sz="2400" dirty="0" err="1" smtClean="0"/>
              <a:t>terjadi</a:t>
            </a:r>
            <a:r>
              <a:rPr lang="en-US" sz="2400" dirty="0" smtClean="0"/>
              <a:t>. </a:t>
            </a:r>
            <a:r>
              <a:rPr lang="en-US" sz="2400" dirty="0" err="1" smtClean="0"/>
              <a:t>Jika</a:t>
            </a:r>
            <a:r>
              <a:rPr lang="en-US" sz="2400" dirty="0" smtClean="0"/>
              <a:t> X </a:t>
            </a:r>
            <a:r>
              <a:rPr lang="en-US" sz="2400" dirty="0" err="1" smtClean="0"/>
              <a:t>adalah</a:t>
            </a:r>
            <a:r>
              <a:rPr lang="en-US" sz="2400" dirty="0" smtClean="0"/>
              <a:t> </a:t>
            </a:r>
            <a:r>
              <a:rPr lang="en-US" sz="2400" dirty="0" err="1" smtClean="0"/>
              <a:t>banyaknya</a:t>
            </a:r>
            <a:r>
              <a:rPr lang="en-US" sz="2400" dirty="0" smtClean="0"/>
              <a:t> </a:t>
            </a:r>
            <a:r>
              <a:rPr lang="en-US" sz="2400" dirty="0" err="1" smtClean="0"/>
              <a:t>percobaan</a:t>
            </a:r>
            <a:r>
              <a:rPr lang="en-US" sz="2400" dirty="0" smtClean="0"/>
              <a:t> yang </a:t>
            </a:r>
            <a:r>
              <a:rPr lang="en-US" sz="2400" dirty="0" err="1" smtClean="0"/>
              <a:t>diperlukan</a:t>
            </a:r>
            <a:r>
              <a:rPr lang="en-US" sz="2400" dirty="0" smtClean="0"/>
              <a:t>, </a:t>
            </a:r>
            <a:r>
              <a:rPr lang="en-US" sz="2400" dirty="0" err="1" smtClean="0"/>
              <a:t>maka</a:t>
            </a:r>
            <a:r>
              <a:rPr lang="en-GB" sz="2400" dirty="0" smtClean="0"/>
              <a:t> </a:t>
            </a:r>
            <a:endParaRPr lang="id-ID" sz="2400" dirty="0" smtClean="0"/>
          </a:p>
          <a:p>
            <a:pPr eaLnBrk="1" hangingPunct="1">
              <a:lnSpc>
                <a:spcPct val="90000"/>
              </a:lnSpc>
              <a:buFont typeface="Wingdings" pitchFamily="2" charset="2"/>
              <a:buNone/>
            </a:pPr>
            <a:r>
              <a:rPr lang="id-ID" sz="2400" dirty="0" smtClean="0"/>
              <a:t>	</a:t>
            </a:r>
          </a:p>
          <a:p>
            <a:pPr eaLnBrk="1" hangingPunct="1">
              <a:lnSpc>
                <a:spcPct val="90000"/>
              </a:lnSpc>
              <a:buFont typeface="Wingdings" pitchFamily="2" charset="2"/>
              <a:buNone/>
            </a:pPr>
            <a:r>
              <a:rPr lang="id-ID" sz="2400" dirty="0" smtClean="0"/>
              <a:t>	</a:t>
            </a:r>
            <a:r>
              <a:rPr lang="en-US" sz="2400" dirty="0" smtClean="0"/>
              <a:t>P ( X = n ) = (1-p)</a:t>
            </a:r>
            <a:r>
              <a:rPr lang="en-US" sz="2400" baseline="30000" dirty="0" smtClean="0"/>
              <a:t>n-1</a:t>
            </a:r>
            <a:r>
              <a:rPr lang="en-US" sz="2400" dirty="0" smtClean="0"/>
              <a:t>p		n = 1,2,…		</a:t>
            </a:r>
          </a:p>
          <a:p>
            <a:pPr eaLnBrk="1" hangingPunct="1">
              <a:lnSpc>
                <a:spcPct val="90000"/>
              </a:lnSpc>
              <a:buFont typeface="Wingdings" pitchFamily="2" charset="2"/>
              <a:buNone/>
            </a:pPr>
            <a:r>
              <a:rPr lang="en-US" sz="2400" dirty="0" err="1" smtClean="0"/>
              <a:t>Peubah</a:t>
            </a:r>
            <a:r>
              <a:rPr lang="en-US" sz="2400" dirty="0" smtClean="0"/>
              <a:t> </a:t>
            </a:r>
            <a:r>
              <a:rPr lang="en-US" sz="2400" dirty="0" err="1" smtClean="0"/>
              <a:t>acak</a:t>
            </a:r>
            <a:r>
              <a:rPr lang="en-US" sz="2400" dirty="0" smtClean="0"/>
              <a:t> X yang </a:t>
            </a:r>
            <a:r>
              <a:rPr lang="en-US" sz="2400" dirty="0" err="1" smtClean="0"/>
              <a:t>mempunyai</a:t>
            </a:r>
            <a:r>
              <a:rPr lang="en-US" sz="2400" dirty="0" smtClean="0"/>
              <a:t> </a:t>
            </a:r>
            <a:r>
              <a:rPr lang="en-US" sz="2400" dirty="0" err="1" smtClean="0"/>
              <a:t>fungsi</a:t>
            </a:r>
            <a:r>
              <a:rPr lang="en-US" sz="2400" dirty="0" smtClean="0"/>
              <a:t> </a:t>
            </a:r>
            <a:r>
              <a:rPr lang="en-US" sz="2400" dirty="0" err="1" smtClean="0"/>
              <a:t>massa</a:t>
            </a:r>
            <a:r>
              <a:rPr lang="en-US" sz="2400" dirty="0" smtClean="0"/>
              <a:t> </a:t>
            </a:r>
            <a:r>
              <a:rPr lang="en-US" sz="2400" dirty="0" err="1" smtClean="0"/>
              <a:t>peluang</a:t>
            </a:r>
            <a:r>
              <a:rPr lang="en-US" sz="2400" dirty="0" smtClean="0"/>
              <a:t> </a:t>
            </a:r>
            <a:r>
              <a:rPr lang="en-US" sz="2400" dirty="0" err="1" smtClean="0"/>
              <a:t>seperti</a:t>
            </a:r>
            <a:r>
              <a:rPr lang="en-US" sz="2400" dirty="0" smtClean="0"/>
              <a:t> </a:t>
            </a:r>
            <a:r>
              <a:rPr lang="id-ID" sz="2400" dirty="0" smtClean="0"/>
              <a:t>di atas</a:t>
            </a:r>
            <a:r>
              <a:rPr lang="en-US" sz="2400" dirty="0" smtClean="0"/>
              <a:t> </a:t>
            </a:r>
            <a:r>
              <a:rPr lang="en-US" sz="2400" dirty="0" err="1" smtClean="0"/>
              <a:t>dikatakan</a:t>
            </a:r>
            <a:r>
              <a:rPr lang="en-US" sz="2400" dirty="0" smtClean="0"/>
              <a:t> </a:t>
            </a:r>
            <a:r>
              <a:rPr lang="en-US" sz="2400" dirty="0" err="1" smtClean="0"/>
              <a:t>peubah</a:t>
            </a:r>
            <a:r>
              <a:rPr lang="en-US" sz="2400" dirty="0" smtClean="0"/>
              <a:t> </a:t>
            </a:r>
            <a:r>
              <a:rPr lang="en-US" sz="2400" dirty="0" err="1" smtClean="0"/>
              <a:t>acak</a:t>
            </a:r>
            <a:r>
              <a:rPr lang="en-US" sz="2400" dirty="0" smtClean="0"/>
              <a:t> </a:t>
            </a:r>
            <a:r>
              <a:rPr lang="en-US" sz="2400" dirty="0" err="1" smtClean="0"/>
              <a:t>geometrik</a:t>
            </a:r>
            <a:r>
              <a:rPr lang="en-US" sz="2400" dirty="0" smtClean="0"/>
              <a:t> </a:t>
            </a:r>
            <a:r>
              <a:rPr lang="en-US" sz="2400" dirty="0" err="1" smtClean="0"/>
              <a:t>dengan</a:t>
            </a:r>
            <a:r>
              <a:rPr lang="en-US" sz="2400" dirty="0" smtClean="0"/>
              <a:t> parameter p</a:t>
            </a:r>
            <a:r>
              <a:rPr lang="en-GB" sz="2400" dirty="0" smtClean="0"/>
              <a:t> </a:t>
            </a:r>
          </a:p>
        </p:txBody>
      </p:sp>
      <p:sp>
        <p:nvSpPr>
          <p:cNvPr id="4" name="Slide Number Placeholder 3"/>
          <p:cNvSpPr>
            <a:spLocks noGrp="1"/>
          </p:cNvSpPr>
          <p:nvPr>
            <p:ph type="sldNum" sz="quarter" idx="11"/>
          </p:nvPr>
        </p:nvSpPr>
        <p:spPr/>
        <p:txBody>
          <a:bodyPr/>
          <a:lstStyle/>
          <a:p>
            <a:r>
              <a:rPr lang="en-US" smtClean="0"/>
              <a:t>Chap 4-</a:t>
            </a:r>
            <a:fld id="{4DFA739A-9EBF-47A6-BD3F-3DE25E7186EF}" type="slidenum">
              <a:rPr lang="en-US" smtClean="0"/>
              <a:pPr/>
              <a:t>11</a:t>
            </a:fld>
            <a:endParaRPr lang="en-US"/>
          </a:p>
        </p:txBody>
      </p:sp>
      <p:sp>
        <p:nvSpPr>
          <p:cNvPr id="5" name="Footer Placeholder 4"/>
          <p:cNvSpPr>
            <a:spLocks noGrp="1"/>
          </p:cNvSpPr>
          <p:nvPr>
            <p:ph type="ftr" sz="quarter" idx="10"/>
          </p:nvPr>
        </p:nvSpPr>
        <p:spPr/>
        <p:txBody>
          <a:bodyPr/>
          <a:lstStyle/>
          <a:p>
            <a:r>
              <a:rPr lang="en-US" smtClean="0"/>
              <a:t>Statistika Dasar, 2013</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Peubah Acak Geometrik</a:t>
            </a:r>
            <a:endParaRPr lang="en-GB" smtClean="0"/>
          </a:p>
        </p:txBody>
      </p:sp>
      <p:sp>
        <p:nvSpPr>
          <p:cNvPr id="15363"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sz="2800" dirty="0" err="1" smtClean="0"/>
              <a:t>Hitunglah</a:t>
            </a:r>
            <a:r>
              <a:rPr lang="en-US" sz="2800" dirty="0" smtClean="0"/>
              <a:t> </a:t>
            </a:r>
            <a:r>
              <a:rPr lang="en-US" sz="2800" dirty="0" err="1" smtClean="0"/>
              <a:t>peluang</a:t>
            </a:r>
            <a:r>
              <a:rPr lang="en-US" sz="2800" dirty="0" smtClean="0"/>
              <a:t> </a:t>
            </a:r>
            <a:r>
              <a:rPr lang="en-US" sz="2800" dirty="0" err="1" smtClean="0"/>
              <a:t>bahwa</a:t>
            </a:r>
            <a:r>
              <a:rPr lang="en-US" sz="2800" dirty="0" smtClean="0"/>
              <a:t> </a:t>
            </a:r>
            <a:r>
              <a:rPr lang="en-US" sz="2800" dirty="0" err="1" smtClean="0"/>
              <a:t>seseorang</a:t>
            </a:r>
            <a:r>
              <a:rPr lang="en-US" sz="2800" dirty="0" smtClean="0"/>
              <a:t> yang </a:t>
            </a:r>
            <a:r>
              <a:rPr lang="en-US" sz="2800" dirty="0" err="1" smtClean="0"/>
              <a:t>melemparkan</a:t>
            </a:r>
            <a:r>
              <a:rPr lang="en-US" sz="2800" dirty="0" smtClean="0"/>
              <a:t> </a:t>
            </a:r>
            <a:r>
              <a:rPr lang="en-US" sz="2800" dirty="0" err="1" smtClean="0"/>
              <a:t>sekeping</a:t>
            </a:r>
            <a:r>
              <a:rPr lang="en-US" sz="2800" dirty="0" smtClean="0"/>
              <a:t> </a:t>
            </a:r>
            <a:r>
              <a:rPr lang="en-US" sz="2800" dirty="0" err="1" smtClean="0"/>
              <a:t>uang</a:t>
            </a:r>
            <a:r>
              <a:rPr lang="en-US" sz="2800" dirty="0" smtClean="0"/>
              <a:t> </a:t>
            </a:r>
            <a:r>
              <a:rPr lang="en-US" sz="2800" dirty="0" err="1" smtClean="0"/>
              <a:t>logam</a:t>
            </a:r>
            <a:r>
              <a:rPr lang="en-US" sz="2800" dirty="0" smtClean="0"/>
              <a:t> yang </a:t>
            </a:r>
            <a:r>
              <a:rPr lang="en-US" sz="2800" dirty="0" err="1" smtClean="0"/>
              <a:t>setimbang</a:t>
            </a:r>
            <a:r>
              <a:rPr lang="en-US" sz="2800" dirty="0" smtClean="0"/>
              <a:t>, </a:t>
            </a:r>
            <a:r>
              <a:rPr lang="en-US" sz="2800" dirty="0" err="1" smtClean="0"/>
              <a:t>memerlukan</a:t>
            </a:r>
            <a:r>
              <a:rPr lang="en-US" sz="2800" dirty="0" smtClean="0"/>
              <a:t> 4 </a:t>
            </a:r>
            <a:r>
              <a:rPr lang="en-US" sz="2800" dirty="0" err="1" smtClean="0"/>
              <a:t>lemparan</a:t>
            </a:r>
            <a:r>
              <a:rPr lang="en-US" sz="2800" dirty="0" smtClean="0"/>
              <a:t> </a:t>
            </a:r>
            <a:r>
              <a:rPr lang="en-US" sz="2800" dirty="0" err="1" smtClean="0"/>
              <a:t>sampai</a:t>
            </a:r>
            <a:r>
              <a:rPr lang="en-US" sz="2800" dirty="0" smtClean="0"/>
              <a:t> </a:t>
            </a:r>
            <a:r>
              <a:rPr lang="en-US" sz="2800" dirty="0" err="1" smtClean="0"/>
              <a:t>diperoleh</a:t>
            </a:r>
            <a:r>
              <a:rPr lang="en-US" sz="2800" dirty="0" smtClean="0"/>
              <a:t> </a:t>
            </a:r>
            <a:r>
              <a:rPr lang="en-US" sz="2800" dirty="0" err="1" smtClean="0"/>
              <a:t>sisi</a:t>
            </a:r>
            <a:r>
              <a:rPr lang="en-US" sz="2800" dirty="0" smtClean="0"/>
              <a:t> </a:t>
            </a:r>
            <a:r>
              <a:rPr lang="en-US" sz="2800" dirty="0" err="1" smtClean="0"/>
              <a:t>gambar</a:t>
            </a:r>
            <a:r>
              <a:rPr lang="en-GB" sz="2800" dirty="0" smtClean="0"/>
              <a:t> </a:t>
            </a:r>
            <a:endParaRPr lang="id-ID" sz="2800" dirty="0" smtClean="0"/>
          </a:p>
          <a:p>
            <a:pPr eaLnBrk="1" hangingPunct="1">
              <a:lnSpc>
                <a:spcPct val="80000"/>
              </a:lnSpc>
              <a:buFont typeface="Wingdings" pitchFamily="2" charset="2"/>
              <a:buNone/>
            </a:pPr>
            <a:r>
              <a:rPr lang="en-US" sz="2800" dirty="0" err="1" smtClean="0"/>
              <a:t>Suatu</a:t>
            </a:r>
            <a:r>
              <a:rPr lang="en-US" sz="2800" dirty="0" smtClean="0"/>
              <a:t> </a:t>
            </a:r>
            <a:r>
              <a:rPr lang="en-US" sz="2800" dirty="0" err="1" smtClean="0"/>
              <a:t>keranjang</a:t>
            </a:r>
            <a:r>
              <a:rPr lang="en-US" sz="2800" dirty="0" smtClean="0"/>
              <a:t> yang </a:t>
            </a:r>
            <a:r>
              <a:rPr lang="en-US" sz="2800" dirty="0" err="1" smtClean="0"/>
              <a:t>terdiri</a:t>
            </a:r>
            <a:r>
              <a:rPr lang="en-US" sz="2800" dirty="0" smtClean="0"/>
              <a:t> </a:t>
            </a:r>
            <a:r>
              <a:rPr lang="en-US" sz="2800" dirty="0" err="1" smtClean="0"/>
              <a:t>dari</a:t>
            </a:r>
            <a:r>
              <a:rPr lang="en-US" sz="2800" dirty="0" smtClean="0"/>
              <a:t> N bola </a:t>
            </a:r>
            <a:r>
              <a:rPr lang="en-US" sz="2800" dirty="0" err="1" smtClean="0"/>
              <a:t>putih</a:t>
            </a:r>
            <a:r>
              <a:rPr lang="en-US" sz="2800" dirty="0" smtClean="0"/>
              <a:t> </a:t>
            </a:r>
            <a:r>
              <a:rPr lang="en-US" sz="2800" dirty="0" err="1" smtClean="0"/>
              <a:t>dan</a:t>
            </a:r>
            <a:r>
              <a:rPr lang="en-US" sz="2800" dirty="0" smtClean="0"/>
              <a:t> M bola </a:t>
            </a:r>
            <a:r>
              <a:rPr lang="en-US" sz="2800" dirty="0" err="1" smtClean="0"/>
              <a:t>hitam</a:t>
            </a:r>
            <a:r>
              <a:rPr lang="en-US" sz="2800" dirty="0" smtClean="0"/>
              <a:t>. Bola </a:t>
            </a:r>
            <a:r>
              <a:rPr lang="en-US" sz="2800" dirty="0" err="1" smtClean="0"/>
              <a:t>diambil</a:t>
            </a:r>
            <a:r>
              <a:rPr lang="en-US" sz="2800" dirty="0" smtClean="0"/>
              <a:t> </a:t>
            </a:r>
            <a:r>
              <a:rPr lang="en-US" sz="2800" dirty="0" err="1" smtClean="0"/>
              <a:t>secara</a:t>
            </a:r>
            <a:r>
              <a:rPr lang="en-US" sz="2800" dirty="0" smtClean="0"/>
              <a:t> </a:t>
            </a:r>
            <a:r>
              <a:rPr lang="en-US" sz="2800" dirty="0" err="1" smtClean="0"/>
              <a:t>acak</a:t>
            </a:r>
            <a:r>
              <a:rPr lang="en-US" sz="2800" dirty="0" smtClean="0"/>
              <a:t>, </a:t>
            </a:r>
            <a:r>
              <a:rPr lang="en-US" sz="2800" dirty="0" err="1" smtClean="0"/>
              <a:t>sampai</a:t>
            </a:r>
            <a:r>
              <a:rPr lang="en-US" sz="2800" dirty="0" smtClean="0"/>
              <a:t> bola </a:t>
            </a:r>
            <a:r>
              <a:rPr lang="en-US" sz="2800" dirty="0" err="1" smtClean="0"/>
              <a:t>hitam</a:t>
            </a:r>
            <a:r>
              <a:rPr lang="en-US" sz="2800" dirty="0" smtClean="0"/>
              <a:t> </a:t>
            </a:r>
            <a:r>
              <a:rPr lang="en-US" sz="2800" dirty="0" err="1" smtClean="0"/>
              <a:t>terambil</a:t>
            </a:r>
            <a:r>
              <a:rPr lang="en-US" sz="2800" dirty="0" smtClean="0"/>
              <a:t>. </a:t>
            </a:r>
            <a:r>
              <a:rPr lang="en-US" sz="2800" dirty="0" err="1" smtClean="0"/>
              <a:t>Diasumsikan</a:t>
            </a:r>
            <a:r>
              <a:rPr lang="en-US" sz="2800" dirty="0" smtClean="0"/>
              <a:t> </a:t>
            </a:r>
            <a:r>
              <a:rPr lang="en-US" sz="2800" dirty="0" err="1" smtClean="0"/>
              <a:t>setiap</a:t>
            </a:r>
            <a:r>
              <a:rPr lang="en-US" sz="2800" dirty="0" smtClean="0"/>
              <a:t> bola yang </a:t>
            </a:r>
            <a:r>
              <a:rPr lang="en-US" sz="2800" dirty="0" err="1" smtClean="0"/>
              <a:t>terambil</a:t>
            </a:r>
            <a:r>
              <a:rPr lang="en-US" sz="2800" dirty="0" smtClean="0"/>
              <a:t> </a:t>
            </a:r>
            <a:r>
              <a:rPr lang="en-US" sz="2800" dirty="0" err="1" smtClean="0"/>
              <a:t>dikembalikan</a:t>
            </a:r>
            <a:r>
              <a:rPr lang="en-US" sz="2800" dirty="0" smtClean="0"/>
              <a:t> </a:t>
            </a:r>
            <a:r>
              <a:rPr lang="en-US" sz="2800" dirty="0" err="1" smtClean="0"/>
              <a:t>lagi</a:t>
            </a:r>
            <a:r>
              <a:rPr lang="en-US" sz="2800" dirty="0" smtClean="0"/>
              <a:t> </a:t>
            </a:r>
            <a:r>
              <a:rPr lang="en-US" sz="2800" dirty="0" err="1" smtClean="0"/>
              <a:t>sebelum</a:t>
            </a:r>
            <a:r>
              <a:rPr lang="en-US" sz="2800" dirty="0" smtClean="0"/>
              <a:t> </a:t>
            </a:r>
            <a:r>
              <a:rPr lang="en-US" sz="2800" dirty="0" err="1" smtClean="0"/>
              <a:t>pengambilan</a:t>
            </a:r>
            <a:r>
              <a:rPr lang="en-US" sz="2800" dirty="0" smtClean="0"/>
              <a:t> </a:t>
            </a:r>
            <a:r>
              <a:rPr lang="en-US" sz="2800" dirty="0" err="1" smtClean="0"/>
              <a:t>berikutnya</a:t>
            </a:r>
            <a:r>
              <a:rPr lang="en-US" sz="2800" dirty="0" smtClean="0"/>
              <a:t>, </a:t>
            </a:r>
            <a:r>
              <a:rPr lang="en-US" sz="2800" dirty="0" err="1" smtClean="0"/>
              <a:t>berapa</a:t>
            </a:r>
            <a:r>
              <a:rPr lang="en-US" sz="2800" dirty="0" smtClean="0"/>
              <a:t> </a:t>
            </a:r>
            <a:r>
              <a:rPr lang="en-US" sz="2800" dirty="0" err="1" smtClean="0"/>
              <a:t>peluang</a:t>
            </a:r>
            <a:r>
              <a:rPr lang="en-US" sz="2800" dirty="0" smtClean="0"/>
              <a:t> </a:t>
            </a:r>
            <a:r>
              <a:rPr lang="en-US" sz="2800" dirty="0" err="1" smtClean="0"/>
              <a:t>bahwa</a:t>
            </a:r>
            <a:r>
              <a:rPr lang="en-US" sz="2800" dirty="0" smtClean="0"/>
              <a:t> (1) </a:t>
            </a:r>
            <a:r>
              <a:rPr lang="en-US" sz="2800" dirty="0" err="1" smtClean="0"/>
              <a:t>tepat</a:t>
            </a:r>
            <a:r>
              <a:rPr lang="en-US" sz="2800" dirty="0" smtClean="0"/>
              <a:t> n </a:t>
            </a:r>
            <a:r>
              <a:rPr lang="en-US" sz="2800" dirty="0" err="1" smtClean="0"/>
              <a:t>pengambilan</a:t>
            </a:r>
            <a:r>
              <a:rPr lang="en-US" sz="2800" dirty="0" smtClean="0"/>
              <a:t> </a:t>
            </a:r>
            <a:r>
              <a:rPr lang="en-US" sz="2800" dirty="0" err="1" smtClean="0"/>
              <a:t>diperlukan</a:t>
            </a:r>
            <a:r>
              <a:rPr lang="en-US" sz="2800" dirty="0" smtClean="0"/>
              <a:t> </a:t>
            </a:r>
            <a:endParaRPr lang="en-GB" sz="2800" dirty="0" smtClean="0"/>
          </a:p>
        </p:txBody>
      </p:sp>
      <p:sp>
        <p:nvSpPr>
          <p:cNvPr id="4" name="Slide Number Placeholder 3"/>
          <p:cNvSpPr>
            <a:spLocks noGrp="1"/>
          </p:cNvSpPr>
          <p:nvPr>
            <p:ph type="sldNum" sz="quarter" idx="11"/>
          </p:nvPr>
        </p:nvSpPr>
        <p:spPr/>
        <p:txBody>
          <a:bodyPr/>
          <a:lstStyle/>
          <a:p>
            <a:r>
              <a:rPr lang="en-US" smtClean="0"/>
              <a:t>Chap 4-</a:t>
            </a:r>
            <a:fld id="{4DFA739A-9EBF-47A6-BD3F-3DE25E7186EF}" type="slidenum">
              <a:rPr lang="en-US" smtClean="0"/>
              <a:pPr/>
              <a:t>12</a:t>
            </a:fld>
            <a:endParaRPr lang="en-US"/>
          </a:p>
        </p:txBody>
      </p:sp>
      <p:sp>
        <p:nvSpPr>
          <p:cNvPr id="5" name="Footer Placeholder 4"/>
          <p:cNvSpPr>
            <a:spLocks noGrp="1"/>
          </p:cNvSpPr>
          <p:nvPr>
            <p:ph type="ftr" sz="quarter" idx="10"/>
          </p:nvPr>
        </p:nvSpPr>
        <p:spPr/>
        <p:txBody>
          <a:bodyPr/>
          <a:lstStyle/>
          <a:p>
            <a:r>
              <a:rPr lang="en-US" smtClean="0"/>
              <a:t>Statistika Dasar, 2013</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457200" y="557202"/>
            <a:ext cx="8229600" cy="1371600"/>
          </a:xfrm>
        </p:spPr>
        <p:txBody>
          <a:bodyPr/>
          <a:lstStyle/>
          <a:p>
            <a:pPr eaLnBrk="1" hangingPunct="1"/>
            <a:r>
              <a:rPr lang="en-US" dirty="0" err="1" smtClean="0"/>
              <a:t>Peubah</a:t>
            </a:r>
            <a:r>
              <a:rPr lang="en-US" dirty="0" smtClean="0"/>
              <a:t> </a:t>
            </a:r>
            <a:r>
              <a:rPr lang="en-US" dirty="0" err="1" smtClean="0"/>
              <a:t>Acak</a:t>
            </a:r>
            <a:r>
              <a:rPr lang="en-US" dirty="0" smtClean="0"/>
              <a:t> </a:t>
            </a:r>
            <a:r>
              <a:rPr lang="en-US" dirty="0" err="1" smtClean="0"/>
              <a:t>Binom</a:t>
            </a:r>
            <a:r>
              <a:rPr lang="en-US" dirty="0" smtClean="0"/>
              <a:t> </a:t>
            </a:r>
            <a:r>
              <a:rPr lang="en-US" dirty="0" err="1" smtClean="0"/>
              <a:t>Negatif</a:t>
            </a:r>
            <a:r>
              <a:rPr lang="en-GB" dirty="0" smtClean="0"/>
              <a:t> </a:t>
            </a:r>
          </a:p>
        </p:txBody>
      </p:sp>
      <p:sp>
        <p:nvSpPr>
          <p:cNvPr id="3076"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sz="2800" dirty="0" err="1" smtClean="0"/>
              <a:t>Misalkan</a:t>
            </a:r>
            <a:r>
              <a:rPr lang="en-US" sz="2800" dirty="0" smtClean="0"/>
              <a:t> </a:t>
            </a:r>
            <a:r>
              <a:rPr lang="en-US" sz="2800" dirty="0" err="1" smtClean="0"/>
              <a:t>percobaan</a:t>
            </a:r>
            <a:r>
              <a:rPr lang="en-US" sz="2800" dirty="0" smtClean="0"/>
              <a:t> </a:t>
            </a:r>
            <a:r>
              <a:rPr lang="en-US" sz="2800" dirty="0" err="1" smtClean="0"/>
              <a:t>bebas</a:t>
            </a:r>
            <a:r>
              <a:rPr lang="en-US" sz="2800" dirty="0" smtClean="0"/>
              <a:t>, </a:t>
            </a:r>
            <a:r>
              <a:rPr lang="en-US" sz="2800" dirty="0" err="1" smtClean="0"/>
              <a:t>masing</a:t>
            </a:r>
            <a:r>
              <a:rPr lang="en-US" sz="2800" dirty="0" smtClean="0"/>
              <a:t> – </a:t>
            </a:r>
            <a:r>
              <a:rPr lang="en-US" sz="2800" dirty="0" err="1" smtClean="0"/>
              <a:t>masing</a:t>
            </a:r>
            <a:r>
              <a:rPr lang="en-US" sz="2800" dirty="0" smtClean="0"/>
              <a:t> </a:t>
            </a:r>
            <a:r>
              <a:rPr lang="en-US" sz="2800" dirty="0" err="1" smtClean="0"/>
              <a:t>dengan</a:t>
            </a:r>
            <a:r>
              <a:rPr lang="en-US" sz="2800" dirty="0" smtClean="0"/>
              <a:t> </a:t>
            </a:r>
            <a:r>
              <a:rPr lang="en-US" sz="2800" dirty="0" err="1" smtClean="0"/>
              <a:t>peluang</a:t>
            </a:r>
            <a:r>
              <a:rPr lang="en-US" sz="2800" dirty="0" smtClean="0"/>
              <a:t> </a:t>
            </a:r>
            <a:r>
              <a:rPr lang="en-US" sz="2800" dirty="0" err="1" smtClean="0"/>
              <a:t>sukses</a:t>
            </a:r>
            <a:r>
              <a:rPr lang="en-US" sz="2800" dirty="0" smtClean="0"/>
              <a:t>  p, 0&lt;p&lt;1, </a:t>
            </a:r>
            <a:r>
              <a:rPr lang="en-US" sz="2800" dirty="0" err="1" smtClean="0"/>
              <a:t>dilakukan</a:t>
            </a:r>
            <a:r>
              <a:rPr lang="en-US" sz="2800" dirty="0" smtClean="0"/>
              <a:t> </a:t>
            </a:r>
            <a:r>
              <a:rPr lang="en-US" sz="2800" dirty="0" err="1" smtClean="0"/>
              <a:t>sampai</a:t>
            </a:r>
            <a:r>
              <a:rPr lang="en-US" sz="2800" dirty="0" smtClean="0"/>
              <a:t> </a:t>
            </a:r>
            <a:r>
              <a:rPr lang="en-US" sz="2800" dirty="0" err="1" smtClean="0"/>
              <a:t>diperoleh</a:t>
            </a:r>
            <a:r>
              <a:rPr lang="en-US" sz="2800" dirty="0" smtClean="0"/>
              <a:t> r </a:t>
            </a:r>
            <a:r>
              <a:rPr lang="en-US" sz="2800" dirty="0" err="1" smtClean="0"/>
              <a:t>sukses</a:t>
            </a:r>
            <a:r>
              <a:rPr lang="en-US" sz="2800" dirty="0" smtClean="0"/>
              <a:t>. </a:t>
            </a:r>
            <a:r>
              <a:rPr lang="en-US" sz="2800" dirty="0" err="1" smtClean="0"/>
              <a:t>Jika</a:t>
            </a:r>
            <a:r>
              <a:rPr lang="en-US" sz="2800" dirty="0" smtClean="0"/>
              <a:t> X </a:t>
            </a:r>
            <a:r>
              <a:rPr lang="en-US" sz="2800" dirty="0" err="1" smtClean="0"/>
              <a:t>adalah</a:t>
            </a:r>
            <a:r>
              <a:rPr lang="en-US" sz="2800" dirty="0" smtClean="0"/>
              <a:t> </a:t>
            </a:r>
            <a:r>
              <a:rPr lang="en-US" sz="2800" dirty="0" err="1" smtClean="0"/>
              <a:t>banyaknya</a:t>
            </a:r>
            <a:r>
              <a:rPr lang="en-US" sz="2800" dirty="0" smtClean="0"/>
              <a:t> </a:t>
            </a:r>
            <a:r>
              <a:rPr lang="en-US" sz="2800" dirty="0" err="1" smtClean="0"/>
              <a:t>percobaan</a:t>
            </a:r>
            <a:r>
              <a:rPr lang="en-US" sz="2800" dirty="0" smtClean="0"/>
              <a:t> yang </a:t>
            </a:r>
            <a:r>
              <a:rPr lang="en-US" sz="2800" dirty="0" err="1" smtClean="0"/>
              <a:t>diperlukan</a:t>
            </a:r>
            <a:r>
              <a:rPr lang="en-US" sz="2800" dirty="0" smtClean="0"/>
              <a:t>, </a:t>
            </a:r>
            <a:r>
              <a:rPr lang="en-US" sz="2800" dirty="0" err="1" smtClean="0"/>
              <a:t>maka</a:t>
            </a:r>
            <a:endParaRPr lang="id-ID" sz="2800" dirty="0" smtClean="0"/>
          </a:p>
          <a:p>
            <a:pPr eaLnBrk="1" hangingPunct="1">
              <a:lnSpc>
                <a:spcPct val="80000"/>
              </a:lnSpc>
              <a:buFont typeface="Wingdings" pitchFamily="2" charset="2"/>
              <a:buNone/>
            </a:pPr>
            <a:endParaRPr lang="id-ID" sz="2800" dirty="0" smtClean="0"/>
          </a:p>
          <a:p>
            <a:pPr eaLnBrk="1" hangingPunct="1">
              <a:lnSpc>
                <a:spcPct val="80000"/>
              </a:lnSpc>
              <a:buFont typeface="Wingdings" pitchFamily="2" charset="2"/>
              <a:buNone/>
            </a:pPr>
            <a:endParaRPr lang="id-ID" sz="2800" dirty="0" smtClean="0"/>
          </a:p>
          <a:p>
            <a:pPr eaLnBrk="1" hangingPunct="1">
              <a:lnSpc>
                <a:spcPct val="80000"/>
              </a:lnSpc>
              <a:buFont typeface="Wingdings" pitchFamily="2" charset="2"/>
              <a:buNone/>
            </a:pPr>
            <a:r>
              <a:rPr lang="en-US" sz="2800" dirty="0" err="1" smtClean="0"/>
              <a:t>Peubah</a:t>
            </a:r>
            <a:r>
              <a:rPr lang="en-US" sz="2800" dirty="0" smtClean="0"/>
              <a:t> </a:t>
            </a:r>
            <a:r>
              <a:rPr lang="en-US" sz="2800" dirty="0" err="1" smtClean="0"/>
              <a:t>acak</a:t>
            </a:r>
            <a:r>
              <a:rPr lang="en-US" sz="2800" dirty="0" smtClean="0"/>
              <a:t> yang </a:t>
            </a:r>
            <a:r>
              <a:rPr lang="en-US" sz="2800" dirty="0" err="1" smtClean="0"/>
              <a:t>fungsi</a:t>
            </a:r>
            <a:r>
              <a:rPr lang="en-US" sz="2800" dirty="0" smtClean="0"/>
              <a:t> </a:t>
            </a:r>
            <a:r>
              <a:rPr lang="en-US" sz="2800" dirty="0" err="1" smtClean="0"/>
              <a:t>massa</a:t>
            </a:r>
            <a:r>
              <a:rPr lang="en-US" sz="2800" dirty="0" smtClean="0"/>
              <a:t> </a:t>
            </a:r>
            <a:r>
              <a:rPr lang="en-US" sz="2800" dirty="0" err="1" smtClean="0"/>
              <a:t>peluangnya</a:t>
            </a:r>
            <a:r>
              <a:rPr lang="en-US" sz="2800" dirty="0" smtClean="0"/>
              <a:t> </a:t>
            </a:r>
            <a:r>
              <a:rPr lang="en-US" sz="2800" dirty="0" err="1" smtClean="0"/>
              <a:t>mengikuti</a:t>
            </a:r>
            <a:r>
              <a:rPr lang="en-US" sz="2800" dirty="0" smtClean="0"/>
              <a:t> </a:t>
            </a:r>
            <a:r>
              <a:rPr lang="en-US" sz="2800" dirty="0" err="1" smtClean="0"/>
              <a:t>persamaan</a:t>
            </a:r>
            <a:r>
              <a:rPr lang="en-US" sz="2800" dirty="0" smtClean="0"/>
              <a:t> </a:t>
            </a:r>
            <a:r>
              <a:rPr lang="id-ID" sz="2800" dirty="0" smtClean="0"/>
              <a:t>di atas</a:t>
            </a:r>
            <a:r>
              <a:rPr lang="en-US" sz="2800" dirty="0" smtClean="0"/>
              <a:t> </a:t>
            </a:r>
            <a:r>
              <a:rPr lang="en-US" sz="2800" dirty="0" err="1" smtClean="0"/>
              <a:t>dikatakan</a:t>
            </a:r>
            <a:r>
              <a:rPr lang="en-US" sz="2800" dirty="0" smtClean="0"/>
              <a:t> </a:t>
            </a:r>
            <a:r>
              <a:rPr lang="en-US" sz="2800" dirty="0" err="1" smtClean="0"/>
              <a:t>sebagai</a:t>
            </a:r>
            <a:r>
              <a:rPr lang="en-US" sz="2800" dirty="0" smtClean="0"/>
              <a:t> </a:t>
            </a:r>
            <a:r>
              <a:rPr lang="en-US" sz="2800" dirty="0" err="1" smtClean="0"/>
              <a:t>peubah</a:t>
            </a:r>
            <a:r>
              <a:rPr lang="en-US" sz="2800" dirty="0" smtClean="0"/>
              <a:t> </a:t>
            </a:r>
            <a:r>
              <a:rPr lang="en-US" sz="2800" dirty="0" err="1" smtClean="0"/>
              <a:t>acak</a:t>
            </a:r>
            <a:r>
              <a:rPr lang="en-US" sz="2800" dirty="0" smtClean="0"/>
              <a:t> </a:t>
            </a:r>
            <a:r>
              <a:rPr lang="en-US" sz="2800" dirty="0" err="1" smtClean="0"/>
              <a:t>binom</a:t>
            </a:r>
            <a:r>
              <a:rPr lang="en-US" sz="2800" dirty="0" smtClean="0"/>
              <a:t> </a:t>
            </a:r>
            <a:r>
              <a:rPr lang="en-US" sz="2800" dirty="0" err="1" smtClean="0"/>
              <a:t>negatif</a:t>
            </a:r>
            <a:r>
              <a:rPr lang="en-US" sz="2800" dirty="0" smtClean="0"/>
              <a:t> </a:t>
            </a:r>
            <a:r>
              <a:rPr lang="en-US" sz="2800" dirty="0" err="1" smtClean="0"/>
              <a:t>dengan</a:t>
            </a:r>
            <a:r>
              <a:rPr lang="en-US" sz="2800" dirty="0" smtClean="0"/>
              <a:t> parameter (</a:t>
            </a:r>
            <a:r>
              <a:rPr lang="en-US" sz="2800" dirty="0" err="1" smtClean="0"/>
              <a:t>r,p</a:t>
            </a:r>
            <a:r>
              <a:rPr lang="en-US" sz="2800" dirty="0" smtClean="0"/>
              <a:t>)</a:t>
            </a:r>
            <a:endParaRPr lang="en-GB" sz="2800" dirty="0" smtClean="0"/>
          </a:p>
        </p:txBody>
      </p:sp>
      <p:sp>
        <p:nvSpPr>
          <p:cNvPr id="3077" name="Rectangle 5"/>
          <p:cNvSpPr>
            <a:spLocks noChangeArrowheads="1"/>
          </p:cNvSpPr>
          <p:nvPr/>
        </p:nvSpPr>
        <p:spPr bwMode="auto">
          <a:xfrm>
            <a:off x="0" y="3200400"/>
            <a:ext cx="9144000" cy="0"/>
          </a:xfrm>
          <a:prstGeom prst="rect">
            <a:avLst/>
          </a:prstGeom>
          <a:noFill/>
          <a:ln w="9525">
            <a:noFill/>
            <a:miter lim="800000"/>
            <a:headEnd/>
            <a:tailEnd/>
          </a:ln>
        </p:spPr>
        <p:txBody>
          <a:bodyPr wrap="none" anchor="ctr">
            <a:spAutoFit/>
          </a:bodyPr>
          <a:lstStyle/>
          <a:p>
            <a:endParaRPr lang="en-US"/>
          </a:p>
        </p:txBody>
      </p:sp>
      <p:graphicFrame>
        <p:nvGraphicFramePr>
          <p:cNvPr id="3074" name="Object 4"/>
          <p:cNvGraphicFramePr>
            <a:graphicFrameLocks noChangeAspect="1"/>
          </p:cNvGraphicFramePr>
          <p:nvPr/>
        </p:nvGraphicFramePr>
        <p:xfrm>
          <a:off x="1692275" y="3357563"/>
          <a:ext cx="4032250" cy="954087"/>
        </p:xfrm>
        <a:graphic>
          <a:graphicData uri="http://schemas.openxmlformats.org/presentationml/2006/ole">
            <p:oleObj spid="_x0000_s203778" name="Equation" r:id="rId3" imgW="1930400" imgH="457200" progId="Equation.3">
              <p:embed/>
            </p:oleObj>
          </a:graphicData>
        </a:graphic>
      </p:graphicFrame>
      <p:sp>
        <p:nvSpPr>
          <p:cNvPr id="6" name="Slide Number Placeholder 5"/>
          <p:cNvSpPr>
            <a:spLocks noGrp="1"/>
          </p:cNvSpPr>
          <p:nvPr>
            <p:ph type="sldNum" sz="quarter" idx="11"/>
          </p:nvPr>
        </p:nvSpPr>
        <p:spPr/>
        <p:txBody>
          <a:bodyPr/>
          <a:lstStyle/>
          <a:p>
            <a:r>
              <a:rPr lang="en-US" smtClean="0"/>
              <a:t>Chap 4-</a:t>
            </a:r>
            <a:fld id="{4DFA739A-9EBF-47A6-BD3F-3DE25E7186EF}" type="slidenum">
              <a:rPr lang="en-US" smtClean="0"/>
              <a:pPr/>
              <a:t>13</a:t>
            </a:fld>
            <a:endParaRPr lang="en-US"/>
          </a:p>
        </p:txBody>
      </p:sp>
      <p:sp>
        <p:nvSpPr>
          <p:cNvPr id="7" name="Footer Placeholder 6"/>
          <p:cNvSpPr>
            <a:spLocks noGrp="1"/>
          </p:cNvSpPr>
          <p:nvPr>
            <p:ph type="ftr" sz="quarter" idx="10"/>
          </p:nvPr>
        </p:nvSpPr>
        <p:spPr/>
        <p:txBody>
          <a:bodyPr/>
          <a:lstStyle/>
          <a:p>
            <a:r>
              <a:rPr lang="en-US" smtClean="0"/>
              <a:t>Statistika Dasar, 2013</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Peubah Acak Binom Negatif</a:t>
            </a:r>
            <a:endParaRPr lang="en-GB" smtClean="0"/>
          </a:p>
        </p:txBody>
      </p:sp>
      <p:sp>
        <p:nvSpPr>
          <p:cNvPr id="16387" name="Rectangle 3"/>
          <p:cNvSpPr>
            <a:spLocks noGrp="1" noChangeArrowheads="1"/>
          </p:cNvSpPr>
          <p:nvPr>
            <p:ph type="body" idx="1"/>
          </p:nvPr>
        </p:nvSpPr>
        <p:spPr/>
        <p:txBody>
          <a:bodyPr/>
          <a:lstStyle/>
          <a:p>
            <a:pPr eaLnBrk="1" hangingPunct="1">
              <a:buFont typeface="Wingdings" pitchFamily="2" charset="2"/>
              <a:buNone/>
            </a:pPr>
            <a:r>
              <a:rPr lang="en-US" dirty="0" err="1" smtClean="0"/>
              <a:t>Hitunglah</a:t>
            </a:r>
            <a:r>
              <a:rPr lang="en-US" dirty="0" smtClean="0"/>
              <a:t> </a:t>
            </a:r>
            <a:r>
              <a:rPr lang="en-US" dirty="0" err="1" smtClean="0"/>
              <a:t>peluang</a:t>
            </a:r>
            <a:r>
              <a:rPr lang="en-US" dirty="0" smtClean="0"/>
              <a:t> </a:t>
            </a:r>
            <a:r>
              <a:rPr lang="en-US" dirty="0" err="1" smtClean="0"/>
              <a:t>seseorang</a:t>
            </a:r>
            <a:r>
              <a:rPr lang="en-US" dirty="0" smtClean="0"/>
              <a:t> yang </a:t>
            </a:r>
            <a:r>
              <a:rPr lang="en-US" dirty="0" err="1" smtClean="0"/>
              <a:t>melemparkan</a:t>
            </a:r>
            <a:r>
              <a:rPr lang="en-US" dirty="0" smtClean="0"/>
              <a:t> </a:t>
            </a:r>
            <a:r>
              <a:rPr lang="en-US" dirty="0" err="1" smtClean="0"/>
              <a:t>tiga</a:t>
            </a:r>
            <a:r>
              <a:rPr lang="en-US" dirty="0" smtClean="0"/>
              <a:t> </a:t>
            </a:r>
            <a:r>
              <a:rPr lang="en-US" dirty="0" err="1" smtClean="0"/>
              <a:t>uang</a:t>
            </a:r>
            <a:r>
              <a:rPr lang="en-US" dirty="0" smtClean="0"/>
              <a:t> </a:t>
            </a:r>
            <a:r>
              <a:rPr lang="en-US" dirty="0" err="1" smtClean="0"/>
              <a:t>logam</a:t>
            </a:r>
            <a:r>
              <a:rPr lang="en-US" dirty="0" smtClean="0"/>
              <a:t> </a:t>
            </a:r>
            <a:r>
              <a:rPr lang="en-US" dirty="0" err="1" smtClean="0"/>
              <a:t>akan</a:t>
            </a:r>
            <a:r>
              <a:rPr lang="en-US" dirty="0" smtClean="0"/>
              <a:t> </a:t>
            </a:r>
            <a:r>
              <a:rPr lang="en-US" dirty="0" err="1" smtClean="0"/>
              <a:t>mendapatkan</a:t>
            </a:r>
            <a:r>
              <a:rPr lang="en-US" dirty="0" smtClean="0"/>
              <a:t> </a:t>
            </a:r>
            <a:r>
              <a:rPr lang="en-US" dirty="0" err="1" smtClean="0"/>
              <a:t>semua</a:t>
            </a:r>
            <a:r>
              <a:rPr lang="en-US" dirty="0" smtClean="0"/>
              <a:t> </a:t>
            </a:r>
            <a:r>
              <a:rPr lang="en-US" dirty="0" err="1" smtClean="0"/>
              <a:t>sisi</a:t>
            </a:r>
            <a:r>
              <a:rPr lang="en-US" dirty="0" smtClean="0"/>
              <a:t> </a:t>
            </a:r>
            <a:r>
              <a:rPr lang="en-US" dirty="0" err="1" smtClean="0"/>
              <a:t>gambar</a:t>
            </a:r>
            <a:r>
              <a:rPr lang="en-US" dirty="0" smtClean="0"/>
              <a:t> </a:t>
            </a:r>
            <a:r>
              <a:rPr lang="en-US" dirty="0" err="1" smtClean="0"/>
              <a:t>atau</a:t>
            </a:r>
            <a:r>
              <a:rPr lang="en-US" dirty="0" smtClean="0"/>
              <a:t> </a:t>
            </a:r>
            <a:r>
              <a:rPr lang="en-US" dirty="0" err="1" smtClean="0"/>
              <a:t>semua</a:t>
            </a:r>
            <a:r>
              <a:rPr lang="en-US" dirty="0" smtClean="0"/>
              <a:t> </a:t>
            </a:r>
            <a:r>
              <a:rPr lang="en-US" dirty="0" err="1" smtClean="0"/>
              <a:t>sisi</a:t>
            </a:r>
            <a:r>
              <a:rPr lang="en-US" dirty="0" smtClean="0"/>
              <a:t> </a:t>
            </a:r>
            <a:r>
              <a:rPr lang="en-US" dirty="0" err="1" smtClean="0"/>
              <a:t>angka</a:t>
            </a:r>
            <a:r>
              <a:rPr lang="en-US" dirty="0" smtClean="0"/>
              <a:t> </a:t>
            </a:r>
            <a:r>
              <a:rPr lang="en-US" dirty="0" err="1" smtClean="0"/>
              <a:t>untuk</a:t>
            </a:r>
            <a:r>
              <a:rPr lang="en-US" dirty="0" smtClean="0"/>
              <a:t> yang </a:t>
            </a:r>
            <a:r>
              <a:rPr lang="en-US" dirty="0" err="1" smtClean="0"/>
              <a:t>kedua</a:t>
            </a:r>
            <a:r>
              <a:rPr lang="en-US" dirty="0" smtClean="0"/>
              <a:t> </a:t>
            </a:r>
            <a:r>
              <a:rPr lang="en-US" dirty="0" err="1" smtClean="0"/>
              <a:t>kalinya</a:t>
            </a:r>
            <a:r>
              <a:rPr lang="en-US" dirty="0" smtClean="0"/>
              <a:t> </a:t>
            </a:r>
            <a:r>
              <a:rPr lang="en-US" dirty="0" err="1" smtClean="0"/>
              <a:t>pada</a:t>
            </a:r>
            <a:r>
              <a:rPr lang="en-US" dirty="0" smtClean="0"/>
              <a:t> </a:t>
            </a:r>
            <a:r>
              <a:rPr lang="en-US" dirty="0" err="1" smtClean="0"/>
              <a:t>lemparan</a:t>
            </a:r>
            <a:r>
              <a:rPr lang="en-US" dirty="0" smtClean="0"/>
              <a:t> yang </a:t>
            </a:r>
            <a:r>
              <a:rPr lang="en-US" dirty="0" err="1" smtClean="0"/>
              <a:t>kelima</a:t>
            </a:r>
            <a:endParaRPr lang="id-ID" dirty="0" smtClean="0"/>
          </a:p>
          <a:p>
            <a:pPr eaLnBrk="1" hangingPunct="1">
              <a:buFont typeface="Wingdings" pitchFamily="2" charset="2"/>
              <a:buNone/>
            </a:pPr>
            <a:endParaRPr lang="en-GB" dirty="0" smtClean="0"/>
          </a:p>
        </p:txBody>
      </p:sp>
      <p:sp>
        <p:nvSpPr>
          <p:cNvPr id="4" name="Slide Number Placeholder 3"/>
          <p:cNvSpPr>
            <a:spLocks noGrp="1"/>
          </p:cNvSpPr>
          <p:nvPr>
            <p:ph type="sldNum" sz="quarter" idx="11"/>
          </p:nvPr>
        </p:nvSpPr>
        <p:spPr/>
        <p:txBody>
          <a:bodyPr/>
          <a:lstStyle/>
          <a:p>
            <a:r>
              <a:rPr lang="en-US" smtClean="0"/>
              <a:t>Chap 4-</a:t>
            </a:r>
            <a:fld id="{4DFA739A-9EBF-47A6-BD3F-3DE25E7186EF}" type="slidenum">
              <a:rPr lang="en-US" smtClean="0"/>
              <a:pPr/>
              <a:t>14</a:t>
            </a:fld>
            <a:endParaRPr lang="en-US"/>
          </a:p>
        </p:txBody>
      </p:sp>
      <p:sp>
        <p:nvSpPr>
          <p:cNvPr id="5" name="Footer Placeholder 4"/>
          <p:cNvSpPr>
            <a:spLocks noGrp="1"/>
          </p:cNvSpPr>
          <p:nvPr>
            <p:ph type="ftr" sz="quarter" idx="10"/>
          </p:nvPr>
        </p:nvSpPr>
        <p:spPr/>
        <p:txBody>
          <a:bodyPr/>
          <a:lstStyle/>
          <a:p>
            <a:r>
              <a:rPr lang="en-US" smtClean="0"/>
              <a:t>Statistika Dasar, 2013</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Peubah Acak Binom Negatif</a:t>
            </a:r>
            <a:endParaRPr lang="en-GB" smtClean="0"/>
          </a:p>
        </p:txBody>
      </p:sp>
      <p:sp>
        <p:nvSpPr>
          <p:cNvPr id="17411"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sz="2800" dirty="0" err="1" smtClean="0"/>
              <a:t>Seorang</a:t>
            </a:r>
            <a:r>
              <a:rPr lang="en-US" sz="2800" dirty="0" smtClean="0"/>
              <a:t> </a:t>
            </a:r>
            <a:r>
              <a:rPr lang="en-US" sz="2800" dirty="0" err="1" smtClean="0"/>
              <a:t>dokter</a:t>
            </a:r>
            <a:r>
              <a:rPr lang="en-US" sz="2800" dirty="0" smtClean="0"/>
              <a:t> </a:t>
            </a:r>
            <a:r>
              <a:rPr lang="en-US" sz="2800" dirty="0" err="1" smtClean="0"/>
              <a:t>anak</a:t>
            </a:r>
            <a:r>
              <a:rPr lang="en-US" sz="2800" dirty="0" smtClean="0"/>
              <a:t> </a:t>
            </a:r>
            <a:r>
              <a:rPr lang="en-US" sz="2800" dirty="0" err="1" smtClean="0"/>
              <a:t>ingin</a:t>
            </a:r>
            <a:r>
              <a:rPr lang="en-US" sz="2800" dirty="0" smtClean="0"/>
              <a:t> </a:t>
            </a:r>
            <a:r>
              <a:rPr lang="en-US" sz="2800" dirty="0" err="1" smtClean="0"/>
              <a:t>merekrut</a:t>
            </a:r>
            <a:r>
              <a:rPr lang="en-US" sz="2800" dirty="0" smtClean="0"/>
              <a:t> 5 </a:t>
            </a:r>
            <a:r>
              <a:rPr lang="en-US" sz="2800" dirty="0" err="1" smtClean="0"/>
              <a:t>pasang</a:t>
            </a:r>
            <a:r>
              <a:rPr lang="en-US" sz="2800" dirty="0" smtClean="0"/>
              <a:t> </a:t>
            </a:r>
            <a:r>
              <a:rPr lang="en-US" sz="2800" dirty="0" err="1" smtClean="0"/>
              <a:t>suami</a:t>
            </a:r>
            <a:r>
              <a:rPr lang="en-US" sz="2800" dirty="0" smtClean="0"/>
              <a:t> </a:t>
            </a:r>
            <a:r>
              <a:rPr lang="en-US" sz="2800" dirty="0" err="1" smtClean="0"/>
              <a:t>istri</a:t>
            </a:r>
            <a:r>
              <a:rPr lang="en-US" sz="2800" dirty="0" smtClean="0"/>
              <a:t> yang </a:t>
            </a:r>
            <a:r>
              <a:rPr lang="en-US" sz="2800" dirty="0" err="1" smtClean="0"/>
              <a:t>mempunyai</a:t>
            </a:r>
            <a:r>
              <a:rPr lang="en-US" sz="2800" dirty="0" smtClean="0"/>
              <a:t> </a:t>
            </a:r>
            <a:r>
              <a:rPr lang="en-US" sz="2800" dirty="0" err="1" smtClean="0"/>
              <a:t>anak</a:t>
            </a:r>
            <a:r>
              <a:rPr lang="en-US" sz="2800" dirty="0" smtClean="0"/>
              <a:t>. </a:t>
            </a:r>
            <a:r>
              <a:rPr lang="en-US" sz="2800" dirty="0" err="1" smtClean="0"/>
              <a:t>Dia</a:t>
            </a:r>
            <a:r>
              <a:rPr lang="en-US" sz="2800" dirty="0" smtClean="0"/>
              <a:t> </a:t>
            </a:r>
            <a:r>
              <a:rPr lang="en-US" sz="2800" dirty="0" err="1" smtClean="0"/>
              <a:t>berharap</a:t>
            </a:r>
            <a:r>
              <a:rPr lang="en-US" sz="2800" dirty="0" smtClean="0"/>
              <a:t> agar </a:t>
            </a:r>
            <a:r>
              <a:rPr lang="en-US" sz="2800" dirty="0" err="1" smtClean="0"/>
              <a:t>kelima</a:t>
            </a:r>
            <a:r>
              <a:rPr lang="en-US" sz="2800" dirty="0" smtClean="0"/>
              <a:t> </a:t>
            </a:r>
            <a:r>
              <a:rPr lang="en-US" sz="2800" dirty="0" err="1" smtClean="0"/>
              <a:t>pasangan</a:t>
            </a:r>
            <a:r>
              <a:rPr lang="en-US" sz="2800" dirty="0" smtClean="0"/>
              <a:t> </a:t>
            </a:r>
            <a:r>
              <a:rPr lang="en-US" sz="2800" dirty="0" err="1" smtClean="0"/>
              <a:t>tersebut</a:t>
            </a:r>
            <a:r>
              <a:rPr lang="en-US" sz="2800" dirty="0" smtClean="0"/>
              <a:t> </a:t>
            </a:r>
            <a:r>
              <a:rPr lang="en-US" sz="2800" dirty="0" err="1" smtClean="0"/>
              <a:t>bersedia</a:t>
            </a:r>
            <a:r>
              <a:rPr lang="en-US" sz="2800" dirty="0" smtClean="0"/>
              <a:t> </a:t>
            </a:r>
            <a:r>
              <a:rPr lang="en-US" sz="2800" dirty="0" err="1" smtClean="0"/>
              <a:t>mengikutkan</a:t>
            </a:r>
            <a:r>
              <a:rPr lang="en-US" sz="2800" dirty="0" smtClean="0"/>
              <a:t> </a:t>
            </a:r>
            <a:r>
              <a:rPr lang="en-US" sz="2800" dirty="0" err="1" smtClean="0"/>
              <a:t>anak</a:t>
            </a:r>
            <a:r>
              <a:rPr lang="en-US" sz="2800" dirty="0" smtClean="0"/>
              <a:t> </a:t>
            </a:r>
            <a:r>
              <a:rPr lang="en-US" sz="2800" dirty="0" err="1" smtClean="0"/>
              <a:t>pertama</a:t>
            </a:r>
            <a:r>
              <a:rPr lang="en-US" sz="2800" dirty="0" smtClean="0"/>
              <a:t> </a:t>
            </a:r>
            <a:r>
              <a:rPr lang="en-US" sz="2800" dirty="0" err="1" smtClean="0"/>
              <a:t>mereka</a:t>
            </a:r>
            <a:r>
              <a:rPr lang="en-US" sz="2800" dirty="0" smtClean="0"/>
              <a:t> </a:t>
            </a:r>
            <a:r>
              <a:rPr lang="en-US" sz="2800" dirty="0" err="1" smtClean="0"/>
              <a:t>mengikuti</a:t>
            </a:r>
            <a:r>
              <a:rPr lang="en-US" sz="2800" dirty="0" smtClean="0"/>
              <a:t> </a:t>
            </a:r>
            <a:r>
              <a:rPr lang="en-US" sz="2800" dirty="0" err="1" smtClean="0"/>
              <a:t>suatu</a:t>
            </a:r>
            <a:r>
              <a:rPr lang="en-US" sz="2800" dirty="0" smtClean="0"/>
              <a:t> program </a:t>
            </a:r>
            <a:r>
              <a:rPr lang="en-US" sz="2800" dirty="0" err="1" smtClean="0"/>
              <a:t>pengembangan</a:t>
            </a:r>
            <a:r>
              <a:rPr lang="en-US" sz="2800" dirty="0" smtClean="0"/>
              <a:t> </a:t>
            </a:r>
            <a:r>
              <a:rPr lang="en-US" sz="2800" dirty="0" err="1" smtClean="0"/>
              <a:t>intelegensia</a:t>
            </a:r>
            <a:r>
              <a:rPr lang="en-US" sz="2800" dirty="0" smtClean="0"/>
              <a:t>. </a:t>
            </a:r>
            <a:r>
              <a:rPr lang="en-US" sz="2800" dirty="0" err="1" smtClean="0"/>
              <a:t>Jika</a:t>
            </a:r>
            <a:r>
              <a:rPr lang="en-US" sz="2800" dirty="0" smtClean="0"/>
              <a:t> </a:t>
            </a:r>
            <a:r>
              <a:rPr lang="en-US" sz="2800" dirty="0" err="1" smtClean="0"/>
              <a:t>peluang</a:t>
            </a:r>
            <a:r>
              <a:rPr lang="en-US" sz="2800" dirty="0" smtClean="0"/>
              <a:t> </a:t>
            </a:r>
            <a:r>
              <a:rPr lang="en-US" sz="2800" dirty="0" err="1" smtClean="0"/>
              <a:t>suatu</a:t>
            </a:r>
            <a:r>
              <a:rPr lang="en-US" sz="2800" dirty="0" smtClean="0"/>
              <a:t> </a:t>
            </a:r>
            <a:r>
              <a:rPr lang="en-US" sz="2800" dirty="0" err="1" smtClean="0"/>
              <a:t>pasangan</a:t>
            </a:r>
            <a:r>
              <a:rPr lang="en-US" sz="2800" dirty="0" smtClean="0"/>
              <a:t> </a:t>
            </a:r>
            <a:r>
              <a:rPr lang="en-US" sz="2800" dirty="0" err="1" smtClean="0"/>
              <a:t>bersedia</a:t>
            </a:r>
            <a:r>
              <a:rPr lang="en-US" sz="2800" dirty="0" smtClean="0"/>
              <a:t> </a:t>
            </a:r>
            <a:r>
              <a:rPr lang="en-US" sz="2800" dirty="0" err="1" smtClean="0"/>
              <a:t>mengikutkan</a:t>
            </a:r>
            <a:r>
              <a:rPr lang="en-US" sz="2800" dirty="0" smtClean="0"/>
              <a:t> </a:t>
            </a:r>
            <a:r>
              <a:rPr lang="en-US" sz="2800" dirty="0" err="1" smtClean="0"/>
              <a:t>anaknya</a:t>
            </a:r>
            <a:r>
              <a:rPr lang="en-US" sz="2800" dirty="0" smtClean="0"/>
              <a:t> </a:t>
            </a:r>
            <a:r>
              <a:rPr lang="en-US" sz="2800" dirty="0" err="1" smtClean="0"/>
              <a:t>mengikuti</a:t>
            </a:r>
            <a:r>
              <a:rPr lang="en-US" sz="2800" dirty="0" smtClean="0"/>
              <a:t> program </a:t>
            </a:r>
            <a:r>
              <a:rPr lang="en-US" sz="2800" dirty="0" err="1" smtClean="0"/>
              <a:t>tersebut</a:t>
            </a:r>
            <a:r>
              <a:rPr lang="en-US" sz="2800" dirty="0" smtClean="0"/>
              <a:t> </a:t>
            </a:r>
            <a:r>
              <a:rPr lang="en-US" sz="2800" dirty="0" err="1" smtClean="0"/>
              <a:t>adalah</a:t>
            </a:r>
            <a:r>
              <a:rPr lang="en-US" sz="2800" dirty="0" smtClean="0"/>
              <a:t> 0.2, </a:t>
            </a:r>
            <a:r>
              <a:rPr lang="en-US" sz="2800" dirty="0" err="1" smtClean="0"/>
              <a:t>berapa</a:t>
            </a:r>
            <a:r>
              <a:rPr lang="en-US" sz="2800" dirty="0" smtClean="0"/>
              <a:t> </a:t>
            </a:r>
            <a:r>
              <a:rPr lang="en-US" sz="2800" dirty="0" err="1" smtClean="0"/>
              <a:t>peluang</a:t>
            </a:r>
            <a:r>
              <a:rPr lang="en-US" sz="2800" dirty="0" smtClean="0"/>
              <a:t> </a:t>
            </a:r>
            <a:r>
              <a:rPr lang="en-US" sz="2800" dirty="0" err="1" smtClean="0"/>
              <a:t>bahwa</a:t>
            </a:r>
            <a:r>
              <a:rPr lang="en-US" sz="2800" dirty="0" smtClean="0"/>
              <a:t> </a:t>
            </a:r>
            <a:r>
              <a:rPr lang="en-US" sz="2800" dirty="0" err="1" smtClean="0"/>
              <a:t>pasangan</a:t>
            </a:r>
            <a:r>
              <a:rPr lang="en-US" sz="2800" dirty="0" smtClean="0"/>
              <a:t> ke-15  yang </a:t>
            </a:r>
            <a:r>
              <a:rPr lang="en-US" sz="2800" dirty="0" err="1" smtClean="0"/>
              <a:t>ditanya</a:t>
            </a:r>
            <a:r>
              <a:rPr lang="en-US" sz="2800" dirty="0" smtClean="0"/>
              <a:t> </a:t>
            </a:r>
            <a:r>
              <a:rPr lang="en-US" sz="2800" dirty="0" err="1" smtClean="0"/>
              <a:t>adalah</a:t>
            </a:r>
            <a:r>
              <a:rPr lang="en-US" sz="2800" dirty="0" smtClean="0"/>
              <a:t> </a:t>
            </a:r>
            <a:r>
              <a:rPr lang="en-US" sz="2800" dirty="0" err="1" smtClean="0"/>
              <a:t>pasangan</a:t>
            </a:r>
            <a:r>
              <a:rPr lang="en-US" sz="2800" dirty="0" smtClean="0"/>
              <a:t> </a:t>
            </a:r>
            <a:r>
              <a:rPr lang="en-US" sz="2800" dirty="0" err="1" smtClean="0"/>
              <a:t>kelima</a:t>
            </a:r>
            <a:r>
              <a:rPr lang="en-US" sz="2800" dirty="0" smtClean="0"/>
              <a:t> yang </a:t>
            </a:r>
            <a:r>
              <a:rPr lang="en-US" sz="2800" dirty="0" err="1" smtClean="0"/>
              <a:t>bersedia</a:t>
            </a:r>
            <a:r>
              <a:rPr lang="en-US" sz="2800" dirty="0" smtClean="0"/>
              <a:t> </a:t>
            </a:r>
            <a:r>
              <a:rPr lang="en-US" sz="2800" dirty="0" err="1" smtClean="0"/>
              <a:t>mengikutkan</a:t>
            </a:r>
            <a:r>
              <a:rPr lang="en-US" sz="2800" dirty="0" smtClean="0"/>
              <a:t> </a:t>
            </a:r>
            <a:r>
              <a:rPr lang="en-US" sz="2800" dirty="0" err="1" smtClean="0"/>
              <a:t>anaknya</a:t>
            </a:r>
            <a:r>
              <a:rPr lang="en-US" sz="2800" dirty="0" smtClean="0"/>
              <a:t> </a:t>
            </a:r>
            <a:r>
              <a:rPr lang="en-US" sz="2800" dirty="0" err="1" smtClean="0"/>
              <a:t>mengikuti</a:t>
            </a:r>
            <a:r>
              <a:rPr lang="en-US" sz="2800" dirty="0" smtClean="0"/>
              <a:t> program </a:t>
            </a:r>
            <a:r>
              <a:rPr lang="en-US" sz="2800" dirty="0" err="1" smtClean="0"/>
              <a:t>tersebut</a:t>
            </a:r>
            <a:r>
              <a:rPr lang="en-GB" sz="2800" dirty="0" smtClean="0"/>
              <a:t> </a:t>
            </a:r>
          </a:p>
        </p:txBody>
      </p:sp>
      <p:sp>
        <p:nvSpPr>
          <p:cNvPr id="4" name="Slide Number Placeholder 3"/>
          <p:cNvSpPr>
            <a:spLocks noGrp="1"/>
          </p:cNvSpPr>
          <p:nvPr>
            <p:ph type="sldNum" sz="quarter" idx="11"/>
          </p:nvPr>
        </p:nvSpPr>
        <p:spPr/>
        <p:txBody>
          <a:bodyPr/>
          <a:lstStyle/>
          <a:p>
            <a:r>
              <a:rPr lang="en-US" smtClean="0"/>
              <a:t>Chap 4-</a:t>
            </a:r>
            <a:fld id="{4DFA739A-9EBF-47A6-BD3F-3DE25E7186EF}" type="slidenum">
              <a:rPr lang="en-US" smtClean="0"/>
              <a:pPr/>
              <a:t>15</a:t>
            </a:fld>
            <a:endParaRPr lang="en-US"/>
          </a:p>
        </p:txBody>
      </p:sp>
      <p:sp>
        <p:nvSpPr>
          <p:cNvPr id="5" name="Footer Placeholder 4"/>
          <p:cNvSpPr>
            <a:spLocks noGrp="1"/>
          </p:cNvSpPr>
          <p:nvPr>
            <p:ph type="ftr" sz="quarter" idx="10"/>
          </p:nvPr>
        </p:nvSpPr>
        <p:spPr/>
        <p:txBody>
          <a:bodyPr/>
          <a:lstStyle/>
          <a:p>
            <a:r>
              <a:rPr lang="en-US" smtClean="0"/>
              <a:t>Statistika Dasar, 2013</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dirty="0" err="1" smtClean="0"/>
              <a:t>Peubah</a:t>
            </a:r>
            <a:r>
              <a:rPr lang="en-US" dirty="0" smtClean="0"/>
              <a:t> </a:t>
            </a:r>
            <a:r>
              <a:rPr lang="en-US" dirty="0" err="1" smtClean="0"/>
              <a:t>Acak</a:t>
            </a:r>
            <a:r>
              <a:rPr lang="en-US" dirty="0" smtClean="0"/>
              <a:t> </a:t>
            </a:r>
            <a:r>
              <a:rPr lang="en-US" dirty="0" err="1" smtClean="0"/>
              <a:t>Hipergeometrik</a:t>
            </a:r>
            <a:r>
              <a:rPr lang="en-GB" dirty="0" smtClean="0"/>
              <a:t> </a:t>
            </a:r>
          </a:p>
        </p:txBody>
      </p:sp>
      <p:sp>
        <p:nvSpPr>
          <p:cNvPr id="4100"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000" dirty="0" err="1" smtClean="0"/>
              <a:t>Misalkan</a:t>
            </a:r>
            <a:r>
              <a:rPr lang="en-US" sz="2000" dirty="0" smtClean="0"/>
              <a:t> </a:t>
            </a:r>
            <a:r>
              <a:rPr lang="en-US" sz="2000" dirty="0" err="1" smtClean="0"/>
              <a:t>bahwa</a:t>
            </a:r>
            <a:r>
              <a:rPr lang="en-US" sz="2000" dirty="0" smtClean="0"/>
              <a:t> </a:t>
            </a:r>
            <a:r>
              <a:rPr lang="en-US" sz="2000" dirty="0" err="1" smtClean="0"/>
              <a:t>sebuah</a:t>
            </a:r>
            <a:r>
              <a:rPr lang="en-US" sz="2000" dirty="0" smtClean="0"/>
              <a:t> </a:t>
            </a:r>
            <a:r>
              <a:rPr lang="en-US" sz="2000" dirty="0" err="1" smtClean="0"/>
              <a:t>contoh</a:t>
            </a:r>
            <a:r>
              <a:rPr lang="en-US" sz="2000" dirty="0" smtClean="0"/>
              <a:t> </a:t>
            </a:r>
            <a:r>
              <a:rPr lang="en-US" sz="2000" dirty="0" err="1" smtClean="0"/>
              <a:t>berukuran</a:t>
            </a:r>
            <a:r>
              <a:rPr lang="en-US" sz="2000" dirty="0" smtClean="0"/>
              <a:t> n </a:t>
            </a:r>
            <a:r>
              <a:rPr lang="en-US" sz="2000" dirty="0" err="1" smtClean="0"/>
              <a:t>diambil</a:t>
            </a:r>
            <a:r>
              <a:rPr lang="en-US" sz="2000" dirty="0" smtClean="0"/>
              <a:t> </a:t>
            </a:r>
            <a:r>
              <a:rPr lang="en-US" sz="2000" dirty="0" err="1" smtClean="0"/>
              <a:t>secara</a:t>
            </a:r>
            <a:r>
              <a:rPr lang="en-US" sz="2000" dirty="0" smtClean="0"/>
              <a:t> </a:t>
            </a:r>
            <a:r>
              <a:rPr lang="en-US" sz="2000" dirty="0" err="1" smtClean="0"/>
              <a:t>acak</a:t>
            </a:r>
            <a:r>
              <a:rPr lang="en-US" sz="2000" dirty="0" smtClean="0"/>
              <a:t> (</a:t>
            </a:r>
            <a:r>
              <a:rPr lang="en-US" sz="2000" dirty="0" err="1" smtClean="0"/>
              <a:t>tanpa</a:t>
            </a:r>
            <a:r>
              <a:rPr lang="en-US" sz="2000" dirty="0" smtClean="0"/>
              <a:t> </a:t>
            </a:r>
            <a:r>
              <a:rPr lang="en-US" sz="2000" dirty="0" err="1" smtClean="0"/>
              <a:t>pengembalian</a:t>
            </a:r>
            <a:r>
              <a:rPr lang="en-US" sz="2000" dirty="0" smtClean="0"/>
              <a:t>) </a:t>
            </a:r>
            <a:r>
              <a:rPr lang="en-US" sz="2000" dirty="0" err="1" smtClean="0"/>
              <a:t>dari</a:t>
            </a:r>
            <a:r>
              <a:rPr lang="en-US" sz="2000" dirty="0" smtClean="0"/>
              <a:t> </a:t>
            </a:r>
            <a:r>
              <a:rPr lang="en-US" sz="2000" dirty="0" err="1" smtClean="0"/>
              <a:t>suatu</a:t>
            </a:r>
            <a:r>
              <a:rPr lang="en-US" sz="2000" dirty="0" smtClean="0"/>
              <a:t> </a:t>
            </a:r>
            <a:r>
              <a:rPr lang="en-US" sz="2000" dirty="0" err="1" smtClean="0"/>
              <a:t>wadah</a:t>
            </a:r>
            <a:r>
              <a:rPr lang="en-US" sz="2000" dirty="0" smtClean="0"/>
              <a:t> yang </a:t>
            </a:r>
            <a:r>
              <a:rPr lang="en-US" sz="2000" dirty="0" err="1" smtClean="0"/>
              <a:t>berisi</a:t>
            </a:r>
            <a:r>
              <a:rPr lang="en-US" sz="2000" dirty="0" smtClean="0"/>
              <a:t> N bola, </a:t>
            </a:r>
            <a:r>
              <a:rPr lang="en-US" sz="2000" dirty="0" err="1" smtClean="0"/>
              <a:t>dimana</a:t>
            </a:r>
            <a:r>
              <a:rPr lang="en-US" sz="2000" dirty="0" smtClean="0"/>
              <a:t> </a:t>
            </a:r>
            <a:r>
              <a:rPr lang="en-US" sz="2000" dirty="0" err="1" smtClean="0"/>
              <a:t>Np</a:t>
            </a:r>
            <a:r>
              <a:rPr lang="en-US" sz="2000" dirty="0" smtClean="0"/>
              <a:t> </a:t>
            </a:r>
            <a:r>
              <a:rPr lang="en-US" sz="2000" dirty="0" err="1" smtClean="0"/>
              <a:t>diantaranya</a:t>
            </a:r>
            <a:r>
              <a:rPr lang="en-US" sz="2000" dirty="0" smtClean="0"/>
              <a:t> </a:t>
            </a:r>
            <a:r>
              <a:rPr lang="en-US" sz="2000" dirty="0" err="1" smtClean="0"/>
              <a:t>berwarna</a:t>
            </a:r>
            <a:r>
              <a:rPr lang="en-US" sz="2000" dirty="0" smtClean="0"/>
              <a:t> </a:t>
            </a:r>
            <a:r>
              <a:rPr lang="en-US" sz="2000" dirty="0" err="1" smtClean="0"/>
              <a:t>putih</a:t>
            </a:r>
            <a:r>
              <a:rPr lang="en-US" sz="2000" dirty="0" smtClean="0"/>
              <a:t> </a:t>
            </a:r>
            <a:r>
              <a:rPr lang="en-US" sz="2000" dirty="0" err="1" smtClean="0"/>
              <a:t>dan</a:t>
            </a:r>
            <a:r>
              <a:rPr lang="en-US" sz="2000" dirty="0" smtClean="0"/>
              <a:t> N-</a:t>
            </a:r>
            <a:r>
              <a:rPr lang="en-US" sz="2000" dirty="0" err="1" smtClean="0"/>
              <a:t>Np</a:t>
            </a:r>
            <a:r>
              <a:rPr lang="en-US" sz="2000" dirty="0" smtClean="0"/>
              <a:t> </a:t>
            </a:r>
            <a:r>
              <a:rPr lang="en-US" sz="2000" dirty="0" err="1" smtClean="0"/>
              <a:t>berwarna</a:t>
            </a:r>
            <a:r>
              <a:rPr lang="en-US" sz="2000" dirty="0" smtClean="0"/>
              <a:t> </a:t>
            </a:r>
            <a:r>
              <a:rPr lang="en-US" sz="2000" dirty="0" err="1" smtClean="0"/>
              <a:t>hitam</a:t>
            </a:r>
            <a:r>
              <a:rPr lang="en-US" sz="2000" dirty="0" smtClean="0"/>
              <a:t>. </a:t>
            </a:r>
            <a:r>
              <a:rPr lang="en-US" sz="2000" dirty="0" err="1" smtClean="0"/>
              <a:t>Jika</a:t>
            </a:r>
            <a:r>
              <a:rPr lang="en-US" sz="2000" dirty="0" smtClean="0"/>
              <a:t> X </a:t>
            </a:r>
            <a:r>
              <a:rPr lang="en-US" sz="2000" dirty="0" err="1" smtClean="0"/>
              <a:t>adalah</a:t>
            </a:r>
            <a:r>
              <a:rPr lang="en-US" sz="2000" dirty="0" smtClean="0"/>
              <a:t> </a:t>
            </a:r>
            <a:r>
              <a:rPr lang="en-US" sz="2000" dirty="0" err="1" smtClean="0"/>
              <a:t>banyaknya</a:t>
            </a:r>
            <a:r>
              <a:rPr lang="en-US" sz="2000" dirty="0" smtClean="0"/>
              <a:t> bola </a:t>
            </a:r>
            <a:r>
              <a:rPr lang="en-US" sz="2000" dirty="0" err="1" smtClean="0"/>
              <a:t>putih</a:t>
            </a:r>
            <a:r>
              <a:rPr lang="en-US" sz="2000" dirty="0" smtClean="0"/>
              <a:t> yang </a:t>
            </a:r>
            <a:r>
              <a:rPr lang="en-US" sz="2000" dirty="0" err="1" smtClean="0"/>
              <a:t>terambil</a:t>
            </a:r>
            <a:r>
              <a:rPr lang="en-US" sz="2000" dirty="0" smtClean="0"/>
              <a:t> </a:t>
            </a:r>
            <a:r>
              <a:rPr lang="en-US" sz="2000" dirty="0" err="1" smtClean="0"/>
              <a:t>maka</a:t>
            </a:r>
            <a:r>
              <a:rPr lang="en-US" sz="2000" dirty="0" smtClean="0"/>
              <a:t> </a:t>
            </a:r>
            <a:r>
              <a:rPr lang="en-US" sz="2000" dirty="0" err="1" smtClean="0"/>
              <a:t>fungsi</a:t>
            </a:r>
            <a:r>
              <a:rPr lang="en-US" sz="2000" dirty="0" smtClean="0"/>
              <a:t> </a:t>
            </a:r>
            <a:r>
              <a:rPr lang="en-US" sz="2000" dirty="0" err="1" smtClean="0"/>
              <a:t>massa</a:t>
            </a:r>
            <a:r>
              <a:rPr lang="en-US" sz="2000" dirty="0" smtClean="0"/>
              <a:t> </a:t>
            </a:r>
            <a:r>
              <a:rPr lang="en-US" sz="2000" dirty="0" err="1" smtClean="0"/>
              <a:t>peluang</a:t>
            </a:r>
            <a:r>
              <a:rPr lang="en-US" sz="2000" dirty="0" smtClean="0"/>
              <a:t> </a:t>
            </a:r>
            <a:r>
              <a:rPr lang="en-US" sz="2000" dirty="0" err="1" smtClean="0"/>
              <a:t>dari</a:t>
            </a:r>
            <a:r>
              <a:rPr lang="en-US" sz="2000" dirty="0" smtClean="0"/>
              <a:t> X </a:t>
            </a:r>
            <a:r>
              <a:rPr lang="en-US" sz="2000" dirty="0" err="1" smtClean="0"/>
              <a:t>adalah</a:t>
            </a:r>
            <a:r>
              <a:rPr lang="en-GB" sz="2000" dirty="0" smtClean="0"/>
              <a:t> </a:t>
            </a:r>
            <a:endParaRPr lang="id-ID" sz="2000" dirty="0" smtClean="0"/>
          </a:p>
          <a:p>
            <a:pPr eaLnBrk="1" hangingPunct="1">
              <a:lnSpc>
                <a:spcPct val="90000"/>
              </a:lnSpc>
              <a:buFont typeface="Wingdings" pitchFamily="2" charset="2"/>
              <a:buNone/>
            </a:pPr>
            <a:endParaRPr lang="id-ID" sz="2000" dirty="0" smtClean="0"/>
          </a:p>
          <a:p>
            <a:pPr eaLnBrk="1" hangingPunct="1">
              <a:lnSpc>
                <a:spcPct val="90000"/>
              </a:lnSpc>
              <a:buFont typeface="Wingdings" pitchFamily="2" charset="2"/>
              <a:buNone/>
            </a:pPr>
            <a:endParaRPr lang="id-ID" sz="2400" dirty="0" smtClean="0"/>
          </a:p>
          <a:p>
            <a:pPr eaLnBrk="1" hangingPunct="1">
              <a:lnSpc>
                <a:spcPct val="90000"/>
              </a:lnSpc>
              <a:buFont typeface="Wingdings" pitchFamily="2" charset="2"/>
              <a:buNone/>
            </a:pPr>
            <a:endParaRPr lang="id-ID" sz="2400" dirty="0" smtClean="0"/>
          </a:p>
          <a:p>
            <a:pPr eaLnBrk="1" hangingPunct="1">
              <a:lnSpc>
                <a:spcPct val="90000"/>
              </a:lnSpc>
              <a:buFont typeface="Wingdings" pitchFamily="2" charset="2"/>
              <a:buNone/>
            </a:pPr>
            <a:endParaRPr lang="id-ID" sz="2000" dirty="0" smtClean="0"/>
          </a:p>
          <a:p>
            <a:pPr eaLnBrk="1" hangingPunct="1">
              <a:lnSpc>
                <a:spcPct val="90000"/>
              </a:lnSpc>
              <a:buFont typeface="Wingdings" pitchFamily="2" charset="2"/>
              <a:buNone/>
            </a:pPr>
            <a:r>
              <a:rPr lang="en-US" sz="2000" dirty="0" err="1" smtClean="0"/>
              <a:t>Peubah</a:t>
            </a:r>
            <a:r>
              <a:rPr lang="en-US" sz="2000" dirty="0" smtClean="0"/>
              <a:t> </a:t>
            </a:r>
            <a:r>
              <a:rPr lang="en-US" sz="2000" dirty="0" err="1" smtClean="0"/>
              <a:t>acak</a:t>
            </a:r>
            <a:r>
              <a:rPr lang="en-US" sz="2000" dirty="0" smtClean="0"/>
              <a:t> X yang </a:t>
            </a:r>
            <a:r>
              <a:rPr lang="en-US" sz="2000" dirty="0" err="1" smtClean="0"/>
              <a:t>mempunyai</a:t>
            </a:r>
            <a:r>
              <a:rPr lang="en-US" sz="2000" dirty="0" smtClean="0"/>
              <a:t> </a:t>
            </a:r>
            <a:r>
              <a:rPr lang="en-US" sz="2000" dirty="0" err="1" smtClean="0"/>
              <a:t>fungsi</a:t>
            </a:r>
            <a:r>
              <a:rPr lang="en-US" sz="2000" dirty="0" smtClean="0"/>
              <a:t> </a:t>
            </a:r>
            <a:r>
              <a:rPr lang="en-US" sz="2000" dirty="0" err="1" smtClean="0"/>
              <a:t>massa</a:t>
            </a:r>
            <a:r>
              <a:rPr lang="en-US" sz="2000" dirty="0" smtClean="0"/>
              <a:t> </a:t>
            </a:r>
            <a:r>
              <a:rPr lang="en-US" sz="2000" dirty="0" err="1" smtClean="0"/>
              <a:t>peluang</a:t>
            </a:r>
            <a:r>
              <a:rPr lang="en-US" sz="2000" dirty="0" smtClean="0"/>
              <a:t> </a:t>
            </a:r>
            <a:r>
              <a:rPr lang="en-US" sz="2000" dirty="0" err="1" smtClean="0"/>
              <a:t>seperti</a:t>
            </a:r>
            <a:r>
              <a:rPr lang="en-US" sz="2000" dirty="0" smtClean="0"/>
              <a:t> </a:t>
            </a:r>
            <a:r>
              <a:rPr lang="en-US" sz="2000" dirty="0" err="1" smtClean="0"/>
              <a:t>pada</a:t>
            </a:r>
            <a:r>
              <a:rPr lang="en-US" sz="2000" dirty="0" smtClean="0"/>
              <a:t> </a:t>
            </a:r>
            <a:r>
              <a:rPr lang="en-US" sz="2000" dirty="0" err="1" smtClean="0"/>
              <a:t>Persamaan</a:t>
            </a:r>
            <a:r>
              <a:rPr lang="en-US" sz="2000" dirty="0" smtClean="0"/>
              <a:t> </a:t>
            </a:r>
            <a:r>
              <a:rPr lang="id-ID" sz="2000" dirty="0" smtClean="0"/>
              <a:t>di atas </a:t>
            </a:r>
            <a:r>
              <a:rPr lang="en-US" sz="2000" dirty="0" err="1" smtClean="0"/>
              <a:t>untuk</a:t>
            </a:r>
            <a:r>
              <a:rPr lang="en-US" sz="2000" dirty="0" smtClean="0"/>
              <a:t> </a:t>
            </a:r>
            <a:r>
              <a:rPr lang="en-US" sz="2000" dirty="0" err="1" smtClean="0"/>
              <a:t>suatu</a:t>
            </a:r>
            <a:r>
              <a:rPr lang="en-US" sz="2000" dirty="0" smtClean="0"/>
              <a:t> </a:t>
            </a:r>
            <a:r>
              <a:rPr lang="en-US" sz="2000" dirty="0" err="1" smtClean="0"/>
              <a:t>nilai</a:t>
            </a:r>
            <a:r>
              <a:rPr lang="en-US" sz="2000" dirty="0" smtClean="0"/>
              <a:t> </a:t>
            </a:r>
            <a:r>
              <a:rPr lang="en-US" sz="2000" dirty="0" err="1" smtClean="0"/>
              <a:t>n,N,dan</a:t>
            </a:r>
            <a:r>
              <a:rPr lang="en-US" sz="2000" dirty="0" smtClean="0"/>
              <a:t> p </a:t>
            </a:r>
            <a:r>
              <a:rPr lang="en-US" sz="2000" dirty="0" err="1" smtClean="0"/>
              <a:t>dikatakan</a:t>
            </a:r>
            <a:r>
              <a:rPr lang="en-US" sz="2000" dirty="0" smtClean="0"/>
              <a:t> </a:t>
            </a:r>
            <a:r>
              <a:rPr lang="en-US" sz="2000" dirty="0" err="1" smtClean="0"/>
              <a:t>peubah</a:t>
            </a:r>
            <a:r>
              <a:rPr lang="en-US" sz="2000" dirty="0" smtClean="0"/>
              <a:t> </a:t>
            </a:r>
            <a:r>
              <a:rPr lang="en-US" sz="2000" dirty="0" err="1" smtClean="0"/>
              <a:t>acak</a:t>
            </a:r>
            <a:r>
              <a:rPr lang="en-US" sz="2000" dirty="0" smtClean="0"/>
              <a:t> </a:t>
            </a:r>
            <a:r>
              <a:rPr lang="en-US" sz="2000" dirty="0" err="1" smtClean="0"/>
              <a:t>hipergeometrik</a:t>
            </a:r>
            <a:r>
              <a:rPr lang="en-GB" sz="2400" dirty="0" smtClean="0"/>
              <a:t> </a:t>
            </a:r>
            <a:endParaRPr lang="id-ID" sz="2400" dirty="0" smtClean="0"/>
          </a:p>
          <a:p>
            <a:pPr eaLnBrk="1" hangingPunct="1">
              <a:lnSpc>
                <a:spcPct val="90000"/>
              </a:lnSpc>
              <a:buFont typeface="Wingdings" pitchFamily="2" charset="2"/>
              <a:buNone/>
            </a:pPr>
            <a:endParaRPr lang="en-GB" sz="2400" dirty="0" smtClean="0"/>
          </a:p>
        </p:txBody>
      </p:sp>
      <p:sp>
        <p:nvSpPr>
          <p:cNvPr id="4101" name="Rectangle 5"/>
          <p:cNvSpPr>
            <a:spLocks noChangeArrowheads="1"/>
          </p:cNvSpPr>
          <p:nvPr/>
        </p:nvSpPr>
        <p:spPr bwMode="auto">
          <a:xfrm>
            <a:off x="0" y="2971800"/>
            <a:ext cx="9144000" cy="0"/>
          </a:xfrm>
          <a:prstGeom prst="rect">
            <a:avLst/>
          </a:prstGeom>
          <a:noFill/>
          <a:ln w="9525">
            <a:noFill/>
            <a:miter lim="800000"/>
            <a:headEnd/>
            <a:tailEnd/>
          </a:ln>
        </p:spPr>
        <p:txBody>
          <a:bodyPr wrap="none" anchor="ctr">
            <a:spAutoFit/>
          </a:bodyPr>
          <a:lstStyle/>
          <a:p>
            <a:endParaRPr lang="en-US"/>
          </a:p>
        </p:txBody>
      </p:sp>
      <p:graphicFrame>
        <p:nvGraphicFramePr>
          <p:cNvPr id="4098" name="Object 4"/>
          <p:cNvGraphicFramePr>
            <a:graphicFrameLocks noChangeAspect="1"/>
          </p:cNvGraphicFramePr>
          <p:nvPr/>
        </p:nvGraphicFramePr>
        <p:xfrm>
          <a:off x="1619250" y="3141663"/>
          <a:ext cx="4679950" cy="1612900"/>
        </p:xfrm>
        <a:graphic>
          <a:graphicData uri="http://schemas.openxmlformats.org/presentationml/2006/ole">
            <p:oleObj spid="_x0000_s204802" name="Equation" r:id="rId3" imgW="1726920" imgH="914400" progId="Equation.3">
              <p:embed/>
            </p:oleObj>
          </a:graphicData>
        </a:graphic>
      </p:graphicFrame>
      <p:sp>
        <p:nvSpPr>
          <p:cNvPr id="6" name="Slide Number Placeholder 5"/>
          <p:cNvSpPr>
            <a:spLocks noGrp="1"/>
          </p:cNvSpPr>
          <p:nvPr>
            <p:ph type="sldNum" sz="quarter" idx="11"/>
          </p:nvPr>
        </p:nvSpPr>
        <p:spPr/>
        <p:txBody>
          <a:bodyPr/>
          <a:lstStyle/>
          <a:p>
            <a:r>
              <a:rPr lang="en-US" smtClean="0"/>
              <a:t>Chap 4-</a:t>
            </a:r>
            <a:fld id="{4DFA739A-9EBF-47A6-BD3F-3DE25E7186EF}" type="slidenum">
              <a:rPr lang="en-US" smtClean="0"/>
              <a:pPr/>
              <a:t>16</a:t>
            </a:fld>
            <a:endParaRPr lang="en-US"/>
          </a:p>
        </p:txBody>
      </p:sp>
      <p:sp>
        <p:nvSpPr>
          <p:cNvPr id="7" name="Footer Placeholder 6"/>
          <p:cNvSpPr>
            <a:spLocks noGrp="1"/>
          </p:cNvSpPr>
          <p:nvPr>
            <p:ph type="ftr" sz="quarter" idx="10"/>
          </p:nvPr>
        </p:nvSpPr>
        <p:spPr/>
        <p:txBody>
          <a:bodyPr/>
          <a:lstStyle/>
          <a:p>
            <a:r>
              <a:rPr lang="en-US" smtClean="0"/>
              <a:t>Statistika Dasar, 2013</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Peubah Acak Hipergeometrik</a:t>
            </a:r>
            <a:endParaRPr lang="en-GB" smtClean="0"/>
          </a:p>
        </p:txBody>
      </p:sp>
      <p:sp>
        <p:nvSpPr>
          <p:cNvPr id="18435" name="Rectangle 3"/>
          <p:cNvSpPr>
            <a:spLocks noGrp="1" noChangeArrowheads="1"/>
          </p:cNvSpPr>
          <p:nvPr>
            <p:ph type="body" idx="1"/>
          </p:nvPr>
        </p:nvSpPr>
        <p:spPr/>
        <p:txBody>
          <a:bodyPr/>
          <a:lstStyle/>
          <a:p>
            <a:pPr eaLnBrk="1" hangingPunct="1">
              <a:buNone/>
            </a:pPr>
            <a:r>
              <a:rPr lang="en-US" sz="2800" dirty="0" err="1" smtClean="0"/>
              <a:t>Seseorang</a:t>
            </a:r>
            <a:r>
              <a:rPr lang="en-US" sz="2800" dirty="0" smtClean="0"/>
              <a:t> </a:t>
            </a:r>
            <a:r>
              <a:rPr lang="en-US" sz="2800" dirty="0" err="1" smtClean="0"/>
              <a:t>hendak</a:t>
            </a:r>
            <a:r>
              <a:rPr lang="en-US" sz="2800" dirty="0" smtClean="0"/>
              <a:t> </a:t>
            </a:r>
            <a:r>
              <a:rPr lang="en-US" sz="2800" dirty="0" err="1" smtClean="0"/>
              <a:t>menanami</a:t>
            </a:r>
            <a:r>
              <a:rPr lang="en-US" sz="2800" dirty="0" smtClean="0"/>
              <a:t> </a:t>
            </a:r>
            <a:r>
              <a:rPr lang="en-US" sz="2800" dirty="0" err="1" smtClean="0"/>
              <a:t>halaman</a:t>
            </a:r>
            <a:r>
              <a:rPr lang="en-US" sz="2800" dirty="0" smtClean="0"/>
              <a:t> </a:t>
            </a:r>
            <a:r>
              <a:rPr lang="en-US" sz="2800" dirty="0" err="1" smtClean="0"/>
              <a:t>belakang</a:t>
            </a:r>
            <a:r>
              <a:rPr lang="en-US" sz="2800" dirty="0" smtClean="0"/>
              <a:t> </a:t>
            </a:r>
            <a:r>
              <a:rPr lang="en-US" sz="2800" dirty="0" err="1" smtClean="0"/>
              <a:t>dan</a:t>
            </a:r>
            <a:r>
              <a:rPr lang="en-US" sz="2800" dirty="0" smtClean="0"/>
              <a:t> </a:t>
            </a:r>
            <a:r>
              <a:rPr lang="en-US" sz="2800" dirty="0" err="1" smtClean="0"/>
              <a:t>depan</a:t>
            </a:r>
            <a:r>
              <a:rPr lang="en-US" sz="2800" dirty="0" smtClean="0"/>
              <a:t> </a:t>
            </a:r>
            <a:r>
              <a:rPr lang="en-US" sz="2800" dirty="0" err="1" smtClean="0"/>
              <a:t>rumahnya</a:t>
            </a:r>
            <a:r>
              <a:rPr lang="en-US" sz="2800" dirty="0" smtClean="0"/>
              <a:t> </a:t>
            </a:r>
            <a:r>
              <a:rPr lang="en-US" sz="2800" dirty="0" err="1" smtClean="0"/>
              <a:t>dengan</a:t>
            </a:r>
            <a:r>
              <a:rPr lang="en-US" sz="2800" dirty="0" smtClean="0"/>
              <a:t> </a:t>
            </a:r>
            <a:r>
              <a:rPr lang="en-US" sz="2800" dirty="0" err="1" smtClean="0"/>
              <a:t>tanaman</a:t>
            </a:r>
            <a:r>
              <a:rPr lang="en-US" sz="2800" dirty="0" smtClean="0"/>
              <a:t> </a:t>
            </a:r>
            <a:r>
              <a:rPr lang="en-US" sz="2800" dirty="0" err="1" smtClean="0"/>
              <a:t>bunga</a:t>
            </a:r>
            <a:r>
              <a:rPr lang="en-US" sz="2800" dirty="0" smtClean="0"/>
              <a:t>. Dari </a:t>
            </a:r>
            <a:r>
              <a:rPr lang="en-US" sz="2800" dirty="0" err="1" smtClean="0"/>
              <a:t>sebuah</a:t>
            </a:r>
            <a:r>
              <a:rPr lang="en-US" sz="2800" dirty="0" smtClean="0"/>
              <a:t> </a:t>
            </a:r>
            <a:r>
              <a:rPr lang="en-US" sz="2800" dirty="0" err="1" smtClean="0"/>
              <a:t>kotak</a:t>
            </a:r>
            <a:r>
              <a:rPr lang="en-US" sz="2800" dirty="0" smtClean="0"/>
              <a:t> yang </a:t>
            </a:r>
            <a:r>
              <a:rPr lang="en-US" sz="2800" dirty="0" err="1" smtClean="0"/>
              <a:t>berisi</a:t>
            </a:r>
            <a:r>
              <a:rPr lang="en-US" sz="2800" dirty="0" smtClean="0"/>
              <a:t> 3 </a:t>
            </a:r>
            <a:r>
              <a:rPr lang="en-US" sz="2800" dirty="0" err="1" smtClean="0"/>
              <a:t>umbi</a:t>
            </a:r>
            <a:r>
              <a:rPr lang="en-US" sz="2800" dirty="0" smtClean="0"/>
              <a:t> tulip </a:t>
            </a:r>
            <a:r>
              <a:rPr lang="en-US" sz="2800" dirty="0" err="1" smtClean="0"/>
              <a:t>dan</a:t>
            </a:r>
            <a:r>
              <a:rPr lang="en-US" sz="2800" dirty="0" smtClean="0"/>
              <a:t> 4 </a:t>
            </a:r>
            <a:r>
              <a:rPr lang="en-US" sz="2800" dirty="0" err="1" smtClean="0"/>
              <a:t>umbi</a:t>
            </a:r>
            <a:r>
              <a:rPr lang="en-US" sz="2800" dirty="0" smtClean="0"/>
              <a:t> </a:t>
            </a:r>
            <a:r>
              <a:rPr lang="en-US" sz="2800" dirty="0" err="1" smtClean="0"/>
              <a:t>mawar</a:t>
            </a:r>
            <a:r>
              <a:rPr lang="en-US" sz="2800" dirty="0" smtClean="0"/>
              <a:t>, </a:t>
            </a:r>
            <a:r>
              <a:rPr lang="en-US" sz="2800" dirty="0" err="1" smtClean="0"/>
              <a:t>ia</a:t>
            </a:r>
            <a:r>
              <a:rPr lang="en-US" sz="2800" dirty="0" smtClean="0"/>
              <a:t> </a:t>
            </a:r>
            <a:r>
              <a:rPr lang="en-US" sz="2800" dirty="0" err="1" smtClean="0"/>
              <a:t>mengambil</a:t>
            </a:r>
            <a:r>
              <a:rPr lang="en-US" sz="2800" dirty="0" smtClean="0"/>
              <a:t> 3 </a:t>
            </a:r>
            <a:r>
              <a:rPr lang="en-US" sz="2800" dirty="0" err="1" smtClean="0"/>
              <a:t>umbi</a:t>
            </a:r>
            <a:r>
              <a:rPr lang="en-US" sz="2800" dirty="0" smtClean="0"/>
              <a:t> </a:t>
            </a:r>
            <a:r>
              <a:rPr lang="en-US" sz="2800" dirty="0" err="1" smtClean="0"/>
              <a:t>secara</a:t>
            </a:r>
            <a:r>
              <a:rPr lang="en-US" sz="2800" dirty="0" smtClean="0"/>
              <a:t> </a:t>
            </a:r>
            <a:r>
              <a:rPr lang="en-US" sz="2800" dirty="0" err="1" smtClean="0"/>
              <a:t>acak</a:t>
            </a:r>
            <a:r>
              <a:rPr lang="en-US" sz="2800" dirty="0" smtClean="0"/>
              <a:t>  </a:t>
            </a:r>
            <a:r>
              <a:rPr lang="en-US" sz="2800" dirty="0" err="1" smtClean="0"/>
              <a:t>untuk</a:t>
            </a:r>
            <a:r>
              <a:rPr lang="en-US" sz="2800" dirty="0" smtClean="0"/>
              <a:t> </a:t>
            </a:r>
            <a:r>
              <a:rPr lang="en-US" sz="2800" dirty="0" err="1" smtClean="0"/>
              <a:t>ditanam</a:t>
            </a:r>
            <a:r>
              <a:rPr lang="en-US" sz="2800" dirty="0" smtClean="0"/>
              <a:t> </a:t>
            </a:r>
            <a:r>
              <a:rPr lang="en-US" sz="2800" dirty="0" err="1" smtClean="0"/>
              <a:t>di</a:t>
            </a:r>
            <a:r>
              <a:rPr lang="en-US" sz="2800" dirty="0" smtClean="0"/>
              <a:t> </a:t>
            </a:r>
            <a:r>
              <a:rPr lang="en-US" sz="2800" dirty="0" err="1" smtClean="0"/>
              <a:t>halaman</a:t>
            </a:r>
            <a:r>
              <a:rPr lang="en-US" sz="2800" dirty="0" smtClean="0"/>
              <a:t> </a:t>
            </a:r>
            <a:r>
              <a:rPr lang="en-US" sz="2800" dirty="0" err="1" smtClean="0"/>
              <a:t>depan</a:t>
            </a:r>
            <a:r>
              <a:rPr lang="en-US" sz="2800" dirty="0" smtClean="0"/>
              <a:t> </a:t>
            </a:r>
            <a:r>
              <a:rPr lang="en-US" sz="2800" dirty="0" err="1" smtClean="0"/>
              <a:t>dan</a:t>
            </a:r>
            <a:r>
              <a:rPr lang="en-US" sz="2800" dirty="0" smtClean="0"/>
              <a:t> </a:t>
            </a:r>
            <a:r>
              <a:rPr lang="en-US" sz="2800" dirty="0" err="1" smtClean="0"/>
              <a:t>sisanya</a:t>
            </a:r>
            <a:r>
              <a:rPr lang="en-US" sz="2800" dirty="0" smtClean="0"/>
              <a:t> </a:t>
            </a:r>
            <a:r>
              <a:rPr lang="en-US" sz="2800" dirty="0" err="1" smtClean="0"/>
              <a:t>ditanam</a:t>
            </a:r>
            <a:r>
              <a:rPr lang="en-US" sz="2800" dirty="0" smtClean="0"/>
              <a:t> </a:t>
            </a:r>
            <a:r>
              <a:rPr lang="en-US" sz="2800" dirty="0" err="1" smtClean="0"/>
              <a:t>di</a:t>
            </a:r>
            <a:r>
              <a:rPr lang="en-US" sz="2800" dirty="0" smtClean="0"/>
              <a:t> </a:t>
            </a:r>
            <a:r>
              <a:rPr lang="en-US" sz="2800" dirty="0" err="1" smtClean="0"/>
              <a:t>halaman</a:t>
            </a:r>
            <a:r>
              <a:rPr lang="en-US" sz="2800" dirty="0" smtClean="0"/>
              <a:t> </a:t>
            </a:r>
            <a:r>
              <a:rPr lang="en-US" sz="2800" dirty="0" err="1" smtClean="0"/>
              <a:t>belakang</a:t>
            </a:r>
            <a:r>
              <a:rPr lang="en-US" sz="2800" dirty="0" smtClean="0"/>
              <a:t>. </a:t>
            </a:r>
            <a:r>
              <a:rPr lang="it-IT" sz="2800" dirty="0" smtClean="0"/>
              <a:t>Berapa peluang ketika musim berbunga tiba di halaman depan berbunga 1 tulip dan 2 mawar?</a:t>
            </a:r>
            <a:r>
              <a:rPr lang="en-GB" sz="2800" dirty="0" smtClean="0"/>
              <a:t> </a:t>
            </a:r>
          </a:p>
        </p:txBody>
      </p:sp>
      <p:sp>
        <p:nvSpPr>
          <p:cNvPr id="4" name="Slide Number Placeholder 3"/>
          <p:cNvSpPr>
            <a:spLocks noGrp="1"/>
          </p:cNvSpPr>
          <p:nvPr>
            <p:ph type="sldNum" sz="quarter" idx="11"/>
          </p:nvPr>
        </p:nvSpPr>
        <p:spPr/>
        <p:txBody>
          <a:bodyPr/>
          <a:lstStyle/>
          <a:p>
            <a:r>
              <a:rPr lang="en-US" smtClean="0"/>
              <a:t>Chap 4-</a:t>
            </a:r>
            <a:fld id="{4DFA739A-9EBF-47A6-BD3F-3DE25E7186EF}" type="slidenum">
              <a:rPr lang="en-US" smtClean="0"/>
              <a:pPr/>
              <a:t>17</a:t>
            </a:fld>
            <a:endParaRPr lang="en-US"/>
          </a:p>
        </p:txBody>
      </p:sp>
      <p:sp>
        <p:nvSpPr>
          <p:cNvPr id="5" name="Footer Placeholder 4"/>
          <p:cNvSpPr>
            <a:spLocks noGrp="1"/>
          </p:cNvSpPr>
          <p:nvPr>
            <p:ph type="ftr" sz="quarter" idx="10"/>
          </p:nvPr>
        </p:nvSpPr>
        <p:spPr/>
        <p:txBody>
          <a:bodyPr/>
          <a:lstStyle/>
          <a:p>
            <a:r>
              <a:rPr lang="en-US" smtClean="0"/>
              <a:t>Statistika Dasar, 2013</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p:txBody>
          <a:bodyPr/>
          <a:lstStyle/>
          <a:p>
            <a:pPr eaLnBrk="1" hangingPunct="1">
              <a:buFont typeface="Wingdings" pitchFamily="2" charset="2"/>
              <a:buNone/>
            </a:pPr>
            <a:r>
              <a:rPr lang="en-US" sz="2800" dirty="0" err="1" smtClean="0"/>
              <a:t>Suatu</a:t>
            </a:r>
            <a:r>
              <a:rPr lang="en-US" sz="2800" dirty="0" smtClean="0"/>
              <a:t> </a:t>
            </a:r>
            <a:r>
              <a:rPr lang="en-US" sz="2800" dirty="0" err="1" smtClean="0"/>
              <a:t>perusahaan</a:t>
            </a:r>
            <a:r>
              <a:rPr lang="en-US" sz="2800" dirty="0" smtClean="0"/>
              <a:t> </a:t>
            </a:r>
            <a:r>
              <a:rPr lang="en-US" sz="2800" dirty="0" err="1" smtClean="0"/>
              <a:t>mempunyai</a:t>
            </a:r>
            <a:r>
              <a:rPr lang="en-US" sz="2800" dirty="0" smtClean="0"/>
              <a:t> 20 </a:t>
            </a:r>
            <a:r>
              <a:rPr lang="en-US" sz="2800" dirty="0" err="1" smtClean="0"/>
              <a:t>doktor</a:t>
            </a:r>
            <a:r>
              <a:rPr lang="en-US" sz="2800" dirty="0" smtClean="0"/>
              <a:t> </a:t>
            </a:r>
            <a:r>
              <a:rPr lang="en-US" sz="2800" dirty="0" err="1" smtClean="0"/>
              <a:t>dengan</a:t>
            </a:r>
            <a:r>
              <a:rPr lang="en-US" sz="2800" dirty="0" smtClean="0"/>
              <a:t> 5 </a:t>
            </a:r>
            <a:r>
              <a:rPr lang="en-US" sz="2800" dirty="0" err="1" smtClean="0"/>
              <a:t>diantaranya</a:t>
            </a:r>
            <a:r>
              <a:rPr lang="en-US" sz="2800" dirty="0" smtClean="0"/>
              <a:t> </a:t>
            </a:r>
            <a:r>
              <a:rPr lang="en-US" sz="2800" dirty="0" err="1" smtClean="0"/>
              <a:t>adalah</a:t>
            </a:r>
            <a:r>
              <a:rPr lang="en-US" sz="2800" dirty="0" smtClean="0"/>
              <a:t> </a:t>
            </a:r>
            <a:r>
              <a:rPr lang="en-US" sz="2800" dirty="0" err="1" smtClean="0"/>
              <a:t>doktor</a:t>
            </a:r>
            <a:r>
              <a:rPr lang="en-US" sz="2800" dirty="0" smtClean="0"/>
              <a:t> </a:t>
            </a:r>
            <a:r>
              <a:rPr lang="en-US" sz="2800" dirty="0" err="1" smtClean="0"/>
              <a:t>terbaik</a:t>
            </a:r>
            <a:r>
              <a:rPr lang="en-US" sz="2800" dirty="0" smtClean="0"/>
              <a:t> </a:t>
            </a:r>
            <a:r>
              <a:rPr lang="en-US" sz="2800" dirty="0" err="1" smtClean="0"/>
              <a:t>di</a:t>
            </a:r>
            <a:r>
              <a:rPr lang="en-US" sz="2800" dirty="0" smtClean="0"/>
              <a:t> </a:t>
            </a:r>
            <a:r>
              <a:rPr lang="en-US" sz="2800" dirty="0" err="1" smtClean="0"/>
              <a:t>bidang</a:t>
            </a:r>
            <a:r>
              <a:rPr lang="en-US" sz="2800" dirty="0" smtClean="0"/>
              <a:t> </a:t>
            </a:r>
            <a:r>
              <a:rPr lang="en-US" sz="2800" dirty="0" err="1" smtClean="0"/>
              <a:t>teknik</a:t>
            </a:r>
            <a:r>
              <a:rPr lang="en-US" sz="2800" dirty="0" smtClean="0"/>
              <a:t>. </a:t>
            </a:r>
            <a:r>
              <a:rPr lang="en-US" sz="2800" dirty="0" err="1" smtClean="0"/>
              <a:t>Suatu</a:t>
            </a:r>
            <a:r>
              <a:rPr lang="en-US" sz="2800" dirty="0" smtClean="0"/>
              <a:t> </a:t>
            </a:r>
            <a:r>
              <a:rPr lang="en-US" sz="2800" dirty="0" err="1" smtClean="0"/>
              <a:t>tim</a:t>
            </a:r>
            <a:r>
              <a:rPr lang="en-US" sz="2800" dirty="0" smtClean="0"/>
              <a:t> yang </a:t>
            </a:r>
            <a:r>
              <a:rPr lang="en-US" sz="2800" dirty="0" err="1" smtClean="0"/>
              <a:t>terdiri</a:t>
            </a:r>
            <a:r>
              <a:rPr lang="en-US" sz="2800" dirty="0" smtClean="0"/>
              <a:t> </a:t>
            </a:r>
            <a:r>
              <a:rPr lang="en-US" sz="2800" dirty="0" err="1" smtClean="0"/>
              <a:t>dari</a:t>
            </a:r>
            <a:r>
              <a:rPr lang="en-US" sz="2800" dirty="0" smtClean="0"/>
              <a:t> 10 </a:t>
            </a:r>
            <a:r>
              <a:rPr lang="en-US" sz="2800" dirty="0" err="1" smtClean="0"/>
              <a:t>orang</a:t>
            </a:r>
            <a:r>
              <a:rPr lang="en-US" sz="2800" dirty="0" smtClean="0"/>
              <a:t> </a:t>
            </a:r>
            <a:r>
              <a:rPr lang="en-US" sz="2800" dirty="0" err="1" smtClean="0"/>
              <a:t>akan</a:t>
            </a:r>
            <a:r>
              <a:rPr lang="en-US" sz="2800" dirty="0" smtClean="0"/>
              <a:t> </a:t>
            </a:r>
            <a:r>
              <a:rPr lang="en-US" sz="2800" dirty="0" err="1" smtClean="0"/>
              <a:t>dibentuk</a:t>
            </a:r>
            <a:r>
              <a:rPr lang="en-US" sz="2800" dirty="0" smtClean="0"/>
              <a:t> </a:t>
            </a:r>
            <a:r>
              <a:rPr lang="en-US" sz="2800" dirty="0" err="1" smtClean="0"/>
              <a:t>untuk</a:t>
            </a:r>
            <a:r>
              <a:rPr lang="en-US" sz="2800" dirty="0" smtClean="0"/>
              <a:t> </a:t>
            </a:r>
            <a:r>
              <a:rPr lang="en-US" sz="2800" dirty="0" err="1" smtClean="0"/>
              <a:t>menyelesaikan</a:t>
            </a:r>
            <a:r>
              <a:rPr lang="en-US" sz="2800" dirty="0" smtClean="0"/>
              <a:t> </a:t>
            </a:r>
            <a:r>
              <a:rPr lang="en-US" sz="2800" dirty="0" err="1" smtClean="0"/>
              <a:t>suatu</a:t>
            </a:r>
            <a:r>
              <a:rPr lang="en-US" sz="2800" dirty="0" smtClean="0"/>
              <a:t> </a:t>
            </a:r>
            <a:r>
              <a:rPr lang="en-US" sz="2800" dirty="0" err="1" smtClean="0"/>
              <a:t>permasalahn</a:t>
            </a:r>
            <a:r>
              <a:rPr lang="en-US" sz="2800" dirty="0" smtClean="0"/>
              <a:t> yang </a:t>
            </a:r>
            <a:r>
              <a:rPr lang="en-US" sz="2800" dirty="0" err="1" smtClean="0"/>
              <a:t>cukup</a:t>
            </a:r>
            <a:r>
              <a:rPr lang="en-US" sz="2800" dirty="0" smtClean="0"/>
              <a:t> </a:t>
            </a:r>
            <a:r>
              <a:rPr lang="en-US" sz="2800" dirty="0" err="1" smtClean="0"/>
              <a:t>berat</a:t>
            </a:r>
            <a:r>
              <a:rPr lang="en-US" sz="2800" dirty="0" smtClean="0"/>
              <a:t>. </a:t>
            </a:r>
            <a:r>
              <a:rPr lang="en-US" sz="2800" dirty="0" err="1" smtClean="0"/>
              <a:t>Berapa</a:t>
            </a:r>
            <a:r>
              <a:rPr lang="en-US" sz="2800" dirty="0" smtClean="0"/>
              <a:t> </a:t>
            </a:r>
            <a:r>
              <a:rPr lang="en-US" sz="2800" dirty="0" err="1" smtClean="0"/>
              <a:t>peluang</a:t>
            </a:r>
            <a:r>
              <a:rPr lang="en-US" sz="2800" dirty="0" smtClean="0"/>
              <a:t> </a:t>
            </a:r>
            <a:r>
              <a:rPr lang="en-US" sz="2800" dirty="0" err="1" smtClean="0"/>
              <a:t>kelima</a:t>
            </a:r>
            <a:r>
              <a:rPr lang="en-US" sz="2800" dirty="0" smtClean="0"/>
              <a:t> </a:t>
            </a:r>
            <a:r>
              <a:rPr lang="en-US" sz="2800" dirty="0" err="1" smtClean="0"/>
              <a:t>doktor</a:t>
            </a:r>
            <a:r>
              <a:rPr lang="en-US" sz="2800" dirty="0" smtClean="0"/>
              <a:t> </a:t>
            </a:r>
            <a:r>
              <a:rPr lang="en-US" sz="2800" dirty="0" err="1" smtClean="0"/>
              <a:t>terbaik</a:t>
            </a:r>
            <a:r>
              <a:rPr lang="en-US" sz="2800" dirty="0" smtClean="0"/>
              <a:t> yang </a:t>
            </a:r>
            <a:r>
              <a:rPr lang="en-US" sz="2800" dirty="0" err="1" smtClean="0"/>
              <a:t>dimiliki</a:t>
            </a:r>
            <a:r>
              <a:rPr lang="en-US" sz="2800" dirty="0" smtClean="0"/>
              <a:t> </a:t>
            </a:r>
            <a:r>
              <a:rPr lang="en-US" sz="2800" dirty="0" err="1" smtClean="0"/>
              <a:t>oleh</a:t>
            </a:r>
            <a:r>
              <a:rPr lang="en-US" sz="2800" dirty="0" smtClean="0"/>
              <a:t> </a:t>
            </a:r>
            <a:r>
              <a:rPr lang="en-US" sz="2800" dirty="0" err="1" smtClean="0"/>
              <a:t>perusahaan</a:t>
            </a:r>
            <a:r>
              <a:rPr lang="en-US" sz="2800" dirty="0" smtClean="0"/>
              <a:t> </a:t>
            </a:r>
            <a:r>
              <a:rPr lang="en-US" sz="2800" dirty="0" err="1" smtClean="0"/>
              <a:t>tersebut</a:t>
            </a:r>
            <a:r>
              <a:rPr lang="en-US" sz="2800" dirty="0" smtClean="0"/>
              <a:t> </a:t>
            </a:r>
            <a:r>
              <a:rPr lang="en-US" sz="2800" dirty="0" err="1" smtClean="0"/>
              <a:t>masuk</a:t>
            </a:r>
            <a:r>
              <a:rPr lang="en-US" sz="2800" dirty="0" smtClean="0"/>
              <a:t> </a:t>
            </a:r>
            <a:r>
              <a:rPr lang="en-US" sz="2800" dirty="0" err="1" smtClean="0"/>
              <a:t>dalam</a:t>
            </a:r>
            <a:r>
              <a:rPr lang="en-US" sz="2800" dirty="0" smtClean="0"/>
              <a:t> </a:t>
            </a:r>
            <a:r>
              <a:rPr lang="en-US" sz="2800" dirty="0" err="1" smtClean="0"/>
              <a:t>tim</a:t>
            </a:r>
            <a:r>
              <a:rPr lang="en-US" sz="2800" dirty="0" smtClean="0"/>
              <a:t> yang </a:t>
            </a:r>
            <a:r>
              <a:rPr lang="en-US" sz="2800" dirty="0" err="1" smtClean="0"/>
              <a:t>akan</a:t>
            </a:r>
            <a:r>
              <a:rPr lang="en-US" sz="2800" dirty="0" smtClean="0"/>
              <a:t> </a:t>
            </a:r>
            <a:r>
              <a:rPr lang="en-US" sz="2800" dirty="0" err="1" smtClean="0"/>
              <a:t>dibentuk</a:t>
            </a:r>
            <a:r>
              <a:rPr lang="en-US" sz="2800" dirty="0" smtClean="0"/>
              <a:t>?</a:t>
            </a:r>
            <a:r>
              <a:rPr lang="en-GB" sz="2800" dirty="0" smtClean="0"/>
              <a:t> </a:t>
            </a:r>
          </a:p>
        </p:txBody>
      </p:sp>
      <p:sp>
        <p:nvSpPr>
          <p:cNvPr id="4" name="Slide Number Placeholder 3"/>
          <p:cNvSpPr>
            <a:spLocks noGrp="1"/>
          </p:cNvSpPr>
          <p:nvPr>
            <p:ph type="sldNum" sz="quarter" idx="11"/>
          </p:nvPr>
        </p:nvSpPr>
        <p:spPr/>
        <p:txBody>
          <a:bodyPr/>
          <a:lstStyle/>
          <a:p>
            <a:r>
              <a:rPr lang="en-US" smtClean="0"/>
              <a:t>Chap 4-</a:t>
            </a:r>
            <a:fld id="{4DFA739A-9EBF-47A6-BD3F-3DE25E7186EF}" type="slidenum">
              <a:rPr lang="en-US" smtClean="0"/>
              <a:pPr/>
              <a:t>18</a:t>
            </a:fld>
            <a:endParaRPr lang="en-US"/>
          </a:p>
        </p:txBody>
      </p:sp>
      <p:sp>
        <p:nvSpPr>
          <p:cNvPr id="5" name="Footer Placeholder 4"/>
          <p:cNvSpPr>
            <a:spLocks noGrp="1"/>
          </p:cNvSpPr>
          <p:nvPr>
            <p:ph type="ftr" sz="quarter" idx="10"/>
          </p:nvPr>
        </p:nvSpPr>
        <p:spPr/>
        <p:txBody>
          <a:bodyPr/>
          <a:lstStyle/>
          <a:p>
            <a:r>
              <a:rPr lang="en-US" smtClean="0"/>
              <a:t>Statistika Dasar, 2013</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id-ID" smtClean="0"/>
              <a:t>Soal –soal </a:t>
            </a:r>
            <a:endParaRPr lang="en-GB" smtClean="0"/>
          </a:p>
        </p:txBody>
      </p:sp>
      <p:sp>
        <p:nvSpPr>
          <p:cNvPr id="20483" name="Rectangle 3"/>
          <p:cNvSpPr>
            <a:spLocks noGrp="1" noChangeArrowheads="1"/>
          </p:cNvSpPr>
          <p:nvPr>
            <p:ph type="body" idx="1"/>
          </p:nvPr>
        </p:nvSpPr>
        <p:spPr/>
        <p:txBody>
          <a:bodyPr/>
          <a:lstStyle/>
          <a:p>
            <a:pPr marL="609600" indent="-609600" eaLnBrk="1" hangingPunct="1">
              <a:lnSpc>
                <a:spcPct val="80000"/>
              </a:lnSpc>
              <a:buFontTx/>
              <a:buAutoNum type="arabicPeriod"/>
            </a:pPr>
            <a:r>
              <a:rPr lang="sv-SE" sz="2800" dirty="0" smtClean="0"/>
              <a:t>Tabel berikut menampilkan fungsi sebaran kumulatif dari peubah acak diskret. Tentukan fungsi massa peluangnya</a:t>
            </a:r>
            <a:endParaRPr lang="en-GB" sz="2800" dirty="0" smtClean="0"/>
          </a:p>
          <a:p>
            <a:pPr marL="609600" indent="-609600" eaLnBrk="1" hangingPunct="1">
              <a:lnSpc>
                <a:spcPct val="80000"/>
              </a:lnSpc>
              <a:buFont typeface="Wingdings" pitchFamily="2" charset="2"/>
              <a:buNone/>
            </a:pPr>
            <a:r>
              <a:rPr lang="id-ID" sz="2800" dirty="0" smtClean="0"/>
              <a:t>	</a:t>
            </a:r>
            <a:r>
              <a:rPr lang="sv-SE" sz="2800" dirty="0" smtClean="0"/>
              <a:t>k</a:t>
            </a:r>
            <a:r>
              <a:rPr lang="id-ID" sz="2800" dirty="0" smtClean="0"/>
              <a:t>		</a:t>
            </a:r>
            <a:r>
              <a:rPr lang="sv-SE" sz="2800" dirty="0" smtClean="0"/>
              <a:t>0</a:t>
            </a:r>
            <a:r>
              <a:rPr lang="id-ID" sz="2800" dirty="0" smtClean="0"/>
              <a:t>     </a:t>
            </a:r>
            <a:r>
              <a:rPr lang="sv-SE" sz="2800" dirty="0" smtClean="0"/>
              <a:t>1</a:t>
            </a:r>
            <a:r>
              <a:rPr lang="id-ID" sz="2800" dirty="0" smtClean="0"/>
              <a:t>      </a:t>
            </a:r>
            <a:r>
              <a:rPr lang="sv-SE" sz="2800" dirty="0" smtClean="0"/>
              <a:t>2</a:t>
            </a:r>
            <a:r>
              <a:rPr lang="id-ID" sz="2800" dirty="0" smtClean="0"/>
              <a:t>      </a:t>
            </a:r>
            <a:r>
              <a:rPr lang="sv-SE" sz="2800" dirty="0" smtClean="0"/>
              <a:t>3</a:t>
            </a:r>
            <a:r>
              <a:rPr lang="id-ID" sz="2800" dirty="0" smtClean="0"/>
              <a:t>      </a:t>
            </a:r>
            <a:r>
              <a:rPr lang="sv-SE" sz="2800" dirty="0" smtClean="0"/>
              <a:t>4</a:t>
            </a:r>
            <a:r>
              <a:rPr lang="id-ID" sz="2800" dirty="0" smtClean="0"/>
              <a:t>      </a:t>
            </a:r>
            <a:r>
              <a:rPr lang="sv-SE" sz="2800" dirty="0" smtClean="0"/>
              <a:t>5</a:t>
            </a:r>
            <a:r>
              <a:rPr lang="id-ID" sz="2800" dirty="0" smtClean="0"/>
              <a:t> </a:t>
            </a:r>
          </a:p>
          <a:p>
            <a:pPr marL="609600" indent="-609600" eaLnBrk="1" hangingPunct="1">
              <a:lnSpc>
                <a:spcPct val="80000"/>
              </a:lnSpc>
              <a:buFont typeface="Wingdings" pitchFamily="2" charset="2"/>
              <a:buNone/>
            </a:pPr>
            <a:r>
              <a:rPr lang="id-ID" sz="2800" dirty="0" smtClean="0"/>
              <a:t>     </a:t>
            </a:r>
            <a:r>
              <a:rPr lang="sv-SE" sz="2800" dirty="0" smtClean="0"/>
              <a:t>F(k)</a:t>
            </a:r>
            <a:r>
              <a:rPr lang="id-ID" sz="2800" dirty="0" smtClean="0"/>
              <a:t>       </a:t>
            </a:r>
            <a:r>
              <a:rPr lang="sv-SE" sz="2800" dirty="0" smtClean="0"/>
              <a:t>0</a:t>
            </a:r>
            <a:r>
              <a:rPr lang="id-ID" sz="2800" dirty="0" smtClean="0"/>
              <a:t>   </a:t>
            </a:r>
            <a:r>
              <a:rPr lang="sv-SE" sz="2800" dirty="0" smtClean="0"/>
              <a:t>0.1</a:t>
            </a:r>
            <a:r>
              <a:rPr lang="id-ID" sz="2800" dirty="0" smtClean="0"/>
              <a:t>   </a:t>
            </a:r>
            <a:r>
              <a:rPr lang="sv-SE" sz="2800" dirty="0" smtClean="0"/>
              <a:t>0.3</a:t>
            </a:r>
            <a:r>
              <a:rPr lang="id-ID" sz="2800" dirty="0" smtClean="0"/>
              <a:t>    </a:t>
            </a:r>
            <a:r>
              <a:rPr lang="sv-SE" sz="2800" dirty="0" smtClean="0"/>
              <a:t>0.7</a:t>
            </a:r>
            <a:r>
              <a:rPr lang="id-ID" sz="2800" dirty="0" smtClean="0"/>
              <a:t>   </a:t>
            </a:r>
            <a:r>
              <a:rPr lang="sv-SE" sz="2800" dirty="0" smtClean="0"/>
              <a:t>0.8</a:t>
            </a:r>
            <a:r>
              <a:rPr lang="id-ID" sz="2800" dirty="0" smtClean="0"/>
              <a:t>   </a:t>
            </a:r>
            <a:r>
              <a:rPr lang="sv-SE" sz="2800" dirty="0" smtClean="0"/>
              <a:t>1.0</a:t>
            </a:r>
            <a:endParaRPr lang="en-GB" sz="2800" dirty="0" smtClean="0"/>
          </a:p>
          <a:p>
            <a:pPr marL="609600" indent="-609600" eaLnBrk="1" hangingPunct="1">
              <a:lnSpc>
                <a:spcPct val="80000"/>
              </a:lnSpc>
              <a:buFontTx/>
              <a:buNone/>
            </a:pPr>
            <a:r>
              <a:rPr lang="id-ID" sz="2800" dirty="0" smtClean="0"/>
              <a:t>2. </a:t>
            </a:r>
            <a:r>
              <a:rPr lang="sv-SE" sz="2800" dirty="0" smtClean="0"/>
              <a:t>Dari dua percobaan berikut, mana yang lebih besar peluangnya : (1) munculnya 9 Gambar dalam pelemparan 10 koin yang seimbang (2) munculnya 18 Gambar pada pelemparan 20 koin yang setimbang.</a:t>
            </a:r>
            <a:endParaRPr lang="en-GB" sz="2800" dirty="0" smtClean="0"/>
          </a:p>
          <a:p>
            <a:pPr marL="609600" indent="-609600" eaLnBrk="1" hangingPunct="1">
              <a:lnSpc>
                <a:spcPct val="80000"/>
              </a:lnSpc>
              <a:buFont typeface="Wingdings" pitchFamily="2" charset="2"/>
              <a:buNone/>
            </a:pPr>
            <a:endParaRPr lang="en-GB" sz="2800" dirty="0" smtClean="0"/>
          </a:p>
        </p:txBody>
      </p:sp>
      <p:sp>
        <p:nvSpPr>
          <p:cNvPr id="4" name="Slide Number Placeholder 3"/>
          <p:cNvSpPr>
            <a:spLocks noGrp="1"/>
          </p:cNvSpPr>
          <p:nvPr>
            <p:ph type="sldNum" sz="quarter" idx="11"/>
          </p:nvPr>
        </p:nvSpPr>
        <p:spPr/>
        <p:txBody>
          <a:bodyPr/>
          <a:lstStyle/>
          <a:p>
            <a:r>
              <a:rPr lang="en-US" smtClean="0"/>
              <a:t>Chap 4-</a:t>
            </a:r>
            <a:fld id="{4DFA739A-9EBF-47A6-BD3F-3DE25E7186EF}" type="slidenum">
              <a:rPr lang="en-US" smtClean="0"/>
              <a:pPr/>
              <a:t>19</a:t>
            </a:fld>
            <a:endParaRPr lang="en-US"/>
          </a:p>
        </p:txBody>
      </p:sp>
      <p:sp>
        <p:nvSpPr>
          <p:cNvPr id="5" name="Footer Placeholder 4"/>
          <p:cNvSpPr>
            <a:spLocks noGrp="1"/>
          </p:cNvSpPr>
          <p:nvPr>
            <p:ph type="ftr" sz="quarter" idx="10"/>
          </p:nvPr>
        </p:nvSpPr>
        <p:spPr/>
        <p:txBody>
          <a:bodyPr/>
          <a:lstStyle/>
          <a:p>
            <a:r>
              <a:rPr lang="en-US" smtClean="0"/>
              <a:t>Statistika Dasar, 2013</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err="1" smtClean="0"/>
              <a:t>Peubah</a:t>
            </a:r>
            <a:r>
              <a:rPr lang="en-US" dirty="0" smtClean="0"/>
              <a:t> </a:t>
            </a:r>
            <a:r>
              <a:rPr lang="en-US" dirty="0" err="1" smtClean="0"/>
              <a:t>Acak</a:t>
            </a:r>
            <a:r>
              <a:rPr lang="en-US" dirty="0" smtClean="0"/>
              <a:t> Bernoulli</a:t>
            </a:r>
            <a:r>
              <a:rPr lang="en-GB" dirty="0" smtClean="0"/>
              <a:t> </a:t>
            </a:r>
          </a:p>
        </p:txBody>
      </p:sp>
      <p:sp>
        <p:nvSpPr>
          <p:cNvPr id="8195"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400" dirty="0" err="1" smtClean="0"/>
              <a:t>Misalkan</a:t>
            </a:r>
            <a:r>
              <a:rPr lang="en-US" sz="2400" dirty="0" smtClean="0"/>
              <a:t> </a:t>
            </a:r>
            <a:r>
              <a:rPr lang="en-US" sz="2400" dirty="0" err="1" smtClean="0"/>
              <a:t>sebuah</a:t>
            </a:r>
            <a:r>
              <a:rPr lang="en-US" sz="2400" dirty="0" smtClean="0"/>
              <a:t> </a:t>
            </a:r>
            <a:r>
              <a:rPr lang="en-US" sz="2400" dirty="0" err="1" smtClean="0"/>
              <a:t>percobaan</a:t>
            </a:r>
            <a:r>
              <a:rPr lang="en-US" sz="2400" dirty="0" smtClean="0"/>
              <a:t> yang </a:t>
            </a:r>
            <a:r>
              <a:rPr lang="en-US" sz="2400" i="1" dirty="0" smtClean="0"/>
              <a:t>outcome</a:t>
            </a:r>
            <a:r>
              <a:rPr lang="en-US" sz="2400" dirty="0" smtClean="0"/>
              <a:t>-</a:t>
            </a:r>
            <a:r>
              <a:rPr lang="en-US" sz="2400" dirty="0" err="1" smtClean="0"/>
              <a:t>nya</a:t>
            </a:r>
            <a:r>
              <a:rPr lang="en-US" sz="2400" dirty="0" smtClean="0"/>
              <a:t> </a:t>
            </a:r>
            <a:r>
              <a:rPr lang="en-US" sz="2400" dirty="0" err="1" smtClean="0"/>
              <a:t>dapat</a:t>
            </a:r>
            <a:r>
              <a:rPr lang="en-US" sz="2400" dirty="0" smtClean="0"/>
              <a:t> </a:t>
            </a:r>
            <a:r>
              <a:rPr lang="en-US" sz="2400" dirty="0" err="1" smtClean="0"/>
              <a:t>diklasifikasikan</a:t>
            </a:r>
            <a:r>
              <a:rPr lang="en-US" sz="2400" dirty="0" smtClean="0"/>
              <a:t> </a:t>
            </a:r>
            <a:r>
              <a:rPr lang="en-US" sz="2400" dirty="0" err="1" smtClean="0"/>
              <a:t>sebagai</a:t>
            </a:r>
            <a:r>
              <a:rPr lang="en-US" sz="2400" dirty="0" smtClean="0"/>
              <a:t> </a:t>
            </a:r>
            <a:r>
              <a:rPr lang="en-US" sz="2400" dirty="0" err="1" smtClean="0"/>
              <a:t>sukses</a:t>
            </a:r>
            <a:r>
              <a:rPr lang="en-US" sz="2400" dirty="0" smtClean="0"/>
              <a:t> </a:t>
            </a:r>
            <a:r>
              <a:rPr lang="en-US" sz="2400" dirty="0" err="1" smtClean="0"/>
              <a:t>dan</a:t>
            </a:r>
            <a:r>
              <a:rPr lang="en-US" sz="2400" dirty="0" smtClean="0"/>
              <a:t> </a:t>
            </a:r>
            <a:r>
              <a:rPr lang="en-US" sz="2400" dirty="0" err="1" smtClean="0"/>
              <a:t>gagal</a:t>
            </a:r>
            <a:r>
              <a:rPr lang="en-US" sz="2400" dirty="0" smtClean="0"/>
              <a:t>. </a:t>
            </a:r>
            <a:r>
              <a:rPr lang="it-IT" sz="2400" dirty="0" smtClean="0"/>
              <a:t>Jika X=1 bila </a:t>
            </a:r>
            <a:r>
              <a:rPr lang="it-IT" sz="2400" i="1" dirty="0" smtClean="0"/>
              <a:t>outcome-</a:t>
            </a:r>
            <a:r>
              <a:rPr lang="it-IT" sz="2400" dirty="0" smtClean="0"/>
              <a:t>nya berhasil dan X=0 bila </a:t>
            </a:r>
            <a:r>
              <a:rPr lang="it-IT" sz="2400" i="1" dirty="0" smtClean="0"/>
              <a:t>outcome-</a:t>
            </a:r>
            <a:r>
              <a:rPr lang="it-IT" sz="2400" dirty="0" smtClean="0"/>
              <a:t>nya gagal, maka fungsi masa peluang dari X adalah</a:t>
            </a:r>
          </a:p>
          <a:p>
            <a:pPr eaLnBrk="1" hangingPunct="1">
              <a:lnSpc>
                <a:spcPct val="90000"/>
              </a:lnSpc>
              <a:buFont typeface="Wingdings" pitchFamily="2" charset="2"/>
              <a:buNone/>
            </a:pPr>
            <a:r>
              <a:rPr lang="it-IT" sz="2400" dirty="0" smtClean="0"/>
              <a:t>	P(0) = P(X=0) = 1-p								</a:t>
            </a:r>
            <a:r>
              <a:rPr lang="id-ID" sz="2400" dirty="0" smtClean="0"/>
              <a:t>					</a:t>
            </a:r>
            <a:r>
              <a:rPr lang="it-IT" sz="2400" dirty="0" smtClean="0"/>
              <a:t>(2.1)</a:t>
            </a:r>
          </a:p>
          <a:p>
            <a:pPr eaLnBrk="1" hangingPunct="1">
              <a:lnSpc>
                <a:spcPct val="90000"/>
              </a:lnSpc>
              <a:buFont typeface="Wingdings" pitchFamily="2" charset="2"/>
              <a:buNone/>
            </a:pPr>
            <a:r>
              <a:rPr lang="it-IT" sz="2400" dirty="0" smtClean="0"/>
              <a:t>	P(1) = P (X=1) = p</a:t>
            </a:r>
          </a:p>
          <a:p>
            <a:pPr eaLnBrk="1" hangingPunct="1">
              <a:lnSpc>
                <a:spcPct val="90000"/>
              </a:lnSpc>
              <a:buFont typeface="Wingdings" pitchFamily="2" charset="2"/>
              <a:buNone/>
            </a:pPr>
            <a:r>
              <a:rPr lang="it-IT" sz="2400" dirty="0" smtClean="0"/>
              <a:t>dimana 0≤p≤1 adalah peluang keberhasilan</a:t>
            </a:r>
            <a:endParaRPr lang="id-ID" sz="2400" dirty="0" smtClean="0"/>
          </a:p>
          <a:p>
            <a:pPr eaLnBrk="1" hangingPunct="1">
              <a:lnSpc>
                <a:spcPct val="90000"/>
              </a:lnSpc>
              <a:buFont typeface="Wingdings" pitchFamily="2" charset="2"/>
              <a:buNone/>
            </a:pPr>
            <a:r>
              <a:rPr lang="it-IT" sz="2400" dirty="0" smtClean="0"/>
              <a:t>Peubah acak X dikatakan peubah acak Bernoulli jika fungsi massa peluangnya adalah  persamaan (2.1)</a:t>
            </a:r>
            <a:endParaRPr lang="en-GB" sz="2400" dirty="0" smtClean="0"/>
          </a:p>
        </p:txBody>
      </p:sp>
      <p:sp>
        <p:nvSpPr>
          <p:cNvPr id="4" name="Slide Number Placeholder 3"/>
          <p:cNvSpPr>
            <a:spLocks noGrp="1"/>
          </p:cNvSpPr>
          <p:nvPr>
            <p:ph type="sldNum" sz="quarter" idx="11"/>
          </p:nvPr>
        </p:nvSpPr>
        <p:spPr/>
        <p:txBody>
          <a:bodyPr/>
          <a:lstStyle/>
          <a:p>
            <a:r>
              <a:rPr lang="en-US" smtClean="0"/>
              <a:t>Chap 4-</a:t>
            </a:r>
            <a:fld id="{4DFA739A-9EBF-47A6-BD3F-3DE25E7186EF}" type="slidenum">
              <a:rPr lang="en-US" smtClean="0"/>
              <a:pPr/>
              <a:t>2</a:t>
            </a:fld>
            <a:endParaRPr lang="en-US"/>
          </a:p>
        </p:txBody>
      </p:sp>
      <p:sp>
        <p:nvSpPr>
          <p:cNvPr id="5" name="Footer Placeholder 4"/>
          <p:cNvSpPr>
            <a:spLocks noGrp="1"/>
          </p:cNvSpPr>
          <p:nvPr>
            <p:ph type="ftr" sz="quarter" idx="10"/>
          </p:nvPr>
        </p:nvSpPr>
        <p:spPr/>
        <p:txBody>
          <a:bodyPr/>
          <a:lstStyle/>
          <a:p>
            <a:r>
              <a:rPr lang="en-US" smtClean="0"/>
              <a:t>Statistika Dasar, 2013</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p:txBody>
          <a:bodyPr/>
          <a:lstStyle/>
          <a:p>
            <a:pPr marL="609600" indent="-609600" eaLnBrk="1" hangingPunct="1">
              <a:lnSpc>
                <a:spcPct val="90000"/>
              </a:lnSpc>
              <a:buFont typeface="Wingdings" pitchFamily="2" charset="2"/>
              <a:buNone/>
            </a:pPr>
            <a:r>
              <a:rPr lang="id-ID" sz="2400" dirty="0" smtClean="0"/>
              <a:t>3. </a:t>
            </a:r>
            <a:r>
              <a:rPr lang="sv-SE" sz="2400" dirty="0" smtClean="0"/>
              <a:t>Disebuah bagian kota, keperluan uang untuk membeli ganja dan sejenisnya ternyata melatarbelakangi 75% peristiwa pencurian yang terjadi. Berapa peluang bahwa tepat 2 diantara 4 kasus pencurian berikutnya dilatarbelakangi oleh keperluan uang untuk membeli ganja?</a:t>
            </a:r>
            <a:endParaRPr lang="en-GB" sz="2400" dirty="0" smtClean="0"/>
          </a:p>
          <a:p>
            <a:pPr marL="609600" indent="-609600" eaLnBrk="1" hangingPunct="1">
              <a:lnSpc>
                <a:spcPct val="90000"/>
              </a:lnSpc>
              <a:buFont typeface="Wingdings" pitchFamily="2" charset="2"/>
              <a:buNone/>
            </a:pPr>
            <a:r>
              <a:rPr lang="id-ID" sz="2400" dirty="0" smtClean="0"/>
              <a:t>4. </a:t>
            </a:r>
            <a:r>
              <a:rPr lang="sv-SE" sz="2400" dirty="0" smtClean="0"/>
              <a:t>Sebuah panitia yang terdiri dari 5 orang diambil secara acak dari 3 perempuan dan 5 laki – laki. </a:t>
            </a:r>
            <a:r>
              <a:rPr lang="en-US" sz="2400" dirty="0" err="1" smtClean="0"/>
              <a:t>Carilah</a:t>
            </a:r>
            <a:r>
              <a:rPr lang="en-US" sz="2400" dirty="0" smtClean="0"/>
              <a:t> </a:t>
            </a:r>
            <a:r>
              <a:rPr lang="en-US" sz="2400" dirty="0" err="1" smtClean="0"/>
              <a:t>sebaran</a:t>
            </a:r>
            <a:r>
              <a:rPr lang="en-US" sz="2400" dirty="0" smtClean="0"/>
              <a:t> </a:t>
            </a:r>
            <a:r>
              <a:rPr lang="en-US" sz="2400" dirty="0" err="1" smtClean="0"/>
              <a:t>peluang</a:t>
            </a:r>
            <a:r>
              <a:rPr lang="en-US" sz="2400" dirty="0" smtClean="0"/>
              <a:t> </a:t>
            </a:r>
            <a:r>
              <a:rPr lang="en-US" sz="2400" dirty="0" err="1" smtClean="0"/>
              <a:t>bagi</a:t>
            </a:r>
            <a:r>
              <a:rPr lang="en-US" sz="2400" dirty="0" smtClean="0"/>
              <a:t> </a:t>
            </a:r>
            <a:r>
              <a:rPr lang="en-US" sz="2400" dirty="0" err="1" smtClean="0"/>
              <a:t>banyaknya</a:t>
            </a:r>
            <a:r>
              <a:rPr lang="en-US" sz="2400" dirty="0" smtClean="0"/>
              <a:t> </a:t>
            </a:r>
            <a:r>
              <a:rPr lang="en-US" sz="2400" dirty="0" err="1" smtClean="0"/>
              <a:t>perempuan</a:t>
            </a:r>
            <a:r>
              <a:rPr lang="en-US" sz="2400" dirty="0" smtClean="0"/>
              <a:t> </a:t>
            </a:r>
            <a:r>
              <a:rPr lang="en-US" sz="2400" dirty="0" err="1" smtClean="0"/>
              <a:t>dalam</a:t>
            </a:r>
            <a:r>
              <a:rPr lang="en-US" sz="2400" dirty="0" smtClean="0"/>
              <a:t> </a:t>
            </a:r>
            <a:r>
              <a:rPr lang="en-US" sz="2400" dirty="0" err="1" smtClean="0"/>
              <a:t>panitia</a:t>
            </a:r>
            <a:r>
              <a:rPr lang="en-US" sz="2400" dirty="0" smtClean="0"/>
              <a:t> </a:t>
            </a:r>
            <a:r>
              <a:rPr lang="en-US" sz="2400" dirty="0" err="1" smtClean="0"/>
              <a:t>itu</a:t>
            </a:r>
            <a:r>
              <a:rPr lang="en-US" sz="2400" dirty="0" smtClean="0"/>
              <a:t>.</a:t>
            </a:r>
            <a:r>
              <a:rPr lang="en-GB" sz="2400" dirty="0" smtClean="0"/>
              <a:t> </a:t>
            </a:r>
          </a:p>
        </p:txBody>
      </p:sp>
      <p:sp>
        <p:nvSpPr>
          <p:cNvPr id="3" name="Slide Number Placeholder 2"/>
          <p:cNvSpPr>
            <a:spLocks noGrp="1"/>
          </p:cNvSpPr>
          <p:nvPr>
            <p:ph type="sldNum" sz="quarter" idx="11"/>
          </p:nvPr>
        </p:nvSpPr>
        <p:spPr/>
        <p:txBody>
          <a:bodyPr/>
          <a:lstStyle/>
          <a:p>
            <a:r>
              <a:rPr lang="en-US" smtClean="0"/>
              <a:t>Chap 4-</a:t>
            </a:r>
            <a:fld id="{4DFA739A-9EBF-47A6-BD3F-3DE25E7186EF}" type="slidenum">
              <a:rPr lang="en-US" smtClean="0"/>
              <a:pPr/>
              <a:t>20</a:t>
            </a:fld>
            <a:endParaRPr lang="en-US"/>
          </a:p>
        </p:txBody>
      </p:sp>
      <p:sp>
        <p:nvSpPr>
          <p:cNvPr id="4" name="Footer Placeholder 3"/>
          <p:cNvSpPr>
            <a:spLocks noGrp="1"/>
          </p:cNvSpPr>
          <p:nvPr>
            <p:ph type="ftr" sz="quarter" idx="10"/>
          </p:nvPr>
        </p:nvSpPr>
        <p:spPr/>
        <p:txBody>
          <a:bodyPr/>
          <a:lstStyle/>
          <a:p>
            <a:r>
              <a:rPr lang="en-US" smtClean="0"/>
              <a:t>Statistika Dasar, 2013</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p:txBody>
          <a:bodyPr/>
          <a:lstStyle/>
          <a:p>
            <a:pPr marL="609600" indent="-609600" eaLnBrk="1" hangingPunct="1">
              <a:lnSpc>
                <a:spcPct val="90000"/>
              </a:lnSpc>
              <a:buFont typeface="Wingdings" pitchFamily="2" charset="2"/>
              <a:buNone/>
            </a:pPr>
            <a:r>
              <a:rPr lang="id-ID" sz="2800" dirty="0" smtClean="0"/>
              <a:t>5. </a:t>
            </a:r>
            <a:r>
              <a:rPr lang="sv-SE" sz="2800" dirty="0" smtClean="0"/>
              <a:t>Hitunglah peluang bahwa seseorang yang melemparkan sekeping uang logam yang setimbang, memerlukan 4 lemparan sampai diperoleh sisi gambar.</a:t>
            </a:r>
            <a:endParaRPr lang="en-GB" sz="2800" dirty="0" smtClean="0"/>
          </a:p>
          <a:p>
            <a:pPr marL="609600" indent="-609600" eaLnBrk="1" hangingPunct="1">
              <a:lnSpc>
                <a:spcPct val="90000"/>
              </a:lnSpc>
              <a:buFont typeface="Wingdings" pitchFamily="2" charset="2"/>
              <a:buNone/>
            </a:pPr>
            <a:r>
              <a:rPr lang="id-ID" sz="2800" dirty="0" smtClean="0"/>
              <a:t>6. </a:t>
            </a:r>
            <a:r>
              <a:rPr lang="sv-SE" sz="2800" dirty="0" smtClean="0"/>
              <a:t>Rata – rata jumlah hari sekolah ditutup karena salju selama musim dingin adalah 4. Berapa peluang bahwa sekolah – sekolah di kota tersebut akan tutup selama 6 hari dalam suatu musim dingin.</a:t>
            </a:r>
            <a:r>
              <a:rPr lang="en-GB" sz="2800" dirty="0" smtClean="0"/>
              <a:t> </a:t>
            </a:r>
          </a:p>
        </p:txBody>
      </p:sp>
      <p:sp>
        <p:nvSpPr>
          <p:cNvPr id="3" name="Slide Number Placeholder 2"/>
          <p:cNvSpPr>
            <a:spLocks noGrp="1"/>
          </p:cNvSpPr>
          <p:nvPr>
            <p:ph type="sldNum" sz="quarter" idx="11"/>
          </p:nvPr>
        </p:nvSpPr>
        <p:spPr/>
        <p:txBody>
          <a:bodyPr/>
          <a:lstStyle/>
          <a:p>
            <a:r>
              <a:rPr lang="en-US" smtClean="0"/>
              <a:t>Chap 4-</a:t>
            </a:r>
            <a:fld id="{4DFA739A-9EBF-47A6-BD3F-3DE25E7186EF}" type="slidenum">
              <a:rPr lang="en-US" smtClean="0"/>
              <a:pPr/>
              <a:t>21</a:t>
            </a:fld>
            <a:endParaRPr lang="en-US"/>
          </a:p>
        </p:txBody>
      </p:sp>
      <p:sp>
        <p:nvSpPr>
          <p:cNvPr id="4" name="Footer Placeholder 3"/>
          <p:cNvSpPr>
            <a:spLocks noGrp="1"/>
          </p:cNvSpPr>
          <p:nvPr>
            <p:ph type="ftr" sz="quarter" idx="10"/>
          </p:nvPr>
        </p:nvSpPr>
        <p:spPr/>
        <p:txBody>
          <a:bodyPr/>
          <a:lstStyle/>
          <a:p>
            <a:r>
              <a:rPr lang="en-US" smtClean="0"/>
              <a:t>Statistika Dasar, 2013</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p:txBody>
          <a:bodyPr/>
          <a:lstStyle/>
          <a:p>
            <a:pPr marL="609600" indent="-609600" eaLnBrk="1" hangingPunct="1">
              <a:lnSpc>
                <a:spcPct val="90000"/>
              </a:lnSpc>
              <a:buFont typeface="Wingdings" pitchFamily="2" charset="2"/>
              <a:buNone/>
            </a:pPr>
            <a:r>
              <a:rPr lang="id-ID" sz="2400" dirty="0" smtClean="0"/>
              <a:t>7. </a:t>
            </a:r>
            <a:r>
              <a:rPr lang="sv-SE" sz="2400" dirty="0" smtClean="0"/>
              <a:t>Peluang penduduk di suatu kota mempunyai anjing diduga sebesar 0.3. Hitunglah peluang bahwa orang yang kesepuluh yang diambil secara acak  untuk diwawancarai dalam kota ini adalah orang kelima yang mempunyai anjing.</a:t>
            </a:r>
            <a:endParaRPr lang="en-GB" sz="2400" dirty="0" smtClean="0"/>
          </a:p>
          <a:p>
            <a:pPr marL="609600" indent="-609600" eaLnBrk="1" hangingPunct="1">
              <a:lnSpc>
                <a:spcPct val="90000"/>
              </a:lnSpc>
              <a:buFont typeface="Wingdings" pitchFamily="2" charset="2"/>
              <a:buNone/>
            </a:pPr>
            <a:r>
              <a:rPr lang="id-ID" sz="2400" dirty="0" smtClean="0"/>
              <a:t>8. </a:t>
            </a:r>
            <a:r>
              <a:rPr lang="sv-SE" sz="2400" dirty="0" smtClean="0"/>
              <a:t>Seorang ilmuwan menginokulasikan beberapa tikus, satu demi satu dengan suatu bakteri penyakit sampai ia memperoleh 2 tikus yang terkena penyakit itu. Bila peluang terjangkiti penyakit itu adalah 1/6, berapa peluang bahwa dalam percobaan itu diperlukan 8 tikus?</a:t>
            </a:r>
            <a:r>
              <a:rPr lang="en-GB" sz="2400" dirty="0" smtClean="0"/>
              <a:t> </a:t>
            </a:r>
          </a:p>
        </p:txBody>
      </p:sp>
      <p:sp>
        <p:nvSpPr>
          <p:cNvPr id="3" name="Slide Number Placeholder 2"/>
          <p:cNvSpPr>
            <a:spLocks noGrp="1"/>
          </p:cNvSpPr>
          <p:nvPr>
            <p:ph type="sldNum" sz="quarter" idx="11"/>
          </p:nvPr>
        </p:nvSpPr>
        <p:spPr/>
        <p:txBody>
          <a:bodyPr/>
          <a:lstStyle/>
          <a:p>
            <a:r>
              <a:rPr lang="en-US" smtClean="0"/>
              <a:t>Chap 4-</a:t>
            </a:r>
            <a:fld id="{4DFA739A-9EBF-47A6-BD3F-3DE25E7186EF}" type="slidenum">
              <a:rPr lang="en-US" smtClean="0"/>
              <a:pPr/>
              <a:t>22</a:t>
            </a:fld>
            <a:endParaRPr lang="en-US"/>
          </a:p>
        </p:txBody>
      </p:sp>
      <p:sp>
        <p:nvSpPr>
          <p:cNvPr id="4" name="Footer Placeholder 3"/>
          <p:cNvSpPr>
            <a:spLocks noGrp="1"/>
          </p:cNvSpPr>
          <p:nvPr>
            <p:ph type="ftr" sz="quarter" idx="10"/>
          </p:nvPr>
        </p:nvSpPr>
        <p:spPr/>
        <p:txBody>
          <a:bodyPr/>
          <a:lstStyle/>
          <a:p>
            <a:r>
              <a:rPr lang="en-US" smtClean="0"/>
              <a:t>Statistika Dasar, 2013</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p:txBody>
          <a:bodyPr/>
          <a:lstStyle/>
          <a:p>
            <a:pPr marL="609600" indent="-609600" eaLnBrk="1" hangingPunct="1">
              <a:lnSpc>
                <a:spcPct val="90000"/>
              </a:lnSpc>
              <a:buFont typeface="Wingdings" pitchFamily="2" charset="2"/>
              <a:buNone/>
            </a:pPr>
            <a:r>
              <a:rPr lang="id-ID" sz="2400" dirty="0" smtClean="0"/>
              <a:t>9. </a:t>
            </a:r>
            <a:r>
              <a:rPr lang="en-US" sz="2400" dirty="0" err="1" smtClean="0"/>
              <a:t>Peluang</a:t>
            </a:r>
            <a:r>
              <a:rPr lang="en-US" sz="2400" dirty="0" smtClean="0"/>
              <a:t> </a:t>
            </a:r>
            <a:r>
              <a:rPr lang="en-US" sz="2400" dirty="0" err="1" smtClean="0"/>
              <a:t>bahwa</a:t>
            </a:r>
            <a:r>
              <a:rPr lang="en-US" sz="2400" dirty="0" smtClean="0"/>
              <a:t> </a:t>
            </a:r>
            <a:r>
              <a:rPr lang="en-US" sz="2400" dirty="0" err="1" smtClean="0"/>
              <a:t>seseorang</a:t>
            </a:r>
            <a:r>
              <a:rPr lang="en-US" sz="2400" dirty="0" smtClean="0"/>
              <a:t> </a:t>
            </a:r>
            <a:r>
              <a:rPr lang="en-US" sz="2400" dirty="0" err="1" smtClean="0"/>
              <a:t>siswa</a:t>
            </a:r>
            <a:r>
              <a:rPr lang="en-US" sz="2400" dirty="0" smtClean="0"/>
              <a:t> </a:t>
            </a:r>
            <a:r>
              <a:rPr lang="en-US" sz="2400" dirty="0" err="1" smtClean="0"/>
              <a:t>berhasil</a:t>
            </a:r>
            <a:r>
              <a:rPr lang="en-US" sz="2400" dirty="0" smtClean="0"/>
              <a:t> </a:t>
            </a:r>
            <a:r>
              <a:rPr lang="en-US" sz="2400" dirty="0" err="1" smtClean="0"/>
              <a:t>lolos</a:t>
            </a:r>
            <a:r>
              <a:rPr lang="en-US" sz="2400" dirty="0" smtClean="0"/>
              <a:t> </a:t>
            </a:r>
            <a:r>
              <a:rPr lang="en-US" sz="2400" dirty="0" err="1" smtClean="0"/>
              <a:t>tes</a:t>
            </a:r>
            <a:r>
              <a:rPr lang="en-US" sz="2400" dirty="0" smtClean="0"/>
              <a:t> scoliosis </a:t>
            </a:r>
            <a:r>
              <a:rPr lang="en-US" sz="2400" dirty="0" err="1" smtClean="0"/>
              <a:t>adalah</a:t>
            </a:r>
            <a:r>
              <a:rPr lang="en-US" sz="2400" dirty="0" smtClean="0"/>
              <a:t> 0.004. </a:t>
            </a:r>
            <a:r>
              <a:rPr lang="sv-SE" sz="2400" dirty="0" smtClean="0"/>
              <a:t>Diantara 1875 siswa yang dites scoliosis, hitunglah peluang terdapat kurang dari 5 yang tidak berhasil lolos dari tes itu.</a:t>
            </a:r>
            <a:endParaRPr lang="en-GB" sz="2400" dirty="0" smtClean="0"/>
          </a:p>
          <a:p>
            <a:pPr marL="609600" indent="-609600" eaLnBrk="1" hangingPunct="1">
              <a:lnSpc>
                <a:spcPct val="90000"/>
              </a:lnSpc>
              <a:buFont typeface="Wingdings" pitchFamily="2" charset="2"/>
              <a:buNone/>
            </a:pPr>
            <a:r>
              <a:rPr lang="id-ID" sz="2400" dirty="0" smtClean="0"/>
              <a:t>10. </a:t>
            </a:r>
            <a:r>
              <a:rPr lang="sv-SE" sz="2400" dirty="0" smtClean="0"/>
              <a:t>Misalkan bahwa secara rata – rata 1 diantara 1000 orang membuat kesalahan angka dalam melaporkan pajak pendapatannya. Bila 10000 formulir diambil secara acak dan diperiksa, berapa peluang terdapat 7 formulir yang mengandung kesalahan?</a:t>
            </a:r>
            <a:r>
              <a:rPr lang="en-GB" sz="2400" dirty="0" smtClean="0"/>
              <a:t> </a:t>
            </a:r>
          </a:p>
        </p:txBody>
      </p:sp>
      <p:sp>
        <p:nvSpPr>
          <p:cNvPr id="3" name="Slide Number Placeholder 2"/>
          <p:cNvSpPr>
            <a:spLocks noGrp="1"/>
          </p:cNvSpPr>
          <p:nvPr>
            <p:ph type="sldNum" sz="quarter" idx="11"/>
          </p:nvPr>
        </p:nvSpPr>
        <p:spPr/>
        <p:txBody>
          <a:bodyPr/>
          <a:lstStyle/>
          <a:p>
            <a:r>
              <a:rPr lang="en-US" smtClean="0"/>
              <a:t>Chap 4-</a:t>
            </a:r>
            <a:fld id="{4DFA739A-9EBF-47A6-BD3F-3DE25E7186EF}" type="slidenum">
              <a:rPr lang="en-US" smtClean="0"/>
              <a:pPr/>
              <a:t>23</a:t>
            </a:fld>
            <a:endParaRPr lang="en-US"/>
          </a:p>
        </p:txBody>
      </p:sp>
      <p:sp>
        <p:nvSpPr>
          <p:cNvPr id="4" name="Footer Placeholder 3"/>
          <p:cNvSpPr>
            <a:spLocks noGrp="1"/>
          </p:cNvSpPr>
          <p:nvPr>
            <p:ph type="ftr" sz="quarter" idx="10"/>
          </p:nvPr>
        </p:nvSpPr>
        <p:spPr/>
        <p:txBody>
          <a:bodyPr/>
          <a:lstStyle/>
          <a:p>
            <a:r>
              <a:rPr lang="en-US" smtClean="0"/>
              <a:t>Statistika Dasar, 2013</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p:txBody>
          <a:bodyPr/>
          <a:lstStyle/>
          <a:p>
            <a:pPr marL="609600" indent="-609600" eaLnBrk="1" hangingPunct="1">
              <a:lnSpc>
                <a:spcPct val="80000"/>
              </a:lnSpc>
              <a:buFont typeface="Wingdings" pitchFamily="2" charset="2"/>
              <a:buNone/>
            </a:pPr>
            <a:r>
              <a:rPr lang="id-ID" sz="2000" dirty="0" smtClean="0"/>
              <a:t>11. </a:t>
            </a:r>
            <a:r>
              <a:rPr lang="sv-SE" sz="2400" dirty="0" smtClean="0"/>
              <a:t>Misalkan bahwa mesin pesawat terbang bekerja tidak tergantung satu dengan lainnya dan peluang mesin itu rusak adalah 1/5. Seandainya pesawat terbang selamat bila sekurang – kurangnya separuh dari jumlah mesinnya bekerja dengan baik, tentukan mana yang berpeluang selamat lebih besar pesawat bermesin 4 atau pesawat bermesin 2?</a:t>
            </a:r>
            <a:endParaRPr lang="en-US" sz="2400" dirty="0" smtClean="0"/>
          </a:p>
          <a:p>
            <a:pPr marL="609600" indent="-609600" eaLnBrk="1" hangingPunct="1">
              <a:lnSpc>
                <a:spcPct val="80000"/>
              </a:lnSpc>
              <a:buFont typeface="Wingdings" pitchFamily="2" charset="2"/>
              <a:buNone/>
            </a:pPr>
            <a:r>
              <a:rPr lang="id-ID" sz="2400" dirty="0" smtClean="0"/>
              <a:t>12. </a:t>
            </a:r>
            <a:r>
              <a:rPr lang="sv-SE" sz="2400" dirty="0" smtClean="0"/>
              <a:t>Peluang seseorang sembuh  dari suatu penyakit darah adalah 0.4. Bila 15 orang diketahui menderita penyakit ini, berapa peluang bahwa </a:t>
            </a:r>
            <a:endParaRPr lang="en-GB" sz="2400" dirty="0" smtClean="0"/>
          </a:p>
          <a:p>
            <a:pPr marL="990600" lvl="1" indent="-533400" eaLnBrk="1" hangingPunct="1">
              <a:lnSpc>
                <a:spcPct val="80000"/>
              </a:lnSpc>
            </a:pPr>
            <a:r>
              <a:rPr lang="en-US" sz="2400" dirty="0" err="1" smtClean="0"/>
              <a:t>sekurang</a:t>
            </a:r>
            <a:r>
              <a:rPr lang="en-US" sz="2400" dirty="0" smtClean="0"/>
              <a:t> – </a:t>
            </a:r>
            <a:r>
              <a:rPr lang="en-US" sz="2400" dirty="0" err="1" smtClean="0"/>
              <a:t>kurangnya</a:t>
            </a:r>
            <a:r>
              <a:rPr lang="en-US" sz="2400" dirty="0" smtClean="0"/>
              <a:t> 10 </a:t>
            </a:r>
            <a:r>
              <a:rPr lang="en-US" sz="2400" dirty="0" err="1" smtClean="0"/>
              <a:t>orang</a:t>
            </a:r>
            <a:r>
              <a:rPr lang="en-US" sz="2400" dirty="0" smtClean="0"/>
              <a:t> </a:t>
            </a:r>
            <a:r>
              <a:rPr lang="en-US" sz="2400" dirty="0" err="1" smtClean="0"/>
              <a:t>dapat</a:t>
            </a:r>
            <a:r>
              <a:rPr lang="en-US" sz="2400" dirty="0" smtClean="0"/>
              <a:t> </a:t>
            </a:r>
            <a:r>
              <a:rPr lang="en-US" sz="2400" dirty="0" err="1" smtClean="0"/>
              <a:t>sembuh</a:t>
            </a:r>
            <a:endParaRPr lang="en-US" sz="2400" dirty="0" smtClean="0"/>
          </a:p>
          <a:p>
            <a:pPr marL="990600" lvl="1" indent="-533400" eaLnBrk="1" hangingPunct="1">
              <a:lnSpc>
                <a:spcPct val="80000"/>
              </a:lnSpc>
            </a:pPr>
            <a:r>
              <a:rPr lang="en-US" sz="2400" dirty="0" err="1" smtClean="0"/>
              <a:t>ada</a:t>
            </a:r>
            <a:r>
              <a:rPr lang="en-US" sz="2400" dirty="0" smtClean="0"/>
              <a:t> 3 </a:t>
            </a:r>
            <a:r>
              <a:rPr lang="en-US" sz="2400" dirty="0" err="1" smtClean="0"/>
              <a:t>sampai</a:t>
            </a:r>
            <a:r>
              <a:rPr lang="en-US" sz="2400" dirty="0" smtClean="0"/>
              <a:t> 8 </a:t>
            </a:r>
            <a:r>
              <a:rPr lang="en-US" sz="2400" dirty="0" err="1" smtClean="0"/>
              <a:t>orang</a:t>
            </a:r>
            <a:r>
              <a:rPr lang="en-US" sz="2400" dirty="0" smtClean="0"/>
              <a:t> yang </a:t>
            </a:r>
            <a:r>
              <a:rPr lang="en-US" sz="2400" dirty="0" err="1" smtClean="0"/>
              <a:t>sembuh</a:t>
            </a:r>
            <a:endParaRPr lang="en-US" sz="2400" dirty="0" smtClean="0"/>
          </a:p>
          <a:p>
            <a:pPr marL="990600" lvl="1" indent="-533400" eaLnBrk="1" hangingPunct="1">
              <a:lnSpc>
                <a:spcPct val="80000"/>
              </a:lnSpc>
            </a:pPr>
            <a:r>
              <a:rPr lang="en-US" sz="2400" dirty="0" err="1" smtClean="0"/>
              <a:t>tepat</a:t>
            </a:r>
            <a:r>
              <a:rPr lang="en-US" sz="2400" dirty="0" smtClean="0"/>
              <a:t> 5 </a:t>
            </a:r>
            <a:r>
              <a:rPr lang="en-US" sz="2400" dirty="0" err="1" smtClean="0"/>
              <a:t>orang</a:t>
            </a:r>
            <a:r>
              <a:rPr lang="en-US" sz="2400" dirty="0" smtClean="0"/>
              <a:t> yang  </a:t>
            </a:r>
            <a:r>
              <a:rPr lang="en-US" sz="2400" dirty="0" err="1" smtClean="0"/>
              <a:t>sembuh</a:t>
            </a:r>
            <a:r>
              <a:rPr lang="en-GB" sz="2400" dirty="0" smtClean="0"/>
              <a:t> </a:t>
            </a:r>
          </a:p>
        </p:txBody>
      </p:sp>
      <p:sp>
        <p:nvSpPr>
          <p:cNvPr id="3" name="Slide Number Placeholder 2"/>
          <p:cNvSpPr>
            <a:spLocks noGrp="1"/>
          </p:cNvSpPr>
          <p:nvPr>
            <p:ph type="sldNum" sz="quarter" idx="11"/>
          </p:nvPr>
        </p:nvSpPr>
        <p:spPr/>
        <p:txBody>
          <a:bodyPr/>
          <a:lstStyle/>
          <a:p>
            <a:r>
              <a:rPr lang="en-US" smtClean="0"/>
              <a:t>Chap 4-</a:t>
            </a:r>
            <a:fld id="{4DFA739A-9EBF-47A6-BD3F-3DE25E7186EF}" type="slidenum">
              <a:rPr lang="en-US" smtClean="0"/>
              <a:pPr/>
              <a:t>24</a:t>
            </a:fld>
            <a:endParaRPr lang="en-US"/>
          </a:p>
        </p:txBody>
      </p:sp>
      <p:sp>
        <p:nvSpPr>
          <p:cNvPr id="4" name="Footer Placeholder 3"/>
          <p:cNvSpPr>
            <a:spLocks noGrp="1"/>
          </p:cNvSpPr>
          <p:nvPr>
            <p:ph type="ftr" sz="quarter" idx="10"/>
          </p:nvPr>
        </p:nvSpPr>
        <p:spPr/>
        <p:txBody>
          <a:bodyPr/>
          <a:lstStyle/>
          <a:p>
            <a:r>
              <a:rPr lang="en-US" smtClean="0"/>
              <a:t>Statistika Dasar, 2013</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p:txBody>
          <a:bodyPr/>
          <a:lstStyle/>
          <a:p>
            <a:pPr marL="609600" indent="-609600" eaLnBrk="1" hangingPunct="1">
              <a:lnSpc>
                <a:spcPct val="90000"/>
              </a:lnSpc>
              <a:buFont typeface="Wingdings" pitchFamily="2" charset="2"/>
              <a:buNone/>
            </a:pPr>
            <a:r>
              <a:rPr lang="id-ID" sz="2400" smtClean="0"/>
              <a:t>13. </a:t>
            </a:r>
            <a:r>
              <a:rPr lang="sv-SE" sz="2400" smtClean="0"/>
              <a:t>Suatu ujian terdiri atas 15 pertanyaan pilihan berganda, masing – masing dengan 4 kemungkinan jawaban dan hanya satu yang benar. Berapa peluang seorang yang menjawab hanya secara menebak – nebak saja memperoleh 5 sampai 10 jawaban yang benar?</a:t>
            </a:r>
            <a:endParaRPr lang="en-US" sz="2400" smtClean="0"/>
          </a:p>
          <a:p>
            <a:pPr marL="609600" indent="-609600" eaLnBrk="1" hangingPunct="1">
              <a:lnSpc>
                <a:spcPct val="90000"/>
              </a:lnSpc>
              <a:buFont typeface="Wingdings" pitchFamily="2" charset="2"/>
              <a:buNone/>
            </a:pPr>
            <a:r>
              <a:rPr lang="id-ID" sz="2400" smtClean="0"/>
              <a:t>14. </a:t>
            </a:r>
            <a:r>
              <a:rPr lang="sv-SE" sz="2400" smtClean="0"/>
              <a:t>Perusahaan telpon melaporkan bahwa di antara 5000 pemasang telpon baru, 4000 menggunakan telpon ‘ tombol ‘. Bila 10 di antara pemasang baru tersebut diambil secara acak, berapa peluang tepat ada 3 orang yang menggunakan tipe putar?</a:t>
            </a:r>
            <a:endParaRPr lang="en-GB" sz="2400" smtClean="0"/>
          </a:p>
          <a:p>
            <a:pPr marL="609600" indent="-609600" eaLnBrk="1" hangingPunct="1">
              <a:lnSpc>
                <a:spcPct val="90000"/>
              </a:lnSpc>
            </a:pPr>
            <a:endParaRPr lang="en-GB" sz="2400" smtClean="0"/>
          </a:p>
        </p:txBody>
      </p:sp>
      <p:sp>
        <p:nvSpPr>
          <p:cNvPr id="3" name="Slide Number Placeholder 2"/>
          <p:cNvSpPr>
            <a:spLocks noGrp="1"/>
          </p:cNvSpPr>
          <p:nvPr>
            <p:ph type="sldNum" sz="quarter" idx="11"/>
          </p:nvPr>
        </p:nvSpPr>
        <p:spPr/>
        <p:txBody>
          <a:bodyPr/>
          <a:lstStyle/>
          <a:p>
            <a:r>
              <a:rPr lang="en-US" smtClean="0"/>
              <a:t>Chap 4-</a:t>
            </a:r>
            <a:fld id="{4DFA739A-9EBF-47A6-BD3F-3DE25E7186EF}" type="slidenum">
              <a:rPr lang="en-US" smtClean="0"/>
              <a:pPr/>
              <a:t>25</a:t>
            </a:fld>
            <a:endParaRPr lang="en-US"/>
          </a:p>
        </p:txBody>
      </p:sp>
      <p:sp>
        <p:nvSpPr>
          <p:cNvPr id="4" name="Footer Placeholder 3"/>
          <p:cNvSpPr>
            <a:spLocks noGrp="1"/>
          </p:cNvSpPr>
          <p:nvPr>
            <p:ph type="ftr" sz="quarter" idx="10"/>
          </p:nvPr>
        </p:nvSpPr>
        <p:spPr/>
        <p:txBody>
          <a:bodyPr/>
          <a:lstStyle/>
          <a:p>
            <a:r>
              <a:rPr lang="en-US" smtClean="0"/>
              <a:t>Statistika Dasar, 2013</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1"/>
          </p:nvPr>
        </p:nvSpPr>
        <p:spPr/>
        <p:txBody>
          <a:bodyPr/>
          <a:lstStyle/>
          <a:p>
            <a:pPr marL="609600" indent="-609600" eaLnBrk="1" hangingPunct="1">
              <a:lnSpc>
                <a:spcPct val="80000"/>
              </a:lnSpc>
              <a:buFont typeface="Wingdings" pitchFamily="2" charset="2"/>
              <a:buNone/>
            </a:pPr>
            <a:r>
              <a:rPr lang="id-ID" sz="2000" dirty="0" smtClean="0"/>
              <a:t>15. </a:t>
            </a:r>
            <a:r>
              <a:rPr lang="sv-SE" sz="2400" dirty="0" smtClean="0"/>
              <a:t>Dari 12 peluru kendali, 5 diambil secara acak dan ditembakkan, bila diantara 12 peluru itu terdapat 3 peluru yang rusak sehingga macet bila ditembakkan, berapa peluang bahwa</a:t>
            </a:r>
            <a:endParaRPr lang="en-GB" sz="2400" dirty="0" smtClean="0"/>
          </a:p>
          <a:p>
            <a:pPr marL="990600" lvl="1" indent="-533400" eaLnBrk="1" hangingPunct="1">
              <a:lnSpc>
                <a:spcPct val="80000"/>
              </a:lnSpc>
            </a:pPr>
            <a:r>
              <a:rPr lang="en-US" sz="2400" dirty="0" err="1" smtClean="0"/>
              <a:t>kelima-limanya</a:t>
            </a:r>
            <a:r>
              <a:rPr lang="en-US" sz="2400" dirty="0" smtClean="0"/>
              <a:t> </a:t>
            </a:r>
            <a:r>
              <a:rPr lang="en-US" sz="2400" dirty="0" err="1" smtClean="0"/>
              <a:t>berhasil</a:t>
            </a:r>
            <a:r>
              <a:rPr lang="en-US" sz="2400" dirty="0" smtClean="0"/>
              <a:t> </a:t>
            </a:r>
            <a:r>
              <a:rPr lang="en-US" sz="2400" dirty="0" err="1" smtClean="0"/>
              <a:t>ditembakkan</a:t>
            </a:r>
            <a:r>
              <a:rPr lang="en-US" sz="2400" dirty="0" smtClean="0"/>
              <a:t>?</a:t>
            </a:r>
          </a:p>
          <a:p>
            <a:pPr marL="990600" lvl="1" indent="-533400" eaLnBrk="1" hangingPunct="1">
              <a:lnSpc>
                <a:spcPct val="80000"/>
              </a:lnSpc>
            </a:pPr>
            <a:r>
              <a:rPr lang="en-US" sz="2400" dirty="0" err="1" smtClean="0"/>
              <a:t>Sebanyak-banyaknya</a:t>
            </a:r>
            <a:r>
              <a:rPr lang="en-US" sz="2400" dirty="0" smtClean="0"/>
              <a:t>  2 yang </a:t>
            </a:r>
            <a:r>
              <a:rPr lang="en-US" sz="2400" dirty="0" err="1" smtClean="0"/>
              <a:t>macet</a:t>
            </a:r>
            <a:r>
              <a:rPr lang="en-US" sz="2400" dirty="0" smtClean="0"/>
              <a:t>?</a:t>
            </a:r>
            <a:endParaRPr lang="en-GB" sz="2400" dirty="0" smtClean="0"/>
          </a:p>
          <a:p>
            <a:pPr marL="609600" indent="-609600" eaLnBrk="1" hangingPunct="1">
              <a:lnSpc>
                <a:spcPct val="80000"/>
              </a:lnSpc>
              <a:buFont typeface="Wingdings" pitchFamily="2" charset="2"/>
              <a:buNone/>
            </a:pPr>
            <a:r>
              <a:rPr lang="id-ID" sz="2400" dirty="0" smtClean="0"/>
              <a:t>16. </a:t>
            </a:r>
            <a:r>
              <a:rPr lang="sv-SE" sz="2400" dirty="0" smtClean="0"/>
              <a:t>Misalkan peluangnya seseorang akan mempercayai suatu cerita mengenai hidup setelah mati adalah 0.8. </a:t>
            </a:r>
            <a:r>
              <a:rPr lang="en-US" sz="2400" dirty="0" err="1" smtClean="0"/>
              <a:t>Berapa</a:t>
            </a:r>
            <a:r>
              <a:rPr lang="en-US" sz="2400" dirty="0" smtClean="0"/>
              <a:t> </a:t>
            </a:r>
            <a:r>
              <a:rPr lang="en-US" sz="2400" dirty="0" err="1" smtClean="0"/>
              <a:t>peluang</a:t>
            </a:r>
            <a:r>
              <a:rPr lang="en-US" sz="2400" dirty="0" smtClean="0"/>
              <a:t> </a:t>
            </a:r>
            <a:r>
              <a:rPr lang="en-US" sz="2400" dirty="0" err="1" smtClean="0"/>
              <a:t>bahwa</a:t>
            </a:r>
            <a:endParaRPr lang="en-GB" sz="2400" dirty="0" smtClean="0"/>
          </a:p>
          <a:p>
            <a:pPr marL="990600" lvl="1" indent="-533400" eaLnBrk="1" hangingPunct="1">
              <a:lnSpc>
                <a:spcPct val="80000"/>
              </a:lnSpc>
            </a:pPr>
            <a:r>
              <a:rPr lang="sv-SE" sz="2400" dirty="0" smtClean="0"/>
              <a:t>Orang keenam yang mendengar cerita itu adalah yang keempat yang mempercayainya?</a:t>
            </a:r>
          </a:p>
          <a:p>
            <a:pPr marL="990600" lvl="1" indent="-533400" eaLnBrk="1" hangingPunct="1">
              <a:lnSpc>
                <a:spcPct val="80000"/>
              </a:lnSpc>
            </a:pPr>
            <a:r>
              <a:rPr lang="sv-SE" sz="2400" dirty="0" smtClean="0"/>
              <a:t>Orang ketiga yang mendengar cerita itu adalah yang pertama yang mempercayainya</a:t>
            </a:r>
            <a:r>
              <a:rPr lang="en-GB" sz="2400" dirty="0" smtClean="0"/>
              <a:t> </a:t>
            </a:r>
          </a:p>
        </p:txBody>
      </p:sp>
      <p:sp>
        <p:nvSpPr>
          <p:cNvPr id="3" name="Slide Number Placeholder 2"/>
          <p:cNvSpPr>
            <a:spLocks noGrp="1"/>
          </p:cNvSpPr>
          <p:nvPr>
            <p:ph type="sldNum" sz="quarter" idx="11"/>
          </p:nvPr>
        </p:nvSpPr>
        <p:spPr/>
        <p:txBody>
          <a:bodyPr/>
          <a:lstStyle/>
          <a:p>
            <a:r>
              <a:rPr lang="en-US" smtClean="0"/>
              <a:t>Chap 4-</a:t>
            </a:r>
            <a:fld id="{4DFA739A-9EBF-47A6-BD3F-3DE25E7186EF}" type="slidenum">
              <a:rPr lang="en-US" smtClean="0"/>
              <a:pPr/>
              <a:t>26</a:t>
            </a:fld>
            <a:endParaRPr lang="en-US"/>
          </a:p>
        </p:txBody>
      </p:sp>
      <p:sp>
        <p:nvSpPr>
          <p:cNvPr id="4" name="Footer Placeholder 3"/>
          <p:cNvSpPr>
            <a:spLocks noGrp="1"/>
          </p:cNvSpPr>
          <p:nvPr>
            <p:ph type="ftr" sz="quarter" idx="10"/>
          </p:nvPr>
        </p:nvSpPr>
        <p:spPr/>
        <p:txBody>
          <a:bodyPr/>
          <a:lstStyle/>
          <a:p>
            <a:r>
              <a:rPr lang="en-US" smtClean="0"/>
              <a:t>Statistika Dasar, 2013</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28600"/>
            <a:ext cx="8229600" cy="533400"/>
          </a:xfrm>
        </p:spPr>
        <p:txBody>
          <a:bodyPr/>
          <a:lstStyle/>
          <a:p>
            <a:r>
              <a:rPr lang="id-ID" sz="3200" dirty="0" smtClean="0"/>
              <a:t>Beberapa Peluang Peubah Kontinu</a:t>
            </a:r>
            <a:endParaRPr lang="id-ID" sz="3200" dirty="0"/>
          </a:p>
        </p:txBody>
      </p:sp>
      <p:sp>
        <p:nvSpPr>
          <p:cNvPr id="90" name="Slide Number Placeholder 5"/>
          <p:cNvSpPr>
            <a:spLocks noGrp="1"/>
          </p:cNvSpPr>
          <p:nvPr>
            <p:ph type="sldNum" sz="quarter" idx="4294967295"/>
          </p:nvPr>
        </p:nvSpPr>
        <p:spPr>
          <a:xfrm>
            <a:off x="7924800" y="6356350"/>
            <a:ext cx="762000" cy="365125"/>
          </a:xfrm>
          <a:prstGeom prst="rect">
            <a:avLst/>
          </a:prstGeom>
        </p:spPr>
        <p:txBody>
          <a:bodyPr/>
          <a:lstStyle/>
          <a:p>
            <a:fld id="{23880097-CDA5-4385-9C6B-DF06ABF668AE}" type="slidenum">
              <a:rPr lang="en-US"/>
              <a:pPr/>
              <a:t>27</a:t>
            </a:fld>
            <a:endParaRPr lang="en-US"/>
          </a:p>
        </p:txBody>
      </p:sp>
      <p:sp>
        <p:nvSpPr>
          <p:cNvPr id="43011" name="Rectangle 3"/>
          <p:cNvSpPr>
            <a:spLocks noChangeArrowheads="1"/>
          </p:cNvSpPr>
          <p:nvPr/>
        </p:nvSpPr>
        <p:spPr bwMode="auto">
          <a:xfrm>
            <a:off x="2452688" y="-569913"/>
            <a:ext cx="1371600" cy="0"/>
          </a:xfrm>
          <a:prstGeom prst="rect">
            <a:avLst/>
          </a:prstGeom>
          <a:noFill/>
          <a:ln w="9525">
            <a:noFill/>
            <a:miter lim="800000"/>
            <a:headEnd/>
            <a:tailEnd/>
          </a:ln>
          <a:effectLst/>
        </p:spPr>
        <p:txBody>
          <a:bodyPr wrap="none">
            <a:spAutoFit/>
          </a:bodyPr>
          <a:lstStyle/>
          <a:p>
            <a:endParaRPr lang="en-US"/>
          </a:p>
        </p:txBody>
      </p:sp>
      <p:graphicFrame>
        <p:nvGraphicFramePr>
          <p:cNvPr id="43012" name="Object 4"/>
          <p:cNvGraphicFramePr>
            <a:graphicFrameLocks noChangeAspect="1"/>
          </p:cNvGraphicFramePr>
          <p:nvPr/>
        </p:nvGraphicFramePr>
        <p:xfrm>
          <a:off x="5181600" y="1752600"/>
          <a:ext cx="904875" cy="485775"/>
        </p:xfrm>
        <a:graphic>
          <a:graphicData uri="http://schemas.openxmlformats.org/presentationml/2006/ole">
            <p:oleObj spid="_x0000_s13314" name="Equation" r:id="rId3" imgW="901309" imgH="482391" progId="Equation.3">
              <p:embed/>
            </p:oleObj>
          </a:graphicData>
        </a:graphic>
      </p:graphicFrame>
      <p:sp>
        <p:nvSpPr>
          <p:cNvPr id="43013" name="Rectangle 5"/>
          <p:cNvSpPr>
            <a:spLocks noChangeArrowheads="1"/>
          </p:cNvSpPr>
          <p:nvPr/>
        </p:nvSpPr>
        <p:spPr bwMode="auto">
          <a:xfrm>
            <a:off x="2452688" y="-569913"/>
            <a:ext cx="1371600" cy="0"/>
          </a:xfrm>
          <a:prstGeom prst="rect">
            <a:avLst/>
          </a:prstGeom>
          <a:noFill/>
          <a:ln w="9525">
            <a:noFill/>
            <a:miter lim="800000"/>
            <a:headEnd/>
            <a:tailEnd/>
          </a:ln>
          <a:effectLst/>
        </p:spPr>
        <p:txBody>
          <a:bodyPr wrap="none">
            <a:spAutoFit/>
          </a:bodyPr>
          <a:lstStyle/>
          <a:p>
            <a:endParaRPr lang="en-US"/>
          </a:p>
        </p:txBody>
      </p:sp>
      <p:graphicFrame>
        <p:nvGraphicFramePr>
          <p:cNvPr id="43014" name="Object 6"/>
          <p:cNvGraphicFramePr>
            <a:graphicFrameLocks noChangeAspect="1"/>
          </p:cNvGraphicFramePr>
          <p:nvPr/>
        </p:nvGraphicFramePr>
        <p:xfrm>
          <a:off x="5181600" y="2286000"/>
          <a:ext cx="1076325" cy="428625"/>
        </p:xfrm>
        <a:graphic>
          <a:graphicData uri="http://schemas.openxmlformats.org/presentationml/2006/ole">
            <p:oleObj spid="_x0000_s13315" name="Equation" r:id="rId4" imgW="1079032" imgH="431613" progId="Equation.3">
              <p:embed/>
            </p:oleObj>
          </a:graphicData>
        </a:graphic>
      </p:graphicFrame>
      <p:sp>
        <p:nvSpPr>
          <p:cNvPr id="43015" name="Rectangle 7"/>
          <p:cNvSpPr>
            <a:spLocks noChangeArrowheads="1"/>
          </p:cNvSpPr>
          <p:nvPr/>
        </p:nvSpPr>
        <p:spPr bwMode="auto">
          <a:xfrm>
            <a:off x="2452688" y="-569913"/>
            <a:ext cx="1371600" cy="0"/>
          </a:xfrm>
          <a:prstGeom prst="rect">
            <a:avLst/>
          </a:prstGeom>
          <a:noFill/>
          <a:ln w="9525">
            <a:noFill/>
            <a:miter lim="800000"/>
            <a:headEnd/>
            <a:tailEnd/>
          </a:ln>
          <a:effectLst/>
        </p:spPr>
        <p:txBody>
          <a:bodyPr wrap="none">
            <a:spAutoFit/>
          </a:bodyPr>
          <a:lstStyle/>
          <a:p>
            <a:endParaRPr lang="en-US"/>
          </a:p>
        </p:txBody>
      </p:sp>
      <p:graphicFrame>
        <p:nvGraphicFramePr>
          <p:cNvPr id="43016" name="Object 8"/>
          <p:cNvGraphicFramePr>
            <a:graphicFrameLocks noChangeAspect="1"/>
          </p:cNvGraphicFramePr>
          <p:nvPr/>
        </p:nvGraphicFramePr>
        <p:xfrm>
          <a:off x="5334000" y="2743200"/>
          <a:ext cx="533400" cy="390525"/>
        </p:xfrm>
        <a:graphic>
          <a:graphicData uri="http://schemas.openxmlformats.org/presentationml/2006/ole">
            <p:oleObj spid="_x0000_s13316" name="Equation" r:id="rId5" imgW="533169" imgH="393529" progId="Equation.3">
              <p:embed/>
            </p:oleObj>
          </a:graphicData>
        </a:graphic>
      </p:graphicFrame>
      <p:sp>
        <p:nvSpPr>
          <p:cNvPr id="43017" name="Rectangle 9"/>
          <p:cNvSpPr>
            <a:spLocks noChangeArrowheads="1"/>
          </p:cNvSpPr>
          <p:nvPr/>
        </p:nvSpPr>
        <p:spPr bwMode="auto">
          <a:xfrm>
            <a:off x="2452688" y="-569913"/>
            <a:ext cx="1371600" cy="0"/>
          </a:xfrm>
          <a:prstGeom prst="rect">
            <a:avLst/>
          </a:prstGeom>
          <a:noFill/>
          <a:ln w="9525">
            <a:noFill/>
            <a:miter lim="800000"/>
            <a:headEnd/>
            <a:tailEnd/>
          </a:ln>
          <a:effectLst/>
        </p:spPr>
        <p:txBody>
          <a:bodyPr wrap="none">
            <a:spAutoFit/>
          </a:bodyPr>
          <a:lstStyle/>
          <a:p>
            <a:endParaRPr lang="en-US"/>
          </a:p>
        </p:txBody>
      </p:sp>
      <p:graphicFrame>
        <p:nvGraphicFramePr>
          <p:cNvPr id="43018" name="Object 10"/>
          <p:cNvGraphicFramePr>
            <a:graphicFrameLocks noChangeAspect="1"/>
          </p:cNvGraphicFramePr>
          <p:nvPr/>
        </p:nvGraphicFramePr>
        <p:xfrm>
          <a:off x="5257800" y="3276600"/>
          <a:ext cx="714375" cy="390525"/>
        </p:xfrm>
        <a:graphic>
          <a:graphicData uri="http://schemas.openxmlformats.org/presentationml/2006/ole">
            <p:oleObj spid="_x0000_s13317" name="Equation" r:id="rId6" imgW="710891" imgH="393529" progId="Equation.3">
              <p:embed/>
            </p:oleObj>
          </a:graphicData>
        </a:graphic>
      </p:graphicFrame>
      <p:sp>
        <p:nvSpPr>
          <p:cNvPr id="43019" name="Rectangle 11"/>
          <p:cNvSpPr>
            <a:spLocks noChangeArrowheads="1"/>
          </p:cNvSpPr>
          <p:nvPr/>
        </p:nvSpPr>
        <p:spPr bwMode="auto">
          <a:xfrm>
            <a:off x="2452688" y="-569913"/>
            <a:ext cx="1371600" cy="0"/>
          </a:xfrm>
          <a:prstGeom prst="rect">
            <a:avLst/>
          </a:prstGeom>
          <a:noFill/>
          <a:ln w="9525">
            <a:noFill/>
            <a:miter lim="800000"/>
            <a:headEnd/>
            <a:tailEnd/>
          </a:ln>
          <a:effectLst/>
        </p:spPr>
        <p:txBody>
          <a:bodyPr wrap="none">
            <a:spAutoFit/>
          </a:bodyPr>
          <a:lstStyle/>
          <a:p>
            <a:endParaRPr lang="en-US"/>
          </a:p>
        </p:txBody>
      </p:sp>
      <p:graphicFrame>
        <p:nvGraphicFramePr>
          <p:cNvPr id="43020" name="Object 12"/>
          <p:cNvGraphicFramePr>
            <a:graphicFrameLocks noChangeAspect="1"/>
          </p:cNvGraphicFramePr>
          <p:nvPr/>
        </p:nvGraphicFramePr>
        <p:xfrm>
          <a:off x="5181600" y="3657600"/>
          <a:ext cx="733425" cy="390525"/>
        </p:xfrm>
        <a:graphic>
          <a:graphicData uri="http://schemas.openxmlformats.org/presentationml/2006/ole">
            <p:oleObj spid="_x0000_s13318" name="Equation" r:id="rId7" imgW="736280" imgH="393529" progId="Equation.3">
              <p:embed/>
            </p:oleObj>
          </a:graphicData>
        </a:graphic>
      </p:graphicFrame>
      <p:sp>
        <p:nvSpPr>
          <p:cNvPr id="43021" name="Rectangle 13"/>
          <p:cNvSpPr>
            <a:spLocks noChangeArrowheads="1"/>
          </p:cNvSpPr>
          <p:nvPr/>
        </p:nvSpPr>
        <p:spPr bwMode="auto">
          <a:xfrm>
            <a:off x="2452688" y="-569913"/>
            <a:ext cx="1371600" cy="0"/>
          </a:xfrm>
          <a:prstGeom prst="rect">
            <a:avLst/>
          </a:prstGeom>
          <a:noFill/>
          <a:ln w="9525">
            <a:noFill/>
            <a:miter lim="800000"/>
            <a:headEnd/>
            <a:tailEnd/>
          </a:ln>
          <a:effectLst/>
        </p:spPr>
        <p:txBody>
          <a:bodyPr wrap="none">
            <a:spAutoFit/>
          </a:bodyPr>
          <a:lstStyle/>
          <a:p>
            <a:endParaRPr lang="en-US"/>
          </a:p>
        </p:txBody>
      </p:sp>
      <p:graphicFrame>
        <p:nvGraphicFramePr>
          <p:cNvPr id="43022" name="Object 14"/>
          <p:cNvGraphicFramePr>
            <a:graphicFrameLocks noChangeAspect="1"/>
          </p:cNvGraphicFramePr>
          <p:nvPr/>
        </p:nvGraphicFramePr>
        <p:xfrm>
          <a:off x="5105400" y="4267200"/>
          <a:ext cx="942975" cy="390525"/>
        </p:xfrm>
        <a:graphic>
          <a:graphicData uri="http://schemas.openxmlformats.org/presentationml/2006/ole">
            <p:oleObj spid="_x0000_s13319" name="Equation" r:id="rId8" imgW="939392" imgH="393529" progId="Equation.3">
              <p:embed/>
            </p:oleObj>
          </a:graphicData>
        </a:graphic>
      </p:graphicFrame>
      <p:sp>
        <p:nvSpPr>
          <p:cNvPr id="43023" name="Rectangle 15"/>
          <p:cNvSpPr>
            <a:spLocks noChangeArrowheads="1"/>
          </p:cNvSpPr>
          <p:nvPr/>
        </p:nvSpPr>
        <p:spPr bwMode="auto">
          <a:xfrm>
            <a:off x="2452688" y="-569913"/>
            <a:ext cx="1371600" cy="0"/>
          </a:xfrm>
          <a:prstGeom prst="rect">
            <a:avLst/>
          </a:prstGeom>
          <a:noFill/>
          <a:ln w="9525">
            <a:noFill/>
            <a:miter lim="800000"/>
            <a:headEnd/>
            <a:tailEnd/>
          </a:ln>
          <a:effectLst/>
        </p:spPr>
        <p:txBody>
          <a:bodyPr wrap="none">
            <a:spAutoFit/>
          </a:bodyPr>
          <a:lstStyle/>
          <a:p>
            <a:endParaRPr lang="en-US"/>
          </a:p>
        </p:txBody>
      </p:sp>
      <p:graphicFrame>
        <p:nvGraphicFramePr>
          <p:cNvPr id="43024" name="Object 16"/>
          <p:cNvGraphicFramePr>
            <a:graphicFrameLocks noChangeAspect="1"/>
          </p:cNvGraphicFramePr>
          <p:nvPr/>
        </p:nvGraphicFramePr>
        <p:xfrm>
          <a:off x="5105400" y="4876800"/>
          <a:ext cx="876300" cy="428625"/>
        </p:xfrm>
        <a:graphic>
          <a:graphicData uri="http://schemas.openxmlformats.org/presentationml/2006/ole">
            <p:oleObj spid="_x0000_s13320" name="Equation" r:id="rId9" imgW="876300" imgH="431800" progId="Equation.3">
              <p:embed/>
            </p:oleObj>
          </a:graphicData>
        </a:graphic>
      </p:graphicFrame>
      <p:sp>
        <p:nvSpPr>
          <p:cNvPr id="43025" name="Rectangle 17"/>
          <p:cNvSpPr>
            <a:spLocks noChangeArrowheads="1"/>
          </p:cNvSpPr>
          <p:nvPr/>
        </p:nvSpPr>
        <p:spPr bwMode="auto">
          <a:xfrm>
            <a:off x="2452688" y="-569913"/>
            <a:ext cx="1371600" cy="0"/>
          </a:xfrm>
          <a:prstGeom prst="rect">
            <a:avLst/>
          </a:prstGeom>
          <a:noFill/>
          <a:ln w="9525">
            <a:noFill/>
            <a:miter lim="800000"/>
            <a:headEnd/>
            <a:tailEnd/>
          </a:ln>
          <a:effectLst/>
        </p:spPr>
        <p:txBody>
          <a:bodyPr wrap="none">
            <a:spAutoFit/>
          </a:bodyPr>
          <a:lstStyle/>
          <a:p>
            <a:endParaRPr lang="en-US"/>
          </a:p>
        </p:txBody>
      </p:sp>
      <p:graphicFrame>
        <p:nvGraphicFramePr>
          <p:cNvPr id="43026" name="Object 18"/>
          <p:cNvGraphicFramePr>
            <a:graphicFrameLocks noChangeAspect="1"/>
          </p:cNvGraphicFramePr>
          <p:nvPr/>
        </p:nvGraphicFramePr>
        <p:xfrm>
          <a:off x="5181600" y="5257800"/>
          <a:ext cx="1266825" cy="571500"/>
        </p:xfrm>
        <a:graphic>
          <a:graphicData uri="http://schemas.openxmlformats.org/presentationml/2006/ole">
            <p:oleObj spid="_x0000_s13321" name="Equation" r:id="rId10" imgW="1269449" imgH="571252" progId="Equation.3">
              <p:embed/>
            </p:oleObj>
          </a:graphicData>
        </a:graphic>
      </p:graphicFrame>
      <p:graphicFrame>
        <p:nvGraphicFramePr>
          <p:cNvPr id="43027" name="Group 19"/>
          <p:cNvGraphicFramePr>
            <a:graphicFrameLocks noGrp="1"/>
          </p:cNvGraphicFramePr>
          <p:nvPr/>
        </p:nvGraphicFramePr>
        <p:xfrm>
          <a:off x="1143000" y="838200"/>
          <a:ext cx="7850504" cy="5021266"/>
        </p:xfrm>
        <a:graphic>
          <a:graphicData uri="http://schemas.openxmlformats.org/drawingml/2006/table">
            <a:tbl>
              <a:tblPr/>
              <a:tblGrid>
                <a:gridCol w="1447800"/>
                <a:gridCol w="2022792"/>
                <a:gridCol w="2317750"/>
                <a:gridCol w="869950"/>
                <a:gridCol w="1192212"/>
              </a:tblGrid>
              <a:tr h="4619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noProof="0" smtClean="0">
                          <a:ln>
                            <a:noFill/>
                          </a:ln>
                          <a:solidFill>
                            <a:schemeClr val="tx1"/>
                          </a:solidFill>
                          <a:effectLst/>
                          <a:latin typeface="Book Antiqua" pitchFamily="18" charset="0"/>
                          <a:cs typeface="Times New Roman" pitchFamily="18" charset="0"/>
                        </a:rPr>
                        <a:t>Nama Peubah Kontinu</a:t>
                      </a:r>
                      <a:endParaRPr kumimoji="0" lang="id-ID" sz="1800" b="0" i="0" u="none" strike="noStrike" cap="none" normalizeH="0" baseline="0" noProof="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noProof="0" smtClean="0">
                          <a:ln>
                            <a:noFill/>
                          </a:ln>
                          <a:solidFill>
                            <a:schemeClr val="tx1"/>
                          </a:solidFill>
                          <a:effectLst/>
                          <a:latin typeface="Book Antiqua" pitchFamily="18" charset="0"/>
                          <a:cs typeface="Times New Roman" pitchFamily="18" charset="0"/>
                        </a:rPr>
                        <a:t>Notasi dan Parameter</a:t>
                      </a:r>
                      <a:endParaRPr kumimoji="0" lang="id-ID" sz="1800" b="0" i="0" u="none" strike="noStrike" cap="none" normalizeH="0" baseline="0" noProof="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noProof="0" smtClean="0">
                          <a:ln>
                            <a:noFill/>
                          </a:ln>
                          <a:solidFill>
                            <a:schemeClr val="tx1"/>
                          </a:solidFill>
                          <a:effectLst/>
                          <a:latin typeface="Book Antiqua" pitchFamily="18" charset="0"/>
                          <a:cs typeface="Times New Roman" pitchFamily="18" charset="0"/>
                        </a:rPr>
                        <a:t>f</a:t>
                      </a:r>
                      <a:r>
                        <a:rPr kumimoji="0" lang="id-ID" sz="1200" b="1" i="0" u="none" strike="noStrike" cap="none" normalizeH="0" baseline="-30000" noProof="0" smtClean="0">
                          <a:ln>
                            <a:noFill/>
                          </a:ln>
                          <a:solidFill>
                            <a:schemeClr val="tx1"/>
                          </a:solidFill>
                          <a:effectLst/>
                          <a:latin typeface="Book Antiqua" pitchFamily="18" charset="0"/>
                          <a:cs typeface="Times New Roman" pitchFamily="18" charset="0"/>
                        </a:rPr>
                        <a:t>X</a:t>
                      </a:r>
                      <a:r>
                        <a:rPr kumimoji="0" lang="id-ID" sz="1200" b="1" i="0" u="none" strike="noStrike" cap="none" normalizeH="0" baseline="0" noProof="0" smtClean="0">
                          <a:ln>
                            <a:noFill/>
                          </a:ln>
                          <a:solidFill>
                            <a:schemeClr val="tx1"/>
                          </a:solidFill>
                          <a:effectLst/>
                          <a:latin typeface="Book Antiqua" pitchFamily="18" charset="0"/>
                          <a:cs typeface="Times New Roman" pitchFamily="18" charset="0"/>
                        </a:rPr>
                        <a:t>(x) dan x dimana fungsi terdefinisi*</a:t>
                      </a:r>
                      <a:endParaRPr kumimoji="0" lang="id-ID" sz="1800" b="0" i="0" u="none" strike="noStrike" cap="none" normalizeH="0" baseline="0" noProof="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a:t>
                      </a:r>
                      <a:r>
                        <a:rPr kumimoji="0" lang="id-ID" sz="1200" b="1" i="0" u="none" strike="noStrike" cap="none" normalizeH="0" baseline="-30000" noProof="0" smtClean="0">
                          <a:ln>
                            <a:noFill/>
                          </a:ln>
                          <a:solidFill>
                            <a:schemeClr val="tx1"/>
                          </a:solidFill>
                          <a:effectLst/>
                          <a:latin typeface="Book Antiqua" pitchFamily="18" charset="0"/>
                          <a:cs typeface="Times New Roman" pitchFamily="18" charset="0"/>
                        </a:rPr>
                        <a:t>X</a:t>
                      </a:r>
                      <a:endParaRPr kumimoji="0" lang="id-ID" sz="1200" b="1"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a:t>
                      </a:r>
                      <a:r>
                        <a:rPr kumimoji="0" lang="id-ID" sz="1200" b="1" i="0" u="none" strike="noStrike" cap="none" normalizeH="0" baseline="30000" noProof="0" smtClean="0">
                          <a:ln>
                            <a:noFill/>
                          </a:ln>
                          <a:solidFill>
                            <a:schemeClr val="tx1"/>
                          </a:solidFill>
                          <a:effectLst/>
                          <a:latin typeface="Book Antiqua" pitchFamily="18" charset="0"/>
                          <a:cs typeface="Times New Roman" pitchFamily="18" charset="0"/>
                        </a:rPr>
                        <a:t>2</a:t>
                      </a:r>
                      <a:r>
                        <a:rPr kumimoji="0" lang="id-ID" sz="1200" b="1" i="0" u="none" strike="noStrike" cap="none" normalizeH="0" baseline="-30000" noProof="0" smtClean="0">
                          <a:ln>
                            <a:noFill/>
                          </a:ln>
                          <a:solidFill>
                            <a:schemeClr val="tx1"/>
                          </a:solidFill>
                          <a:effectLst/>
                          <a:latin typeface="Book Antiqua" pitchFamily="18" charset="0"/>
                          <a:cs typeface="Times New Roman" pitchFamily="18" charset="0"/>
                          <a:sym typeface="Symbol" pitchFamily="18" charset="2"/>
                        </a:rPr>
                        <a:t>X</a:t>
                      </a:r>
                      <a:endParaRPr kumimoji="0" lang="id-ID" sz="1200" b="1"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r>
              <a:tr h="4651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Seragam</a:t>
                      </a:r>
                      <a:endParaRPr kumimoji="0" lang="id-ID" sz="1800" b="0" i="0" u="none" strike="noStrike" cap="none" normalizeH="0" baseline="0" noProof="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X ~ SK(a,b)</a:t>
                      </a:r>
                      <a:endParaRPr kumimoji="0" lang="id-ID" sz="1000" b="0" i="0" u="none" strike="noStrike" cap="none" normalizeH="0" baseline="0" noProof="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a &lt; b</a:t>
                      </a:r>
                      <a:endParaRPr kumimoji="0" lang="id-ID" sz="1800" b="0" i="0" u="none" strike="noStrike" cap="none" normalizeH="0" baseline="0" noProof="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1/(b-a)</a:t>
                      </a:r>
                      <a:endParaRPr kumimoji="0" lang="id-ID" sz="1000" b="0" i="0" u="none" strike="noStrike" cap="none" normalizeH="0" baseline="0" noProof="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a &lt; x &lt; b</a:t>
                      </a:r>
                      <a:endParaRPr kumimoji="0" lang="id-ID" sz="1800" b="0" i="0" u="none" strike="noStrike" cap="none" normalizeH="0" baseline="0" noProof="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(a+b)/2</a:t>
                      </a:r>
                      <a:endParaRPr kumimoji="0" lang="id-ID" sz="1800" b="0" i="0" u="none" strike="noStrike" cap="none" normalizeH="0" baseline="0" noProof="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(b-a)</a:t>
                      </a:r>
                      <a:r>
                        <a:rPr kumimoji="0" lang="id-ID" sz="1200" b="0" i="0" u="none" strike="noStrike" cap="none" normalizeH="0" baseline="30000" noProof="0" smtClean="0">
                          <a:ln>
                            <a:noFill/>
                          </a:ln>
                          <a:solidFill>
                            <a:schemeClr val="tx1"/>
                          </a:solidFill>
                          <a:effectLst/>
                          <a:latin typeface="Book Antiqua" pitchFamily="18" charset="0"/>
                          <a:cs typeface="Times New Roman" pitchFamily="18" charset="0"/>
                        </a:rPr>
                        <a:t>2</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/12</a:t>
                      </a:r>
                      <a:endParaRPr kumimoji="0" lang="id-ID" sz="1800" b="0" i="0" u="none" strike="noStrike" cap="none" normalizeH="0" baseline="0" noProof="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54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Normal</a:t>
                      </a:r>
                      <a:endParaRPr kumimoji="0" lang="id-ID" sz="1800" b="0" i="0" u="none" strike="noStrike" cap="none" normalizeH="0" baseline="0" noProof="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X ~ N(</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a:t>
                      </a:r>
                      <a:r>
                        <a:rPr kumimoji="0" lang="id-ID" sz="1200" b="0" i="0" u="none" strike="noStrike" cap="none" normalizeH="0" baseline="30000" noProof="0" smtClean="0">
                          <a:ln>
                            <a:noFill/>
                          </a:ln>
                          <a:solidFill>
                            <a:schemeClr val="tx1"/>
                          </a:solidFill>
                          <a:effectLst/>
                          <a:latin typeface="Book Antiqua" pitchFamily="18" charset="0"/>
                          <a:cs typeface="Times New Roman" pitchFamily="18" charset="0"/>
                        </a:rPr>
                        <a:t>2</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a:t>
                      </a:r>
                      <a:endParaRPr kumimoji="0" lang="id-ID" sz="1000" b="0" i="0" u="none" strike="noStrike" cap="none" normalizeH="0" baseline="0" noProof="0" smtClean="0">
                        <a:ln>
                          <a:noFill/>
                        </a:ln>
                        <a:solidFill>
                          <a:schemeClr val="tx1"/>
                        </a:solidFill>
                        <a:effectLst/>
                        <a:latin typeface="Times New Roman" pitchFamily="18" charset="0"/>
                        <a:cs typeface="Times New Roman" pitchFamily="18" charset="0"/>
                        <a:sym typeface="Symbol"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a:t>
                      </a:r>
                      <a:r>
                        <a:rPr kumimoji="0" lang="id-ID" sz="1200" b="0" i="0" u="none" strike="noStrike" cap="none" normalizeH="0" baseline="30000" noProof="0" smtClean="0">
                          <a:ln>
                            <a:noFill/>
                          </a:ln>
                          <a:solidFill>
                            <a:schemeClr val="tx1"/>
                          </a:solidFill>
                          <a:effectLst/>
                          <a:latin typeface="Book Antiqua" pitchFamily="18" charset="0"/>
                          <a:cs typeface="Times New Roman" pitchFamily="18" charset="0"/>
                        </a:rPr>
                        <a:t>2</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 &gt; 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2800" b="0" i="0" u="none" strike="noStrike" cap="none" normalizeH="0" baseline="0" noProof="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35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Gamma</a:t>
                      </a:r>
                      <a:endParaRPr kumimoji="0" lang="id-ID" sz="1800" b="0" i="0" u="none" strike="noStrike" cap="none" normalizeH="0" baseline="0" noProof="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X ~ Gam(</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a:t>
                      </a:r>
                      <a:endParaRPr kumimoji="0" lang="id-ID" sz="1000" b="0" i="0" u="none" strike="noStrike" cap="none" normalizeH="0" baseline="0" noProof="0" smtClean="0">
                        <a:ln>
                          <a:noFill/>
                        </a:ln>
                        <a:solidFill>
                          <a:schemeClr val="tx1"/>
                        </a:solidFill>
                        <a:effectLst/>
                        <a:latin typeface="Times New Roman" pitchFamily="18" charset="0"/>
                        <a:cs typeface="Times New Roman" pitchFamily="18" charset="0"/>
                        <a:sym typeface="Symbol"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0 &lt; </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    </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0 &lt;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0 &lt; x</a:t>
                      </a:r>
                      <a:endParaRPr kumimoji="0" lang="id-ID" sz="1800" b="0" i="0" u="none" strike="noStrike" cap="none" normalizeH="0" baseline="0" noProof="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a:t>
                      </a:r>
                      <a:r>
                        <a:rPr kumimoji="0" lang="id-ID" sz="1200" b="0" i="0" u="none" strike="noStrike" cap="none" normalizeH="0" baseline="30000" noProof="0" smtClean="0">
                          <a:ln>
                            <a:noFill/>
                          </a:ln>
                          <a:solidFill>
                            <a:schemeClr val="tx1"/>
                          </a:solidFill>
                          <a:effectLst/>
                          <a:latin typeface="Book Antiqua" pitchFamily="18" charset="0"/>
                          <a:cs typeface="Times New Roman" pitchFamily="18" charset="0"/>
                        </a:rPr>
                        <a:t>2</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51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Eksponensial</a:t>
                      </a:r>
                      <a:endParaRPr kumimoji="0" lang="id-ID" sz="1800" b="0" i="0" u="none" strike="noStrike" cap="none" normalizeH="0" baseline="0" noProof="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X ~ Exp(</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a:t>
                      </a:r>
                      <a:endParaRPr kumimoji="0" lang="id-ID" sz="1000" b="0" i="0" u="none" strike="noStrike" cap="none" normalizeH="0" baseline="0" noProof="0" smtClean="0">
                        <a:ln>
                          <a:noFill/>
                        </a:ln>
                        <a:solidFill>
                          <a:schemeClr val="tx1"/>
                        </a:solidFill>
                        <a:effectLst/>
                        <a:latin typeface="Times New Roman" pitchFamily="18" charset="0"/>
                        <a:cs typeface="Times New Roman" pitchFamily="18" charset="0"/>
                        <a:sym typeface="Symbol"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0 &lt;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0 &lt; x</a:t>
                      </a:r>
                      <a:endParaRPr kumimoji="0" lang="id-ID" sz="1800" b="0" i="0" u="none" strike="noStrike" cap="none" normalizeH="0" baseline="0" noProof="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a:t>
                      </a:r>
                      <a:r>
                        <a:rPr kumimoji="0" lang="id-ID" sz="1200" b="0" i="0" u="none" strike="noStrike" cap="none" normalizeH="0" baseline="30000" noProof="0" smtClean="0">
                          <a:ln>
                            <a:noFill/>
                          </a:ln>
                          <a:solidFill>
                            <a:schemeClr val="tx1"/>
                          </a:solidFill>
                          <a:effectLst/>
                          <a:latin typeface="Book Antiqua" pitchFamily="18" charset="0"/>
                          <a:cs typeface="Times New Roman" pitchFamily="18" charset="0"/>
                        </a:rPr>
                        <a:t>2</a:t>
                      </a:r>
                      <a:endPar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35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Eksponensial </a:t>
                      </a:r>
                      <a:endParaRPr kumimoji="0" lang="id-ID" sz="1000" b="0" i="0" u="none" strike="noStrike" cap="none" normalizeH="0" baseline="0" noProof="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2-Parameter</a:t>
                      </a:r>
                      <a:endParaRPr kumimoji="0" lang="id-ID" sz="1800" b="0" i="0" u="none" strike="noStrike" cap="none" normalizeH="0" baseline="0" noProof="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X ~ Exp(</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a:t>
                      </a:r>
                      <a:endPar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 </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&lt; x</a:t>
                      </a:r>
                      <a:endPar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a:t>
                      </a:r>
                      <a:r>
                        <a:rPr kumimoji="0" lang="id-ID" sz="1200" b="0" i="0" u="none" strike="noStrike" cap="none" normalizeH="0" baseline="30000" noProof="0" smtClean="0">
                          <a:ln>
                            <a:noFill/>
                          </a:ln>
                          <a:solidFill>
                            <a:schemeClr val="tx1"/>
                          </a:solidFill>
                          <a:effectLst/>
                          <a:latin typeface="Book Antiqua" pitchFamily="18" charset="0"/>
                          <a:cs typeface="Times New Roman" pitchFamily="18" charset="0"/>
                        </a:rPr>
                        <a:t>2</a:t>
                      </a:r>
                      <a:endPar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54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Eksponensial Ganda</a:t>
                      </a:r>
                      <a:endParaRPr kumimoji="0" lang="id-ID" sz="1800" b="0" i="0" u="none" strike="noStrike" cap="none" normalizeH="0" baseline="0" noProof="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X ~ EG(</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a:t>
                      </a:r>
                      <a:endPar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2800" b="0" i="0" u="none" strike="noStrike" cap="none" normalizeH="0" baseline="0" noProof="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2</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a:t>
                      </a:r>
                      <a:r>
                        <a:rPr kumimoji="0" lang="id-ID" sz="1200" b="0" i="0" u="none" strike="noStrike" cap="none" normalizeH="0" baseline="30000" noProof="0" smtClean="0">
                          <a:ln>
                            <a:noFill/>
                          </a:ln>
                          <a:solidFill>
                            <a:schemeClr val="tx1"/>
                          </a:solidFill>
                          <a:effectLst/>
                          <a:latin typeface="Book Antiqua" pitchFamily="18" charset="0"/>
                          <a:cs typeface="Times New Roman" pitchFamily="18" charset="0"/>
                        </a:rPr>
                        <a:t>2</a:t>
                      </a:r>
                      <a:endPar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35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Weibul</a:t>
                      </a:r>
                      <a:endParaRPr kumimoji="0" lang="id-ID" sz="1800" b="0" i="0" u="none" strike="noStrike" cap="none" normalizeH="0" baseline="0" noProof="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X ~ Wei(</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a:t>
                      </a:r>
                      <a:endPar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0 &lt; x</a:t>
                      </a:r>
                      <a:endParaRPr kumimoji="0" lang="id-ID" sz="1800" b="0" i="0" u="none" strike="noStrike" cap="none" normalizeH="0" baseline="0" noProof="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(1+1/</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a:t>
                      </a:r>
                      <a:endPar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a:t>
                      </a:r>
                      <a:r>
                        <a:rPr kumimoji="0" lang="id-ID" sz="1200" b="0" i="0" u="none" strike="noStrike" cap="none" normalizeH="0" baseline="30000" noProof="0" smtClean="0">
                          <a:ln>
                            <a:noFill/>
                          </a:ln>
                          <a:solidFill>
                            <a:schemeClr val="tx1"/>
                          </a:solidFill>
                          <a:effectLst/>
                          <a:latin typeface="Book Antiqua" pitchFamily="18" charset="0"/>
                          <a:cs typeface="Times New Roman" pitchFamily="18" charset="0"/>
                        </a:rPr>
                        <a:t>2</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(1+2/</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a:t>
                      </a:r>
                      <a:r>
                        <a:rPr kumimoji="0" lang="id-ID" sz="1200" b="0" i="0" u="none" strike="noStrike" cap="none" normalizeH="0" baseline="30000" noProof="0" smtClean="0">
                          <a:ln>
                            <a:noFill/>
                          </a:ln>
                          <a:solidFill>
                            <a:schemeClr val="tx1"/>
                          </a:solidFill>
                          <a:effectLst/>
                          <a:latin typeface="Book Antiqua" pitchFamily="18" charset="0"/>
                          <a:cs typeface="Times New Roman" pitchFamily="18" charset="0"/>
                        </a:rPr>
                        <a:t>2</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(1+1/</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a:t>
                      </a:r>
                      <a:endPar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92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Pareto</a:t>
                      </a:r>
                      <a:endParaRPr kumimoji="0" lang="id-ID" sz="1800" b="0" i="0" u="none" strike="noStrike" cap="none" normalizeH="0" baseline="0" noProof="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X ~ Par(</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a:t>
                      </a:r>
                      <a:endPar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0 &lt; x</a:t>
                      </a:r>
                      <a:endParaRPr kumimoji="0" lang="id-ID" sz="1800" b="0" i="0" u="none" strike="noStrike" cap="none" normalizeH="0" baseline="0" noProof="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-1)</a:t>
                      </a:r>
                      <a:endParaRPr kumimoji="0" lang="id-ID" sz="1000" b="0" i="0" u="none" strike="noStrike" cap="none" normalizeH="0" baseline="0" noProof="0" smtClean="0">
                        <a:ln>
                          <a:noFill/>
                        </a:ln>
                        <a:solidFill>
                          <a:schemeClr val="tx1"/>
                        </a:solidFill>
                        <a:effectLst/>
                        <a:latin typeface="Times New Roman" pitchFamily="18" charset="0"/>
                        <a:cs typeface="Times New Roman" pitchFamily="18" charset="0"/>
                        <a:sym typeface="Symbol" pitchFamily="18" charset="2"/>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 &gt; 1</a:t>
                      </a:r>
                      <a:endPar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a:t>
                      </a:r>
                      <a:r>
                        <a:rPr kumimoji="0" lang="id-ID" sz="1200" b="0" i="0" u="none" strike="noStrike" cap="none" normalizeH="0" baseline="30000" noProof="0" smtClean="0">
                          <a:ln>
                            <a:noFill/>
                          </a:ln>
                          <a:solidFill>
                            <a:schemeClr val="tx1"/>
                          </a:solidFill>
                          <a:effectLst/>
                          <a:latin typeface="Book Antiqua" pitchFamily="18" charset="0"/>
                          <a:cs typeface="Times New Roman" pitchFamily="18" charset="0"/>
                        </a:rPr>
                        <a:t>2</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 / </a:t>
                      </a:r>
                      <a:endParaRPr kumimoji="0" lang="id-ID" sz="1000" b="0" i="0" u="none" strike="noStrike" cap="none" normalizeH="0" baseline="0" noProof="0" smtClean="0">
                        <a:ln>
                          <a:noFill/>
                        </a:ln>
                        <a:solidFill>
                          <a:schemeClr val="tx1"/>
                        </a:solidFill>
                        <a:effectLst/>
                        <a:latin typeface="Times New Roman" pitchFamily="18" charset="0"/>
                        <a:cs typeface="Times New Roman" pitchFamily="18" charset="0"/>
                        <a:sym typeface="Symbol" pitchFamily="18" charset="2"/>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-2)(</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-1)</a:t>
                      </a:r>
                      <a:r>
                        <a:rPr kumimoji="0" lang="id-ID" sz="1200" b="0" i="0" u="none" strike="noStrike" cap="none" normalizeH="0" baseline="30000" noProof="0" smtClean="0">
                          <a:ln>
                            <a:noFill/>
                          </a:ln>
                          <a:solidFill>
                            <a:schemeClr val="tx1"/>
                          </a:solidFill>
                          <a:effectLst/>
                          <a:latin typeface="Book Antiqua" pitchFamily="18" charset="0"/>
                          <a:cs typeface="Times New Roman" pitchFamily="18" charset="0"/>
                          <a:sym typeface="Symbol" pitchFamily="18" charset="2"/>
                        </a:rPr>
                        <a:t>2</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a:t>
                      </a:r>
                      <a:endParaRPr kumimoji="0" lang="id-ID" sz="1000" b="0" i="0" u="none" strike="noStrike" cap="none" normalizeH="0" baseline="0" noProof="0" smtClean="0">
                        <a:ln>
                          <a:noFill/>
                        </a:ln>
                        <a:solidFill>
                          <a:schemeClr val="tx1"/>
                        </a:solidFill>
                        <a:effectLst/>
                        <a:latin typeface="Times New Roman" pitchFamily="18" charset="0"/>
                        <a:cs typeface="Times New Roman" pitchFamily="18" charset="0"/>
                        <a:sym typeface="Symbol" pitchFamily="18" charset="2"/>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rPr>
                        <a:t></a:t>
                      </a: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 &gt; 2</a:t>
                      </a:r>
                      <a:endParaRPr kumimoji="0" lang="id-ID" sz="1200" b="0" i="0" u="none" strike="noStrike" cap="none" normalizeH="0" baseline="0" noProof="0" smtClean="0">
                        <a:ln>
                          <a:noFill/>
                        </a:ln>
                        <a:solidFill>
                          <a:schemeClr val="tx1"/>
                        </a:solidFill>
                        <a:effectLst/>
                        <a:latin typeface="Book Antiqua" pitchFamily="18" charset="0"/>
                        <a:cs typeface="Times New Roman" pitchFamily="18" charset="0"/>
                        <a:sym typeface="Symbol" pitchFamily="18" charset="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81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Beta</a:t>
                      </a:r>
                      <a:endParaRPr kumimoji="0" lang="id-ID" sz="1800" b="0" i="0" u="none" strike="noStrike" cap="none" normalizeH="0" baseline="0" noProof="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X ~ Beta(a,b)</a:t>
                      </a:r>
                      <a:endParaRPr kumimoji="0" lang="id-ID" sz="1000" b="0" i="0" u="none" strike="noStrike" cap="none" normalizeH="0" baseline="0" noProof="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0 &lt; a    0 &lt; b</a:t>
                      </a:r>
                      <a:endParaRPr kumimoji="0" lang="id-ID" sz="1800" b="0" i="0" u="none" strike="noStrike" cap="none" normalizeH="0" baseline="0" noProof="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chemeClr val="tx1"/>
                          </a:solidFill>
                          <a:effectLst/>
                          <a:latin typeface="Book Antiqua" pitchFamily="18" charset="0"/>
                          <a:cs typeface="Times New Roman" pitchFamily="18" charset="0"/>
                        </a:rPr>
                        <a:t>0 &lt; x &lt; 1</a:t>
                      </a:r>
                      <a:endParaRPr kumimoji="0" lang="id-ID" sz="1800" b="0" i="0" u="none" strike="noStrike" cap="none" normalizeH="0" baseline="0" noProof="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2800" b="0" i="0" u="none" strike="noStrike" cap="none" normalizeH="0" baseline="0" noProof="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2800" b="0" i="0" u="none" strike="noStrike" cap="none" normalizeH="0" baseline="0" noProof="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3095" name="Rectangle 87"/>
          <p:cNvSpPr>
            <a:spLocks noChangeArrowheads="1"/>
          </p:cNvSpPr>
          <p:nvPr/>
        </p:nvSpPr>
        <p:spPr bwMode="auto">
          <a:xfrm>
            <a:off x="1066800" y="5943600"/>
            <a:ext cx="3914775" cy="274638"/>
          </a:xfrm>
          <a:prstGeom prst="rect">
            <a:avLst/>
          </a:prstGeom>
          <a:noFill/>
          <a:ln w="9525">
            <a:noFill/>
            <a:miter lim="800000"/>
            <a:headEnd/>
            <a:tailEnd/>
          </a:ln>
          <a:effectLst/>
        </p:spPr>
        <p:txBody>
          <a:bodyPr wrap="none" anchor="ctr">
            <a:spAutoFit/>
          </a:bodyPr>
          <a:lstStyle/>
          <a:p>
            <a:r>
              <a:rPr lang="sv-SE" sz="1200">
                <a:latin typeface="Book Antiqua" pitchFamily="18" charset="0"/>
                <a:cs typeface="Times New Roman" pitchFamily="18" charset="0"/>
              </a:rPr>
              <a:t>* bila tak dituliskan x terdefinisi untuk seluruh bilanga</a:t>
            </a:r>
            <a:r>
              <a:rPr lang="en-US" sz="1100"/>
              <a:t> </a:t>
            </a:r>
            <a:endParaRPr lang="en-US"/>
          </a:p>
        </p:txBody>
      </p:sp>
      <p:sp>
        <p:nvSpPr>
          <p:cNvPr id="22" name="Footer Placeholder 21"/>
          <p:cNvSpPr>
            <a:spLocks noGrp="1"/>
          </p:cNvSpPr>
          <p:nvPr>
            <p:ph type="ftr" sz="quarter" idx="10"/>
          </p:nvPr>
        </p:nvSpPr>
        <p:spPr/>
        <p:txBody>
          <a:bodyPr/>
          <a:lstStyle/>
          <a:p>
            <a:r>
              <a:rPr lang="en-US" smtClean="0"/>
              <a:t>Statistika Dasar, 2013</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43010"/>
                                        </p:tgtEl>
                                        <p:attrNameLst>
                                          <p:attrName>style.visibility</p:attrName>
                                        </p:attrNameLst>
                                      </p:cBhvr>
                                      <p:to>
                                        <p:strVal val="visible"/>
                                      </p:to>
                                    </p:set>
                                    <p:animEffect transition="in" filter="fade">
                                      <p:cBhvr>
                                        <p:cTn id="7" dur="770" decel="100000"/>
                                        <p:tgtEl>
                                          <p:spTgt spid="43010"/>
                                        </p:tgtEl>
                                      </p:cBhvr>
                                    </p:animEffect>
                                    <p:animScale>
                                      <p:cBhvr>
                                        <p:cTn id="8" dur="770" decel="100000"/>
                                        <p:tgtEl>
                                          <p:spTgt spid="43010"/>
                                        </p:tgtEl>
                                      </p:cBhvr>
                                      <p:from x="10000" y="10000"/>
                                      <p:to x="200000" y="450000"/>
                                    </p:animScale>
                                    <p:animScale>
                                      <p:cBhvr>
                                        <p:cTn id="9" dur="1230" accel="100000" fill="hold">
                                          <p:stCondLst>
                                            <p:cond delay="770"/>
                                          </p:stCondLst>
                                        </p:cTn>
                                        <p:tgtEl>
                                          <p:spTgt spid="43010"/>
                                        </p:tgtEl>
                                      </p:cBhvr>
                                      <p:from x="200000" y="450000"/>
                                      <p:to x="100000" y="100000"/>
                                    </p:animScale>
                                    <p:set>
                                      <p:cBhvr>
                                        <p:cTn id="10" dur="770" fill="hold"/>
                                        <p:tgtEl>
                                          <p:spTgt spid="43010"/>
                                        </p:tgtEl>
                                        <p:attrNameLst>
                                          <p:attrName>ppt_x</p:attrName>
                                        </p:attrNameLst>
                                      </p:cBhvr>
                                      <p:to>
                                        <p:strVal val="(0.5)"/>
                                      </p:to>
                                    </p:set>
                                    <p:anim from="(0.5)" to="(#ppt_x)" calcmode="lin" valueType="num">
                                      <p:cBhvr>
                                        <p:cTn id="11" dur="1230" accel="100000" fill="hold">
                                          <p:stCondLst>
                                            <p:cond delay="770"/>
                                          </p:stCondLst>
                                        </p:cTn>
                                        <p:tgtEl>
                                          <p:spTgt spid="43010"/>
                                        </p:tgtEl>
                                        <p:attrNameLst>
                                          <p:attrName>ppt_x</p:attrName>
                                        </p:attrNameLst>
                                      </p:cBhvr>
                                    </p:anim>
                                    <p:set>
                                      <p:cBhvr>
                                        <p:cTn id="12" dur="770" fill="hold"/>
                                        <p:tgtEl>
                                          <p:spTgt spid="43010"/>
                                        </p:tgtEl>
                                        <p:attrNameLst>
                                          <p:attrName>ppt_y</p:attrName>
                                        </p:attrNameLst>
                                      </p:cBhvr>
                                      <p:to>
                                        <p:strVal val="(#ppt_y+0.4)"/>
                                      </p:to>
                                    </p:set>
                                    <p:anim from="(#ppt_y+0.4)" to="(#ppt_y)" calcmode="lin" valueType="num">
                                      <p:cBhvr>
                                        <p:cTn id="13" dur="1230" accel="100000" fill="hold">
                                          <p:stCondLst>
                                            <p:cond delay="770"/>
                                          </p:stCondLst>
                                        </p:cTn>
                                        <p:tgtEl>
                                          <p:spTgt spid="43010"/>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43027"/>
                                        </p:tgtEl>
                                        <p:attrNameLst>
                                          <p:attrName>style.visibility</p:attrName>
                                        </p:attrNameLst>
                                      </p:cBhvr>
                                      <p:to>
                                        <p:strVal val="visible"/>
                                      </p:to>
                                    </p:set>
                                    <p:animEffect transition="in" filter="blinds(horizontal)">
                                      <p:cBhvr>
                                        <p:cTn id="18" dur="500"/>
                                        <p:tgtEl>
                                          <p:spTgt spid="43027"/>
                                        </p:tgtEl>
                                      </p:cBhvr>
                                    </p:animEffect>
                                  </p:childTnLst>
                                </p:cTn>
                              </p:par>
                            </p:childTnLst>
                          </p:cTn>
                        </p:par>
                      </p:childTnLst>
                    </p:cTn>
                  </p:par>
                  <p:par>
                    <p:cTn id="19" fill="hold">
                      <p:stCondLst>
                        <p:cond delay="indefinite"/>
                      </p:stCondLst>
                      <p:childTnLst>
                        <p:par>
                          <p:cTn id="20" fill="hold">
                            <p:stCondLst>
                              <p:cond delay="0"/>
                            </p:stCondLst>
                            <p:childTnLst>
                              <p:par>
                                <p:cTn id="21" presetID="48" presetClass="entr" presetSubtype="0" accel="50000" fill="hold" grpId="0" nodeType="clickEffect">
                                  <p:stCondLst>
                                    <p:cond delay="0"/>
                                  </p:stCondLst>
                                  <p:childTnLst>
                                    <p:set>
                                      <p:cBhvr>
                                        <p:cTn id="22" dur="1" fill="hold">
                                          <p:stCondLst>
                                            <p:cond delay="0"/>
                                          </p:stCondLst>
                                        </p:cTn>
                                        <p:tgtEl>
                                          <p:spTgt spid="43095"/>
                                        </p:tgtEl>
                                        <p:attrNameLst>
                                          <p:attrName>style.visibility</p:attrName>
                                        </p:attrNameLst>
                                      </p:cBhvr>
                                      <p:to>
                                        <p:strVal val="visible"/>
                                      </p:to>
                                    </p:set>
                                    <p:anim calcmode="lin" valueType="num">
                                      <p:cBhvr>
                                        <p:cTn id="23" dur="1000" fill="hold"/>
                                        <p:tgtEl>
                                          <p:spTgt spid="43095"/>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4" dur="1000" fill="hold"/>
                                        <p:tgtEl>
                                          <p:spTgt spid="43095"/>
                                        </p:tgtEl>
                                        <p:attrNameLst>
                                          <p:attrName>ppt_x</p:attrName>
                                        </p:attrNameLst>
                                      </p:cBhvr>
                                      <p:tavLst>
                                        <p:tav tm="0">
                                          <p:val>
                                            <p:fltVal val="-1"/>
                                          </p:val>
                                        </p:tav>
                                        <p:tav tm="50000">
                                          <p:val>
                                            <p:fltVal val="0.95"/>
                                          </p:val>
                                        </p:tav>
                                        <p:tav tm="100000">
                                          <p:val>
                                            <p:strVal val="#ppt_x"/>
                                          </p:val>
                                        </p:tav>
                                      </p:tavLst>
                                    </p:anim>
                                    <p:anim calcmode="lin" valueType="num">
                                      <p:cBhvr>
                                        <p:cTn id="25" dur="1000" fill="hold"/>
                                        <p:tgtEl>
                                          <p:spTgt spid="43095"/>
                                        </p:tgtEl>
                                        <p:attrNameLst>
                                          <p:attrName>ppt_y</p:attrName>
                                        </p:attrNameLst>
                                      </p:cBhvr>
                                      <p:tavLst>
                                        <p:tav tm="0">
                                          <p:val>
                                            <p:strVal val="#ppt_y"/>
                                          </p:val>
                                        </p:tav>
                                        <p:tav tm="100000">
                                          <p:val>
                                            <p:strVal val="#ppt_y"/>
                                          </p:val>
                                        </p:tav>
                                      </p:tavLst>
                                    </p:anim>
                                    <p:animEffect transition="in" filter="fade">
                                      <p:cBhvr>
                                        <p:cTn id="26" dur="1000"/>
                                        <p:tgtEl>
                                          <p:spTgt spid="430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309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704088"/>
            <a:ext cx="8229600" cy="896112"/>
          </a:xfrm>
        </p:spPr>
        <p:txBody>
          <a:bodyPr/>
          <a:lstStyle/>
          <a:p>
            <a:r>
              <a:rPr lang="id-ID" dirty="0" smtClean="0"/>
              <a:t>Nilai Harapan / Nilai Ekspektasi</a:t>
            </a:r>
            <a:endParaRPr lang="id-ID" dirty="0"/>
          </a:p>
        </p:txBody>
      </p:sp>
      <p:sp>
        <p:nvSpPr>
          <p:cNvPr id="44035" name="Rectangle 3"/>
          <p:cNvSpPr>
            <a:spLocks noGrp="1" noChangeArrowheads="1"/>
          </p:cNvSpPr>
          <p:nvPr>
            <p:ph idx="1"/>
          </p:nvPr>
        </p:nvSpPr>
        <p:spPr>
          <a:xfrm>
            <a:off x="457200" y="1600200"/>
            <a:ext cx="8229600" cy="2133600"/>
          </a:xfrm>
        </p:spPr>
        <p:txBody>
          <a:bodyPr/>
          <a:lstStyle/>
          <a:p>
            <a:pPr>
              <a:buFontTx/>
              <a:buNone/>
            </a:pPr>
            <a:r>
              <a:rPr lang="sv-SE" dirty="0"/>
              <a:t>   </a:t>
            </a:r>
            <a:r>
              <a:rPr lang="sv-SE" sz="2400" dirty="0"/>
              <a:t>Nilai harapan atau nilai ekspektasi dari sebuah fungsi peubah acak X, g(X) dilambangkan dengan E[g(X)] dapat didefinisikan sebagai berikut</a:t>
            </a:r>
            <a:endParaRPr lang="en-US" sz="2400" dirty="0"/>
          </a:p>
        </p:txBody>
      </p:sp>
      <p:sp>
        <p:nvSpPr>
          <p:cNvPr id="8" name="Slide Number Placeholder 5"/>
          <p:cNvSpPr>
            <a:spLocks noGrp="1"/>
          </p:cNvSpPr>
          <p:nvPr>
            <p:ph type="sldNum" sz="quarter" idx="4294967295"/>
          </p:nvPr>
        </p:nvSpPr>
        <p:spPr>
          <a:xfrm>
            <a:off x="7924800" y="6356350"/>
            <a:ext cx="762000" cy="365125"/>
          </a:xfrm>
          <a:prstGeom prst="rect">
            <a:avLst/>
          </a:prstGeom>
        </p:spPr>
        <p:txBody>
          <a:bodyPr/>
          <a:lstStyle/>
          <a:p>
            <a:fld id="{68F88438-AF17-4B54-BBD6-D5BDF8342DB1}" type="slidenum">
              <a:rPr lang="en-US"/>
              <a:pPr/>
              <a:t>28</a:t>
            </a:fld>
            <a:endParaRPr lang="en-US"/>
          </a:p>
        </p:txBody>
      </p:sp>
      <p:sp>
        <p:nvSpPr>
          <p:cNvPr id="44036" name="Rectangle 4"/>
          <p:cNvSpPr>
            <a:spLocks noChangeArrowheads="1"/>
          </p:cNvSpPr>
          <p:nvPr/>
        </p:nvSpPr>
        <p:spPr bwMode="auto">
          <a:xfrm>
            <a:off x="0" y="298608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44037" name="Object 5"/>
          <p:cNvGraphicFramePr>
            <a:graphicFrameLocks noChangeAspect="1"/>
          </p:cNvGraphicFramePr>
          <p:nvPr/>
        </p:nvGraphicFramePr>
        <p:xfrm>
          <a:off x="1371600" y="3124200"/>
          <a:ext cx="6553200" cy="1497013"/>
        </p:xfrm>
        <a:graphic>
          <a:graphicData uri="http://schemas.openxmlformats.org/presentationml/2006/ole">
            <p:oleObj spid="_x0000_s14338" name="Equation" r:id="rId3" imgW="3873500" imgH="889000" progId="Equation.3">
              <p:embed/>
            </p:oleObj>
          </a:graphicData>
        </a:graphic>
      </p:graphicFrame>
      <p:sp>
        <p:nvSpPr>
          <p:cNvPr id="7" name="Footer Placeholder 6"/>
          <p:cNvSpPr>
            <a:spLocks noGrp="1"/>
          </p:cNvSpPr>
          <p:nvPr>
            <p:ph type="ftr" sz="quarter" idx="10"/>
          </p:nvPr>
        </p:nvSpPr>
        <p:spPr/>
        <p:txBody>
          <a:bodyPr/>
          <a:lstStyle/>
          <a:p>
            <a:r>
              <a:rPr lang="en-US" smtClean="0"/>
              <a:t>Statistika Dasar, 2013</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blinds(horizontal)">
                                      <p:cBhvr>
                                        <p:cTn id="7" dur="500"/>
                                        <p:tgtEl>
                                          <p:spTgt spid="44034"/>
                                        </p:tgtEl>
                                      </p:cBhvr>
                                    </p:animEffect>
                                  </p:childTnLst>
                                </p:cTn>
                              </p:par>
                            </p:childTnLst>
                          </p:cTn>
                        </p:par>
                      </p:childTnLst>
                    </p:cTn>
                  </p:par>
                  <p:par>
                    <p:cTn id="8" fill="hold">
                      <p:stCondLst>
                        <p:cond delay="indefinite"/>
                      </p:stCondLst>
                      <p:childTnLst>
                        <p:par>
                          <p:cTn id="9" fill="hold">
                            <p:stCondLst>
                              <p:cond delay="0"/>
                            </p:stCondLst>
                            <p:childTnLst>
                              <p:par>
                                <p:cTn id="10" presetID="48" presetClass="entr" presetSubtype="0" accel="50000" fill="hold" grpId="0" nodeType="clickEffect">
                                  <p:stCondLst>
                                    <p:cond delay="0"/>
                                  </p:stCondLst>
                                  <p:childTnLst>
                                    <p:set>
                                      <p:cBhvr>
                                        <p:cTn id="11" dur="1" fill="hold">
                                          <p:stCondLst>
                                            <p:cond delay="0"/>
                                          </p:stCondLst>
                                        </p:cTn>
                                        <p:tgtEl>
                                          <p:spTgt spid="44035">
                                            <p:txEl>
                                              <p:pRg st="0" end="0"/>
                                            </p:txEl>
                                          </p:spTgt>
                                        </p:tgtEl>
                                        <p:attrNameLst>
                                          <p:attrName>style.visibility</p:attrName>
                                        </p:attrNameLst>
                                      </p:cBhvr>
                                      <p:to>
                                        <p:strVal val="visible"/>
                                      </p:to>
                                    </p:set>
                                    <p:anim calcmode="lin" valueType="num">
                                      <p:cBhvr>
                                        <p:cTn id="12" dur="1000" fill="hold"/>
                                        <p:tgtEl>
                                          <p:spTgt spid="44035">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3" dur="1000" fill="hold"/>
                                        <p:tgtEl>
                                          <p:spTgt spid="44035">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4" dur="1000" fill="hold"/>
                                        <p:tgtEl>
                                          <p:spTgt spid="44035">
                                            <p:txEl>
                                              <p:pRg st="0" end="0"/>
                                            </p:txEl>
                                          </p:spTgt>
                                        </p:tgtEl>
                                        <p:attrNameLst>
                                          <p:attrName>ppt_y</p:attrName>
                                        </p:attrNameLst>
                                      </p:cBhvr>
                                      <p:tavLst>
                                        <p:tav tm="0">
                                          <p:val>
                                            <p:strVal val="#ppt_y"/>
                                          </p:val>
                                        </p:tav>
                                        <p:tav tm="100000">
                                          <p:val>
                                            <p:strVal val="#ppt_y"/>
                                          </p:val>
                                        </p:tav>
                                      </p:tavLst>
                                    </p:anim>
                                    <p:animEffect transition="in" filter="fade">
                                      <p:cBhvr>
                                        <p:cTn id="15" dur="1000"/>
                                        <p:tgtEl>
                                          <p:spTgt spid="4403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3" presetClass="entr" presetSubtype="16" fill="hold" nodeType="clickEffect">
                                  <p:stCondLst>
                                    <p:cond delay="0"/>
                                  </p:stCondLst>
                                  <p:childTnLst>
                                    <p:set>
                                      <p:cBhvr>
                                        <p:cTn id="19" dur="1" fill="hold">
                                          <p:stCondLst>
                                            <p:cond delay="0"/>
                                          </p:stCondLst>
                                        </p:cTn>
                                        <p:tgtEl>
                                          <p:spTgt spid="44037"/>
                                        </p:tgtEl>
                                        <p:attrNameLst>
                                          <p:attrName>style.visibility</p:attrName>
                                        </p:attrNameLst>
                                      </p:cBhvr>
                                      <p:to>
                                        <p:strVal val="visible"/>
                                      </p:to>
                                    </p:set>
                                    <p:animEffect transition="in" filter="plus(in)">
                                      <p:cBhvr>
                                        <p:cTn id="20" dur="2000"/>
                                        <p:tgtEl>
                                          <p:spTgt spid="440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3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id-ID" dirty="0" smtClean="0"/>
              <a:t>Peubah Acak Binomial</a:t>
            </a:r>
            <a:endParaRPr lang="en-GB" dirty="0" smtClean="0"/>
          </a:p>
        </p:txBody>
      </p:sp>
      <p:sp>
        <p:nvSpPr>
          <p:cNvPr id="9219" name="Rectangle 3"/>
          <p:cNvSpPr>
            <a:spLocks noGrp="1" noChangeArrowheads="1"/>
          </p:cNvSpPr>
          <p:nvPr>
            <p:ph type="body" idx="1"/>
          </p:nvPr>
        </p:nvSpPr>
        <p:spPr/>
        <p:txBody>
          <a:bodyPr/>
          <a:lstStyle/>
          <a:p>
            <a:pPr eaLnBrk="1" hangingPunct="1"/>
            <a:r>
              <a:rPr lang="id-ID" sz="2800" dirty="0" smtClean="0"/>
              <a:t>M</a:t>
            </a:r>
            <a:r>
              <a:rPr lang="en-US" sz="2800" dirty="0" err="1" smtClean="0"/>
              <a:t>isalkan</a:t>
            </a:r>
            <a:r>
              <a:rPr lang="en-US" sz="2800" dirty="0" smtClean="0"/>
              <a:t> </a:t>
            </a:r>
            <a:r>
              <a:rPr lang="en-US" sz="2800" dirty="0" err="1" smtClean="0"/>
              <a:t>dilakukan</a:t>
            </a:r>
            <a:r>
              <a:rPr lang="en-US" sz="2800" dirty="0" smtClean="0"/>
              <a:t> n </a:t>
            </a:r>
            <a:r>
              <a:rPr lang="en-US" sz="2800" dirty="0" err="1" smtClean="0"/>
              <a:t>percobaan</a:t>
            </a:r>
            <a:r>
              <a:rPr lang="en-US" sz="2800" dirty="0" smtClean="0"/>
              <a:t> yang </a:t>
            </a:r>
            <a:r>
              <a:rPr lang="en-US" sz="2800" dirty="0" err="1" smtClean="0"/>
              <a:t>bebas</a:t>
            </a:r>
            <a:r>
              <a:rPr lang="en-US" sz="2800" dirty="0" smtClean="0"/>
              <a:t>, </a:t>
            </a:r>
            <a:endParaRPr lang="id-ID" sz="2800" dirty="0" smtClean="0"/>
          </a:p>
          <a:p>
            <a:pPr eaLnBrk="1" hangingPunct="1"/>
            <a:r>
              <a:rPr lang="id-ID" sz="2800" dirty="0" smtClean="0"/>
              <a:t>M</a:t>
            </a:r>
            <a:r>
              <a:rPr lang="en-US" sz="2800" dirty="0" err="1" smtClean="0"/>
              <a:t>asing</a:t>
            </a:r>
            <a:r>
              <a:rPr lang="en-US" sz="2800" dirty="0" smtClean="0"/>
              <a:t> – </a:t>
            </a:r>
            <a:r>
              <a:rPr lang="en-US" sz="2800" dirty="0" err="1" smtClean="0"/>
              <a:t>masing</a:t>
            </a:r>
            <a:r>
              <a:rPr lang="en-US" sz="2800" dirty="0" smtClean="0"/>
              <a:t> </a:t>
            </a:r>
            <a:r>
              <a:rPr lang="en-US" sz="2800" dirty="0" err="1" smtClean="0"/>
              <a:t>menghasilkan</a:t>
            </a:r>
            <a:r>
              <a:rPr lang="en-US" sz="2800" dirty="0" smtClean="0"/>
              <a:t> </a:t>
            </a:r>
            <a:r>
              <a:rPr lang="en-US" sz="2800" i="1" dirty="0" smtClean="0"/>
              <a:t>outcome</a:t>
            </a:r>
            <a:r>
              <a:rPr lang="en-US" sz="2800" dirty="0" smtClean="0"/>
              <a:t> </a:t>
            </a:r>
            <a:r>
              <a:rPr lang="en-US" sz="2800" dirty="0" err="1" smtClean="0"/>
              <a:t>berhasil</a:t>
            </a:r>
            <a:r>
              <a:rPr lang="en-US" sz="2800" dirty="0" smtClean="0"/>
              <a:t> </a:t>
            </a:r>
            <a:r>
              <a:rPr lang="en-US" sz="2800" dirty="0" err="1" smtClean="0"/>
              <a:t>dengan</a:t>
            </a:r>
            <a:r>
              <a:rPr lang="en-US" sz="2800" dirty="0" smtClean="0"/>
              <a:t> </a:t>
            </a:r>
            <a:r>
              <a:rPr lang="en-US" sz="2800" dirty="0" err="1" smtClean="0"/>
              <a:t>peluang</a:t>
            </a:r>
            <a:r>
              <a:rPr lang="en-US" sz="2800" dirty="0" smtClean="0"/>
              <a:t> p </a:t>
            </a:r>
            <a:r>
              <a:rPr lang="en-US" sz="2800" dirty="0" err="1" smtClean="0"/>
              <a:t>dan</a:t>
            </a:r>
            <a:r>
              <a:rPr lang="en-US" sz="2800" dirty="0" smtClean="0"/>
              <a:t> </a:t>
            </a:r>
            <a:r>
              <a:rPr lang="en-US" sz="2800" dirty="0" err="1" smtClean="0"/>
              <a:t>gagal</a:t>
            </a:r>
            <a:r>
              <a:rPr lang="en-US" sz="2800" dirty="0" smtClean="0"/>
              <a:t> </a:t>
            </a:r>
            <a:r>
              <a:rPr lang="en-US" sz="2800" dirty="0" err="1" smtClean="0"/>
              <a:t>dengan</a:t>
            </a:r>
            <a:r>
              <a:rPr lang="en-US" sz="2800" dirty="0" smtClean="0"/>
              <a:t> </a:t>
            </a:r>
            <a:r>
              <a:rPr lang="en-US" sz="2800" dirty="0" err="1" smtClean="0"/>
              <a:t>peluang</a:t>
            </a:r>
            <a:r>
              <a:rPr lang="en-US" sz="2800" dirty="0" smtClean="0"/>
              <a:t> 1-p. </a:t>
            </a:r>
            <a:endParaRPr lang="id-ID" sz="2800" dirty="0" smtClean="0"/>
          </a:p>
          <a:p>
            <a:pPr eaLnBrk="1" hangingPunct="1"/>
            <a:r>
              <a:rPr lang="en-US" sz="2800" dirty="0" err="1" smtClean="0"/>
              <a:t>Jika</a:t>
            </a:r>
            <a:r>
              <a:rPr lang="en-US" sz="2800" dirty="0" smtClean="0"/>
              <a:t> X </a:t>
            </a:r>
            <a:r>
              <a:rPr lang="en-US" sz="2800" dirty="0" err="1" smtClean="0"/>
              <a:t>adalah</a:t>
            </a:r>
            <a:r>
              <a:rPr lang="en-US" sz="2800" dirty="0" smtClean="0"/>
              <a:t> </a:t>
            </a:r>
            <a:r>
              <a:rPr lang="en-US" sz="2800" dirty="0" err="1" smtClean="0"/>
              <a:t>banyaknya</a:t>
            </a:r>
            <a:r>
              <a:rPr lang="en-US" sz="2800" dirty="0" smtClean="0"/>
              <a:t> </a:t>
            </a:r>
            <a:r>
              <a:rPr lang="en-US" sz="2800" dirty="0" err="1" smtClean="0"/>
              <a:t>keberhasilan</a:t>
            </a:r>
            <a:r>
              <a:rPr lang="en-US" sz="2800" dirty="0" smtClean="0"/>
              <a:t> yang </a:t>
            </a:r>
            <a:r>
              <a:rPr lang="en-US" sz="2800" dirty="0" err="1" smtClean="0"/>
              <a:t>terjadi</a:t>
            </a:r>
            <a:r>
              <a:rPr lang="en-US" sz="2800" dirty="0" smtClean="0"/>
              <a:t> </a:t>
            </a:r>
            <a:r>
              <a:rPr lang="en-US" sz="2800" dirty="0" err="1" smtClean="0"/>
              <a:t>dari</a:t>
            </a:r>
            <a:r>
              <a:rPr lang="en-US" sz="2800" dirty="0" smtClean="0"/>
              <a:t> n </a:t>
            </a:r>
            <a:r>
              <a:rPr lang="en-US" sz="2800" dirty="0" err="1" smtClean="0"/>
              <a:t>percobaan</a:t>
            </a:r>
            <a:r>
              <a:rPr lang="en-US" sz="2800" dirty="0" smtClean="0"/>
              <a:t>, </a:t>
            </a:r>
            <a:r>
              <a:rPr lang="en-US" sz="2800" dirty="0" err="1" smtClean="0"/>
              <a:t>maka</a:t>
            </a:r>
            <a:r>
              <a:rPr lang="en-US" sz="2800" dirty="0" smtClean="0"/>
              <a:t> X </a:t>
            </a:r>
            <a:r>
              <a:rPr lang="en-US" sz="2800" dirty="0" err="1" smtClean="0"/>
              <a:t>dikatakan</a:t>
            </a:r>
            <a:r>
              <a:rPr lang="en-US" sz="2800" dirty="0" smtClean="0"/>
              <a:t> </a:t>
            </a:r>
            <a:r>
              <a:rPr lang="en-US" sz="2800" dirty="0" err="1" smtClean="0"/>
              <a:t>peubah</a:t>
            </a:r>
            <a:r>
              <a:rPr lang="en-US" sz="2800" dirty="0" smtClean="0"/>
              <a:t> </a:t>
            </a:r>
            <a:r>
              <a:rPr lang="en-US" sz="2800" dirty="0" err="1" smtClean="0"/>
              <a:t>acak</a:t>
            </a:r>
            <a:r>
              <a:rPr lang="en-US" sz="2800" dirty="0" smtClean="0"/>
              <a:t> Binomial </a:t>
            </a:r>
            <a:r>
              <a:rPr lang="en-US" sz="2800" dirty="0" err="1" smtClean="0"/>
              <a:t>dengan</a:t>
            </a:r>
            <a:r>
              <a:rPr lang="en-US" sz="2800" dirty="0" smtClean="0"/>
              <a:t> parameter (</a:t>
            </a:r>
            <a:r>
              <a:rPr lang="en-US" sz="2800" dirty="0" err="1" smtClean="0"/>
              <a:t>n,p</a:t>
            </a:r>
            <a:r>
              <a:rPr lang="en-US" sz="2800" dirty="0" smtClean="0"/>
              <a:t>)</a:t>
            </a:r>
            <a:r>
              <a:rPr lang="en-GB" sz="2800" dirty="0" smtClean="0"/>
              <a:t> </a:t>
            </a:r>
          </a:p>
        </p:txBody>
      </p:sp>
      <p:sp>
        <p:nvSpPr>
          <p:cNvPr id="4" name="Slide Number Placeholder 3"/>
          <p:cNvSpPr>
            <a:spLocks noGrp="1"/>
          </p:cNvSpPr>
          <p:nvPr>
            <p:ph type="sldNum" sz="quarter" idx="11"/>
          </p:nvPr>
        </p:nvSpPr>
        <p:spPr/>
        <p:txBody>
          <a:bodyPr/>
          <a:lstStyle/>
          <a:p>
            <a:r>
              <a:rPr lang="en-US" smtClean="0"/>
              <a:t>Chap 4-</a:t>
            </a:r>
            <a:fld id="{4DFA739A-9EBF-47A6-BD3F-3DE25E7186EF}" type="slidenum">
              <a:rPr lang="en-US" smtClean="0"/>
              <a:pPr/>
              <a:t>3</a:t>
            </a:fld>
            <a:endParaRPr lang="en-US"/>
          </a:p>
        </p:txBody>
      </p:sp>
      <p:sp>
        <p:nvSpPr>
          <p:cNvPr id="5" name="Footer Placeholder 4"/>
          <p:cNvSpPr>
            <a:spLocks noGrp="1"/>
          </p:cNvSpPr>
          <p:nvPr>
            <p:ph type="ftr" sz="quarter" idx="10"/>
          </p:nvPr>
        </p:nvSpPr>
        <p:spPr/>
        <p:txBody>
          <a:bodyPr/>
          <a:lstStyle/>
          <a:p>
            <a:r>
              <a:rPr lang="en-US" smtClean="0"/>
              <a:t>Statistika Dasar, 2013</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id-ID" smtClean="0"/>
              <a:t>Peubah Acak Binomial</a:t>
            </a:r>
            <a:endParaRPr lang="en-GB" smtClean="0"/>
          </a:p>
        </p:txBody>
      </p:sp>
      <p:sp>
        <p:nvSpPr>
          <p:cNvPr id="10243"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400" b="1" dirty="0" err="1" smtClean="0"/>
              <a:t>Contoh</a:t>
            </a:r>
            <a:r>
              <a:rPr lang="en-US" sz="2400" b="1" dirty="0" smtClean="0"/>
              <a:t> :</a:t>
            </a:r>
            <a:endParaRPr lang="en-US" sz="2400" dirty="0" smtClean="0"/>
          </a:p>
          <a:p>
            <a:pPr eaLnBrk="1" hangingPunct="1">
              <a:lnSpc>
                <a:spcPct val="90000"/>
              </a:lnSpc>
              <a:buFont typeface="Wingdings" pitchFamily="2" charset="2"/>
              <a:buNone/>
            </a:pPr>
            <a:r>
              <a:rPr lang="en-US" sz="2400" dirty="0" smtClean="0"/>
              <a:t>Lima </a:t>
            </a:r>
            <a:r>
              <a:rPr lang="en-US" sz="2400" dirty="0" err="1" smtClean="0"/>
              <a:t>koin</a:t>
            </a:r>
            <a:r>
              <a:rPr lang="en-US" sz="2400" dirty="0" smtClean="0"/>
              <a:t> yang </a:t>
            </a:r>
            <a:r>
              <a:rPr lang="en-US" sz="2400" dirty="0" err="1" smtClean="0"/>
              <a:t>setimbang</a:t>
            </a:r>
            <a:r>
              <a:rPr lang="en-US" sz="2400" dirty="0" smtClean="0"/>
              <a:t> </a:t>
            </a:r>
            <a:r>
              <a:rPr lang="en-US" sz="2400" dirty="0" err="1" smtClean="0"/>
              <a:t>dilemparkan</a:t>
            </a:r>
            <a:r>
              <a:rPr lang="en-US" sz="2400" dirty="0" smtClean="0"/>
              <a:t>. </a:t>
            </a:r>
            <a:r>
              <a:rPr lang="en-US" sz="2400" dirty="0" err="1" smtClean="0"/>
              <a:t>Jika</a:t>
            </a:r>
            <a:r>
              <a:rPr lang="en-US" sz="2400" dirty="0" smtClean="0"/>
              <a:t> </a:t>
            </a:r>
            <a:r>
              <a:rPr lang="en-US" sz="2400" i="1" dirty="0" smtClean="0"/>
              <a:t>outcome</a:t>
            </a:r>
            <a:r>
              <a:rPr lang="en-US" sz="2400" dirty="0" smtClean="0"/>
              <a:t>-</a:t>
            </a:r>
            <a:r>
              <a:rPr lang="en-US" sz="2400" dirty="0" err="1" smtClean="0"/>
              <a:t>nya</a:t>
            </a:r>
            <a:r>
              <a:rPr lang="en-US" sz="2400" dirty="0" smtClean="0"/>
              <a:t> </a:t>
            </a:r>
            <a:r>
              <a:rPr lang="en-US" sz="2400" dirty="0" err="1" smtClean="0"/>
              <a:t>diasumsikan</a:t>
            </a:r>
            <a:r>
              <a:rPr lang="en-US" sz="2400" dirty="0" smtClean="0"/>
              <a:t> </a:t>
            </a:r>
            <a:r>
              <a:rPr lang="en-US" sz="2400" dirty="0" err="1" smtClean="0"/>
              <a:t>bebas</a:t>
            </a:r>
            <a:r>
              <a:rPr lang="en-US" sz="2400" dirty="0" smtClean="0"/>
              <a:t>, </a:t>
            </a:r>
            <a:r>
              <a:rPr lang="en-US" sz="2400" dirty="0" err="1" smtClean="0"/>
              <a:t>temukan</a:t>
            </a:r>
            <a:r>
              <a:rPr lang="en-US" sz="2400" dirty="0" smtClean="0"/>
              <a:t> </a:t>
            </a:r>
            <a:r>
              <a:rPr lang="en-US" sz="2400" dirty="0" err="1" smtClean="0"/>
              <a:t>fungsi</a:t>
            </a:r>
            <a:r>
              <a:rPr lang="en-US" sz="2400" dirty="0" smtClean="0"/>
              <a:t> </a:t>
            </a:r>
            <a:r>
              <a:rPr lang="en-US" sz="2400" dirty="0" err="1" smtClean="0"/>
              <a:t>massa</a:t>
            </a:r>
            <a:r>
              <a:rPr lang="en-US" sz="2400" dirty="0" smtClean="0"/>
              <a:t> </a:t>
            </a:r>
            <a:r>
              <a:rPr lang="en-US" sz="2400" dirty="0" err="1" smtClean="0"/>
              <a:t>peluang</a:t>
            </a:r>
            <a:r>
              <a:rPr lang="en-US" sz="2400" dirty="0" smtClean="0"/>
              <a:t> </a:t>
            </a:r>
            <a:r>
              <a:rPr lang="en-US" sz="2400" dirty="0" err="1" smtClean="0"/>
              <a:t>dari</a:t>
            </a:r>
            <a:r>
              <a:rPr lang="en-US" sz="2400" dirty="0" smtClean="0"/>
              <a:t> </a:t>
            </a:r>
            <a:r>
              <a:rPr lang="en-US" sz="2400" dirty="0" err="1" smtClean="0"/>
              <a:t>banyaknya</a:t>
            </a:r>
            <a:r>
              <a:rPr lang="en-US" sz="2400" dirty="0" smtClean="0"/>
              <a:t> </a:t>
            </a:r>
            <a:r>
              <a:rPr lang="en-US" sz="2400" dirty="0" err="1" smtClean="0"/>
              <a:t>gambar</a:t>
            </a:r>
            <a:r>
              <a:rPr lang="en-US" sz="2400" dirty="0" smtClean="0"/>
              <a:t> yang </a:t>
            </a:r>
            <a:r>
              <a:rPr lang="en-US" sz="2400" dirty="0" err="1" smtClean="0"/>
              <a:t>muncul</a:t>
            </a:r>
            <a:r>
              <a:rPr lang="en-US" sz="2400" dirty="0" smtClean="0"/>
              <a:t>.</a:t>
            </a:r>
            <a:endParaRPr lang="id-ID" sz="2400" dirty="0" smtClean="0"/>
          </a:p>
          <a:p>
            <a:pPr eaLnBrk="1" hangingPunct="1">
              <a:lnSpc>
                <a:spcPct val="90000"/>
              </a:lnSpc>
              <a:buFont typeface="Wingdings" pitchFamily="2" charset="2"/>
              <a:buNone/>
            </a:pPr>
            <a:r>
              <a:rPr lang="en-US" sz="2400" dirty="0" err="1" smtClean="0"/>
              <a:t>Suatu</a:t>
            </a:r>
            <a:r>
              <a:rPr lang="en-US" sz="2400" dirty="0" smtClean="0"/>
              <a:t> </a:t>
            </a:r>
            <a:r>
              <a:rPr lang="en-US" sz="2400" dirty="0" err="1" smtClean="0"/>
              <a:t>ujian</a:t>
            </a:r>
            <a:r>
              <a:rPr lang="en-US" sz="2400" dirty="0" smtClean="0"/>
              <a:t> </a:t>
            </a:r>
            <a:r>
              <a:rPr lang="en-US" sz="2400" dirty="0" err="1" smtClean="0"/>
              <a:t>terdiri</a:t>
            </a:r>
            <a:r>
              <a:rPr lang="en-US" sz="2400" dirty="0" smtClean="0"/>
              <a:t> </a:t>
            </a:r>
            <a:r>
              <a:rPr lang="en-US" sz="2400" dirty="0" err="1" smtClean="0"/>
              <a:t>atas</a:t>
            </a:r>
            <a:r>
              <a:rPr lang="en-US" sz="2400" dirty="0" smtClean="0"/>
              <a:t> 10 </a:t>
            </a:r>
            <a:r>
              <a:rPr lang="en-US" sz="2400" dirty="0" err="1" smtClean="0"/>
              <a:t>pertanyaan</a:t>
            </a:r>
            <a:r>
              <a:rPr lang="en-US" sz="2400" dirty="0" smtClean="0"/>
              <a:t> </a:t>
            </a:r>
            <a:r>
              <a:rPr lang="en-US" sz="2400" dirty="0" err="1" smtClean="0"/>
              <a:t>pilihan</a:t>
            </a:r>
            <a:r>
              <a:rPr lang="en-US" sz="2400" dirty="0" smtClean="0"/>
              <a:t> </a:t>
            </a:r>
            <a:r>
              <a:rPr lang="en-US" sz="2400" dirty="0" err="1" smtClean="0"/>
              <a:t>berganda</a:t>
            </a:r>
            <a:r>
              <a:rPr lang="en-US" sz="2400" dirty="0" smtClean="0"/>
              <a:t>, </a:t>
            </a:r>
            <a:r>
              <a:rPr lang="en-US" sz="2400" dirty="0" err="1" smtClean="0"/>
              <a:t>masing</a:t>
            </a:r>
            <a:r>
              <a:rPr lang="en-US" sz="2400" dirty="0" smtClean="0"/>
              <a:t> – </a:t>
            </a:r>
            <a:r>
              <a:rPr lang="en-US" sz="2400" dirty="0" err="1" smtClean="0"/>
              <a:t>masing</a:t>
            </a:r>
            <a:r>
              <a:rPr lang="en-US" sz="2400" dirty="0" smtClean="0"/>
              <a:t> </a:t>
            </a:r>
            <a:r>
              <a:rPr lang="en-US" sz="2400" dirty="0" err="1" smtClean="0"/>
              <a:t>dengan</a:t>
            </a:r>
            <a:r>
              <a:rPr lang="en-US" sz="2400" dirty="0" smtClean="0"/>
              <a:t> 4 </a:t>
            </a:r>
            <a:r>
              <a:rPr lang="en-US" sz="2400" dirty="0" err="1" smtClean="0"/>
              <a:t>kemungkinan</a:t>
            </a:r>
            <a:r>
              <a:rPr lang="en-US" sz="2400" dirty="0" smtClean="0"/>
              <a:t> </a:t>
            </a:r>
            <a:r>
              <a:rPr lang="en-US" sz="2400" dirty="0" err="1" smtClean="0"/>
              <a:t>jawaban</a:t>
            </a:r>
            <a:r>
              <a:rPr lang="en-US" sz="2400" dirty="0" smtClean="0"/>
              <a:t> </a:t>
            </a:r>
            <a:r>
              <a:rPr lang="en-US" sz="2400" dirty="0" err="1" smtClean="0"/>
              <a:t>dan</a:t>
            </a:r>
            <a:r>
              <a:rPr lang="en-US" sz="2400" dirty="0" smtClean="0"/>
              <a:t> </a:t>
            </a:r>
            <a:r>
              <a:rPr lang="en-US" sz="2400" dirty="0" err="1" smtClean="0"/>
              <a:t>hanya</a:t>
            </a:r>
            <a:r>
              <a:rPr lang="en-US" sz="2400" dirty="0" smtClean="0"/>
              <a:t> </a:t>
            </a:r>
            <a:r>
              <a:rPr lang="en-US" sz="2400" dirty="0" err="1" smtClean="0"/>
              <a:t>satu</a:t>
            </a:r>
            <a:r>
              <a:rPr lang="en-US" sz="2400" dirty="0" smtClean="0"/>
              <a:t> yang </a:t>
            </a:r>
            <a:r>
              <a:rPr lang="en-US" sz="2400" dirty="0" err="1" smtClean="0"/>
              <a:t>benar</a:t>
            </a:r>
            <a:r>
              <a:rPr lang="en-US" sz="2400" dirty="0" smtClean="0"/>
              <a:t>. </a:t>
            </a:r>
            <a:r>
              <a:rPr lang="en-US" sz="2400" dirty="0" err="1" smtClean="0"/>
              <a:t>Berapa</a:t>
            </a:r>
            <a:r>
              <a:rPr lang="en-US" sz="2400" dirty="0" smtClean="0"/>
              <a:t> </a:t>
            </a:r>
            <a:r>
              <a:rPr lang="en-US" sz="2400" dirty="0" err="1" smtClean="0"/>
              <a:t>peluang</a:t>
            </a:r>
            <a:r>
              <a:rPr lang="en-US" sz="2400" dirty="0" smtClean="0"/>
              <a:t> </a:t>
            </a:r>
            <a:r>
              <a:rPr lang="en-US" sz="2400" dirty="0" err="1" smtClean="0"/>
              <a:t>seorang</a:t>
            </a:r>
            <a:r>
              <a:rPr lang="en-US" sz="2400" dirty="0" smtClean="0"/>
              <a:t> yang </a:t>
            </a:r>
            <a:r>
              <a:rPr lang="en-US" sz="2400" dirty="0" err="1" smtClean="0"/>
              <a:t>menjawab</a:t>
            </a:r>
            <a:r>
              <a:rPr lang="en-US" sz="2400" dirty="0" smtClean="0"/>
              <a:t> </a:t>
            </a:r>
            <a:r>
              <a:rPr lang="en-US" sz="2400" dirty="0" err="1" smtClean="0"/>
              <a:t>hanya</a:t>
            </a:r>
            <a:r>
              <a:rPr lang="en-US" sz="2400" dirty="0" smtClean="0"/>
              <a:t> </a:t>
            </a:r>
            <a:r>
              <a:rPr lang="en-US" sz="2400" dirty="0" err="1" smtClean="0"/>
              <a:t>secara</a:t>
            </a:r>
            <a:r>
              <a:rPr lang="en-US" sz="2400" dirty="0" smtClean="0"/>
              <a:t> </a:t>
            </a:r>
            <a:r>
              <a:rPr lang="en-US" sz="2400" dirty="0" err="1" smtClean="0"/>
              <a:t>menebak</a:t>
            </a:r>
            <a:r>
              <a:rPr lang="en-US" sz="2400" dirty="0" smtClean="0"/>
              <a:t> – </a:t>
            </a:r>
            <a:r>
              <a:rPr lang="en-US" sz="2400" dirty="0" err="1" smtClean="0"/>
              <a:t>nebak</a:t>
            </a:r>
            <a:r>
              <a:rPr lang="en-US" sz="2400" dirty="0" smtClean="0"/>
              <a:t> </a:t>
            </a:r>
            <a:r>
              <a:rPr lang="en-US" sz="2400" dirty="0" err="1" smtClean="0"/>
              <a:t>saja</a:t>
            </a:r>
            <a:r>
              <a:rPr lang="en-US" sz="2400" dirty="0" smtClean="0"/>
              <a:t> </a:t>
            </a:r>
            <a:r>
              <a:rPr lang="en-US" sz="2400" dirty="0" err="1" smtClean="0"/>
              <a:t>memperoleh</a:t>
            </a:r>
            <a:r>
              <a:rPr lang="en-US" sz="2400" dirty="0" smtClean="0"/>
              <a:t> 10 </a:t>
            </a:r>
            <a:r>
              <a:rPr lang="en-US" sz="2400" dirty="0" err="1" smtClean="0"/>
              <a:t>jawaban</a:t>
            </a:r>
            <a:r>
              <a:rPr lang="en-US" sz="2400" dirty="0" smtClean="0"/>
              <a:t> yang </a:t>
            </a:r>
            <a:r>
              <a:rPr lang="en-US" sz="2400" dirty="0" err="1" smtClean="0"/>
              <a:t>benar</a:t>
            </a:r>
            <a:r>
              <a:rPr lang="en-US" sz="2400" dirty="0" smtClean="0"/>
              <a:t>?</a:t>
            </a:r>
            <a:r>
              <a:rPr lang="en-GB" sz="2400" dirty="0" smtClean="0"/>
              <a:t> </a:t>
            </a:r>
          </a:p>
        </p:txBody>
      </p:sp>
      <p:sp>
        <p:nvSpPr>
          <p:cNvPr id="4" name="Slide Number Placeholder 3"/>
          <p:cNvSpPr>
            <a:spLocks noGrp="1"/>
          </p:cNvSpPr>
          <p:nvPr>
            <p:ph type="sldNum" sz="quarter" idx="11"/>
          </p:nvPr>
        </p:nvSpPr>
        <p:spPr/>
        <p:txBody>
          <a:bodyPr/>
          <a:lstStyle/>
          <a:p>
            <a:r>
              <a:rPr lang="en-US" smtClean="0"/>
              <a:t>Chap 4-</a:t>
            </a:r>
            <a:fld id="{4DFA739A-9EBF-47A6-BD3F-3DE25E7186EF}" type="slidenum">
              <a:rPr lang="en-US" smtClean="0"/>
              <a:pPr/>
              <a:t>4</a:t>
            </a:fld>
            <a:endParaRPr lang="en-US"/>
          </a:p>
        </p:txBody>
      </p:sp>
      <p:sp>
        <p:nvSpPr>
          <p:cNvPr id="5" name="Footer Placeholder 4"/>
          <p:cNvSpPr>
            <a:spLocks noGrp="1"/>
          </p:cNvSpPr>
          <p:nvPr>
            <p:ph type="ftr" sz="quarter" idx="10"/>
          </p:nvPr>
        </p:nvSpPr>
        <p:spPr/>
        <p:txBody>
          <a:bodyPr/>
          <a:lstStyle/>
          <a:p>
            <a:r>
              <a:rPr lang="en-US" smtClean="0"/>
              <a:t>Statistika Dasar, 2013</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id-ID" smtClean="0"/>
              <a:t>Peubah Acak Binomial</a:t>
            </a:r>
            <a:endParaRPr lang="en-GB" smtClean="0"/>
          </a:p>
        </p:txBody>
      </p:sp>
      <p:sp>
        <p:nvSpPr>
          <p:cNvPr id="1028" name="Rectangle 3"/>
          <p:cNvSpPr>
            <a:spLocks noGrp="1" noChangeArrowheads="1"/>
          </p:cNvSpPr>
          <p:nvPr>
            <p:ph type="body" idx="1"/>
          </p:nvPr>
        </p:nvSpPr>
        <p:spPr/>
        <p:txBody>
          <a:bodyPr/>
          <a:lstStyle/>
          <a:p>
            <a:pPr eaLnBrk="1" hangingPunct="1">
              <a:buFont typeface="Wingdings" pitchFamily="2" charset="2"/>
              <a:buNone/>
            </a:pPr>
            <a:r>
              <a:rPr lang="it-IT" dirty="0" smtClean="0"/>
              <a:t>Fungsi massa peluang dari peubah acak Binomial dengan parameter (n,p) adalah</a:t>
            </a:r>
            <a:endParaRPr lang="id-ID" dirty="0" smtClean="0"/>
          </a:p>
          <a:p>
            <a:pPr eaLnBrk="1" hangingPunct="1">
              <a:buFont typeface="Wingdings" pitchFamily="2" charset="2"/>
              <a:buNone/>
            </a:pPr>
            <a:endParaRPr lang="en-GB" dirty="0" smtClean="0"/>
          </a:p>
        </p:txBody>
      </p:sp>
      <p:sp>
        <p:nvSpPr>
          <p:cNvPr id="1029" name="Rectangle 5"/>
          <p:cNvSpPr>
            <a:spLocks noChangeArrowheads="1"/>
          </p:cNvSpPr>
          <p:nvPr/>
        </p:nvSpPr>
        <p:spPr bwMode="auto">
          <a:xfrm>
            <a:off x="0" y="3200400"/>
            <a:ext cx="9144000" cy="0"/>
          </a:xfrm>
          <a:prstGeom prst="rect">
            <a:avLst/>
          </a:prstGeom>
          <a:noFill/>
          <a:ln w="9525">
            <a:noFill/>
            <a:miter lim="800000"/>
            <a:headEnd/>
            <a:tailEnd/>
          </a:ln>
        </p:spPr>
        <p:txBody>
          <a:bodyPr wrap="none" anchor="ctr">
            <a:spAutoFit/>
          </a:bodyPr>
          <a:lstStyle/>
          <a:p>
            <a:endParaRPr lang="en-US"/>
          </a:p>
        </p:txBody>
      </p:sp>
      <p:graphicFrame>
        <p:nvGraphicFramePr>
          <p:cNvPr id="1026" name="Object 4"/>
          <p:cNvGraphicFramePr>
            <a:graphicFrameLocks noChangeAspect="1"/>
          </p:cNvGraphicFramePr>
          <p:nvPr/>
        </p:nvGraphicFramePr>
        <p:xfrm>
          <a:off x="1285852" y="3050551"/>
          <a:ext cx="6386536" cy="2119937"/>
        </p:xfrm>
        <a:graphic>
          <a:graphicData uri="http://schemas.openxmlformats.org/presentationml/2006/ole">
            <p:oleObj spid="_x0000_s201730" name="Equation" r:id="rId3" imgW="1574640" imgH="520560" progId="Equation.3">
              <p:embed/>
            </p:oleObj>
          </a:graphicData>
        </a:graphic>
      </p:graphicFrame>
      <p:sp>
        <p:nvSpPr>
          <p:cNvPr id="6" name="Slide Number Placeholder 5"/>
          <p:cNvSpPr>
            <a:spLocks noGrp="1"/>
          </p:cNvSpPr>
          <p:nvPr>
            <p:ph type="sldNum" sz="quarter" idx="11"/>
          </p:nvPr>
        </p:nvSpPr>
        <p:spPr/>
        <p:txBody>
          <a:bodyPr/>
          <a:lstStyle/>
          <a:p>
            <a:r>
              <a:rPr lang="en-US" smtClean="0"/>
              <a:t>Chap 4-</a:t>
            </a:r>
            <a:fld id="{4DFA739A-9EBF-47A6-BD3F-3DE25E7186EF}" type="slidenum">
              <a:rPr lang="en-US" smtClean="0"/>
              <a:pPr/>
              <a:t>5</a:t>
            </a:fld>
            <a:endParaRPr lang="en-US"/>
          </a:p>
        </p:txBody>
      </p:sp>
      <p:sp>
        <p:nvSpPr>
          <p:cNvPr id="7" name="Footer Placeholder 6"/>
          <p:cNvSpPr>
            <a:spLocks noGrp="1"/>
          </p:cNvSpPr>
          <p:nvPr>
            <p:ph type="ftr" sz="quarter" idx="10"/>
          </p:nvPr>
        </p:nvSpPr>
        <p:spPr/>
        <p:txBody>
          <a:bodyPr/>
          <a:lstStyle/>
          <a:p>
            <a:r>
              <a:rPr lang="en-US" smtClean="0"/>
              <a:t>Statistika Dasar, 2013</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304800"/>
            <a:ext cx="8229600" cy="838200"/>
          </a:xfrm>
        </p:spPr>
        <p:txBody>
          <a:bodyPr>
            <a:normAutofit/>
          </a:bodyPr>
          <a:lstStyle/>
          <a:p>
            <a:r>
              <a:rPr lang="id-ID" dirty="0" smtClean="0"/>
              <a:t>Sebaran Poisson</a:t>
            </a:r>
            <a:endParaRPr lang="id-ID" dirty="0"/>
          </a:p>
        </p:txBody>
      </p:sp>
      <p:sp>
        <p:nvSpPr>
          <p:cNvPr id="49155" name="Rectangle 3"/>
          <p:cNvSpPr>
            <a:spLocks noGrp="1" noChangeArrowheads="1"/>
          </p:cNvSpPr>
          <p:nvPr>
            <p:ph idx="1"/>
          </p:nvPr>
        </p:nvSpPr>
        <p:spPr>
          <a:xfrm>
            <a:off x="609600" y="1981200"/>
            <a:ext cx="8229600" cy="3733800"/>
          </a:xfrm>
        </p:spPr>
        <p:txBody>
          <a:bodyPr/>
          <a:lstStyle/>
          <a:p>
            <a:pPr>
              <a:buFontTx/>
              <a:buNone/>
            </a:pPr>
            <a:r>
              <a:rPr lang="sv-SE" sz="2800"/>
              <a:t>	</a:t>
            </a:r>
            <a:r>
              <a:rPr lang="sv-SE" sz="2400"/>
              <a:t>Sebaran Poisson tidak berbeda banyak dari sebaran Binomial kecuali bahwa peluang Poisson adalah sangat kecil dan ukuran contoh belum tentu diketahui.  </a:t>
            </a:r>
            <a:r>
              <a:rPr lang="en-US" sz="2400"/>
              <a:t>Asumsi sebaran Poisson adalah</a:t>
            </a:r>
            <a:endParaRPr lang="sv-SE" sz="2400"/>
          </a:p>
          <a:p>
            <a:pPr lvl="1"/>
            <a:r>
              <a:rPr lang="sv-SE" sz="2000"/>
              <a:t>terdapat n tindakan bebas dimana n sangat besar</a:t>
            </a:r>
          </a:p>
          <a:p>
            <a:pPr lvl="1"/>
            <a:r>
              <a:rPr lang="sv-SE" sz="2000"/>
              <a:t>hanya satu keluaran yang dipelajari pada tiap tindakan</a:t>
            </a:r>
          </a:p>
          <a:p>
            <a:pPr lvl="1"/>
            <a:r>
              <a:rPr lang="sv-SE" sz="2000"/>
              <a:t>terdapat peluang yang konstan dari munculnya kejadian tiap tindakan</a:t>
            </a:r>
          </a:p>
          <a:p>
            <a:pPr lvl="1"/>
            <a:r>
              <a:rPr lang="sv-SE" sz="2000"/>
              <a:t>peluang lebih dari satu keluaran pada tiap tindakan sangat kecil atau dapat diabaikan</a:t>
            </a:r>
            <a:r>
              <a:rPr lang="en-US" sz="2000"/>
              <a:t> </a:t>
            </a:r>
          </a:p>
        </p:txBody>
      </p:sp>
      <p:sp>
        <p:nvSpPr>
          <p:cNvPr id="7" name="Slide Number Placeholder 5"/>
          <p:cNvSpPr>
            <a:spLocks noGrp="1"/>
          </p:cNvSpPr>
          <p:nvPr>
            <p:ph type="sldNum" sz="quarter" idx="4294967295"/>
          </p:nvPr>
        </p:nvSpPr>
        <p:spPr>
          <a:xfrm>
            <a:off x="7924800" y="6356350"/>
            <a:ext cx="762000" cy="365125"/>
          </a:xfrm>
          <a:prstGeom prst="rect">
            <a:avLst/>
          </a:prstGeom>
        </p:spPr>
        <p:txBody>
          <a:bodyPr/>
          <a:lstStyle/>
          <a:p>
            <a:fld id="{54F0F6B4-D5DE-405A-BD43-B1680597CF12}" type="slidenum">
              <a:rPr lang="en-US"/>
              <a:pPr/>
              <a:t>6</a:t>
            </a:fld>
            <a:endParaRPr lang="en-US"/>
          </a:p>
        </p:txBody>
      </p:sp>
      <p:sp>
        <p:nvSpPr>
          <p:cNvPr id="5" name="Footer Placeholder 4"/>
          <p:cNvSpPr>
            <a:spLocks noGrp="1"/>
          </p:cNvSpPr>
          <p:nvPr>
            <p:ph type="ftr" sz="quarter" idx="10"/>
          </p:nvPr>
        </p:nvSpPr>
        <p:spPr/>
        <p:txBody>
          <a:bodyPr/>
          <a:lstStyle/>
          <a:p>
            <a:r>
              <a:rPr lang="en-US" smtClean="0"/>
              <a:t>Statistika Dasar, 2013</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9154"/>
                                        </p:tgtEl>
                                        <p:attrNameLst>
                                          <p:attrName>style.visibility</p:attrName>
                                        </p:attrNameLst>
                                      </p:cBhvr>
                                      <p:to>
                                        <p:strVal val="visible"/>
                                      </p:to>
                                    </p:set>
                                    <p:animEffect transition="in" filter="blinds(horizontal)">
                                      <p:cBhvr>
                                        <p:cTn id="7" dur="500"/>
                                        <p:tgtEl>
                                          <p:spTgt spid="49154"/>
                                        </p:tgtEl>
                                      </p:cBhvr>
                                    </p:animEffect>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grpId="0" nodeType="clickEffect">
                                  <p:stCondLst>
                                    <p:cond delay="0"/>
                                  </p:stCondLst>
                                  <p:childTnLst>
                                    <p:set>
                                      <p:cBhvr>
                                        <p:cTn id="11" dur="1" fill="hold">
                                          <p:stCondLst>
                                            <p:cond delay="0"/>
                                          </p:stCondLst>
                                        </p:cTn>
                                        <p:tgtEl>
                                          <p:spTgt spid="49155">
                                            <p:txEl>
                                              <p:pRg st="0" end="0"/>
                                            </p:txEl>
                                          </p:spTgt>
                                        </p:tgtEl>
                                        <p:attrNameLst>
                                          <p:attrName>style.visibility</p:attrName>
                                        </p:attrNameLst>
                                      </p:cBhvr>
                                      <p:to>
                                        <p:strVal val="visible"/>
                                      </p:to>
                                    </p:set>
                                    <p:animEffect transition="in" filter="fade">
                                      <p:cBhvr>
                                        <p:cTn id="12" dur="800" decel="100000"/>
                                        <p:tgtEl>
                                          <p:spTgt spid="49155">
                                            <p:txEl>
                                              <p:pRg st="0" end="0"/>
                                            </p:txEl>
                                          </p:spTgt>
                                        </p:tgtEl>
                                      </p:cBhvr>
                                    </p:animEffect>
                                    <p:anim calcmode="lin" valueType="num">
                                      <p:cBhvr>
                                        <p:cTn id="13" dur="800" decel="100000" fill="hold"/>
                                        <p:tgtEl>
                                          <p:spTgt spid="49155">
                                            <p:txEl>
                                              <p:pRg st="0" end="0"/>
                                            </p:txEl>
                                          </p:spTgt>
                                        </p:tgtEl>
                                        <p:attrNameLst>
                                          <p:attrName>style.rotation</p:attrName>
                                        </p:attrNameLst>
                                      </p:cBhvr>
                                      <p:tavLst>
                                        <p:tav tm="0">
                                          <p:val>
                                            <p:fltVal val="-90"/>
                                          </p:val>
                                        </p:tav>
                                        <p:tav tm="100000">
                                          <p:val>
                                            <p:fltVal val="0"/>
                                          </p:val>
                                        </p:tav>
                                      </p:tavLst>
                                    </p:anim>
                                    <p:anim calcmode="lin" valueType="num">
                                      <p:cBhvr>
                                        <p:cTn id="14" dur="800" decel="100000" fill="hold"/>
                                        <p:tgtEl>
                                          <p:spTgt spid="49155">
                                            <p:txEl>
                                              <p:pRg st="0" end="0"/>
                                            </p:txEl>
                                          </p:spTgt>
                                        </p:tgtEl>
                                        <p:attrNameLst>
                                          <p:attrName>ppt_x</p:attrName>
                                        </p:attrNameLst>
                                      </p:cBhvr>
                                      <p:tavLst>
                                        <p:tav tm="0">
                                          <p:val>
                                            <p:strVal val="#ppt_x+0.4"/>
                                          </p:val>
                                        </p:tav>
                                        <p:tav tm="100000">
                                          <p:val>
                                            <p:strVal val="#ppt_x-0.05"/>
                                          </p:val>
                                        </p:tav>
                                      </p:tavLst>
                                    </p:anim>
                                    <p:anim calcmode="lin" valueType="num">
                                      <p:cBhvr>
                                        <p:cTn id="15" dur="800" decel="100000" fill="hold"/>
                                        <p:tgtEl>
                                          <p:spTgt spid="49155">
                                            <p:txEl>
                                              <p:pRg st="0" end="0"/>
                                            </p:txEl>
                                          </p:spTgt>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49155">
                                            <p:txEl>
                                              <p:pRg st="0" end="0"/>
                                            </p:txEl>
                                          </p:spTgt>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49155">
                                            <p:txEl>
                                              <p:pRg st="0" end="0"/>
                                            </p:txEl>
                                          </p:spTgt>
                                        </p:tgtEl>
                                        <p:attrNameLst>
                                          <p:attrName>ppt_y</p:attrName>
                                        </p:attrNameLst>
                                      </p:cBhvr>
                                      <p:tavLst>
                                        <p:tav tm="0">
                                          <p:val>
                                            <p:strVal val="#ppt_y+0.1"/>
                                          </p:val>
                                        </p:tav>
                                        <p:tav tm="100000">
                                          <p:val>
                                            <p:strVal val="#ppt_y"/>
                                          </p:val>
                                        </p:tav>
                                      </p:tavLst>
                                    </p:anim>
                                  </p:childTnLst>
                                </p:cTn>
                              </p:par>
                              <p:par>
                                <p:cTn id="18" presetID="30" presetClass="entr" presetSubtype="0" fill="hold" grpId="0" nodeType="withEffect">
                                  <p:stCondLst>
                                    <p:cond delay="0"/>
                                  </p:stCondLst>
                                  <p:childTnLst>
                                    <p:set>
                                      <p:cBhvr>
                                        <p:cTn id="19" dur="1" fill="hold">
                                          <p:stCondLst>
                                            <p:cond delay="0"/>
                                          </p:stCondLst>
                                        </p:cTn>
                                        <p:tgtEl>
                                          <p:spTgt spid="49155">
                                            <p:txEl>
                                              <p:pRg st="1" end="1"/>
                                            </p:txEl>
                                          </p:spTgt>
                                        </p:tgtEl>
                                        <p:attrNameLst>
                                          <p:attrName>style.visibility</p:attrName>
                                        </p:attrNameLst>
                                      </p:cBhvr>
                                      <p:to>
                                        <p:strVal val="visible"/>
                                      </p:to>
                                    </p:set>
                                    <p:animEffect transition="in" filter="fade">
                                      <p:cBhvr>
                                        <p:cTn id="20" dur="800" decel="100000"/>
                                        <p:tgtEl>
                                          <p:spTgt spid="49155">
                                            <p:txEl>
                                              <p:pRg st="1" end="1"/>
                                            </p:txEl>
                                          </p:spTgt>
                                        </p:tgtEl>
                                      </p:cBhvr>
                                    </p:animEffect>
                                    <p:anim calcmode="lin" valueType="num">
                                      <p:cBhvr>
                                        <p:cTn id="21" dur="800" decel="100000" fill="hold"/>
                                        <p:tgtEl>
                                          <p:spTgt spid="49155">
                                            <p:txEl>
                                              <p:pRg st="1" end="1"/>
                                            </p:txEl>
                                          </p:spTgt>
                                        </p:tgtEl>
                                        <p:attrNameLst>
                                          <p:attrName>style.rotation</p:attrName>
                                        </p:attrNameLst>
                                      </p:cBhvr>
                                      <p:tavLst>
                                        <p:tav tm="0">
                                          <p:val>
                                            <p:fltVal val="-90"/>
                                          </p:val>
                                        </p:tav>
                                        <p:tav tm="100000">
                                          <p:val>
                                            <p:fltVal val="0"/>
                                          </p:val>
                                        </p:tav>
                                      </p:tavLst>
                                    </p:anim>
                                    <p:anim calcmode="lin" valueType="num">
                                      <p:cBhvr>
                                        <p:cTn id="22" dur="800" decel="100000" fill="hold"/>
                                        <p:tgtEl>
                                          <p:spTgt spid="49155">
                                            <p:txEl>
                                              <p:pRg st="1" end="1"/>
                                            </p:txEl>
                                          </p:spTgt>
                                        </p:tgtEl>
                                        <p:attrNameLst>
                                          <p:attrName>ppt_x</p:attrName>
                                        </p:attrNameLst>
                                      </p:cBhvr>
                                      <p:tavLst>
                                        <p:tav tm="0">
                                          <p:val>
                                            <p:strVal val="#ppt_x+0.4"/>
                                          </p:val>
                                        </p:tav>
                                        <p:tav tm="100000">
                                          <p:val>
                                            <p:strVal val="#ppt_x-0.05"/>
                                          </p:val>
                                        </p:tav>
                                      </p:tavLst>
                                    </p:anim>
                                    <p:anim calcmode="lin" valueType="num">
                                      <p:cBhvr>
                                        <p:cTn id="23" dur="800" decel="100000" fill="hold"/>
                                        <p:tgtEl>
                                          <p:spTgt spid="49155">
                                            <p:txEl>
                                              <p:pRg st="1" end="1"/>
                                            </p:txEl>
                                          </p:spTgt>
                                        </p:tgtEl>
                                        <p:attrNameLst>
                                          <p:attrName>ppt_y</p:attrName>
                                        </p:attrNameLst>
                                      </p:cBhvr>
                                      <p:tavLst>
                                        <p:tav tm="0">
                                          <p:val>
                                            <p:strVal val="#ppt_y-0.4"/>
                                          </p:val>
                                        </p:tav>
                                        <p:tav tm="100000">
                                          <p:val>
                                            <p:strVal val="#ppt_y+0.1"/>
                                          </p:val>
                                        </p:tav>
                                      </p:tavLst>
                                    </p:anim>
                                    <p:anim calcmode="lin" valueType="num">
                                      <p:cBhvr>
                                        <p:cTn id="24" dur="200" accel="100000" fill="hold">
                                          <p:stCondLst>
                                            <p:cond delay="800"/>
                                          </p:stCondLst>
                                        </p:cTn>
                                        <p:tgtEl>
                                          <p:spTgt spid="49155">
                                            <p:txEl>
                                              <p:pRg st="1" end="1"/>
                                            </p:txEl>
                                          </p:spTgt>
                                        </p:tgtEl>
                                        <p:attrNameLst>
                                          <p:attrName>ppt_x</p:attrName>
                                        </p:attrNameLst>
                                      </p:cBhvr>
                                      <p:tavLst>
                                        <p:tav tm="0">
                                          <p:val>
                                            <p:strVal val="#ppt_x-0.05"/>
                                          </p:val>
                                        </p:tav>
                                        <p:tav tm="100000">
                                          <p:val>
                                            <p:strVal val="#ppt_x"/>
                                          </p:val>
                                        </p:tav>
                                      </p:tavLst>
                                    </p:anim>
                                    <p:anim calcmode="lin" valueType="num">
                                      <p:cBhvr>
                                        <p:cTn id="25" dur="200" accel="100000" fill="hold">
                                          <p:stCondLst>
                                            <p:cond delay="800"/>
                                          </p:stCondLst>
                                        </p:cTn>
                                        <p:tgtEl>
                                          <p:spTgt spid="49155">
                                            <p:txEl>
                                              <p:pRg st="1" end="1"/>
                                            </p:txEl>
                                          </p:spTgt>
                                        </p:tgtEl>
                                        <p:attrNameLst>
                                          <p:attrName>ppt_y</p:attrName>
                                        </p:attrNameLst>
                                      </p:cBhvr>
                                      <p:tavLst>
                                        <p:tav tm="0">
                                          <p:val>
                                            <p:strVal val="#ppt_y+0.1"/>
                                          </p:val>
                                        </p:tav>
                                        <p:tav tm="100000">
                                          <p:val>
                                            <p:strVal val="#ppt_y"/>
                                          </p:val>
                                        </p:tav>
                                      </p:tavLst>
                                    </p:anim>
                                  </p:childTnLst>
                                </p:cTn>
                              </p:par>
                              <p:par>
                                <p:cTn id="26" presetID="30" presetClass="entr" presetSubtype="0" fill="hold" grpId="0" nodeType="withEffect">
                                  <p:stCondLst>
                                    <p:cond delay="0"/>
                                  </p:stCondLst>
                                  <p:childTnLst>
                                    <p:set>
                                      <p:cBhvr>
                                        <p:cTn id="27" dur="1" fill="hold">
                                          <p:stCondLst>
                                            <p:cond delay="0"/>
                                          </p:stCondLst>
                                        </p:cTn>
                                        <p:tgtEl>
                                          <p:spTgt spid="49155">
                                            <p:txEl>
                                              <p:pRg st="2" end="2"/>
                                            </p:txEl>
                                          </p:spTgt>
                                        </p:tgtEl>
                                        <p:attrNameLst>
                                          <p:attrName>style.visibility</p:attrName>
                                        </p:attrNameLst>
                                      </p:cBhvr>
                                      <p:to>
                                        <p:strVal val="visible"/>
                                      </p:to>
                                    </p:set>
                                    <p:animEffect transition="in" filter="fade">
                                      <p:cBhvr>
                                        <p:cTn id="28" dur="800" decel="100000"/>
                                        <p:tgtEl>
                                          <p:spTgt spid="49155">
                                            <p:txEl>
                                              <p:pRg st="2" end="2"/>
                                            </p:txEl>
                                          </p:spTgt>
                                        </p:tgtEl>
                                      </p:cBhvr>
                                    </p:animEffect>
                                    <p:anim calcmode="lin" valueType="num">
                                      <p:cBhvr>
                                        <p:cTn id="29" dur="800" decel="100000" fill="hold"/>
                                        <p:tgtEl>
                                          <p:spTgt spid="49155">
                                            <p:txEl>
                                              <p:pRg st="2" end="2"/>
                                            </p:txEl>
                                          </p:spTgt>
                                        </p:tgtEl>
                                        <p:attrNameLst>
                                          <p:attrName>style.rotation</p:attrName>
                                        </p:attrNameLst>
                                      </p:cBhvr>
                                      <p:tavLst>
                                        <p:tav tm="0">
                                          <p:val>
                                            <p:fltVal val="-90"/>
                                          </p:val>
                                        </p:tav>
                                        <p:tav tm="100000">
                                          <p:val>
                                            <p:fltVal val="0"/>
                                          </p:val>
                                        </p:tav>
                                      </p:tavLst>
                                    </p:anim>
                                    <p:anim calcmode="lin" valueType="num">
                                      <p:cBhvr>
                                        <p:cTn id="30" dur="800" decel="100000" fill="hold"/>
                                        <p:tgtEl>
                                          <p:spTgt spid="49155">
                                            <p:txEl>
                                              <p:pRg st="2" end="2"/>
                                            </p:txEl>
                                          </p:spTgt>
                                        </p:tgtEl>
                                        <p:attrNameLst>
                                          <p:attrName>ppt_x</p:attrName>
                                        </p:attrNameLst>
                                      </p:cBhvr>
                                      <p:tavLst>
                                        <p:tav tm="0">
                                          <p:val>
                                            <p:strVal val="#ppt_x+0.4"/>
                                          </p:val>
                                        </p:tav>
                                        <p:tav tm="100000">
                                          <p:val>
                                            <p:strVal val="#ppt_x-0.05"/>
                                          </p:val>
                                        </p:tav>
                                      </p:tavLst>
                                    </p:anim>
                                    <p:anim calcmode="lin" valueType="num">
                                      <p:cBhvr>
                                        <p:cTn id="31" dur="800" decel="100000" fill="hold"/>
                                        <p:tgtEl>
                                          <p:spTgt spid="49155">
                                            <p:txEl>
                                              <p:pRg st="2" end="2"/>
                                            </p:txEl>
                                          </p:spTgt>
                                        </p:tgtEl>
                                        <p:attrNameLst>
                                          <p:attrName>ppt_y</p:attrName>
                                        </p:attrNameLst>
                                      </p:cBhvr>
                                      <p:tavLst>
                                        <p:tav tm="0">
                                          <p:val>
                                            <p:strVal val="#ppt_y-0.4"/>
                                          </p:val>
                                        </p:tav>
                                        <p:tav tm="100000">
                                          <p:val>
                                            <p:strVal val="#ppt_y+0.1"/>
                                          </p:val>
                                        </p:tav>
                                      </p:tavLst>
                                    </p:anim>
                                    <p:anim calcmode="lin" valueType="num">
                                      <p:cBhvr>
                                        <p:cTn id="32" dur="200" accel="100000" fill="hold">
                                          <p:stCondLst>
                                            <p:cond delay="800"/>
                                          </p:stCondLst>
                                        </p:cTn>
                                        <p:tgtEl>
                                          <p:spTgt spid="49155">
                                            <p:txEl>
                                              <p:pRg st="2" end="2"/>
                                            </p:txEl>
                                          </p:spTgt>
                                        </p:tgtEl>
                                        <p:attrNameLst>
                                          <p:attrName>ppt_x</p:attrName>
                                        </p:attrNameLst>
                                      </p:cBhvr>
                                      <p:tavLst>
                                        <p:tav tm="0">
                                          <p:val>
                                            <p:strVal val="#ppt_x-0.05"/>
                                          </p:val>
                                        </p:tav>
                                        <p:tav tm="100000">
                                          <p:val>
                                            <p:strVal val="#ppt_x"/>
                                          </p:val>
                                        </p:tav>
                                      </p:tavLst>
                                    </p:anim>
                                    <p:anim calcmode="lin" valueType="num">
                                      <p:cBhvr>
                                        <p:cTn id="33" dur="200" accel="100000" fill="hold">
                                          <p:stCondLst>
                                            <p:cond delay="800"/>
                                          </p:stCondLst>
                                        </p:cTn>
                                        <p:tgtEl>
                                          <p:spTgt spid="49155">
                                            <p:txEl>
                                              <p:pRg st="2" end="2"/>
                                            </p:txEl>
                                          </p:spTgt>
                                        </p:tgtEl>
                                        <p:attrNameLst>
                                          <p:attrName>ppt_y</p:attrName>
                                        </p:attrNameLst>
                                      </p:cBhvr>
                                      <p:tavLst>
                                        <p:tav tm="0">
                                          <p:val>
                                            <p:strVal val="#ppt_y+0.1"/>
                                          </p:val>
                                        </p:tav>
                                        <p:tav tm="100000">
                                          <p:val>
                                            <p:strVal val="#ppt_y"/>
                                          </p:val>
                                        </p:tav>
                                      </p:tavLst>
                                    </p:anim>
                                  </p:childTnLst>
                                </p:cTn>
                              </p:par>
                              <p:par>
                                <p:cTn id="34" presetID="30" presetClass="entr" presetSubtype="0" fill="hold" grpId="0" nodeType="withEffect">
                                  <p:stCondLst>
                                    <p:cond delay="0"/>
                                  </p:stCondLst>
                                  <p:childTnLst>
                                    <p:set>
                                      <p:cBhvr>
                                        <p:cTn id="35" dur="1" fill="hold">
                                          <p:stCondLst>
                                            <p:cond delay="0"/>
                                          </p:stCondLst>
                                        </p:cTn>
                                        <p:tgtEl>
                                          <p:spTgt spid="49155">
                                            <p:txEl>
                                              <p:pRg st="3" end="3"/>
                                            </p:txEl>
                                          </p:spTgt>
                                        </p:tgtEl>
                                        <p:attrNameLst>
                                          <p:attrName>style.visibility</p:attrName>
                                        </p:attrNameLst>
                                      </p:cBhvr>
                                      <p:to>
                                        <p:strVal val="visible"/>
                                      </p:to>
                                    </p:set>
                                    <p:animEffect transition="in" filter="fade">
                                      <p:cBhvr>
                                        <p:cTn id="36" dur="800" decel="100000"/>
                                        <p:tgtEl>
                                          <p:spTgt spid="49155">
                                            <p:txEl>
                                              <p:pRg st="3" end="3"/>
                                            </p:txEl>
                                          </p:spTgt>
                                        </p:tgtEl>
                                      </p:cBhvr>
                                    </p:animEffect>
                                    <p:anim calcmode="lin" valueType="num">
                                      <p:cBhvr>
                                        <p:cTn id="37" dur="800" decel="100000" fill="hold"/>
                                        <p:tgtEl>
                                          <p:spTgt spid="49155">
                                            <p:txEl>
                                              <p:pRg st="3" end="3"/>
                                            </p:txEl>
                                          </p:spTgt>
                                        </p:tgtEl>
                                        <p:attrNameLst>
                                          <p:attrName>style.rotation</p:attrName>
                                        </p:attrNameLst>
                                      </p:cBhvr>
                                      <p:tavLst>
                                        <p:tav tm="0">
                                          <p:val>
                                            <p:fltVal val="-90"/>
                                          </p:val>
                                        </p:tav>
                                        <p:tav tm="100000">
                                          <p:val>
                                            <p:fltVal val="0"/>
                                          </p:val>
                                        </p:tav>
                                      </p:tavLst>
                                    </p:anim>
                                    <p:anim calcmode="lin" valueType="num">
                                      <p:cBhvr>
                                        <p:cTn id="38" dur="800" decel="100000" fill="hold"/>
                                        <p:tgtEl>
                                          <p:spTgt spid="49155">
                                            <p:txEl>
                                              <p:pRg st="3" end="3"/>
                                            </p:txEl>
                                          </p:spTgt>
                                        </p:tgtEl>
                                        <p:attrNameLst>
                                          <p:attrName>ppt_x</p:attrName>
                                        </p:attrNameLst>
                                      </p:cBhvr>
                                      <p:tavLst>
                                        <p:tav tm="0">
                                          <p:val>
                                            <p:strVal val="#ppt_x+0.4"/>
                                          </p:val>
                                        </p:tav>
                                        <p:tav tm="100000">
                                          <p:val>
                                            <p:strVal val="#ppt_x-0.05"/>
                                          </p:val>
                                        </p:tav>
                                      </p:tavLst>
                                    </p:anim>
                                    <p:anim calcmode="lin" valueType="num">
                                      <p:cBhvr>
                                        <p:cTn id="39" dur="800" decel="100000" fill="hold"/>
                                        <p:tgtEl>
                                          <p:spTgt spid="49155">
                                            <p:txEl>
                                              <p:pRg st="3" end="3"/>
                                            </p:txEl>
                                          </p:spTgt>
                                        </p:tgtEl>
                                        <p:attrNameLst>
                                          <p:attrName>ppt_y</p:attrName>
                                        </p:attrNameLst>
                                      </p:cBhvr>
                                      <p:tavLst>
                                        <p:tav tm="0">
                                          <p:val>
                                            <p:strVal val="#ppt_y-0.4"/>
                                          </p:val>
                                        </p:tav>
                                        <p:tav tm="100000">
                                          <p:val>
                                            <p:strVal val="#ppt_y+0.1"/>
                                          </p:val>
                                        </p:tav>
                                      </p:tavLst>
                                    </p:anim>
                                    <p:anim calcmode="lin" valueType="num">
                                      <p:cBhvr>
                                        <p:cTn id="40" dur="200" accel="100000" fill="hold">
                                          <p:stCondLst>
                                            <p:cond delay="800"/>
                                          </p:stCondLst>
                                        </p:cTn>
                                        <p:tgtEl>
                                          <p:spTgt spid="49155">
                                            <p:txEl>
                                              <p:pRg st="3" end="3"/>
                                            </p:txEl>
                                          </p:spTgt>
                                        </p:tgtEl>
                                        <p:attrNameLst>
                                          <p:attrName>ppt_x</p:attrName>
                                        </p:attrNameLst>
                                      </p:cBhvr>
                                      <p:tavLst>
                                        <p:tav tm="0">
                                          <p:val>
                                            <p:strVal val="#ppt_x-0.05"/>
                                          </p:val>
                                        </p:tav>
                                        <p:tav tm="100000">
                                          <p:val>
                                            <p:strVal val="#ppt_x"/>
                                          </p:val>
                                        </p:tav>
                                      </p:tavLst>
                                    </p:anim>
                                    <p:anim calcmode="lin" valueType="num">
                                      <p:cBhvr>
                                        <p:cTn id="41" dur="200" accel="100000" fill="hold">
                                          <p:stCondLst>
                                            <p:cond delay="800"/>
                                          </p:stCondLst>
                                        </p:cTn>
                                        <p:tgtEl>
                                          <p:spTgt spid="49155">
                                            <p:txEl>
                                              <p:pRg st="3" end="3"/>
                                            </p:txEl>
                                          </p:spTgt>
                                        </p:tgtEl>
                                        <p:attrNameLst>
                                          <p:attrName>ppt_y</p:attrName>
                                        </p:attrNameLst>
                                      </p:cBhvr>
                                      <p:tavLst>
                                        <p:tav tm="0">
                                          <p:val>
                                            <p:strVal val="#ppt_y+0.1"/>
                                          </p:val>
                                        </p:tav>
                                        <p:tav tm="100000">
                                          <p:val>
                                            <p:strVal val="#ppt_y"/>
                                          </p:val>
                                        </p:tav>
                                      </p:tavLst>
                                    </p:anim>
                                  </p:childTnLst>
                                </p:cTn>
                              </p:par>
                              <p:par>
                                <p:cTn id="42" presetID="30" presetClass="entr" presetSubtype="0" fill="hold" grpId="0" nodeType="withEffect">
                                  <p:stCondLst>
                                    <p:cond delay="0"/>
                                  </p:stCondLst>
                                  <p:childTnLst>
                                    <p:set>
                                      <p:cBhvr>
                                        <p:cTn id="43" dur="1" fill="hold">
                                          <p:stCondLst>
                                            <p:cond delay="0"/>
                                          </p:stCondLst>
                                        </p:cTn>
                                        <p:tgtEl>
                                          <p:spTgt spid="49155">
                                            <p:txEl>
                                              <p:pRg st="4" end="4"/>
                                            </p:txEl>
                                          </p:spTgt>
                                        </p:tgtEl>
                                        <p:attrNameLst>
                                          <p:attrName>style.visibility</p:attrName>
                                        </p:attrNameLst>
                                      </p:cBhvr>
                                      <p:to>
                                        <p:strVal val="visible"/>
                                      </p:to>
                                    </p:set>
                                    <p:animEffect transition="in" filter="fade">
                                      <p:cBhvr>
                                        <p:cTn id="44" dur="800" decel="100000"/>
                                        <p:tgtEl>
                                          <p:spTgt spid="49155">
                                            <p:txEl>
                                              <p:pRg st="4" end="4"/>
                                            </p:txEl>
                                          </p:spTgt>
                                        </p:tgtEl>
                                      </p:cBhvr>
                                    </p:animEffect>
                                    <p:anim calcmode="lin" valueType="num">
                                      <p:cBhvr>
                                        <p:cTn id="45" dur="800" decel="100000" fill="hold"/>
                                        <p:tgtEl>
                                          <p:spTgt spid="49155">
                                            <p:txEl>
                                              <p:pRg st="4" end="4"/>
                                            </p:txEl>
                                          </p:spTgt>
                                        </p:tgtEl>
                                        <p:attrNameLst>
                                          <p:attrName>style.rotation</p:attrName>
                                        </p:attrNameLst>
                                      </p:cBhvr>
                                      <p:tavLst>
                                        <p:tav tm="0">
                                          <p:val>
                                            <p:fltVal val="-90"/>
                                          </p:val>
                                        </p:tav>
                                        <p:tav tm="100000">
                                          <p:val>
                                            <p:fltVal val="0"/>
                                          </p:val>
                                        </p:tav>
                                      </p:tavLst>
                                    </p:anim>
                                    <p:anim calcmode="lin" valueType="num">
                                      <p:cBhvr>
                                        <p:cTn id="46" dur="800" decel="100000" fill="hold"/>
                                        <p:tgtEl>
                                          <p:spTgt spid="49155">
                                            <p:txEl>
                                              <p:pRg st="4" end="4"/>
                                            </p:txEl>
                                          </p:spTgt>
                                        </p:tgtEl>
                                        <p:attrNameLst>
                                          <p:attrName>ppt_x</p:attrName>
                                        </p:attrNameLst>
                                      </p:cBhvr>
                                      <p:tavLst>
                                        <p:tav tm="0">
                                          <p:val>
                                            <p:strVal val="#ppt_x+0.4"/>
                                          </p:val>
                                        </p:tav>
                                        <p:tav tm="100000">
                                          <p:val>
                                            <p:strVal val="#ppt_x-0.05"/>
                                          </p:val>
                                        </p:tav>
                                      </p:tavLst>
                                    </p:anim>
                                    <p:anim calcmode="lin" valueType="num">
                                      <p:cBhvr>
                                        <p:cTn id="47" dur="800" decel="100000" fill="hold"/>
                                        <p:tgtEl>
                                          <p:spTgt spid="49155">
                                            <p:txEl>
                                              <p:pRg st="4" end="4"/>
                                            </p:txEl>
                                          </p:spTgt>
                                        </p:tgtEl>
                                        <p:attrNameLst>
                                          <p:attrName>ppt_y</p:attrName>
                                        </p:attrNameLst>
                                      </p:cBhvr>
                                      <p:tavLst>
                                        <p:tav tm="0">
                                          <p:val>
                                            <p:strVal val="#ppt_y-0.4"/>
                                          </p:val>
                                        </p:tav>
                                        <p:tav tm="100000">
                                          <p:val>
                                            <p:strVal val="#ppt_y+0.1"/>
                                          </p:val>
                                        </p:tav>
                                      </p:tavLst>
                                    </p:anim>
                                    <p:anim calcmode="lin" valueType="num">
                                      <p:cBhvr>
                                        <p:cTn id="48" dur="200" accel="100000" fill="hold">
                                          <p:stCondLst>
                                            <p:cond delay="800"/>
                                          </p:stCondLst>
                                        </p:cTn>
                                        <p:tgtEl>
                                          <p:spTgt spid="49155">
                                            <p:txEl>
                                              <p:pRg st="4" end="4"/>
                                            </p:txEl>
                                          </p:spTgt>
                                        </p:tgtEl>
                                        <p:attrNameLst>
                                          <p:attrName>ppt_x</p:attrName>
                                        </p:attrNameLst>
                                      </p:cBhvr>
                                      <p:tavLst>
                                        <p:tav tm="0">
                                          <p:val>
                                            <p:strVal val="#ppt_x-0.05"/>
                                          </p:val>
                                        </p:tav>
                                        <p:tav tm="100000">
                                          <p:val>
                                            <p:strVal val="#ppt_x"/>
                                          </p:val>
                                        </p:tav>
                                      </p:tavLst>
                                    </p:anim>
                                    <p:anim calcmode="lin" valueType="num">
                                      <p:cBhvr>
                                        <p:cTn id="49" dur="200" accel="100000" fill="hold">
                                          <p:stCondLst>
                                            <p:cond delay="800"/>
                                          </p:stCondLst>
                                        </p:cTn>
                                        <p:tgtEl>
                                          <p:spTgt spid="49155">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P spid="4915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t>Teladan Peubah Poisson</a:t>
            </a:r>
          </a:p>
        </p:txBody>
      </p:sp>
      <p:sp>
        <p:nvSpPr>
          <p:cNvPr id="50179" name="Rectangle 3"/>
          <p:cNvSpPr>
            <a:spLocks noGrp="1" noChangeArrowheads="1"/>
          </p:cNvSpPr>
          <p:nvPr>
            <p:ph idx="1"/>
          </p:nvPr>
        </p:nvSpPr>
        <p:spPr>
          <a:xfrm>
            <a:off x="1066800" y="2057400"/>
            <a:ext cx="7086600" cy="3124200"/>
          </a:xfrm>
        </p:spPr>
        <p:txBody>
          <a:bodyPr/>
          <a:lstStyle/>
          <a:p>
            <a:pPr>
              <a:lnSpc>
                <a:spcPct val="90000"/>
              </a:lnSpc>
            </a:pPr>
            <a:r>
              <a:rPr lang="en-US" sz="2800"/>
              <a:t>Banyaknya kecelakaan yang terjadi dalam satu minggu di jalan tol</a:t>
            </a:r>
          </a:p>
          <a:p>
            <a:pPr>
              <a:lnSpc>
                <a:spcPct val="90000"/>
              </a:lnSpc>
            </a:pPr>
            <a:r>
              <a:rPr lang="en-US" sz="2800"/>
              <a:t>Banyaknya nasabah yang datang ke BRI Unit dalam interval waktu tertentu (misal tiap menit atau tiap lima menit)</a:t>
            </a:r>
          </a:p>
          <a:p>
            <a:pPr>
              <a:lnSpc>
                <a:spcPct val="90000"/>
              </a:lnSpc>
            </a:pPr>
            <a:r>
              <a:rPr lang="en-US" sz="2800"/>
              <a:t>Banyaknya pelanggan yang keluar dari suatu sistem layanan</a:t>
            </a:r>
          </a:p>
        </p:txBody>
      </p:sp>
      <p:sp>
        <p:nvSpPr>
          <p:cNvPr id="6" name="Slide Number Placeholder 5"/>
          <p:cNvSpPr>
            <a:spLocks noGrp="1"/>
          </p:cNvSpPr>
          <p:nvPr>
            <p:ph type="sldNum" sz="quarter" idx="4294967295"/>
          </p:nvPr>
        </p:nvSpPr>
        <p:spPr>
          <a:xfrm>
            <a:off x="7924800" y="6356350"/>
            <a:ext cx="762000" cy="365125"/>
          </a:xfrm>
          <a:prstGeom prst="rect">
            <a:avLst/>
          </a:prstGeom>
        </p:spPr>
        <p:txBody>
          <a:bodyPr/>
          <a:lstStyle/>
          <a:p>
            <a:fld id="{4977F60B-71B7-4C0B-80A1-A4A8255DCF9F}" type="slidenum">
              <a:rPr lang="en-US"/>
              <a:pPr/>
              <a:t>7</a:t>
            </a:fld>
            <a:endParaRPr lang="en-US"/>
          </a:p>
        </p:txBody>
      </p:sp>
      <p:sp>
        <p:nvSpPr>
          <p:cNvPr id="5" name="Footer Placeholder 4"/>
          <p:cNvSpPr>
            <a:spLocks noGrp="1"/>
          </p:cNvSpPr>
          <p:nvPr>
            <p:ph type="ftr" sz="quarter" idx="10"/>
          </p:nvPr>
        </p:nvSpPr>
        <p:spPr/>
        <p:txBody>
          <a:bodyPr/>
          <a:lstStyle/>
          <a:p>
            <a:r>
              <a:rPr lang="en-US" smtClean="0"/>
              <a:t>Statistika Dasar, 2013</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50178"/>
                                        </p:tgtEl>
                                        <p:attrNameLst>
                                          <p:attrName>style.visibility</p:attrName>
                                        </p:attrNameLst>
                                      </p:cBhvr>
                                      <p:to>
                                        <p:strVal val="visible"/>
                                      </p:to>
                                    </p:set>
                                    <p:anim by="(-#ppt_w*2)" calcmode="lin" valueType="num">
                                      <p:cBhvr rctx="PPT">
                                        <p:cTn id="7" dur="500" autoRev="1" fill="hold">
                                          <p:stCondLst>
                                            <p:cond delay="0"/>
                                          </p:stCondLst>
                                        </p:cTn>
                                        <p:tgtEl>
                                          <p:spTgt spid="50178"/>
                                        </p:tgtEl>
                                        <p:attrNameLst>
                                          <p:attrName>ppt_w</p:attrName>
                                        </p:attrNameLst>
                                      </p:cBhvr>
                                    </p:anim>
                                    <p:anim by="(#ppt_w*0.50)" calcmode="lin" valueType="num">
                                      <p:cBhvr>
                                        <p:cTn id="8" dur="500" decel="50000" autoRev="1" fill="hold">
                                          <p:stCondLst>
                                            <p:cond delay="0"/>
                                          </p:stCondLst>
                                        </p:cTn>
                                        <p:tgtEl>
                                          <p:spTgt spid="50178"/>
                                        </p:tgtEl>
                                        <p:attrNameLst>
                                          <p:attrName>ppt_x</p:attrName>
                                        </p:attrNameLst>
                                      </p:cBhvr>
                                    </p:anim>
                                    <p:anim from="(-#ppt_h/2)" to="(#ppt_y)" calcmode="lin" valueType="num">
                                      <p:cBhvr>
                                        <p:cTn id="9" dur="1000" fill="hold">
                                          <p:stCondLst>
                                            <p:cond delay="0"/>
                                          </p:stCondLst>
                                        </p:cTn>
                                        <p:tgtEl>
                                          <p:spTgt spid="50178"/>
                                        </p:tgtEl>
                                        <p:attrNameLst>
                                          <p:attrName>ppt_y</p:attrName>
                                        </p:attrNameLst>
                                      </p:cBhvr>
                                    </p:anim>
                                    <p:animRot by="21600000">
                                      <p:cBhvr>
                                        <p:cTn id="10" dur="1000" fill="hold">
                                          <p:stCondLst>
                                            <p:cond delay="0"/>
                                          </p:stCondLst>
                                        </p:cTn>
                                        <p:tgtEl>
                                          <p:spTgt spid="5017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8" presetClass="entr" presetSubtype="0" accel="100000" fill="hold" grpId="0" nodeType="clickEffect">
                                  <p:stCondLst>
                                    <p:cond delay="0"/>
                                  </p:stCondLst>
                                  <p:childTnLst>
                                    <p:set>
                                      <p:cBhvr>
                                        <p:cTn id="14" dur="1" fill="hold">
                                          <p:stCondLst>
                                            <p:cond delay="0"/>
                                          </p:stCondLst>
                                        </p:cTn>
                                        <p:tgtEl>
                                          <p:spTgt spid="50179">
                                            <p:txEl>
                                              <p:pRg st="0" end="0"/>
                                            </p:txEl>
                                          </p:spTgt>
                                        </p:tgtEl>
                                        <p:attrNameLst>
                                          <p:attrName>style.visibility</p:attrName>
                                        </p:attrNameLst>
                                      </p:cBhvr>
                                      <p:to>
                                        <p:strVal val="visible"/>
                                      </p:to>
                                    </p:set>
                                    <p:anim calcmode="lin" valueType="num">
                                      <p:cBhvr>
                                        <p:cTn id="15" dur="500" fill="hold"/>
                                        <p:tgtEl>
                                          <p:spTgt spid="50179">
                                            <p:txEl>
                                              <p:pRg st="0" end="0"/>
                                            </p:txEl>
                                          </p:spTgt>
                                        </p:tgtEl>
                                        <p:attrNameLst>
                                          <p:attrName>ppt_w</p:attrName>
                                        </p:attrNameLst>
                                      </p:cBhvr>
                                      <p:tavLst>
                                        <p:tav tm="0">
                                          <p:val>
                                            <p:strVal val="#ppt_w*2.5"/>
                                          </p:val>
                                        </p:tav>
                                        <p:tav tm="100000">
                                          <p:val>
                                            <p:strVal val="#ppt_w"/>
                                          </p:val>
                                        </p:tav>
                                      </p:tavLst>
                                    </p:anim>
                                    <p:anim calcmode="lin" valueType="num">
                                      <p:cBhvr>
                                        <p:cTn id="16" dur="500" fill="hold"/>
                                        <p:tgtEl>
                                          <p:spTgt spid="50179">
                                            <p:txEl>
                                              <p:pRg st="0" end="0"/>
                                            </p:txEl>
                                          </p:spTgt>
                                        </p:tgtEl>
                                        <p:attrNameLst>
                                          <p:attrName>ppt_h</p:attrName>
                                        </p:attrNameLst>
                                      </p:cBhvr>
                                      <p:tavLst>
                                        <p:tav tm="0">
                                          <p:val>
                                            <p:strVal val="#ppt_h*0.01"/>
                                          </p:val>
                                        </p:tav>
                                        <p:tav tm="100000">
                                          <p:val>
                                            <p:strVal val="#ppt_h"/>
                                          </p:val>
                                        </p:tav>
                                      </p:tavLst>
                                    </p:anim>
                                    <p:anim calcmode="lin" valueType="num">
                                      <p:cBhvr>
                                        <p:cTn id="17" dur="500" fill="hold"/>
                                        <p:tgtEl>
                                          <p:spTgt spid="50179">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50179">
                                            <p:txEl>
                                              <p:pRg st="0" end="0"/>
                                            </p:txEl>
                                          </p:spTgt>
                                        </p:tgtEl>
                                        <p:attrNameLst>
                                          <p:attrName>ppt_y</p:attrName>
                                        </p:attrNameLst>
                                      </p:cBhvr>
                                      <p:tavLst>
                                        <p:tav tm="0">
                                          <p:val>
                                            <p:strVal val="#ppt_h+1"/>
                                          </p:val>
                                        </p:tav>
                                        <p:tav tm="100000">
                                          <p:val>
                                            <p:strVal val="#ppt_y"/>
                                          </p:val>
                                        </p:tav>
                                      </p:tavLst>
                                    </p:anim>
                                    <p:animEffect transition="in" filter="fade">
                                      <p:cBhvr>
                                        <p:cTn id="19" dur="500"/>
                                        <p:tgtEl>
                                          <p:spTgt spid="50179">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8" presetClass="entr" presetSubtype="0" accel="100000" fill="hold" grpId="0" nodeType="clickEffect">
                                  <p:stCondLst>
                                    <p:cond delay="0"/>
                                  </p:stCondLst>
                                  <p:childTnLst>
                                    <p:set>
                                      <p:cBhvr>
                                        <p:cTn id="23" dur="1" fill="hold">
                                          <p:stCondLst>
                                            <p:cond delay="0"/>
                                          </p:stCondLst>
                                        </p:cTn>
                                        <p:tgtEl>
                                          <p:spTgt spid="50179">
                                            <p:txEl>
                                              <p:pRg st="1" end="1"/>
                                            </p:txEl>
                                          </p:spTgt>
                                        </p:tgtEl>
                                        <p:attrNameLst>
                                          <p:attrName>style.visibility</p:attrName>
                                        </p:attrNameLst>
                                      </p:cBhvr>
                                      <p:to>
                                        <p:strVal val="visible"/>
                                      </p:to>
                                    </p:set>
                                    <p:anim calcmode="lin" valueType="num">
                                      <p:cBhvr>
                                        <p:cTn id="24" dur="500" fill="hold"/>
                                        <p:tgtEl>
                                          <p:spTgt spid="50179">
                                            <p:txEl>
                                              <p:pRg st="1" end="1"/>
                                            </p:txEl>
                                          </p:spTgt>
                                        </p:tgtEl>
                                        <p:attrNameLst>
                                          <p:attrName>ppt_w</p:attrName>
                                        </p:attrNameLst>
                                      </p:cBhvr>
                                      <p:tavLst>
                                        <p:tav tm="0">
                                          <p:val>
                                            <p:strVal val="#ppt_w*2.5"/>
                                          </p:val>
                                        </p:tav>
                                        <p:tav tm="100000">
                                          <p:val>
                                            <p:strVal val="#ppt_w"/>
                                          </p:val>
                                        </p:tav>
                                      </p:tavLst>
                                    </p:anim>
                                    <p:anim calcmode="lin" valueType="num">
                                      <p:cBhvr>
                                        <p:cTn id="25" dur="500" fill="hold"/>
                                        <p:tgtEl>
                                          <p:spTgt spid="50179">
                                            <p:txEl>
                                              <p:pRg st="1" end="1"/>
                                            </p:txEl>
                                          </p:spTgt>
                                        </p:tgtEl>
                                        <p:attrNameLst>
                                          <p:attrName>ppt_h</p:attrName>
                                        </p:attrNameLst>
                                      </p:cBhvr>
                                      <p:tavLst>
                                        <p:tav tm="0">
                                          <p:val>
                                            <p:strVal val="#ppt_h*0.01"/>
                                          </p:val>
                                        </p:tav>
                                        <p:tav tm="100000">
                                          <p:val>
                                            <p:strVal val="#ppt_h"/>
                                          </p:val>
                                        </p:tav>
                                      </p:tavLst>
                                    </p:anim>
                                    <p:anim calcmode="lin" valueType="num">
                                      <p:cBhvr>
                                        <p:cTn id="26" dur="500" fill="hold"/>
                                        <p:tgtEl>
                                          <p:spTgt spid="50179">
                                            <p:txEl>
                                              <p:pRg st="1" end="1"/>
                                            </p:txEl>
                                          </p:spTgt>
                                        </p:tgtEl>
                                        <p:attrNameLst>
                                          <p:attrName>ppt_x</p:attrName>
                                        </p:attrNameLst>
                                      </p:cBhvr>
                                      <p:tavLst>
                                        <p:tav tm="0">
                                          <p:val>
                                            <p:strVal val="#ppt_x"/>
                                          </p:val>
                                        </p:tav>
                                        <p:tav tm="100000">
                                          <p:val>
                                            <p:strVal val="#ppt_x"/>
                                          </p:val>
                                        </p:tav>
                                      </p:tavLst>
                                    </p:anim>
                                    <p:anim calcmode="lin" valueType="num">
                                      <p:cBhvr>
                                        <p:cTn id="27" dur="500" fill="hold"/>
                                        <p:tgtEl>
                                          <p:spTgt spid="50179">
                                            <p:txEl>
                                              <p:pRg st="1" end="1"/>
                                            </p:txEl>
                                          </p:spTgt>
                                        </p:tgtEl>
                                        <p:attrNameLst>
                                          <p:attrName>ppt_y</p:attrName>
                                        </p:attrNameLst>
                                      </p:cBhvr>
                                      <p:tavLst>
                                        <p:tav tm="0">
                                          <p:val>
                                            <p:strVal val="#ppt_h+1"/>
                                          </p:val>
                                        </p:tav>
                                        <p:tav tm="100000">
                                          <p:val>
                                            <p:strVal val="#ppt_y"/>
                                          </p:val>
                                        </p:tav>
                                      </p:tavLst>
                                    </p:anim>
                                    <p:animEffect transition="in" filter="fade">
                                      <p:cBhvr>
                                        <p:cTn id="28" dur="500"/>
                                        <p:tgtEl>
                                          <p:spTgt spid="50179">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8" presetClass="entr" presetSubtype="0" accel="100000" fill="hold" grpId="0" nodeType="clickEffect">
                                  <p:stCondLst>
                                    <p:cond delay="0"/>
                                  </p:stCondLst>
                                  <p:childTnLst>
                                    <p:set>
                                      <p:cBhvr>
                                        <p:cTn id="32" dur="1" fill="hold">
                                          <p:stCondLst>
                                            <p:cond delay="0"/>
                                          </p:stCondLst>
                                        </p:cTn>
                                        <p:tgtEl>
                                          <p:spTgt spid="50179">
                                            <p:txEl>
                                              <p:pRg st="2" end="2"/>
                                            </p:txEl>
                                          </p:spTgt>
                                        </p:tgtEl>
                                        <p:attrNameLst>
                                          <p:attrName>style.visibility</p:attrName>
                                        </p:attrNameLst>
                                      </p:cBhvr>
                                      <p:to>
                                        <p:strVal val="visible"/>
                                      </p:to>
                                    </p:set>
                                    <p:anim calcmode="lin" valueType="num">
                                      <p:cBhvr>
                                        <p:cTn id="33" dur="500" fill="hold"/>
                                        <p:tgtEl>
                                          <p:spTgt spid="50179">
                                            <p:txEl>
                                              <p:pRg st="2" end="2"/>
                                            </p:txEl>
                                          </p:spTgt>
                                        </p:tgtEl>
                                        <p:attrNameLst>
                                          <p:attrName>ppt_w</p:attrName>
                                        </p:attrNameLst>
                                      </p:cBhvr>
                                      <p:tavLst>
                                        <p:tav tm="0">
                                          <p:val>
                                            <p:strVal val="#ppt_w*2.5"/>
                                          </p:val>
                                        </p:tav>
                                        <p:tav tm="100000">
                                          <p:val>
                                            <p:strVal val="#ppt_w"/>
                                          </p:val>
                                        </p:tav>
                                      </p:tavLst>
                                    </p:anim>
                                    <p:anim calcmode="lin" valueType="num">
                                      <p:cBhvr>
                                        <p:cTn id="34" dur="500" fill="hold"/>
                                        <p:tgtEl>
                                          <p:spTgt spid="50179">
                                            <p:txEl>
                                              <p:pRg st="2" end="2"/>
                                            </p:txEl>
                                          </p:spTgt>
                                        </p:tgtEl>
                                        <p:attrNameLst>
                                          <p:attrName>ppt_h</p:attrName>
                                        </p:attrNameLst>
                                      </p:cBhvr>
                                      <p:tavLst>
                                        <p:tav tm="0">
                                          <p:val>
                                            <p:strVal val="#ppt_h*0.01"/>
                                          </p:val>
                                        </p:tav>
                                        <p:tav tm="100000">
                                          <p:val>
                                            <p:strVal val="#ppt_h"/>
                                          </p:val>
                                        </p:tav>
                                      </p:tavLst>
                                    </p:anim>
                                    <p:anim calcmode="lin" valueType="num">
                                      <p:cBhvr>
                                        <p:cTn id="35" dur="500" fill="hold"/>
                                        <p:tgtEl>
                                          <p:spTgt spid="50179">
                                            <p:txEl>
                                              <p:pRg st="2" end="2"/>
                                            </p:txEl>
                                          </p:spTgt>
                                        </p:tgtEl>
                                        <p:attrNameLst>
                                          <p:attrName>ppt_x</p:attrName>
                                        </p:attrNameLst>
                                      </p:cBhvr>
                                      <p:tavLst>
                                        <p:tav tm="0">
                                          <p:val>
                                            <p:strVal val="#ppt_x"/>
                                          </p:val>
                                        </p:tav>
                                        <p:tav tm="100000">
                                          <p:val>
                                            <p:strVal val="#ppt_x"/>
                                          </p:val>
                                        </p:tav>
                                      </p:tavLst>
                                    </p:anim>
                                    <p:anim calcmode="lin" valueType="num">
                                      <p:cBhvr>
                                        <p:cTn id="36" dur="500" fill="hold"/>
                                        <p:tgtEl>
                                          <p:spTgt spid="50179">
                                            <p:txEl>
                                              <p:pRg st="2" end="2"/>
                                            </p:txEl>
                                          </p:spTgt>
                                        </p:tgtEl>
                                        <p:attrNameLst>
                                          <p:attrName>ppt_y</p:attrName>
                                        </p:attrNameLst>
                                      </p:cBhvr>
                                      <p:tavLst>
                                        <p:tav tm="0">
                                          <p:val>
                                            <p:strVal val="#ppt_h+1"/>
                                          </p:val>
                                        </p:tav>
                                        <p:tav tm="100000">
                                          <p:val>
                                            <p:strVal val="#ppt_y"/>
                                          </p:val>
                                        </p:tav>
                                      </p:tavLst>
                                    </p:anim>
                                    <p:animEffect transition="in" filter="fade">
                                      <p:cBhvr>
                                        <p:cTn id="37" dur="500"/>
                                        <p:tgtEl>
                                          <p:spTgt spid="501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017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t>Fungsi Peluang Poisson</a:t>
            </a:r>
          </a:p>
        </p:txBody>
      </p:sp>
      <p:sp>
        <p:nvSpPr>
          <p:cNvPr id="8" name="Slide Number Placeholder 5"/>
          <p:cNvSpPr>
            <a:spLocks noGrp="1"/>
          </p:cNvSpPr>
          <p:nvPr>
            <p:ph type="sldNum" sz="quarter" idx="4294967295"/>
          </p:nvPr>
        </p:nvSpPr>
        <p:spPr>
          <a:xfrm>
            <a:off x="7924800" y="6356350"/>
            <a:ext cx="762000" cy="365125"/>
          </a:xfrm>
          <a:prstGeom prst="rect">
            <a:avLst/>
          </a:prstGeom>
        </p:spPr>
        <p:txBody>
          <a:bodyPr/>
          <a:lstStyle/>
          <a:p>
            <a:fld id="{FAB0E56F-6344-406D-8AAC-B5546994AE8B}" type="slidenum">
              <a:rPr lang="en-US"/>
              <a:pPr/>
              <a:t>8</a:t>
            </a:fld>
            <a:endParaRPr lang="en-US"/>
          </a:p>
        </p:txBody>
      </p:sp>
      <p:sp>
        <p:nvSpPr>
          <p:cNvPr id="51203" name="Text Box 3"/>
          <p:cNvSpPr txBox="1">
            <a:spLocks noChangeArrowheads="1"/>
          </p:cNvSpPr>
          <p:nvPr/>
        </p:nvSpPr>
        <p:spPr bwMode="auto">
          <a:xfrm>
            <a:off x="1447800" y="1752600"/>
            <a:ext cx="6324600" cy="641350"/>
          </a:xfrm>
          <a:prstGeom prst="rect">
            <a:avLst/>
          </a:prstGeom>
          <a:noFill/>
          <a:ln w="9525">
            <a:noFill/>
            <a:miter lim="800000"/>
            <a:headEnd/>
            <a:tailEnd/>
          </a:ln>
          <a:effectLst/>
        </p:spPr>
        <p:txBody>
          <a:bodyPr>
            <a:spAutoFit/>
          </a:bodyPr>
          <a:lstStyle/>
          <a:p>
            <a:pPr>
              <a:spcBef>
                <a:spcPct val="50000"/>
              </a:spcBef>
            </a:pPr>
            <a:r>
              <a:rPr lang="en-US" i="1"/>
              <a:t>Secara umum fungsi kepekatan peluang Poisson dengan parameter </a:t>
            </a:r>
            <a:r>
              <a:rPr lang="en-US" i="1">
                <a:latin typeface="Symbol" pitchFamily="18" charset="2"/>
              </a:rPr>
              <a:t>m</a:t>
            </a:r>
            <a:r>
              <a:rPr lang="en-US" i="1"/>
              <a:t> dapat dituliskan sebagai berikut </a:t>
            </a:r>
          </a:p>
        </p:txBody>
      </p:sp>
      <p:sp>
        <p:nvSpPr>
          <p:cNvPr id="51204" name="Rectangle 4"/>
          <p:cNvSpPr>
            <a:spLocks noChangeArrowheads="1"/>
          </p:cNvSpPr>
          <p:nvPr/>
        </p:nvSpPr>
        <p:spPr bwMode="auto">
          <a:xfrm>
            <a:off x="0" y="312420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51205" name="Object 5"/>
          <p:cNvGraphicFramePr>
            <a:graphicFrameLocks noChangeAspect="1"/>
          </p:cNvGraphicFramePr>
          <p:nvPr/>
        </p:nvGraphicFramePr>
        <p:xfrm>
          <a:off x="2093913" y="2971800"/>
          <a:ext cx="5032375" cy="1179513"/>
        </p:xfrm>
        <a:graphic>
          <a:graphicData uri="http://schemas.openxmlformats.org/presentationml/2006/ole">
            <p:oleObj spid="_x0000_s205826" name="Equation" r:id="rId3" imgW="2603160" imgH="609480" progId="Equation.3">
              <p:embed/>
            </p:oleObj>
          </a:graphicData>
        </a:graphic>
      </p:graphicFrame>
      <p:sp>
        <p:nvSpPr>
          <p:cNvPr id="7" name="Footer Placeholder 6"/>
          <p:cNvSpPr>
            <a:spLocks noGrp="1"/>
          </p:cNvSpPr>
          <p:nvPr>
            <p:ph type="ftr" sz="quarter" idx="10"/>
          </p:nvPr>
        </p:nvSpPr>
        <p:spPr/>
        <p:txBody>
          <a:bodyPr/>
          <a:lstStyle/>
          <a:p>
            <a:r>
              <a:rPr lang="en-US" smtClean="0"/>
              <a:t>Statistika Dasar, 2013</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51202"/>
                                        </p:tgtEl>
                                        <p:attrNameLst>
                                          <p:attrName>style.visibility</p:attrName>
                                        </p:attrNameLst>
                                      </p:cBhvr>
                                      <p:to>
                                        <p:strVal val="visible"/>
                                      </p:to>
                                    </p:set>
                                    <p:anim by="(-#ppt_w*2)" calcmode="lin" valueType="num">
                                      <p:cBhvr rctx="PPT">
                                        <p:cTn id="7" dur="500" autoRev="1" fill="hold">
                                          <p:stCondLst>
                                            <p:cond delay="0"/>
                                          </p:stCondLst>
                                        </p:cTn>
                                        <p:tgtEl>
                                          <p:spTgt spid="51202"/>
                                        </p:tgtEl>
                                        <p:attrNameLst>
                                          <p:attrName>ppt_w</p:attrName>
                                        </p:attrNameLst>
                                      </p:cBhvr>
                                    </p:anim>
                                    <p:anim by="(#ppt_w*0.50)" calcmode="lin" valueType="num">
                                      <p:cBhvr>
                                        <p:cTn id="8" dur="500" decel="50000" autoRev="1" fill="hold">
                                          <p:stCondLst>
                                            <p:cond delay="0"/>
                                          </p:stCondLst>
                                        </p:cTn>
                                        <p:tgtEl>
                                          <p:spTgt spid="51202"/>
                                        </p:tgtEl>
                                        <p:attrNameLst>
                                          <p:attrName>ppt_x</p:attrName>
                                        </p:attrNameLst>
                                      </p:cBhvr>
                                    </p:anim>
                                    <p:anim from="(-#ppt_h/2)" to="(#ppt_y)" calcmode="lin" valueType="num">
                                      <p:cBhvr>
                                        <p:cTn id="9" dur="1000" fill="hold">
                                          <p:stCondLst>
                                            <p:cond delay="0"/>
                                          </p:stCondLst>
                                        </p:cTn>
                                        <p:tgtEl>
                                          <p:spTgt spid="51202"/>
                                        </p:tgtEl>
                                        <p:attrNameLst>
                                          <p:attrName>ppt_y</p:attrName>
                                        </p:attrNameLst>
                                      </p:cBhvr>
                                    </p:anim>
                                    <p:animRot by="21600000">
                                      <p:cBhvr>
                                        <p:cTn id="10" dur="1000" fill="hold">
                                          <p:stCondLst>
                                            <p:cond delay="0"/>
                                          </p:stCondLst>
                                        </p:cTn>
                                        <p:tgtEl>
                                          <p:spTgt spid="5120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51203"/>
                                        </p:tgtEl>
                                        <p:attrNameLst>
                                          <p:attrName>style.visibility</p:attrName>
                                        </p:attrNameLst>
                                      </p:cBhvr>
                                      <p:to>
                                        <p:strVal val="visible"/>
                                      </p:to>
                                    </p:set>
                                    <p:animEffect transition="in" filter="fade">
                                      <p:cBhvr>
                                        <p:cTn id="15" dur="2000"/>
                                        <p:tgtEl>
                                          <p:spTgt spid="51203"/>
                                        </p:tgtEl>
                                      </p:cBhvr>
                                    </p:animEffect>
                                    <p:anim calcmode="lin" valueType="num">
                                      <p:cBhvr>
                                        <p:cTn id="16" dur="2000" fill="hold"/>
                                        <p:tgtEl>
                                          <p:spTgt spid="51203"/>
                                        </p:tgtEl>
                                        <p:attrNameLst>
                                          <p:attrName>style.rotation</p:attrName>
                                        </p:attrNameLst>
                                      </p:cBhvr>
                                      <p:tavLst>
                                        <p:tav tm="0">
                                          <p:val>
                                            <p:fltVal val="720"/>
                                          </p:val>
                                        </p:tav>
                                        <p:tav tm="100000">
                                          <p:val>
                                            <p:fltVal val="0"/>
                                          </p:val>
                                        </p:tav>
                                      </p:tavLst>
                                    </p:anim>
                                    <p:anim calcmode="lin" valueType="num">
                                      <p:cBhvr>
                                        <p:cTn id="17" dur="2000" fill="hold"/>
                                        <p:tgtEl>
                                          <p:spTgt spid="51203"/>
                                        </p:tgtEl>
                                        <p:attrNameLst>
                                          <p:attrName>ppt_h</p:attrName>
                                        </p:attrNameLst>
                                      </p:cBhvr>
                                      <p:tavLst>
                                        <p:tav tm="0">
                                          <p:val>
                                            <p:fltVal val="0"/>
                                          </p:val>
                                        </p:tav>
                                        <p:tav tm="100000">
                                          <p:val>
                                            <p:strVal val="#ppt_h"/>
                                          </p:val>
                                        </p:tav>
                                      </p:tavLst>
                                    </p:anim>
                                    <p:anim calcmode="lin" valueType="num">
                                      <p:cBhvr>
                                        <p:cTn id="18" dur="2000" fill="hold"/>
                                        <p:tgtEl>
                                          <p:spTgt spid="51203"/>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54" presetClass="entr" presetSubtype="0" accel="100000" fill="hold" nodeType="clickEffect">
                                  <p:stCondLst>
                                    <p:cond delay="0"/>
                                  </p:stCondLst>
                                  <p:childTnLst>
                                    <p:set>
                                      <p:cBhvr>
                                        <p:cTn id="22" dur="1" fill="hold">
                                          <p:stCondLst>
                                            <p:cond delay="0"/>
                                          </p:stCondLst>
                                        </p:cTn>
                                        <p:tgtEl>
                                          <p:spTgt spid="51205"/>
                                        </p:tgtEl>
                                        <p:attrNameLst>
                                          <p:attrName>style.visibility</p:attrName>
                                        </p:attrNameLst>
                                      </p:cBhvr>
                                      <p:to>
                                        <p:strVal val="visible"/>
                                      </p:to>
                                    </p:set>
                                    <p:anim calcmode="lin" valueType="num">
                                      <p:cBhvr>
                                        <p:cTn id="23" dur="500" fill="hold"/>
                                        <p:tgtEl>
                                          <p:spTgt spid="51205"/>
                                        </p:tgtEl>
                                        <p:attrNameLst>
                                          <p:attrName>ppt_w</p:attrName>
                                        </p:attrNameLst>
                                      </p:cBhvr>
                                      <p:tavLst>
                                        <p:tav tm="0">
                                          <p:val>
                                            <p:strVal val="#ppt_w*0.05"/>
                                          </p:val>
                                        </p:tav>
                                        <p:tav tm="100000">
                                          <p:val>
                                            <p:strVal val="#ppt_w"/>
                                          </p:val>
                                        </p:tav>
                                      </p:tavLst>
                                    </p:anim>
                                    <p:anim calcmode="lin" valueType="num">
                                      <p:cBhvr>
                                        <p:cTn id="24" dur="500" fill="hold"/>
                                        <p:tgtEl>
                                          <p:spTgt spid="51205"/>
                                        </p:tgtEl>
                                        <p:attrNameLst>
                                          <p:attrName>ppt_h</p:attrName>
                                        </p:attrNameLst>
                                      </p:cBhvr>
                                      <p:tavLst>
                                        <p:tav tm="0">
                                          <p:val>
                                            <p:strVal val="#ppt_h"/>
                                          </p:val>
                                        </p:tav>
                                        <p:tav tm="100000">
                                          <p:val>
                                            <p:strVal val="#ppt_h"/>
                                          </p:val>
                                        </p:tav>
                                      </p:tavLst>
                                    </p:anim>
                                    <p:anim calcmode="lin" valueType="num">
                                      <p:cBhvr>
                                        <p:cTn id="25" dur="500" fill="hold"/>
                                        <p:tgtEl>
                                          <p:spTgt spid="51205"/>
                                        </p:tgtEl>
                                        <p:attrNameLst>
                                          <p:attrName>ppt_x</p:attrName>
                                        </p:attrNameLst>
                                      </p:cBhvr>
                                      <p:tavLst>
                                        <p:tav tm="0">
                                          <p:val>
                                            <p:strVal val="#ppt_x-.2"/>
                                          </p:val>
                                        </p:tav>
                                        <p:tav tm="100000">
                                          <p:val>
                                            <p:strVal val="#ppt_x"/>
                                          </p:val>
                                        </p:tav>
                                      </p:tavLst>
                                    </p:anim>
                                    <p:anim calcmode="lin" valueType="num">
                                      <p:cBhvr>
                                        <p:cTn id="26" dur="500" fill="hold"/>
                                        <p:tgtEl>
                                          <p:spTgt spid="51205"/>
                                        </p:tgtEl>
                                        <p:attrNameLst>
                                          <p:attrName>ppt_y</p:attrName>
                                        </p:attrNameLst>
                                      </p:cBhvr>
                                      <p:tavLst>
                                        <p:tav tm="0">
                                          <p:val>
                                            <p:strVal val="#ppt_y"/>
                                          </p:val>
                                        </p:tav>
                                        <p:tav tm="100000">
                                          <p:val>
                                            <p:strVal val="#ppt_y"/>
                                          </p:val>
                                        </p:tav>
                                      </p:tavLst>
                                    </p:anim>
                                    <p:animEffect transition="in" filter="fade">
                                      <p:cBhvr>
                                        <p:cTn id="27" dur="500"/>
                                        <p:tgtEl>
                                          <p:spTgt spid="512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Peubah Acak Poisson</a:t>
            </a:r>
            <a:endParaRPr lang="en-GB" smtClean="0"/>
          </a:p>
        </p:txBody>
      </p:sp>
      <p:sp>
        <p:nvSpPr>
          <p:cNvPr id="11267"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dirty="0" err="1" smtClean="0"/>
              <a:t>Peubah</a:t>
            </a:r>
            <a:r>
              <a:rPr lang="en-US" dirty="0" smtClean="0"/>
              <a:t> </a:t>
            </a:r>
            <a:r>
              <a:rPr lang="en-US" dirty="0" err="1" smtClean="0"/>
              <a:t>acak</a:t>
            </a:r>
            <a:r>
              <a:rPr lang="en-US" dirty="0" smtClean="0"/>
              <a:t> Poisson </a:t>
            </a:r>
            <a:r>
              <a:rPr lang="en-US" dirty="0" err="1" smtClean="0"/>
              <a:t>dapat</a:t>
            </a:r>
            <a:r>
              <a:rPr lang="en-US" dirty="0" smtClean="0"/>
              <a:t> </a:t>
            </a:r>
            <a:r>
              <a:rPr lang="en-US" dirty="0" err="1" smtClean="0"/>
              <a:t>digunakan</a:t>
            </a:r>
            <a:r>
              <a:rPr lang="en-US" dirty="0" smtClean="0"/>
              <a:t> </a:t>
            </a:r>
            <a:r>
              <a:rPr lang="en-US" dirty="0" err="1" smtClean="0"/>
              <a:t>sebagai</a:t>
            </a:r>
            <a:r>
              <a:rPr lang="en-US" dirty="0" smtClean="0"/>
              <a:t> </a:t>
            </a:r>
            <a:r>
              <a:rPr lang="en-US" dirty="0" err="1" smtClean="0"/>
              <a:t>pendekatan</a:t>
            </a:r>
            <a:r>
              <a:rPr lang="en-US" dirty="0" smtClean="0"/>
              <a:t> </a:t>
            </a:r>
            <a:r>
              <a:rPr lang="en-US" dirty="0" err="1" smtClean="0"/>
              <a:t>peubah</a:t>
            </a:r>
            <a:r>
              <a:rPr lang="en-US" dirty="0" smtClean="0"/>
              <a:t> </a:t>
            </a:r>
            <a:r>
              <a:rPr lang="en-US" dirty="0" err="1" smtClean="0"/>
              <a:t>acak</a:t>
            </a:r>
            <a:r>
              <a:rPr lang="en-US" dirty="0" smtClean="0"/>
              <a:t> binomial </a:t>
            </a:r>
            <a:r>
              <a:rPr lang="en-US" dirty="0" err="1" smtClean="0"/>
              <a:t>dengan</a:t>
            </a:r>
            <a:r>
              <a:rPr lang="en-US" dirty="0" smtClean="0"/>
              <a:t> parameter (</a:t>
            </a:r>
            <a:r>
              <a:rPr lang="en-US" dirty="0" err="1" smtClean="0"/>
              <a:t>n,p</a:t>
            </a:r>
            <a:r>
              <a:rPr lang="en-US" dirty="0" smtClean="0"/>
              <a:t>) </a:t>
            </a:r>
            <a:r>
              <a:rPr lang="en-US" dirty="0" err="1" smtClean="0"/>
              <a:t>bila</a:t>
            </a:r>
            <a:r>
              <a:rPr lang="en-US" dirty="0" smtClean="0"/>
              <a:t> n </a:t>
            </a:r>
            <a:r>
              <a:rPr lang="en-US" dirty="0" err="1" smtClean="0"/>
              <a:t>besar</a:t>
            </a:r>
            <a:r>
              <a:rPr lang="en-US" dirty="0" smtClean="0"/>
              <a:t> </a:t>
            </a:r>
            <a:r>
              <a:rPr lang="en-US" dirty="0" err="1" smtClean="0"/>
              <a:t>dan</a:t>
            </a:r>
            <a:r>
              <a:rPr lang="en-US" dirty="0" smtClean="0"/>
              <a:t> p </a:t>
            </a:r>
            <a:r>
              <a:rPr lang="en-US" dirty="0" err="1" smtClean="0"/>
              <a:t>cukup</a:t>
            </a:r>
            <a:r>
              <a:rPr lang="en-US" dirty="0" smtClean="0"/>
              <a:t> </a:t>
            </a:r>
            <a:r>
              <a:rPr lang="en-US" dirty="0" err="1" smtClean="0"/>
              <a:t>kecil</a:t>
            </a:r>
            <a:r>
              <a:rPr lang="en-US" dirty="0" smtClean="0"/>
              <a:t> </a:t>
            </a:r>
            <a:r>
              <a:rPr lang="en-US" dirty="0" err="1" smtClean="0"/>
              <a:t>sehingga</a:t>
            </a:r>
            <a:r>
              <a:rPr lang="en-US" dirty="0" smtClean="0"/>
              <a:t> </a:t>
            </a:r>
            <a:r>
              <a:rPr lang="en-US" dirty="0" err="1" smtClean="0"/>
              <a:t>np</a:t>
            </a:r>
            <a:r>
              <a:rPr lang="en-US" dirty="0" smtClean="0"/>
              <a:t> </a:t>
            </a:r>
            <a:r>
              <a:rPr lang="en-US" dirty="0" err="1" smtClean="0"/>
              <a:t>adalah</a:t>
            </a:r>
            <a:r>
              <a:rPr lang="en-US" dirty="0" smtClean="0"/>
              <a:t> </a:t>
            </a:r>
            <a:r>
              <a:rPr lang="en-US" dirty="0" err="1" smtClean="0"/>
              <a:t>ukuran</a:t>
            </a:r>
            <a:r>
              <a:rPr lang="en-US" dirty="0" smtClean="0"/>
              <a:t> yang </a:t>
            </a:r>
            <a:r>
              <a:rPr lang="en-US" dirty="0" err="1" smtClean="0"/>
              <a:t>sedang</a:t>
            </a:r>
            <a:r>
              <a:rPr lang="id-ID" dirty="0" smtClean="0"/>
              <a:t>, sehingga</a:t>
            </a:r>
            <a:r>
              <a:rPr lang="en-US" dirty="0" smtClean="0"/>
              <a:t> </a:t>
            </a:r>
            <a:r>
              <a:rPr lang="id-ID" dirty="0" smtClean="0"/>
              <a:t>ba</a:t>
            </a:r>
            <a:r>
              <a:rPr lang="en-US" dirty="0" err="1" smtClean="0"/>
              <a:t>nyaknya</a:t>
            </a:r>
            <a:r>
              <a:rPr lang="en-US" dirty="0" smtClean="0"/>
              <a:t> </a:t>
            </a:r>
            <a:r>
              <a:rPr lang="en-US" dirty="0" err="1" smtClean="0"/>
              <a:t>sukses</a:t>
            </a:r>
            <a:r>
              <a:rPr lang="en-US" dirty="0" smtClean="0"/>
              <a:t> yang </a:t>
            </a:r>
            <a:r>
              <a:rPr lang="en-US" dirty="0" err="1" smtClean="0"/>
              <a:t>terjadi</a:t>
            </a:r>
            <a:r>
              <a:rPr lang="en-US" dirty="0" smtClean="0"/>
              <a:t> </a:t>
            </a:r>
            <a:r>
              <a:rPr lang="en-US" dirty="0" err="1" smtClean="0"/>
              <a:t>dapat</a:t>
            </a:r>
            <a:r>
              <a:rPr lang="en-US" dirty="0" smtClean="0"/>
              <a:t> </a:t>
            </a:r>
            <a:r>
              <a:rPr lang="en-US" dirty="0" err="1" smtClean="0"/>
              <a:t>didekati</a:t>
            </a:r>
            <a:r>
              <a:rPr lang="en-US" dirty="0" smtClean="0"/>
              <a:t> </a:t>
            </a:r>
            <a:r>
              <a:rPr lang="en-US" dirty="0" err="1" smtClean="0"/>
              <a:t>dengan</a:t>
            </a:r>
            <a:r>
              <a:rPr lang="en-US" dirty="0" smtClean="0"/>
              <a:t> </a:t>
            </a:r>
            <a:r>
              <a:rPr lang="en-US" dirty="0" err="1" smtClean="0"/>
              <a:t>peubah</a:t>
            </a:r>
            <a:r>
              <a:rPr lang="en-US" dirty="0" smtClean="0"/>
              <a:t> </a:t>
            </a:r>
            <a:r>
              <a:rPr lang="en-US" dirty="0" err="1" smtClean="0"/>
              <a:t>acak</a:t>
            </a:r>
            <a:r>
              <a:rPr lang="en-US" dirty="0" smtClean="0"/>
              <a:t> Poisson </a:t>
            </a:r>
            <a:r>
              <a:rPr lang="en-US" dirty="0" err="1" smtClean="0"/>
              <a:t>dengan</a:t>
            </a:r>
            <a:r>
              <a:rPr lang="en-US" dirty="0" smtClean="0"/>
              <a:t> parameter </a:t>
            </a:r>
            <a:r>
              <a:rPr lang="en-US" dirty="0" smtClean="0">
                <a:sym typeface="Symbol"/>
              </a:rPr>
              <a:t></a:t>
            </a:r>
            <a:r>
              <a:rPr lang="en-US" dirty="0" smtClean="0"/>
              <a:t>=</a:t>
            </a:r>
            <a:r>
              <a:rPr lang="en-US" dirty="0" err="1" smtClean="0"/>
              <a:t>np</a:t>
            </a:r>
            <a:r>
              <a:rPr lang="en-US" dirty="0" smtClean="0"/>
              <a:t>.</a:t>
            </a:r>
            <a:r>
              <a:rPr lang="en-GB" dirty="0" smtClean="0"/>
              <a:t> </a:t>
            </a:r>
          </a:p>
        </p:txBody>
      </p:sp>
      <p:sp>
        <p:nvSpPr>
          <p:cNvPr id="4" name="Slide Number Placeholder 3"/>
          <p:cNvSpPr>
            <a:spLocks noGrp="1"/>
          </p:cNvSpPr>
          <p:nvPr>
            <p:ph type="sldNum" sz="quarter" idx="11"/>
          </p:nvPr>
        </p:nvSpPr>
        <p:spPr/>
        <p:txBody>
          <a:bodyPr/>
          <a:lstStyle/>
          <a:p>
            <a:r>
              <a:rPr lang="en-US" smtClean="0"/>
              <a:t>Chap 4-</a:t>
            </a:r>
            <a:fld id="{4DFA739A-9EBF-47A6-BD3F-3DE25E7186EF}" type="slidenum">
              <a:rPr lang="en-US" smtClean="0"/>
              <a:pPr/>
              <a:t>9</a:t>
            </a:fld>
            <a:endParaRPr lang="en-US"/>
          </a:p>
        </p:txBody>
      </p:sp>
      <p:sp>
        <p:nvSpPr>
          <p:cNvPr id="5" name="Footer Placeholder 4"/>
          <p:cNvSpPr>
            <a:spLocks noGrp="1"/>
          </p:cNvSpPr>
          <p:nvPr>
            <p:ph type="ftr" sz="quarter" idx="10"/>
          </p:nvPr>
        </p:nvSpPr>
        <p:spPr/>
        <p:txBody>
          <a:bodyPr/>
          <a:lstStyle/>
          <a:p>
            <a:r>
              <a:rPr lang="en-US" smtClean="0"/>
              <a:t>Statistika Dasar, 2013</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nHall3">
  <a:themeElements>
    <a:clrScheme name="PrenHall3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PrenHall3">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PrenHall3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PrenHall3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PrenHall3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PrenHall3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PrenHall3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PrenHall3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PrenHall3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Designs\PrenHall3.pot</Template>
  <TotalTime>3981</TotalTime>
  <Pages>20</Pages>
  <Words>1719</Words>
  <Application>Microsoft PowerPoint 4.0</Application>
  <PresentationFormat>On-screen Show (4:3)</PresentationFormat>
  <Paragraphs>203</Paragraphs>
  <Slides>28</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6" baseType="lpstr">
      <vt:lpstr>Arial</vt:lpstr>
      <vt:lpstr>Tahoma</vt:lpstr>
      <vt:lpstr>Wingdings</vt:lpstr>
      <vt:lpstr>Symbol</vt:lpstr>
      <vt:lpstr>Book Antiqua</vt:lpstr>
      <vt:lpstr>Times New Roman</vt:lpstr>
      <vt:lpstr>PrenHall3</vt:lpstr>
      <vt:lpstr>Equation</vt:lpstr>
      <vt:lpstr>Peubah Acak Diskret Khusus</vt:lpstr>
      <vt:lpstr>Peubah Acak Bernoulli </vt:lpstr>
      <vt:lpstr>Peubah Acak Binomial</vt:lpstr>
      <vt:lpstr>Peubah Acak Binomial</vt:lpstr>
      <vt:lpstr>Peubah Acak Binomial</vt:lpstr>
      <vt:lpstr>Sebaran Poisson</vt:lpstr>
      <vt:lpstr>Teladan Peubah Poisson</vt:lpstr>
      <vt:lpstr>Fungsi Peluang Poisson</vt:lpstr>
      <vt:lpstr>Peubah Acak Poisson</vt:lpstr>
      <vt:lpstr>Peubah Acak Poisson</vt:lpstr>
      <vt:lpstr>Peubah Acak Geometrik </vt:lpstr>
      <vt:lpstr>Peubah Acak Geometrik</vt:lpstr>
      <vt:lpstr>Peubah Acak Binom Negatif </vt:lpstr>
      <vt:lpstr>Peubah Acak Binom Negatif</vt:lpstr>
      <vt:lpstr>Peubah Acak Binom Negatif</vt:lpstr>
      <vt:lpstr>Peubah Acak Hipergeometrik </vt:lpstr>
      <vt:lpstr>Peubah Acak Hipergeometrik</vt:lpstr>
      <vt:lpstr>Slide 18</vt:lpstr>
      <vt:lpstr>Soal –soal </vt:lpstr>
      <vt:lpstr>Slide 20</vt:lpstr>
      <vt:lpstr>Slide 21</vt:lpstr>
      <vt:lpstr>Slide 22</vt:lpstr>
      <vt:lpstr>Slide 23</vt:lpstr>
      <vt:lpstr>Slide 24</vt:lpstr>
      <vt:lpstr>Slide 25</vt:lpstr>
      <vt:lpstr>Slide 26</vt:lpstr>
      <vt:lpstr>Beberapa Peluang Peubah Kontinu</vt:lpstr>
      <vt:lpstr>Nilai Harapan / Nilai Ekspektasi</vt:lpstr>
    </vt:vector>
  </TitlesOfParts>
  <Company>U of Illinois, Econ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Statistics for Managers Using Microsoft Excel, 3/e</dc:title>
  <dc:subject>Chapter 4</dc:subject>
  <dc:creator>Pin Ng</dc:creator>
  <cp:lastModifiedBy>PC</cp:lastModifiedBy>
  <cp:revision>141</cp:revision>
  <cp:lastPrinted>1998-11-22T23:37:53Z</cp:lastPrinted>
  <dcterms:created xsi:type="dcterms:W3CDTF">2001-01-23T16:24:06Z</dcterms:created>
  <dcterms:modified xsi:type="dcterms:W3CDTF">2016-01-22T15:11:04Z</dcterms:modified>
</cp:coreProperties>
</file>