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4"/>
  </p:notesMasterIdLst>
  <p:handoutMasterIdLst>
    <p:handoutMasterId r:id="rId25"/>
  </p:handoutMasterIdLst>
  <p:sldIdLst>
    <p:sldId id="256" r:id="rId2"/>
    <p:sldId id="257" r:id="rId3"/>
    <p:sldId id="259" r:id="rId4"/>
    <p:sldId id="261" r:id="rId5"/>
    <p:sldId id="262" r:id="rId6"/>
    <p:sldId id="263" r:id="rId7"/>
    <p:sldId id="264" r:id="rId8"/>
    <p:sldId id="265" r:id="rId9"/>
    <p:sldId id="278" r:id="rId10"/>
    <p:sldId id="279" r:id="rId11"/>
    <p:sldId id="280" r:id="rId12"/>
    <p:sldId id="281" r:id="rId13"/>
    <p:sldId id="282" r:id="rId14"/>
    <p:sldId id="267" r:id="rId15"/>
    <p:sldId id="268" r:id="rId16"/>
    <p:sldId id="269" r:id="rId17"/>
    <p:sldId id="273" r:id="rId18"/>
    <p:sldId id="274" r:id="rId19"/>
    <p:sldId id="275" r:id="rId20"/>
    <p:sldId id="276" r:id="rId21"/>
    <p:sldId id="270" r:id="rId22"/>
    <p:sldId id="271" r:id="rId23"/>
  </p:sldIdLst>
  <p:sldSz cx="9144000" cy="6858000" type="screen4x3"/>
  <p:notesSz cx="6808788" cy="98234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11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1173"/>
          </a:xfrm>
          <a:prstGeom prst="rect">
            <a:avLst/>
          </a:prstGeom>
        </p:spPr>
        <p:txBody>
          <a:bodyPr vert="horz" lIns="91440" tIns="45720" rIns="91440" bIns="45720" rtlCol="0"/>
          <a:lstStyle>
            <a:lvl1pPr algn="r">
              <a:defRPr sz="1200"/>
            </a:lvl1pPr>
          </a:lstStyle>
          <a:p>
            <a:fld id="{9A7A6065-4A4F-4AD8-9845-E57389D71373}" type="datetimeFigureOut">
              <a:rPr lang="en-US" smtClean="0"/>
              <a:pPr/>
              <a:t>10/27/2021</a:t>
            </a:fld>
            <a:endParaRPr lang="en-US"/>
          </a:p>
        </p:txBody>
      </p:sp>
      <p:sp>
        <p:nvSpPr>
          <p:cNvPr id="4" name="Footer Placeholder 3"/>
          <p:cNvSpPr>
            <a:spLocks noGrp="1"/>
          </p:cNvSpPr>
          <p:nvPr>
            <p:ph type="ftr" sz="quarter" idx="2"/>
          </p:nvPr>
        </p:nvSpPr>
        <p:spPr>
          <a:xfrm>
            <a:off x="0" y="9330572"/>
            <a:ext cx="2950475" cy="4911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330572"/>
            <a:ext cx="2950475" cy="491173"/>
          </a:xfrm>
          <a:prstGeom prst="rect">
            <a:avLst/>
          </a:prstGeom>
        </p:spPr>
        <p:txBody>
          <a:bodyPr vert="horz" lIns="91440" tIns="45720" rIns="91440" bIns="45720" rtlCol="0" anchor="b"/>
          <a:lstStyle>
            <a:lvl1pPr algn="r">
              <a:defRPr sz="1200"/>
            </a:lvl1pPr>
          </a:lstStyle>
          <a:p>
            <a:fld id="{1D63F331-98A8-47A8-9B31-D1D1E9E5EE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11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1173"/>
          </a:xfrm>
          <a:prstGeom prst="rect">
            <a:avLst/>
          </a:prstGeom>
        </p:spPr>
        <p:txBody>
          <a:bodyPr vert="horz" lIns="91440" tIns="45720" rIns="91440" bIns="45720" rtlCol="0"/>
          <a:lstStyle>
            <a:lvl1pPr algn="r">
              <a:defRPr sz="1200"/>
            </a:lvl1pPr>
          </a:lstStyle>
          <a:p>
            <a:fld id="{0295DEC6-6BC8-42C7-8761-4B2F422B06B0}" type="datetimeFigureOut">
              <a:rPr lang="en-US" smtClean="0"/>
              <a:pPr/>
              <a:t>10/27/2021</a:t>
            </a:fld>
            <a:endParaRPr lang="en-US"/>
          </a:p>
        </p:txBody>
      </p:sp>
      <p:sp>
        <p:nvSpPr>
          <p:cNvPr id="4" name="Slide Image Placeholder 3"/>
          <p:cNvSpPr>
            <a:spLocks noGrp="1" noRot="1" noChangeAspect="1"/>
          </p:cNvSpPr>
          <p:nvPr>
            <p:ph type="sldImg" idx="2"/>
          </p:nvPr>
        </p:nvSpPr>
        <p:spPr>
          <a:xfrm>
            <a:off x="949325" y="736600"/>
            <a:ext cx="4910138" cy="3684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666139"/>
            <a:ext cx="5447030" cy="44205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30572"/>
            <a:ext cx="2950475" cy="4911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330572"/>
            <a:ext cx="2950475" cy="491173"/>
          </a:xfrm>
          <a:prstGeom prst="rect">
            <a:avLst/>
          </a:prstGeom>
        </p:spPr>
        <p:txBody>
          <a:bodyPr vert="horz" lIns="91440" tIns="45720" rIns="91440" bIns="45720" rtlCol="0" anchor="b"/>
          <a:lstStyle>
            <a:lvl1pPr algn="r">
              <a:defRPr sz="1200"/>
            </a:lvl1pPr>
          </a:lstStyle>
          <a:p>
            <a:fld id="{7EECD234-8B0C-4C8C-9724-A1A8E7F6A3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CD234-8B0C-4C8C-9724-A1A8E7F6A38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4C05274-E37F-46B0-9CE5-96429AD1BF4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13" descr="garuda path-transparan.gif">
            <a:extLst>
              <a:ext uri="{FF2B5EF4-FFF2-40B4-BE49-F238E27FC236}">
                <a16:creationId xmlns:a16="http://schemas.microsoft.com/office/drawing/2014/main" id="{5F350118-CD4D-4A01-9103-E900E0F1742D}"/>
              </a:ext>
            </a:extLst>
          </p:cNvPr>
          <p:cNvPicPr>
            <a:picLocks noChangeAspect="1"/>
          </p:cNvPicPr>
          <p:nvPr userDrawn="1"/>
        </p:nvPicPr>
        <p:blipFill>
          <a:blip r:embed="rId4" cstate="print"/>
          <a:srcRect/>
          <a:stretch>
            <a:fillRect/>
          </a:stretch>
        </p:blipFill>
        <p:spPr bwMode="auto">
          <a:xfrm>
            <a:off x="4071938" y="763588"/>
            <a:ext cx="714375" cy="747712"/>
          </a:xfrm>
          <a:prstGeom prst="rect">
            <a:avLst/>
          </a:prstGeom>
          <a:noFill/>
          <a:ln w="9525">
            <a:noFill/>
            <a:miter lim="800000"/>
            <a:headEnd/>
            <a:tailEnd/>
          </a:ln>
        </p:spPr>
      </p:pic>
      <p:sp>
        <p:nvSpPr>
          <p:cNvPr id="16" name="TextBox 15">
            <a:extLst>
              <a:ext uri="{FF2B5EF4-FFF2-40B4-BE49-F238E27FC236}">
                <a16:creationId xmlns:a16="http://schemas.microsoft.com/office/drawing/2014/main" id="{7A76C016-1A3E-446E-B8E4-BA733401C497}"/>
              </a:ext>
            </a:extLst>
          </p:cNvPr>
          <p:cNvSpPr txBox="1"/>
          <p:nvPr userDrawn="1"/>
        </p:nvSpPr>
        <p:spPr>
          <a:xfrm>
            <a:off x="3000375" y="1477963"/>
            <a:ext cx="2928938" cy="307975"/>
          </a:xfrm>
          <a:prstGeom prst="rect">
            <a:avLst/>
          </a:prstGeom>
          <a:noFill/>
        </p:spPr>
        <p:txBody>
          <a:bodyPr>
            <a:spAutoFit/>
          </a:bodyPr>
          <a:lstStyle/>
          <a:p>
            <a:pPr algn="ctr" fontAlgn="auto">
              <a:spcBef>
                <a:spcPts val="0"/>
              </a:spcBef>
              <a:spcAft>
                <a:spcPts val="0"/>
              </a:spcAft>
              <a:defRPr/>
            </a:pPr>
            <a:r>
              <a:rPr lang="en-US" sz="1400">
                <a:latin typeface="+mn-lt"/>
              </a:rPr>
              <a:t>Ombudsman Republik Indonesia</a:t>
            </a:r>
          </a:p>
        </p:txBody>
      </p:sp>
    </p:spTree>
    <p:extLst>
      <p:ext uri="{BB962C8B-B14F-4D97-AF65-F5344CB8AC3E}">
        <p14:creationId xmlns:p14="http://schemas.microsoft.com/office/powerpoint/2010/main" val="94688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05274-E37F-46B0-9CE5-96429AD1BF4E}" type="slidenum">
              <a:rPr lang="en-US" smtClean="0"/>
              <a:pPr/>
              <a:t>‹#›</a:t>
            </a:fld>
            <a:endParaRPr lang="en-US"/>
          </a:p>
        </p:txBody>
      </p:sp>
    </p:spTree>
    <p:extLst>
      <p:ext uri="{BB962C8B-B14F-4D97-AF65-F5344CB8AC3E}">
        <p14:creationId xmlns:p14="http://schemas.microsoft.com/office/powerpoint/2010/main" val="108130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39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339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spTree>
    <p:extLst>
      <p:ext uri="{BB962C8B-B14F-4D97-AF65-F5344CB8AC3E}">
        <p14:creationId xmlns:p14="http://schemas.microsoft.com/office/powerpoint/2010/main" val="1514221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61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173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098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8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pic>
        <p:nvPicPr>
          <p:cNvPr id="8" name="Picture 13" descr="garuda path-transparan.gif">
            <a:extLst>
              <a:ext uri="{FF2B5EF4-FFF2-40B4-BE49-F238E27FC236}">
                <a16:creationId xmlns:a16="http://schemas.microsoft.com/office/drawing/2014/main" id="{5F5D45C2-FACB-4DE3-8CAB-F88F920E7D47}"/>
              </a:ext>
            </a:extLst>
          </p:cNvPr>
          <p:cNvPicPr>
            <a:picLocks noChangeAspect="1"/>
          </p:cNvPicPr>
          <p:nvPr userDrawn="1"/>
        </p:nvPicPr>
        <p:blipFill>
          <a:blip r:embed="rId2" cstate="print"/>
          <a:srcRect/>
          <a:stretch>
            <a:fillRect/>
          </a:stretch>
        </p:blipFill>
        <p:spPr bwMode="auto">
          <a:xfrm>
            <a:off x="8072438" y="358775"/>
            <a:ext cx="620712" cy="649288"/>
          </a:xfrm>
          <a:prstGeom prst="rect">
            <a:avLst/>
          </a:prstGeom>
          <a:noFill/>
          <a:ln w="9525">
            <a:noFill/>
            <a:miter lim="800000"/>
            <a:headEnd/>
            <a:tailEnd/>
          </a:ln>
        </p:spPr>
      </p:pic>
      <p:sp>
        <p:nvSpPr>
          <p:cNvPr id="9" name="Rectangle 8">
            <a:extLst>
              <a:ext uri="{FF2B5EF4-FFF2-40B4-BE49-F238E27FC236}">
                <a16:creationId xmlns:a16="http://schemas.microsoft.com/office/drawing/2014/main" id="{AE49FD8F-5A9C-49E1-998E-A0E9F131BC56}"/>
              </a:ext>
            </a:extLst>
          </p:cNvPr>
          <p:cNvSpPr/>
          <p:nvPr userDrawn="1"/>
        </p:nvSpPr>
        <p:spPr>
          <a:xfrm>
            <a:off x="5143500" y="785813"/>
            <a:ext cx="3008313" cy="307975"/>
          </a:xfrm>
          <a:prstGeom prst="rect">
            <a:avLst/>
          </a:prstGeom>
        </p:spPr>
        <p:txBody>
          <a:bodyPr wrap="none">
            <a:spAutoFit/>
          </a:bodyPr>
          <a:lstStyle/>
          <a:p>
            <a:pPr algn="ctr" fontAlgn="auto">
              <a:spcBef>
                <a:spcPts val="0"/>
              </a:spcBef>
              <a:spcAft>
                <a:spcPts val="0"/>
              </a:spcAft>
              <a:defRPr/>
            </a:pPr>
            <a:r>
              <a:rPr lang="en-US" sz="1400" b="1">
                <a:solidFill>
                  <a:schemeClr val="accent1">
                    <a:lumMod val="75000"/>
                  </a:schemeClr>
                </a:solidFill>
                <a:latin typeface="+mn-lt"/>
              </a:rPr>
              <a:t>Ombudsman Republik Indonesia</a:t>
            </a:r>
          </a:p>
        </p:txBody>
      </p:sp>
    </p:spTree>
    <p:extLst>
      <p:ext uri="{BB962C8B-B14F-4D97-AF65-F5344CB8AC3E}">
        <p14:creationId xmlns:p14="http://schemas.microsoft.com/office/powerpoint/2010/main" val="93604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05274-E37F-46B0-9CE5-96429AD1BF4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53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05274-E37F-46B0-9CE5-96429AD1BF4E}" type="slidenum">
              <a:rPr lang="en-US" smtClean="0"/>
              <a:pPr/>
              <a:t>‹#›</a:t>
            </a:fld>
            <a:endParaRPr lang="en-US"/>
          </a:p>
        </p:txBody>
      </p:sp>
    </p:spTree>
    <p:extLst>
      <p:ext uri="{BB962C8B-B14F-4D97-AF65-F5344CB8AC3E}">
        <p14:creationId xmlns:p14="http://schemas.microsoft.com/office/powerpoint/2010/main" val="116528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05274-E37F-46B0-9CE5-96429AD1BF4E}"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04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05274-E37F-46B0-9CE5-96429AD1BF4E}"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80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05274-E37F-46B0-9CE5-96429AD1BF4E}" type="slidenum">
              <a:rPr lang="en-US" smtClean="0"/>
              <a:pPr/>
              <a:t>‹#›</a:t>
            </a:fld>
            <a:endParaRPr lang="en-US"/>
          </a:p>
        </p:txBody>
      </p:sp>
      <p:pic>
        <p:nvPicPr>
          <p:cNvPr id="5" name="Picture 13" descr="garuda path-transparan.gif">
            <a:extLst>
              <a:ext uri="{FF2B5EF4-FFF2-40B4-BE49-F238E27FC236}">
                <a16:creationId xmlns:a16="http://schemas.microsoft.com/office/drawing/2014/main" id="{15A901A8-7623-4705-B4CB-5B393595CDAA}"/>
              </a:ext>
            </a:extLst>
          </p:cNvPr>
          <p:cNvPicPr>
            <a:picLocks noChangeAspect="1"/>
          </p:cNvPicPr>
          <p:nvPr userDrawn="1"/>
        </p:nvPicPr>
        <p:blipFill>
          <a:blip r:embed="rId2" cstate="print"/>
          <a:srcRect/>
          <a:stretch>
            <a:fillRect/>
          </a:stretch>
        </p:blipFill>
        <p:spPr bwMode="auto">
          <a:xfrm>
            <a:off x="8072438" y="358775"/>
            <a:ext cx="620712" cy="649288"/>
          </a:xfrm>
          <a:prstGeom prst="rect">
            <a:avLst/>
          </a:prstGeom>
          <a:noFill/>
          <a:ln w="9525">
            <a:noFill/>
            <a:miter lim="800000"/>
            <a:headEnd/>
            <a:tailEnd/>
          </a:ln>
        </p:spPr>
      </p:pic>
      <p:sp>
        <p:nvSpPr>
          <p:cNvPr id="6" name="Rectangle 5">
            <a:extLst>
              <a:ext uri="{FF2B5EF4-FFF2-40B4-BE49-F238E27FC236}">
                <a16:creationId xmlns:a16="http://schemas.microsoft.com/office/drawing/2014/main" id="{7FC8298F-34DB-4FA9-9ABD-0314DCE93739}"/>
              </a:ext>
            </a:extLst>
          </p:cNvPr>
          <p:cNvSpPr/>
          <p:nvPr userDrawn="1"/>
        </p:nvSpPr>
        <p:spPr>
          <a:xfrm>
            <a:off x="5143500" y="785813"/>
            <a:ext cx="3008313" cy="307975"/>
          </a:xfrm>
          <a:prstGeom prst="rect">
            <a:avLst/>
          </a:prstGeom>
        </p:spPr>
        <p:txBody>
          <a:bodyPr wrap="none">
            <a:spAutoFit/>
          </a:bodyPr>
          <a:lstStyle/>
          <a:p>
            <a:pPr algn="ctr" fontAlgn="auto">
              <a:spcBef>
                <a:spcPts val="0"/>
              </a:spcBef>
              <a:spcAft>
                <a:spcPts val="0"/>
              </a:spcAft>
              <a:defRPr/>
            </a:pPr>
            <a:r>
              <a:rPr lang="en-US" sz="1400" b="1">
                <a:solidFill>
                  <a:schemeClr val="accent1">
                    <a:lumMod val="75000"/>
                  </a:schemeClr>
                </a:solidFill>
                <a:latin typeface="+mn-lt"/>
              </a:rPr>
              <a:t>Ombudsman Republik Indonesia</a:t>
            </a:r>
          </a:p>
        </p:txBody>
      </p:sp>
    </p:spTree>
    <p:extLst>
      <p:ext uri="{BB962C8B-B14F-4D97-AF65-F5344CB8AC3E}">
        <p14:creationId xmlns:p14="http://schemas.microsoft.com/office/powerpoint/2010/main" val="204285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05274-E37F-46B0-9CE5-96429AD1BF4E}"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2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515DDE-B232-4DBB-A796-57A822D4D010}"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05274-E37F-46B0-9CE5-96429AD1BF4E}" type="slidenum">
              <a:rPr lang="en-US" smtClean="0"/>
              <a:pPr/>
              <a:t>‹#›</a:t>
            </a:fld>
            <a:endParaRPr lang="en-US"/>
          </a:p>
        </p:txBody>
      </p:sp>
    </p:spTree>
    <p:extLst>
      <p:ext uri="{BB962C8B-B14F-4D97-AF65-F5344CB8AC3E}">
        <p14:creationId xmlns:p14="http://schemas.microsoft.com/office/powerpoint/2010/main" val="191372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1515DDE-B232-4DBB-A796-57A822D4D010}" type="datetimeFigureOut">
              <a:rPr lang="en-US" smtClean="0"/>
              <a:pPr/>
              <a:t>10/27/2021</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05274-E37F-46B0-9CE5-96429AD1BF4E}" type="slidenum">
              <a:rPr lang="en-US" smtClean="0"/>
              <a:pPr/>
              <a:t>‹#›</a:t>
            </a:fld>
            <a:endParaRPr lang="en-US"/>
          </a:p>
        </p:txBody>
      </p:sp>
    </p:spTree>
    <p:extLst>
      <p:ext uri="{BB962C8B-B14F-4D97-AF65-F5344CB8AC3E}">
        <p14:creationId xmlns:p14="http://schemas.microsoft.com/office/powerpoint/2010/main" val="2003099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2667000"/>
            <a:ext cx="6172200" cy="32766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ts val="0"/>
              </a:spcBef>
            </a:pPr>
            <a:r>
              <a:rPr lang="id-ID" sz="4000" b="1" spc="50" dirty="0">
                <a:ln w="11430"/>
                <a:solidFill>
                  <a:srgbClr val="002060"/>
                </a:solidFill>
              </a:rPr>
              <a:t>Peran O</a:t>
            </a:r>
            <a:r>
              <a:rPr lang="en-US" sz="4000" b="1" spc="50" dirty="0" err="1">
                <a:ln w="11430"/>
                <a:solidFill>
                  <a:srgbClr val="002060"/>
                </a:solidFill>
              </a:rPr>
              <a:t>mbudsman</a:t>
            </a:r>
            <a:r>
              <a:rPr lang="en-US" sz="4000" b="1" spc="50" dirty="0">
                <a:ln w="11430"/>
                <a:solidFill>
                  <a:srgbClr val="002060"/>
                </a:solidFill>
              </a:rPr>
              <a:t> R</a:t>
            </a:r>
            <a:r>
              <a:rPr lang="id-ID" sz="4000" b="1" spc="50" dirty="0">
                <a:ln w="11430"/>
                <a:solidFill>
                  <a:srgbClr val="002060"/>
                </a:solidFill>
              </a:rPr>
              <a:t>I dalam pengawasan penyelenggaraan Pelayanan Publik di Indonesia</a:t>
            </a:r>
            <a:br>
              <a:rPr lang="id-ID" sz="4400" b="1" spc="50" dirty="0">
                <a:ln w="11430"/>
                <a:solidFill>
                  <a:srgbClr val="002060"/>
                </a:solidFill>
              </a:rPr>
            </a:br>
            <a:r>
              <a:rPr lang="en-US" sz="2000" b="1" spc="50" dirty="0">
                <a:ln w="11430"/>
                <a:solidFill>
                  <a:srgbClr val="002060"/>
                </a:solidFill>
              </a:rPr>
              <a:t>(</a:t>
            </a:r>
            <a:r>
              <a:rPr lang="id-ID" sz="2000" b="1" spc="50" dirty="0">
                <a:ln w="11430"/>
                <a:solidFill>
                  <a:srgbClr val="002060"/>
                </a:solidFill>
              </a:rPr>
              <a:t>sesuai </a:t>
            </a:r>
            <a:r>
              <a:rPr lang="en-US" sz="2000" b="1" spc="50" dirty="0">
                <a:ln w="11430"/>
                <a:solidFill>
                  <a:srgbClr val="002060"/>
                </a:solidFill>
              </a:rPr>
              <a:t>UU No. 37/2008 </a:t>
            </a:r>
            <a:r>
              <a:rPr lang="id-ID" sz="2000" b="1" spc="50" dirty="0">
                <a:ln w="11430"/>
                <a:solidFill>
                  <a:srgbClr val="002060"/>
                </a:solidFill>
              </a:rPr>
              <a:t>ttg Ombudsman RI </a:t>
            </a:r>
            <a:r>
              <a:rPr lang="en-US" sz="2000" b="1" spc="50" dirty="0" err="1">
                <a:ln w="11430"/>
                <a:solidFill>
                  <a:srgbClr val="002060"/>
                </a:solidFill>
              </a:rPr>
              <a:t>dan</a:t>
            </a:r>
            <a:r>
              <a:rPr lang="en-US" sz="2000" b="1" spc="50" dirty="0">
                <a:ln w="11430"/>
                <a:solidFill>
                  <a:srgbClr val="002060"/>
                </a:solidFill>
              </a:rPr>
              <a:t> UU No. 25/2009</a:t>
            </a:r>
            <a:r>
              <a:rPr lang="id-ID" sz="2000" b="1" spc="50" dirty="0">
                <a:ln w="11430"/>
                <a:solidFill>
                  <a:srgbClr val="002060"/>
                </a:solidFill>
              </a:rPr>
              <a:t> ttg Pelayanan Publik</a:t>
            </a:r>
            <a:r>
              <a:rPr lang="en-US" sz="2000" b="1" spc="50" dirty="0">
                <a:ln w="11430"/>
                <a:solidFill>
                  <a:srgbClr val="002060"/>
                </a:solidFill>
              </a:rPr>
              <a:t>)</a:t>
            </a:r>
            <a:br>
              <a:rPr lang="id-ID" sz="2800" b="1" spc="50" dirty="0">
                <a:ln w="11430"/>
                <a:solidFill>
                  <a:srgbClr val="002060"/>
                </a:solidFill>
              </a:rPr>
            </a:br>
            <a:endParaRPr lang="en-US" sz="4400" b="1" spc="50" dirty="0">
              <a:ln w="1143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6096000"/>
          </a:xfrm>
        </p:spPr>
        <p:txBody>
          <a:bodyPr>
            <a:normAutofit fontScale="90000"/>
          </a:bodyPr>
          <a:lstStyle/>
          <a:p>
            <a:r>
              <a:rPr lang="id-ID" sz="3200" b="1" dirty="0">
                <a:solidFill>
                  <a:schemeClr val="tx1"/>
                </a:solidFill>
              </a:rPr>
              <a:t>Hak Masyarakat dalam Pelayanan Publik telah diatur secara jelas dan eksplisit melalui Pasal 18 Undang-undang No.25 Tahun 2009 tentang Pelayanan Publik, sebagai berikut </a:t>
            </a:r>
            <a:r>
              <a:rPr lang="id-ID" sz="3200" dirty="0">
                <a:solidFill>
                  <a:schemeClr val="tx1"/>
                </a:solidFill>
              </a:rPr>
              <a:t>:</a:t>
            </a:r>
            <a:br>
              <a:rPr lang="id-ID" sz="3200" dirty="0">
                <a:solidFill>
                  <a:schemeClr val="tx1"/>
                </a:solidFill>
              </a:rPr>
            </a:br>
            <a:br>
              <a:rPr lang="id-ID" sz="3200" dirty="0">
                <a:solidFill>
                  <a:schemeClr val="tx1"/>
                </a:solidFill>
              </a:rPr>
            </a:br>
            <a:r>
              <a:rPr lang="id-ID" sz="3200" dirty="0">
                <a:solidFill>
                  <a:schemeClr val="tx1"/>
                </a:solidFill>
              </a:rPr>
              <a:t>a. mengetahui kebenaran isi standar pelayanan;</a:t>
            </a:r>
            <a:br>
              <a:rPr lang="id-ID" sz="3200" dirty="0">
                <a:solidFill>
                  <a:schemeClr val="tx1"/>
                </a:solidFill>
              </a:rPr>
            </a:br>
            <a:r>
              <a:rPr lang="id-ID" sz="3200" dirty="0">
                <a:solidFill>
                  <a:schemeClr val="tx1"/>
                </a:solidFill>
              </a:rPr>
              <a:t>b. mengawasi pelaksanaan standar pelayanan;</a:t>
            </a:r>
            <a:br>
              <a:rPr lang="id-ID" sz="3200" dirty="0">
                <a:solidFill>
                  <a:schemeClr val="tx1"/>
                </a:solidFill>
              </a:rPr>
            </a:br>
            <a:r>
              <a:rPr lang="id-ID" sz="3200" dirty="0">
                <a:solidFill>
                  <a:schemeClr val="tx1"/>
                </a:solidFill>
              </a:rPr>
              <a:t>c. mendapat tanggapan terhadap pengaduan yang</a:t>
            </a:r>
            <a:br>
              <a:rPr lang="id-ID" sz="3200" dirty="0">
                <a:solidFill>
                  <a:schemeClr val="tx1"/>
                </a:solidFill>
              </a:rPr>
            </a:br>
            <a:r>
              <a:rPr lang="id-ID" sz="3200" dirty="0">
                <a:solidFill>
                  <a:schemeClr val="tx1"/>
                </a:solidFill>
              </a:rPr>
              <a:t>diajukan;</a:t>
            </a:r>
            <a:br>
              <a:rPr lang="id-ID" sz="3200" dirty="0">
                <a:solidFill>
                  <a:schemeClr val="tx1"/>
                </a:solidFill>
              </a:rPr>
            </a:br>
            <a:r>
              <a:rPr lang="id-ID" sz="3200" dirty="0">
                <a:solidFill>
                  <a:schemeClr val="tx1"/>
                </a:solidFill>
              </a:rPr>
              <a:t>d. mendapat advokasi, perlindungan, dan/atau</a:t>
            </a:r>
            <a:br>
              <a:rPr lang="id-ID" sz="3200" dirty="0">
                <a:solidFill>
                  <a:schemeClr val="tx1"/>
                </a:solidFill>
              </a:rPr>
            </a:br>
            <a:r>
              <a:rPr lang="id-ID" sz="3200" dirty="0">
                <a:solidFill>
                  <a:schemeClr val="tx1"/>
                </a:solidFill>
              </a:rPr>
              <a:t>pemenuhan pelayanan;</a:t>
            </a:r>
            <a:br>
              <a:rPr lang="id-ID" sz="3200" dirty="0"/>
            </a:br>
            <a:br>
              <a:rPr lang="id-ID" sz="3200" dirty="0"/>
            </a:br>
            <a:endParaRPr lang="id-ID" sz="3200" dirty="0">
              <a:solidFill>
                <a:schemeClr val="tx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6705600"/>
          </a:xfrm>
        </p:spPr>
        <p:txBody>
          <a:bodyPr>
            <a:noAutofit/>
          </a:bodyPr>
          <a:lstStyle/>
          <a:p>
            <a:r>
              <a:rPr lang="id-ID" sz="2800" dirty="0">
                <a:solidFill>
                  <a:schemeClr val="tx1"/>
                </a:solidFill>
              </a:rPr>
              <a:t>e. memberitahukan kepada pimpinan penyelenggara untuk memperbaiki pelayanan apabila pelayanan yang diberikan tidak sesuai dengan standar pelayanan;</a:t>
            </a:r>
            <a:br>
              <a:rPr lang="id-ID" sz="2800" dirty="0">
                <a:solidFill>
                  <a:schemeClr val="tx1"/>
                </a:solidFill>
              </a:rPr>
            </a:br>
            <a:r>
              <a:rPr lang="id-ID" sz="2800" dirty="0">
                <a:solidFill>
                  <a:schemeClr val="tx1"/>
                </a:solidFill>
              </a:rPr>
              <a:t>f. memberitahukan kepada pelaksana untuk memperbaiki pelayanan apabila pelayanan yang diberikan tidak sesuai dengan standar pelayanan;</a:t>
            </a:r>
            <a:br>
              <a:rPr lang="id-ID" sz="2800" dirty="0">
                <a:solidFill>
                  <a:schemeClr val="tx1"/>
                </a:solidFill>
              </a:rPr>
            </a:br>
            <a:r>
              <a:rPr lang="id-ID" sz="2800" dirty="0">
                <a:solidFill>
                  <a:schemeClr val="tx1"/>
                </a:solidFill>
              </a:rPr>
              <a:t>g. mengadukan pelaksana yang melakukan penyimpangan standar pelayanan dan/ atau tidak memperbaiki pelayanan kepada penyelenggara dan ombudsman;</a:t>
            </a:r>
            <a:br>
              <a:rPr lang="id-ID" sz="2800" dirty="0">
                <a:solidFill>
                  <a:schemeClr val="tx1"/>
                </a:solidFill>
              </a:rPr>
            </a:br>
            <a:r>
              <a:rPr lang="id-ID" sz="2800" dirty="0">
                <a:solidFill>
                  <a:schemeClr val="tx1"/>
                </a:solidFill>
              </a:rPr>
              <a:t>h. mengadukan penyelenggara yang melakukan penyimpangan standar pelayanan dan/atau tidak memperbaiki pelayanan kepada pembina penyelenggara dan ombudsman; dan</a:t>
            </a:r>
            <a:br>
              <a:rPr lang="id-ID" sz="2800" dirty="0">
                <a:solidFill>
                  <a:schemeClr val="tx1"/>
                </a:solidFill>
              </a:rPr>
            </a:br>
            <a:r>
              <a:rPr lang="id-ID" sz="2800" dirty="0">
                <a:solidFill>
                  <a:schemeClr val="tx1"/>
                </a:solidFill>
              </a:rPr>
              <a:t>i. mendapat pelayanan yang berkualitas sesuai dengan asas dan tujuan pelayanan.</a:t>
            </a:r>
            <a:br>
              <a:rPr lang="id-ID" sz="2000" dirty="0">
                <a:solidFill>
                  <a:schemeClr val="tx1"/>
                </a:solidFill>
              </a:rPr>
            </a:br>
            <a:endParaRPr lang="id-ID" sz="2000" dirty="0">
              <a:solidFill>
                <a:schemeClr val="tx1"/>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5943600"/>
          </a:xfrm>
        </p:spPr>
        <p:txBody>
          <a:bodyPr>
            <a:noAutofit/>
          </a:bodyPr>
          <a:lstStyle/>
          <a:p>
            <a:r>
              <a:rPr lang="id-ID" sz="2800" b="1" dirty="0">
                <a:solidFill>
                  <a:schemeClr val="tx1"/>
                </a:solidFill>
              </a:rPr>
              <a:t>Sedangkan Kewajiban Masyarakat dalam Pelayanan Publik juga diatur secara tegas melalui Pasal 19 Undang-undang No.25 Tahun 2009 tentang Pelayanan Publik, sebagai berikut :</a:t>
            </a:r>
            <a:br>
              <a:rPr lang="id-ID" sz="2800" dirty="0">
                <a:solidFill>
                  <a:schemeClr val="tx1"/>
                </a:solidFill>
              </a:rPr>
            </a:br>
            <a:br>
              <a:rPr lang="id-ID" sz="2800" dirty="0">
                <a:solidFill>
                  <a:schemeClr val="tx1"/>
                </a:solidFill>
              </a:rPr>
            </a:br>
            <a:r>
              <a:rPr lang="id-ID" sz="2800" dirty="0">
                <a:solidFill>
                  <a:schemeClr val="tx1"/>
                </a:solidFill>
              </a:rPr>
              <a:t>a. mematuhi dan memenuhi ketentuan sebagaimana  </a:t>
            </a:r>
            <a:br>
              <a:rPr lang="id-ID" sz="2800" dirty="0">
                <a:solidFill>
                  <a:schemeClr val="tx1"/>
                </a:solidFill>
              </a:rPr>
            </a:br>
            <a:r>
              <a:rPr lang="id-ID" sz="2800" dirty="0">
                <a:solidFill>
                  <a:schemeClr val="tx1"/>
                </a:solidFill>
              </a:rPr>
              <a:t>    dipersyaratkan dalam standar pelayanan;</a:t>
            </a:r>
            <a:br>
              <a:rPr lang="id-ID" sz="2800" dirty="0">
                <a:solidFill>
                  <a:schemeClr val="tx1"/>
                </a:solidFill>
              </a:rPr>
            </a:br>
            <a:r>
              <a:rPr lang="id-ID" sz="2800" dirty="0">
                <a:solidFill>
                  <a:schemeClr val="tx1"/>
                </a:solidFill>
              </a:rPr>
              <a:t>b. ikut menjaga terpeliharanya sarana, prasarana,</a:t>
            </a:r>
            <a:br>
              <a:rPr lang="id-ID" sz="2800" dirty="0">
                <a:solidFill>
                  <a:schemeClr val="tx1"/>
                </a:solidFill>
              </a:rPr>
            </a:br>
            <a:r>
              <a:rPr lang="id-ID" sz="2800" dirty="0">
                <a:solidFill>
                  <a:schemeClr val="tx1"/>
                </a:solidFill>
              </a:rPr>
              <a:t>    dan/atau fasilitas pelayanan publik; dan</a:t>
            </a:r>
            <a:br>
              <a:rPr lang="id-ID" sz="2800" dirty="0">
                <a:solidFill>
                  <a:schemeClr val="tx1"/>
                </a:solidFill>
              </a:rPr>
            </a:br>
            <a:r>
              <a:rPr lang="id-ID" sz="2800" dirty="0">
                <a:solidFill>
                  <a:schemeClr val="tx1"/>
                </a:solidFill>
              </a:rPr>
              <a:t>c. berpartisipasi aktif dan mematuhi peraturan yang</a:t>
            </a:r>
            <a:br>
              <a:rPr lang="id-ID" sz="2800" dirty="0">
                <a:solidFill>
                  <a:schemeClr val="tx1"/>
                </a:solidFill>
              </a:rPr>
            </a:br>
            <a:r>
              <a:rPr lang="id-ID" sz="2800" dirty="0">
                <a:solidFill>
                  <a:schemeClr val="tx1"/>
                </a:solidFill>
              </a:rPr>
              <a:t>    terkait dengan penyelenggaraan pelayanan publik.</a:t>
            </a:r>
            <a:br>
              <a:rPr lang="id-ID" sz="2400" dirty="0"/>
            </a:br>
            <a:endParaRPr lang="id-ID" sz="2400" dirty="0">
              <a:solidFill>
                <a:schemeClr val="tx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id-ID" dirty="0"/>
          </a:p>
        </p:txBody>
      </p:sp>
      <p:sp>
        <p:nvSpPr>
          <p:cNvPr id="3" name="Content Placeholder 2"/>
          <p:cNvSpPr>
            <a:spLocks noGrp="1"/>
          </p:cNvSpPr>
          <p:nvPr>
            <p:ph idx="1"/>
          </p:nvPr>
        </p:nvSpPr>
        <p:spPr>
          <a:xfrm>
            <a:off x="457200" y="1143000"/>
            <a:ext cx="8229600" cy="5562600"/>
          </a:xfrm>
        </p:spPr>
        <p:txBody>
          <a:bodyPr>
            <a:noAutofit/>
          </a:bodyPr>
          <a:lstStyle/>
          <a:p>
            <a:r>
              <a:rPr lang="id-ID" sz="2400" b="1" dirty="0"/>
              <a:t>Maladministrasi (menurut Pasal 1 ayat 3 Undang-undang No.37 Tahun 2008 tentang Ombudsman Republik Indonesia) adalah :</a:t>
            </a:r>
          </a:p>
          <a:p>
            <a:pPr algn="just">
              <a:buNone/>
            </a:pPr>
            <a:r>
              <a:rPr lang="id-ID" sz="2800" dirty="0"/>
              <a:t>   Perilaku atau perbuatan melawan hukum, melampaui wewenang, menggunakan wewenang untuk tujuan lain dari yang menjadi tujuan wewenang tersebut, termasuk kelalaian atau pengabaian kewajiban hukum dalam penyelenggaraan pelayanan publik yang dilakukan oleh Penyelenggara Negara dan pemerintahan yang </a:t>
            </a:r>
            <a:r>
              <a:rPr lang="fi-FI" sz="2800" dirty="0"/>
              <a:t>menimbulkan kerugian materiil dan/atau immateriil</a:t>
            </a:r>
            <a:r>
              <a:rPr lang="id-ID" sz="2800" dirty="0"/>
              <a:t> bagi masyarakat dan orang perseorangan</a:t>
            </a:r>
            <a:r>
              <a:rPr lang="id-ID" sz="2800" b="1" dirty="0"/>
              <a:t>.</a:t>
            </a:r>
            <a:endParaRPr lang="id-ID" sz="28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400" dirty="0" err="1"/>
              <a:t>Tugas</a:t>
            </a:r>
            <a:r>
              <a:rPr lang="en-US" sz="4400" dirty="0"/>
              <a:t> yang </a:t>
            </a:r>
            <a:r>
              <a:rPr lang="en-US" sz="4400" dirty="0" err="1"/>
              <a:t>harus</a:t>
            </a:r>
            <a:r>
              <a:rPr lang="en-US" sz="4400" dirty="0"/>
              <a:t> </a:t>
            </a:r>
            <a:r>
              <a:rPr lang="en-US" sz="4400" dirty="0" err="1"/>
              <a:t>dikerjakan</a:t>
            </a:r>
            <a:endParaRPr lang="en-US" sz="4400" dirty="0"/>
          </a:p>
        </p:txBody>
      </p:sp>
      <p:sp>
        <p:nvSpPr>
          <p:cNvPr id="3" name="Content Placeholder 2"/>
          <p:cNvSpPr>
            <a:spLocks noGrp="1"/>
          </p:cNvSpPr>
          <p:nvPr>
            <p:ph idx="1"/>
          </p:nvPr>
        </p:nvSpPr>
        <p:spPr/>
        <p:txBody>
          <a:bodyPr>
            <a:normAutofit fontScale="70000" lnSpcReduction="20000"/>
          </a:bodyPr>
          <a:lstStyle/>
          <a:p>
            <a:pPr marL="274320" indent="-274320">
              <a:buClr>
                <a:schemeClr val="accent3"/>
              </a:buClr>
              <a:buFont typeface="Wingdings 2"/>
              <a:buChar char=""/>
              <a:defRPr/>
            </a:pPr>
            <a:r>
              <a:rPr lang="en-US" dirty="0" err="1"/>
              <a:t>Menerima</a:t>
            </a:r>
            <a:r>
              <a:rPr lang="en-US" dirty="0"/>
              <a:t> </a:t>
            </a:r>
            <a:r>
              <a:rPr lang="en-US" dirty="0" err="1"/>
              <a:t>laporan</a:t>
            </a:r>
            <a:r>
              <a:rPr lang="en-US" dirty="0"/>
              <a:t> </a:t>
            </a:r>
            <a:r>
              <a:rPr lang="en-US" dirty="0" err="1"/>
              <a:t>dugaan</a:t>
            </a:r>
            <a:r>
              <a:rPr lang="en-US" dirty="0"/>
              <a:t> </a:t>
            </a:r>
            <a:r>
              <a:rPr lang="en-US" dirty="0" err="1"/>
              <a:t>maladministrasi</a:t>
            </a:r>
            <a:r>
              <a:rPr lang="en-US" dirty="0"/>
              <a:t> </a:t>
            </a:r>
            <a:r>
              <a:rPr lang="en-US" dirty="0" err="1"/>
              <a:t>penyelenggaraan</a:t>
            </a:r>
            <a:r>
              <a:rPr lang="en-US" dirty="0"/>
              <a:t> </a:t>
            </a:r>
            <a:r>
              <a:rPr lang="en-US" dirty="0" err="1"/>
              <a:t>pelayanan</a:t>
            </a:r>
            <a:r>
              <a:rPr lang="en-US" dirty="0"/>
              <a:t> </a:t>
            </a:r>
            <a:r>
              <a:rPr lang="en-US" dirty="0" err="1"/>
              <a:t>publik</a:t>
            </a:r>
            <a:endParaRPr lang="en-US" dirty="0"/>
          </a:p>
          <a:p>
            <a:pPr marL="274320" indent="-274320">
              <a:buClr>
                <a:schemeClr val="accent3"/>
              </a:buClr>
              <a:buFont typeface="Wingdings 2"/>
              <a:buChar char=""/>
              <a:defRPr/>
            </a:pPr>
            <a:r>
              <a:rPr lang="en-US" dirty="0" err="1"/>
              <a:t>Melakukan</a:t>
            </a:r>
            <a:r>
              <a:rPr lang="en-US" dirty="0"/>
              <a:t> </a:t>
            </a:r>
            <a:r>
              <a:rPr lang="en-US" dirty="0" err="1"/>
              <a:t>pemeriksaan</a:t>
            </a:r>
            <a:r>
              <a:rPr lang="en-US" dirty="0"/>
              <a:t> </a:t>
            </a:r>
            <a:r>
              <a:rPr lang="en-US" dirty="0" err="1"/>
              <a:t>laporan</a:t>
            </a:r>
            <a:r>
              <a:rPr lang="en-US" dirty="0"/>
              <a:t> </a:t>
            </a:r>
          </a:p>
          <a:p>
            <a:pPr marL="274320" indent="-274320">
              <a:buClr>
                <a:schemeClr val="accent3"/>
              </a:buClr>
              <a:buFont typeface="Wingdings 2"/>
              <a:buChar char=""/>
              <a:defRPr/>
            </a:pPr>
            <a:r>
              <a:rPr lang="en-US" dirty="0" err="1"/>
              <a:t>Menindaklanjuti</a:t>
            </a:r>
            <a:r>
              <a:rPr lang="en-US" dirty="0"/>
              <a:t> </a:t>
            </a:r>
            <a:r>
              <a:rPr lang="en-US" dirty="0" err="1"/>
              <a:t>laporan</a:t>
            </a:r>
            <a:r>
              <a:rPr lang="en-US" dirty="0"/>
              <a:t> </a:t>
            </a:r>
          </a:p>
          <a:p>
            <a:pPr marL="274320" indent="-274320">
              <a:buClr>
                <a:schemeClr val="accent3"/>
              </a:buClr>
              <a:buFont typeface="Wingdings 2"/>
              <a:buChar char=""/>
              <a:defRPr/>
            </a:pPr>
            <a:r>
              <a:rPr lang="en-US" dirty="0" err="1"/>
              <a:t>Melakukan</a:t>
            </a:r>
            <a:r>
              <a:rPr lang="en-US" dirty="0"/>
              <a:t> </a:t>
            </a:r>
            <a:r>
              <a:rPr lang="en-US" dirty="0" err="1"/>
              <a:t>investigasi</a:t>
            </a:r>
            <a:r>
              <a:rPr lang="en-US" dirty="0"/>
              <a:t> </a:t>
            </a:r>
            <a:r>
              <a:rPr lang="en-US" dirty="0" err="1"/>
              <a:t>atas</a:t>
            </a:r>
            <a:r>
              <a:rPr lang="en-US" dirty="0"/>
              <a:t> </a:t>
            </a:r>
            <a:r>
              <a:rPr lang="en-US" dirty="0" err="1"/>
              <a:t>prakarsa</a:t>
            </a:r>
            <a:r>
              <a:rPr lang="en-US" dirty="0"/>
              <a:t> </a:t>
            </a:r>
            <a:r>
              <a:rPr lang="en-US" dirty="0" err="1"/>
              <a:t>sendiri</a:t>
            </a:r>
            <a:endParaRPr lang="en-US" dirty="0"/>
          </a:p>
          <a:p>
            <a:pPr marL="274320" indent="-274320">
              <a:buClr>
                <a:schemeClr val="accent3"/>
              </a:buClr>
              <a:buFont typeface="Wingdings 2"/>
              <a:buChar char=""/>
              <a:defRPr/>
            </a:pPr>
            <a:r>
              <a:rPr lang="en-US" dirty="0" err="1"/>
              <a:t>Melakukan</a:t>
            </a:r>
            <a:r>
              <a:rPr lang="en-US" dirty="0"/>
              <a:t> </a:t>
            </a:r>
            <a:r>
              <a:rPr lang="en-US" dirty="0" err="1"/>
              <a:t>koordinasi</a:t>
            </a:r>
            <a:r>
              <a:rPr lang="en-US" dirty="0"/>
              <a:t>/</a:t>
            </a:r>
            <a:r>
              <a:rPr lang="en-US" dirty="0" err="1"/>
              <a:t>kerjasama</a:t>
            </a:r>
            <a:r>
              <a:rPr lang="en-US" dirty="0"/>
              <a:t> </a:t>
            </a:r>
            <a:r>
              <a:rPr lang="en-US" dirty="0" err="1"/>
              <a:t>dengan</a:t>
            </a:r>
            <a:r>
              <a:rPr lang="en-US" dirty="0"/>
              <a:t> </a:t>
            </a:r>
            <a:r>
              <a:rPr lang="en-US" dirty="0" err="1"/>
              <a:t>lembaga</a:t>
            </a:r>
            <a:r>
              <a:rPr lang="en-US" dirty="0"/>
              <a:t> </a:t>
            </a:r>
            <a:r>
              <a:rPr lang="en-US" dirty="0" err="1"/>
              <a:t>negara</a:t>
            </a:r>
            <a:r>
              <a:rPr lang="en-US" dirty="0"/>
              <a:t>/</a:t>
            </a:r>
            <a:r>
              <a:rPr lang="en-US" dirty="0" err="1"/>
              <a:t>lembaga</a:t>
            </a:r>
            <a:r>
              <a:rPr lang="en-US" dirty="0"/>
              <a:t> </a:t>
            </a:r>
            <a:r>
              <a:rPr lang="en-US" dirty="0" err="1"/>
              <a:t>pemerintahan</a:t>
            </a:r>
            <a:r>
              <a:rPr lang="en-US" dirty="0"/>
              <a:t>/</a:t>
            </a:r>
            <a:r>
              <a:rPr lang="en-US" dirty="0" err="1"/>
              <a:t>lembaga</a:t>
            </a:r>
            <a:r>
              <a:rPr lang="en-US" dirty="0"/>
              <a:t> </a:t>
            </a:r>
            <a:r>
              <a:rPr lang="en-US" dirty="0" err="1"/>
              <a:t>kemasyarakatan</a:t>
            </a:r>
            <a:r>
              <a:rPr lang="en-US" dirty="0"/>
              <a:t>/</a:t>
            </a:r>
            <a:r>
              <a:rPr lang="en-US" dirty="0" err="1"/>
              <a:t>perseorangan</a:t>
            </a:r>
            <a:r>
              <a:rPr lang="en-US" dirty="0"/>
              <a:t> </a:t>
            </a:r>
          </a:p>
          <a:p>
            <a:pPr marL="274320" indent="-274320">
              <a:buClr>
                <a:schemeClr val="accent3"/>
              </a:buClr>
              <a:buFont typeface="Wingdings 2"/>
              <a:buChar char=""/>
              <a:defRPr/>
            </a:pPr>
            <a:r>
              <a:rPr lang="en-US" dirty="0" err="1"/>
              <a:t>Membangun</a:t>
            </a:r>
            <a:r>
              <a:rPr lang="en-US" dirty="0"/>
              <a:t> </a:t>
            </a:r>
            <a:r>
              <a:rPr lang="en-US" dirty="0" err="1"/>
              <a:t>jaringan</a:t>
            </a:r>
            <a:r>
              <a:rPr lang="en-US" dirty="0"/>
              <a:t> </a:t>
            </a:r>
            <a:r>
              <a:rPr lang="en-US" dirty="0" err="1"/>
              <a:t>kerja</a:t>
            </a:r>
            <a:endParaRPr lang="en-US" dirty="0"/>
          </a:p>
          <a:p>
            <a:pPr marL="274320" indent="-274320">
              <a:buClr>
                <a:schemeClr val="accent3"/>
              </a:buClr>
              <a:buFont typeface="Wingdings 2"/>
              <a:buChar char=""/>
              <a:defRPr/>
            </a:pPr>
            <a:r>
              <a:rPr lang="en-US" dirty="0" err="1"/>
              <a:t>Melakukan</a:t>
            </a:r>
            <a:r>
              <a:rPr lang="en-US" dirty="0"/>
              <a:t> </a:t>
            </a:r>
            <a:r>
              <a:rPr lang="en-US" dirty="0" err="1"/>
              <a:t>upaya</a:t>
            </a:r>
            <a:r>
              <a:rPr lang="en-US" dirty="0"/>
              <a:t> </a:t>
            </a:r>
            <a:r>
              <a:rPr lang="en-US" dirty="0" err="1"/>
              <a:t>pencegahan</a:t>
            </a:r>
            <a:r>
              <a:rPr lang="en-US" dirty="0"/>
              <a:t> </a:t>
            </a:r>
            <a:r>
              <a:rPr lang="en-US" dirty="0" err="1"/>
              <a:t>maladministrasi</a:t>
            </a:r>
            <a:r>
              <a:rPr lang="en-US" dirty="0"/>
              <a:t> </a:t>
            </a:r>
            <a:r>
              <a:rPr lang="en-US" dirty="0" err="1"/>
              <a:t>dalam</a:t>
            </a:r>
            <a:r>
              <a:rPr lang="en-US" dirty="0"/>
              <a:t> </a:t>
            </a:r>
            <a:r>
              <a:rPr lang="en-US" dirty="0" err="1"/>
              <a:t>penyeleggaran</a:t>
            </a:r>
            <a:r>
              <a:rPr lang="en-US" dirty="0"/>
              <a:t> </a:t>
            </a:r>
            <a:r>
              <a:rPr lang="en-US" dirty="0" err="1"/>
              <a:t>pelayanan</a:t>
            </a:r>
            <a:r>
              <a:rPr lang="en-US" dirty="0"/>
              <a:t> </a:t>
            </a:r>
            <a:r>
              <a:rPr lang="en-US" dirty="0" err="1"/>
              <a:t>publik</a:t>
            </a:r>
            <a:endParaRPr lang="en-US" dirty="0"/>
          </a:p>
          <a:p>
            <a:pPr marL="274320" indent="-274320">
              <a:buClr>
                <a:schemeClr val="accent3"/>
              </a:buClr>
              <a:buFont typeface="Wingdings 2"/>
              <a:buChar char=""/>
              <a:defRPr/>
            </a:pPr>
            <a:r>
              <a:rPr lang="en-US" dirty="0" err="1"/>
              <a:t>Melakukan</a:t>
            </a:r>
            <a:r>
              <a:rPr lang="en-US" dirty="0"/>
              <a:t> </a:t>
            </a:r>
            <a:r>
              <a:rPr lang="en-US" dirty="0" err="1"/>
              <a:t>tugas</a:t>
            </a:r>
            <a:r>
              <a:rPr lang="en-US" dirty="0"/>
              <a:t> lain yang </a:t>
            </a:r>
            <a:r>
              <a:rPr lang="en-US" dirty="0" err="1"/>
              <a:t>diberikan</a:t>
            </a:r>
            <a:r>
              <a:rPr lang="en-US" dirty="0"/>
              <a:t> </a:t>
            </a:r>
            <a:r>
              <a:rPr lang="en-US" dirty="0" err="1"/>
              <a:t>undang-undang</a:t>
            </a:r>
            <a:endParaRPr lang="en-US" dirty="0"/>
          </a:p>
          <a:p>
            <a:pPr marL="274320" indent="-274320">
              <a:buClr>
                <a:schemeClr val="accent3"/>
              </a:buClr>
              <a:buFont typeface="Wingdings 2"/>
              <a:buChar char=""/>
              <a:defRPr/>
            </a:pP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r>
              <a:rPr lang="en-US" sz="4000" dirty="0" err="1"/>
              <a:t>Wewenang</a:t>
            </a:r>
            <a:r>
              <a:rPr lang="en-US" sz="4000" dirty="0"/>
              <a:t> yang </a:t>
            </a:r>
            <a:r>
              <a:rPr lang="en-US" sz="4000" dirty="0" err="1"/>
              <a:t>Dimiliki</a:t>
            </a:r>
            <a:r>
              <a:rPr lang="en-US" sz="4000" dirty="0"/>
              <a:t> (1)</a:t>
            </a:r>
          </a:p>
        </p:txBody>
      </p:sp>
      <p:sp>
        <p:nvSpPr>
          <p:cNvPr id="3" name="Content Placeholder 2"/>
          <p:cNvSpPr>
            <a:spLocks noGrp="1"/>
          </p:cNvSpPr>
          <p:nvPr>
            <p:ph idx="1"/>
          </p:nvPr>
        </p:nvSpPr>
        <p:spPr/>
        <p:txBody>
          <a:bodyPr>
            <a:normAutofit fontScale="85000" lnSpcReduction="10000"/>
          </a:bodyPr>
          <a:lstStyle/>
          <a:p>
            <a:pPr marL="514350" indent="-514350">
              <a:buClr>
                <a:schemeClr val="accent3"/>
              </a:buClr>
              <a:buFont typeface="+mj-lt"/>
              <a:buAutoNum type="alphaUcPeriod"/>
              <a:defRPr/>
            </a:pPr>
            <a:r>
              <a:rPr lang="en-US" dirty="0" err="1"/>
              <a:t>Terkait</a:t>
            </a:r>
            <a:r>
              <a:rPr lang="en-US" dirty="0"/>
              <a:t> </a:t>
            </a:r>
            <a:r>
              <a:rPr lang="en-US" dirty="0" err="1"/>
              <a:t>dengan</a:t>
            </a:r>
            <a:r>
              <a:rPr lang="en-US" dirty="0"/>
              <a:t> </a:t>
            </a:r>
            <a:r>
              <a:rPr lang="en-US" dirty="0" err="1"/>
              <a:t>laporan</a:t>
            </a:r>
            <a:r>
              <a:rPr lang="en-US" dirty="0"/>
              <a:t> </a:t>
            </a:r>
          </a:p>
          <a:p>
            <a:pPr marL="879475" lvl="1" indent="-349250">
              <a:buFont typeface="Wingdings 2"/>
              <a:buChar char=""/>
              <a:defRPr/>
            </a:pPr>
            <a:r>
              <a:rPr lang="en-US" dirty="0" err="1"/>
              <a:t>Meminta</a:t>
            </a:r>
            <a:r>
              <a:rPr lang="en-US" dirty="0"/>
              <a:t> </a:t>
            </a:r>
            <a:r>
              <a:rPr lang="en-US" dirty="0" err="1"/>
              <a:t>keterangan</a:t>
            </a:r>
            <a:r>
              <a:rPr lang="en-US" dirty="0"/>
              <a:t> </a:t>
            </a:r>
            <a:r>
              <a:rPr lang="en-US" dirty="0" err="1"/>
              <a:t>pihak-pihak</a:t>
            </a:r>
            <a:r>
              <a:rPr lang="en-US" dirty="0"/>
              <a:t> yang </a:t>
            </a:r>
            <a:r>
              <a:rPr lang="en-US" dirty="0" err="1"/>
              <a:t>terkait</a:t>
            </a:r>
            <a:r>
              <a:rPr lang="en-US" dirty="0"/>
              <a:t> </a:t>
            </a:r>
            <a:r>
              <a:rPr lang="en-US" dirty="0" err="1"/>
              <a:t>dengan</a:t>
            </a:r>
            <a:r>
              <a:rPr lang="en-US" dirty="0"/>
              <a:t> </a:t>
            </a:r>
            <a:r>
              <a:rPr lang="en-US" dirty="0" err="1"/>
              <a:t>laporan</a:t>
            </a:r>
            <a:r>
              <a:rPr lang="en-US" dirty="0"/>
              <a:t> </a:t>
            </a:r>
          </a:p>
          <a:p>
            <a:pPr marL="879475" lvl="1" indent="-349250">
              <a:buFont typeface="Wingdings 2"/>
              <a:buChar char=""/>
              <a:defRPr/>
            </a:pPr>
            <a:r>
              <a:rPr lang="en-US" dirty="0" err="1"/>
              <a:t>Memeriksa</a:t>
            </a:r>
            <a:r>
              <a:rPr lang="en-US" dirty="0"/>
              <a:t> </a:t>
            </a:r>
            <a:r>
              <a:rPr lang="en-US" dirty="0" err="1"/>
              <a:t>dokumen</a:t>
            </a:r>
            <a:r>
              <a:rPr lang="en-US" dirty="0"/>
              <a:t> </a:t>
            </a:r>
            <a:r>
              <a:rPr lang="en-US" dirty="0" err="1"/>
              <a:t>terkait</a:t>
            </a:r>
            <a:endParaRPr lang="en-US" dirty="0"/>
          </a:p>
          <a:p>
            <a:pPr marL="879475" lvl="1" indent="-349250">
              <a:buFont typeface="Wingdings 2"/>
              <a:buChar char=""/>
              <a:defRPr/>
            </a:pPr>
            <a:r>
              <a:rPr lang="en-US" dirty="0" err="1"/>
              <a:t>Meminta</a:t>
            </a:r>
            <a:r>
              <a:rPr lang="en-US" dirty="0"/>
              <a:t> </a:t>
            </a:r>
            <a:r>
              <a:rPr lang="en-US" dirty="0" err="1"/>
              <a:t>klarifikasi</a:t>
            </a:r>
            <a:r>
              <a:rPr lang="en-US" dirty="0"/>
              <a:t>, </a:t>
            </a:r>
            <a:r>
              <a:rPr lang="en-US" dirty="0" err="1"/>
              <a:t>salinan</a:t>
            </a:r>
            <a:r>
              <a:rPr lang="en-US" dirty="0"/>
              <a:t>, copy </a:t>
            </a:r>
            <a:r>
              <a:rPr lang="en-US" dirty="0" err="1"/>
              <a:t>atau</a:t>
            </a:r>
            <a:r>
              <a:rPr lang="en-US" dirty="0"/>
              <a:t> </a:t>
            </a:r>
            <a:r>
              <a:rPr lang="en-US" dirty="0" err="1"/>
              <a:t>dokumen</a:t>
            </a:r>
            <a:r>
              <a:rPr lang="en-US" dirty="0"/>
              <a:t> lain </a:t>
            </a:r>
            <a:r>
              <a:rPr lang="en-US" dirty="0" err="1"/>
              <a:t>pada</a:t>
            </a:r>
            <a:r>
              <a:rPr lang="en-US" dirty="0"/>
              <a:t> </a:t>
            </a:r>
            <a:r>
              <a:rPr lang="en-US" dirty="0" err="1"/>
              <a:t>instansi</a:t>
            </a:r>
            <a:r>
              <a:rPr lang="en-US" dirty="0"/>
              <a:t> </a:t>
            </a:r>
            <a:r>
              <a:rPr lang="en-US" dirty="0" err="1"/>
              <a:t>penyelenggara</a:t>
            </a:r>
            <a:r>
              <a:rPr lang="en-US" dirty="0"/>
              <a:t> </a:t>
            </a:r>
            <a:r>
              <a:rPr lang="en-US" dirty="0" err="1"/>
              <a:t>negara</a:t>
            </a:r>
            <a:endParaRPr lang="en-US" dirty="0"/>
          </a:p>
          <a:p>
            <a:pPr marL="879475" lvl="1" indent="-349250">
              <a:buFont typeface="Wingdings 2"/>
              <a:buChar char=""/>
              <a:defRPr/>
            </a:pPr>
            <a:r>
              <a:rPr lang="en-US" dirty="0" err="1"/>
              <a:t>Melakukan</a:t>
            </a:r>
            <a:r>
              <a:rPr lang="en-US" dirty="0"/>
              <a:t> </a:t>
            </a:r>
            <a:r>
              <a:rPr lang="en-US" dirty="0" err="1"/>
              <a:t>pemanggilan</a:t>
            </a:r>
            <a:endParaRPr lang="en-US" dirty="0"/>
          </a:p>
          <a:p>
            <a:pPr marL="879475" lvl="1" indent="-349250">
              <a:buFont typeface="Wingdings 2"/>
              <a:buChar char=""/>
              <a:defRPr/>
            </a:pPr>
            <a:r>
              <a:rPr lang="en-US" dirty="0" err="1"/>
              <a:t>Melakukan</a:t>
            </a:r>
            <a:r>
              <a:rPr lang="en-US" dirty="0"/>
              <a:t> </a:t>
            </a:r>
            <a:r>
              <a:rPr lang="en-US" dirty="0" err="1"/>
              <a:t>mediasi</a:t>
            </a:r>
            <a:r>
              <a:rPr lang="en-US" dirty="0"/>
              <a:t>, </a:t>
            </a:r>
            <a:r>
              <a:rPr lang="en-US" dirty="0" err="1"/>
              <a:t>konsiliasi</a:t>
            </a:r>
            <a:r>
              <a:rPr lang="en-US" dirty="0"/>
              <a:t> </a:t>
            </a:r>
            <a:r>
              <a:rPr lang="en-US" dirty="0" err="1"/>
              <a:t>atas</a:t>
            </a:r>
            <a:r>
              <a:rPr lang="en-US" dirty="0"/>
              <a:t> </a:t>
            </a:r>
            <a:r>
              <a:rPr lang="en-US" dirty="0" err="1"/>
              <a:t>permintaan</a:t>
            </a:r>
            <a:r>
              <a:rPr lang="en-US" dirty="0"/>
              <a:t> </a:t>
            </a:r>
            <a:r>
              <a:rPr lang="en-US" dirty="0" err="1"/>
              <a:t>para</a:t>
            </a:r>
            <a:r>
              <a:rPr lang="en-US" dirty="0"/>
              <a:t> </a:t>
            </a:r>
            <a:r>
              <a:rPr lang="en-US" dirty="0" err="1"/>
              <a:t>pihak</a:t>
            </a:r>
            <a:endParaRPr lang="en-US" dirty="0"/>
          </a:p>
          <a:p>
            <a:pPr marL="879475" lvl="1" indent="-349250">
              <a:buFont typeface="Wingdings 2"/>
              <a:buChar char=""/>
              <a:defRPr/>
            </a:pPr>
            <a:r>
              <a:rPr lang="en-US" dirty="0" err="1"/>
              <a:t>Membuat</a:t>
            </a:r>
            <a:r>
              <a:rPr lang="en-US" dirty="0"/>
              <a:t> </a:t>
            </a:r>
            <a:r>
              <a:rPr lang="en-US" dirty="0" err="1"/>
              <a:t>rekomendasi</a:t>
            </a:r>
            <a:r>
              <a:rPr lang="en-US" dirty="0"/>
              <a:t> </a:t>
            </a:r>
            <a:r>
              <a:rPr lang="en-US" dirty="0" err="1"/>
              <a:t>mengenai</a:t>
            </a:r>
            <a:r>
              <a:rPr lang="en-US" dirty="0"/>
              <a:t> </a:t>
            </a:r>
            <a:r>
              <a:rPr lang="en-US" dirty="0" err="1"/>
              <a:t>penyelesaian</a:t>
            </a:r>
            <a:r>
              <a:rPr lang="en-US" dirty="0"/>
              <a:t> </a:t>
            </a:r>
            <a:r>
              <a:rPr lang="en-US" dirty="0" err="1"/>
              <a:t>laporan</a:t>
            </a:r>
            <a:r>
              <a:rPr lang="en-US" dirty="0"/>
              <a:t>, </a:t>
            </a:r>
            <a:r>
              <a:rPr lang="en-US" dirty="0" err="1"/>
              <a:t>ganti</a:t>
            </a:r>
            <a:r>
              <a:rPr lang="en-US" dirty="0"/>
              <a:t> </a:t>
            </a:r>
            <a:r>
              <a:rPr lang="en-US" dirty="0" err="1"/>
              <a:t>rugi</a:t>
            </a:r>
            <a:r>
              <a:rPr lang="en-US" dirty="0"/>
              <a:t> </a:t>
            </a:r>
            <a:r>
              <a:rPr lang="en-US" dirty="0" err="1"/>
              <a:t>dan</a:t>
            </a:r>
            <a:r>
              <a:rPr lang="en-US" dirty="0"/>
              <a:t>/</a:t>
            </a:r>
            <a:r>
              <a:rPr lang="en-US" dirty="0" err="1"/>
              <a:t>rehabilitasi</a:t>
            </a:r>
            <a:endParaRPr lang="en-US" dirty="0"/>
          </a:p>
          <a:p>
            <a:pPr marL="879475" lvl="1" indent="-349250">
              <a:buFont typeface="Wingdings 2"/>
              <a:buChar char=""/>
              <a:defRPr/>
            </a:pPr>
            <a:r>
              <a:rPr lang="en-US" dirty="0" err="1"/>
              <a:t>Mengumumkan</a:t>
            </a:r>
            <a:r>
              <a:rPr lang="en-US" dirty="0"/>
              <a:t> </a:t>
            </a:r>
            <a:r>
              <a:rPr lang="en-US" dirty="0" err="1"/>
              <a:t>hasil</a:t>
            </a:r>
            <a:r>
              <a:rPr lang="en-US" dirty="0"/>
              <a:t> </a:t>
            </a:r>
            <a:r>
              <a:rPr lang="en-US" dirty="0" err="1"/>
              <a:t>temuan</a:t>
            </a:r>
            <a:r>
              <a:rPr lang="en-US" dirty="0"/>
              <a:t>, </a:t>
            </a:r>
            <a:r>
              <a:rPr lang="en-US" dirty="0" err="1"/>
              <a:t>kesimpulan</a:t>
            </a:r>
            <a:r>
              <a:rPr lang="en-US" dirty="0"/>
              <a:t> </a:t>
            </a:r>
            <a:r>
              <a:rPr lang="en-US" dirty="0" err="1"/>
              <a:t>dan</a:t>
            </a:r>
            <a:r>
              <a:rPr lang="en-US" dirty="0"/>
              <a:t> </a:t>
            </a:r>
            <a:r>
              <a:rPr lang="en-US" dirty="0" err="1"/>
              <a:t>rekomendasi</a:t>
            </a:r>
            <a:endParaRPr lang="en-US" dirty="0"/>
          </a:p>
          <a:p>
            <a:pPr marL="274320" indent="-274320">
              <a:buClr>
                <a:schemeClr val="accent3"/>
              </a:buClr>
              <a:buFont typeface="Wingdings 2"/>
              <a:buChar char=""/>
              <a:defRPr/>
            </a:pP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000" dirty="0" err="1"/>
              <a:t>Wewenang</a:t>
            </a:r>
            <a:r>
              <a:rPr lang="en-US" sz="4000" dirty="0"/>
              <a:t> yang </a:t>
            </a:r>
            <a:r>
              <a:rPr lang="en-US" sz="4000" dirty="0" err="1"/>
              <a:t>Dimiliki</a:t>
            </a:r>
            <a:r>
              <a:rPr lang="en-US" sz="4000" dirty="0"/>
              <a:t> (2)</a:t>
            </a:r>
          </a:p>
        </p:txBody>
      </p:sp>
      <p:sp>
        <p:nvSpPr>
          <p:cNvPr id="3" name="Content Placeholder 2"/>
          <p:cNvSpPr>
            <a:spLocks noGrp="1"/>
          </p:cNvSpPr>
          <p:nvPr>
            <p:ph idx="1"/>
          </p:nvPr>
        </p:nvSpPr>
        <p:spPr/>
        <p:txBody>
          <a:bodyPr/>
          <a:lstStyle/>
          <a:p>
            <a:pPr marL="514350" indent="-514350">
              <a:buClr>
                <a:schemeClr val="accent3"/>
              </a:buClr>
              <a:buFont typeface="+mj-lt"/>
              <a:buAutoNum type="alphaUcPeriod" startAt="2"/>
              <a:defRPr/>
            </a:pPr>
            <a:r>
              <a:rPr lang="en-US"/>
              <a:t>Terkait dengan tugas lain</a:t>
            </a:r>
          </a:p>
          <a:p>
            <a:pPr marL="879475" lvl="1" indent="-349250">
              <a:buFont typeface="Wingdings 2"/>
              <a:buChar char=""/>
              <a:defRPr/>
            </a:pPr>
            <a:r>
              <a:rPr lang="en-US"/>
              <a:t>Memberi saran kepada Presiden, Pimpinan Penyelenggara Negara, Kepala Daerah guna perbaikan dan penyempurnaan organisasi dan/pelayanan publik</a:t>
            </a:r>
          </a:p>
          <a:p>
            <a:pPr marL="879475" lvl="1" indent="-349250">
              <a:buFont typeface="Wingdings 2"/>
              <a:buChar char=""/>
              <a:defRPr/>
            </a:pPr>
            <a:r>
              <a:rPr lang="en-US"/>
              <a:t>Memberi saran kepada DPR, Presiden, DPRD, Kepala Daerah agar terhadap undang-undang dan peraturan perundangan dilakukan perubahan untuk mencegah maladministrasi</a:t>
            </a:r>
          </a:p>
          <a:p>
            <a:pPr marL="274320" indent="-274320">
              <a:buClr>
                <a:schemeClr val="accent3"/>
              </a:buClr>
              <a:buFont typeface="Wingdings 2"/>
              <a:buChar char=""/>
              <a:defRPr/>
            </a:pPr>
            <a:endParaRPr lang="en-US" dirty="0"/>
          </a:p>
          <a:p>
            <a:pPr marL="274320" indent="-274320">
              <a:buClr>
                <a:schemeClr val="accent3"/>
              </a:buClr>
              <a:buFont typeface="Wingdings 2"/>
              <a:buChar char=""/>
              <a:defRPr/>
            </a:pP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3200" dirty="0" err="1"/>
              <a:t>Pengawasan</a:t>
            </a:r>
            <a:r>
              <a:rPr lang="en-US" sz="3200" dirty="0"/>
              <a:t> </a:t>
            </a:r>
            <a:r>
              <a:rPr lang="en-US" sz="3200" dirty="0" err="1"/>
              <a:t>Penyelenggaraan</a:t>
            </a:r>
            <a:r>
              <a:rPr lang="en-US" sz="3200" dirty="0"/>
              <a:t> </a:t>
            </a:r>
            <a:r>
              <a:rPr lang="en-US" sz="3200" dirty="0" err="1"/>
              <a:t>Pelayanan</a:t>
            </a:r>
            <a:r>
              <a:rPr lang="en-US" sz="3200" dirty="0"/>
              <a:t> </a:t>
            </a:r>
            <a:r>
              <a:rPr lang="en-US" sz="3200" dirty="0" err="1"/>
              <a:t>Publik</a:t>
            </a:r>
            <a:r>
              <a:rPr lang="en-US" sz="3200" dirty="0"/>
              <a:t> (UU No. 25 </a:t>
            </a:r>
            <a:r>
              <a:rPr lang="en-US" sz="3200" dirty="0" err="1"/>
              <a:t>Thn</a:t>
            </a:r>
            <a:r>
              <a:rPr lang="en-US" sz="3200" dirty="0"/>
              <a:t>. 2009)</a:t>
            </a:r>
          </a:p>
        </p:txBody>
      </p:sp>
      <p:sp>
        <p:nvSpPr>
          <p:cNvPr id="3" name="Content Placeholder 2"/>
          <p:cNvSpPr>
            <a:spLocks noGrp="1"/>
          </p:cNvSpPr>
          <p:nvPr>
            <p:ph idx="1"/>
          </p:nvPr>
        </p:nvSpPr>
        <p:spPr/>
        <p:txBody>
          <a:bodyPr/>
          <a:lstStyle/>
          <a:p>
            <a:pPr marL="514350" indent="-514350">
              <a:buFont typeface="Calibri" pitchFamily="34" charset="0"/>
              <a:buAutoNum type="arabicPeriod"/>
            </a:pPr>
            <a:r>
              <a:rPr lang="en-US" dirty="0" err="1"/>
              <a:t>Pengawasan</a:t>
            </a:r>
            <a:r>
              <a:rPr lang="en-US" dirty="0"/>
              <a:t> </a:t>
            </a:r>
            <a:r>
              <a:rPr lang="en-US" dirty="0" err="1"/>
              <a:t>dilakukan</a:t>
            </a:r>
            <a:r>
              <a:rPr lang="en-US" dirty="0"/>
              <a:t> </a:t>
            </a:r>
            <a:r>
              <a:rPr lang="en-US" dirty="0" err="1"/>
              <a:t>oleh</a:t>
            </a:r>
            <a:r>
              <a:rPr lang="en-US" dirty="0"/>
              <a:t> </a:t>
            </a:r>
            <a:r>
              <a:rPr lang="en-US" dirty="0" err="1"/>
              <a:t>pengawas</a:t>
            </a:r>
            <a:r>
              <a:rPr lang="en-US" dirty="0"/>
              <a:t> internal </a:t>
            </a:r>
            <a:r>
              <a:rPr lang="en-US" dirty="0" err="1"/>
              <a:t>dan</a:t>
            </a:r>
            <a:r>
              <a:rPr lang="en-US" dirty="0"/>
              <a:t> </a:t>
            </a:r>
            <a:r>
              <a:rPr lang="en-US" dirty="0" err="1"/>
              <a:t>eksternal</a:t>
            </a:r>
            <a:endParaRPr lang="en-US" dirty="0"/>
          </a:p>
          <a:p>
            <a:pPr marL="514350" indent="-514350">
              <a:buFont typeface="Calibri" pitchFamily="34" charset="0"/>
              <a:buAutoNum type="arabicPeriod"/>
            </a:pPr>
            <a:r>
              <a:rPr lang="en-US" dirty="0" err="1"/>
              <a:t>Pengawasan</a:t>
            </a:r>
            <a:r>
              <a:rPr lang="en-US" dirty="0"/>
              <a:t> internal </a:t>
            </a:r>
            <a:r>
              <a:rPr lang="en-US" dirty="0" err="1"/>
              <a:t>melalui</a:t>
            </a:r>
            <a:r>
              <a:rPr lang="en-US" dirty="0"/>
              <a:t> </a:t>
            </a:r>
            <a:r>
              <a:rPr lang="en-US" dirty="0" err="1"/>
              <a:t>atasan</a:t>
            </a:r>
            <a:r>
              <a:rPr lang="en-US" dirty="0"/>
              <a:t> </a:t>
            </a:r>
            <a:r>
              <a:rPr lang="en-US" dirty="0" err="1"/>
              <a:t>langsung</a:t>
            </a:r>
            <a:r>
              <a:rPr lang="en-US" dirty="0"/>
              <a:t> </a:t>
            </a:r>
            <a:r>
              <a:rPr lang="en-US" dirty="0" err="1"/>
              <a:t>dan</a:t>
            </a:r>
            <a:r>
              <a:rPr lang="en-US" dirty="0"/>
              <a:t> </a:t>
            </a:r>
            <a:r>
              <a:rPr lang="en-US" dirty="0" err="1"/>
              <a:t>pengawas</a:t>
            </a:r>
            <a:r>
              <a:rPr lang="en-US" dirty="0"/>
              <a:t> </a:t>
            </a:r>
            <a:r>
              <a:rPr lang="en-US" dirty="0" err="1"/>
              <a:t>fungsional</a:t>
            </a:r>
            <a:endParaRPr lang="en-US" dirty="0"/>
          </a:p>
          <a:p>
            <a:pPr marL="514350" indent="-514350">
              <a:buFont typeface="Calibri" pitchFamily="34" charset="0"/>
              <a:buAutoNum type="arabicPeriod"/>
            </a:pPr>
            <a:r>
              <a:rPr lang="en-US" dirty="0" err="1"/>
              <a:t>Pengawasan</a:t>
            </a:r>
            <a:r>
              <a:rPr lang="en-US" dirty="0"/>
              <a:t> </a:t>
            </a:r>
            <a:r>
              <a:rPr lang="en-US" dirty="0" err="1"/>
              <a:t>eksternal</a:t>
            </a:r>
            <a:r>
              <a:rPr lang="en-US" dirty="0"/>
              <a:t> </a:t>
            </a:r>
            <a:r>
              <a:rPr lang="en-US" dirty="0" err="1"/>
              <a:t>dilakukan</a:t>
            </a:r>
            <a:r>
              <a:rPr lang="en-US" dirty="0"/>
              <a:t> </a:t>
            </a:r>
            <a:r>
              <a:rPr lang="en-US" dirty="0" err="1"/>
              <a:t>melalui</a:t>
            </a:r>
            <a:r>
              <a:rPr lang="en-US" dirty="0"/>
              <a:t> </a:t>
            </a:r>
            <a:r>
              <a:rPr lang="en-US" dirty="0" err="1"/>
              <a:t>pengawasan</a:t>
            </a:r>
            <a:r>
              <a:rPr lang="en-US" dirty="0"/>
              <a:t> </a:t>
            </a:r>
            <a:r>
              <a:rPr lang="en-US" dirty="0" err="1"/>
              <a:t>masyarakat</a:t>
            </a:r>
            <a:r>
              <a:rPr lang="en-US" dirty="0"/>
              <a:t>, Ombudsman, DPRD </a:t>
            </a:r>
            <a:r>
              <a:rPr lang="en-US" dirty="0" err="1"/>
              <a:t>Propinsi</a:t>
            </a:r>
            <a:r>
              <a:rPr lang="en-US" dirty="0"/>
              <a:t>/</a:t>
            </a:r>
            <a:r>
              <a:rPr lang="en-US" dirty="0" err="1"/>
              <a:t>Kabupaten</a:t>
            </a:r>
            <a:r>
              <a:rPr lang="en-US" dirty="0"/>
              <a:t>/Kota</a:t>
            </a:r>
            <a:r>
              <a:rPr lang="id-ID" dirty="0"/>
              <a:t> </a:t>
            </a:r>
            <a:r>
              <a:rPr lang="en-US" dirty="0"/>
              <a:t>(Ps</a:t>
            </a:r>
            <a:r>
              <a:rPr lang="id-ID" dirty="0"/>
              <a:t>l</a:t>
            </a:r>
            <a:r>
              <a:rPr lang="en-US" dirty="0"/>
              <a:t>. 35)</a:t>
            </a:r>
          </a:p>
          <a:p>
            <a:pPr marL="514350" indent="-514350">
              <a:buFont typeface="Arial" charset="0"/>
              <a:buNone/>
            </a:pP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Pengaduan</a:t>
            </a:r>
            <a:r>
              <a:rPr lang="en-US" dirty="0"/>
              <a:t> </a:t>
            </a:r>
          </a:p>
        </p:txBody>
      </p:sp>
      <p:sp>
        <p:nvSpPr>
          <p:cNvPr id="3" name="Content Placeholder 2"/>
          <p:cNvSpPr>
            <a:spLocks noGrp="1"/>
          </p:cNvSpPr>
          <p:nvPr>
            <p:ph idx="1"/>
          </p:nvPr>
        </p:nvSpPr>
        <p:spPr/>
        <p:txBody>
          <a:bodyPr>
            <a:normAutofit fontScale="85000" lnSpcReduction="10000"/>
          </a:bodyPr>
          <a:lstStyle/>
          <a:p>
            <a:pPr marL="457200" indent="-457200" fontAlgn="auto">
              <a:spcBef>
                <a:spcPts val="0"/>
              </a:spcBef>
              <a:spcAft>
                <a:spcPts val="0"/>
              </a:spcAft>
              <a:buFontTx/>
              <a:buAutoNum type="arabicPeriod"/>
              <a:defRPr/>
            </a:pPr>
            <a:r>
              <a:rPr lang="en-US" dirty="0" err="1"/>
              <a:t>Masyarakat</a:t>
            </a:r>
            <a:r>
              <a:rPr lang="en-US" dirty="0"/>
              <a:t> </a:t>
            </a:r>
            <a:r>
              <a:rPr lang="en-US" dirty="0" err="1"/>
              <a:t>berhak</a:t>
            </a:r>
            <a:r>
              <a:rPr lang="en-US" dirty="0"/>
              <a:t> </a:t>
            </a:r>
            <a:r>
              <a:rPr lang="en-US" dirty="0" err="1"/>
              <a:t>mengadukan</a:t>
            </a:r>
            <a:r>
              <a:rPr lang="en-US" dirty="0"/>
              <a:t> </a:t>
            </a:r>
            <a:r>
              <a:rPr lang="en-US" dirty="0" err="1"/>
              <a:t>penyelenggaraan</a:t>
            </a:r>
            <a:r>
              <a:rPr lang="en-US" dirty="0"/>
              <a:t> </a:t>
            </a:r>
            <a:r>
              <a:rPr lang="en-US" dirty="0" err="1"/>
              <a:t>pelayanan</a:t>
            </a:r>
            <a:r>
              <a:rPr lang="en-US" dirty="0"/>
              <a:t> </a:t>
            </a:r>
            <a:r>
              <a:rPr lang="en-US" dirty="0" err="1"/>
              <a:t>publik</a:t>
            </a:r>
            <a:r>
              <a:rPr lang="en-US" dirty="0"/>
              <a:t> </a:t>
            </a:r>
            <a:r>
              <a:rPr lang="en-US" dirty="0" err="1"/>
              <a:t>kepada</a:t>
            </a:r>
            <a:r>
              <a:rPr lang="en-US" dirty="0"/>
              <a:t> Ombudsman </a:t>
            </a:r>
            <a:r>
              <a:rPr lang="en-US" dirty="0" err="1"/>
              <a:t>dan</a:t>
            </a:r>
            <a:r>
              <a:rPr lang="en-US" dirty="0"/>
              <a:t> DPR /DPRD</a:t>
            </a:r>
          </a:p>
          <a:p>
            <a:pPr marL="457200" indent="-457200" fontAlgn="auto">
              <a:spcBef>
                <a:spcPts val="0"/>
              </a:spcBef>
              <a:spcAft>
                <a:spcPts val="0"/>
              </a:spcAft>
              <a:buFontTx/>
              <a:buAutoNum type="arabicPeriod"/>
              <a:defRPr/>
            </a:pPr>
            <a:r>
              <a:rPr lang="en-US" dirty="0" err="1"/>
              <a:t>Alasan</a:t>
            </a:r>
            <a:r>
              <a:rPr lang="en-US" dirty="0"/>
              <a:t> </a:t>
            </a:r>
            <a:r>
              <a:rPr lang="en-US" dirty="0" err="1"/>
              <a:t>pengaduan</a:t>
            </a:r>
            <a:r>
              <a:rPr lang="en-US" dirty="0"/>
              <a:t> </a:t>
            </a:r>
            <a:r>
              <a:rPr lang="en-US" dirty="0" err="1"/>
              <a:t>adalah</a:t>
            </a:r>
            <a:r>
              <a:rPr lang="en-US" dirty="0"/>
              <a:t> :</a:t>
            </a:r>
          </a:p>
          <a:p>
            <a:pPr marL="800100">
              <a:spcBef>
                <a:spcPts val="0"/>
              </a:spcBef>
              <a:buFont typeface="+mj-lt"/>
              <a:buAutoNum type="alphaLcPeriod"/>
              <a:defRPr/>
            </a:pPr>
            <a:r>
              <a:rPr lang="en-US" dirty="0" err="1"/>
              <a:t>Penyelenggara</a:t>
            </a:r>
            <a:r>
              <a:rPr lang="en-US" dirty="0"/>
              <a:t> </a:t>
            </a:r>
            <a:r>
              <a:rPr lang="en-US" dirty="0" err="1"/>
              <a:t>tidak</a:t>
            </a:r>
            <a:r>
              <a:rPr lang="en-US" dirty="0"/>
              <a:t> </a:t>
            </a:r>
            <a:r>
              <a:rPr lang="en-US" dirty="0" err="1"/>
              <a:t>melaksanakan</a:t>
            </a:r>
            <a:r>
              <a:rPr lang="en-US" dirty="0"/>
              <a:t> </a:t>
            </a:r>
            <a:r>
              <a:rPr lang="en-US" dirty="0" err="1"/>
              <a:t>kewajiban</a:t>
            </a:r>
            <a:r>
              <a:rPr lang="en-US" dirty="0"/>
              <a:t> </a:t>
            </a:r>
            <a:r>
              <a:rPr lang="en-US" dirty="0" err="1"/>
              <a:t>dan</a:t>
            </a:r>
            <a:r>
              <a:rPr lang="en-US" dirty="0"/>
              <a:t>/</a:t>
            </a:r>
            <a:r>
              <a:rPr lang="en-US" dirty="0" err="1"/>
              <a:t>atau</a:t>
            </a:r>
            <a:r>
              <a:rPr lang="en-US" dirty="0"/>
              <a:t> </a:t>
            </a:r>
            <a:r>
              <a:rPr lang="en-US" dirty="0" err="1"/>
              <a:t>melanggar</a:t>
            </a:r>
            <a:r>
              <a:rPr lang="en-US" dirty="0"/>
              <a:t> </a:t>
            </a:r>
            <a:r>
              <a:rPr lang="en-US" dirty="0" err="1"/>
              <a:t>larangan</a:t>
            </a:r>
            <a:r>
              <a:rPr lang="en-US" dirty="0"/>
              <a:t> </a:t>
            </a:r>
          </a:p>
          <a:p>
            <a:pPr marL="800100">
              <a:spcBef>
                <a:spcPts val="0"/>
              </a:spcBef>
              <a:buFont typeface="+mj-lt"/>
              <a:buAutoNum type="alphaLcPeriod"/>
              <a:defRPr/>
            </a:pPr>
            <a:r>
              <a:rPr lang="en-US" dirty="0" err="1"/>
              <a:t>Pelaksana</a:t>
            </a:r>
            <a:r>
              <a:rPr lang="en-US" dirty="0"/>
              <a:t> </a:t>
            </a:r>
            <a:r>
              <a:rPr lang="en-US" dirty="0" err="1"/>
              <a:t>pelayanan</a:t>
            </a:r>
            <a:r>
              <a:rPr lang="en-US" dirty="0"/>
              <a:t> </a:t>
            </a:r>
            <a:r>
              <a:rPr lang="en-US" dirty="0" err="1"/>
              <a:t>tidak</a:t>
            </a:r>
            <a:r>
              <a:rPr lang="en-US" dirty="0"/>
              <a:t> </a:t>
            </a:r>
            <a:r>
              <a:rPr lang="en-US" dirty="0" err="1"/>
              <a:t>sesuai</a:t>
            </a:r>
            <a:r>
              <a:rPr lang="en-US" dirty="0"/>
              <a:t> </a:t>
            </a:r>
            <a:r>
              <a:rPr lang="en-US" dirty="0" err="1"/>
              <a:t>dengan</a:t>
            </a:r>
            <a:r>
              <a:rPr lang="en-US" dirty="0"/>
              <a:t> </a:t>
            </a:r>
            <a:r>
              <a:rPr lang="en-US" dirty="0" err="1"/>
              <a:t>standar</a:t>
            </a:r>
            <a:r>
              <a:rPr lang="en-US" dirty="0"/>
              <a:t> </a:t>
            </a:r>
            <a:r>
              <a:rPr lang="en-US" dirty="0" err="1"/>
              <a:t>pelayanan</a:t>
            </a:r>
            <a:r>
              <a:rPr lang="en-US" dirty="0"/>
              <a:t> </a:t>
            </a:r>
          </a:p>
          <a:p>
            <a:pPr marL="457200" indent="-457200" fontAlgn="auto">
              <a:spcBef>
                <a:spcPts val="0"/>
              </a:spcBef>
              <a:spcAft>
                <a:spcPts val="0"/>
              </a:spcAft>
              <a:buFontTx/>
              <a:buAutoNum type="arabicPeriod" startAt="3"/>
              <a:defRPr/>
            </a:pPr>
            <a:r>
              <a:rPr lang="en-US" dirty="0" err="1"/>
              <a:t>Pengadu</a:t>
            </a:r>
            <a:r>
              <a:rPr lang="en-US" dirty="0"/>
              <a:t> </a:t>
            </a:r>
            <a:r>
              <a:rPr lang="en-US" dirty="0" err="1"/>
              <a:t>adalah</a:t>
            </a:r>
            <a:r>
              <a:rPr lang="en-US" dirty="0"/>
              <a:t> : </a:t>
            </a:r>
            <a:r>
              <a:rPr lang="en-US" dirty="0" err="1"/>
              <a:t>orang</a:t>
            </a:r>
            <a:r>
              <a:rPr lang="en-US" dirty="0"/>
              <a:t> yang </a:t>
            </a:r>
            <a:r>
              <a:rPr lang="en-US" dirty="0" err="1"/>
              <a:t>dirugikan</a:t>
            </a:r>
            <a:r>
              <a:rPr lang="en-US" dirty="0"/>
              <a:t> </a:t>
            </a:r>
            <a:r>
              <a:rPr lang="en-US" dirty="0" err="1"/>
              <a:t>atau</a:t>
            </a:r>
            <a:r>
              <a:rPr lang="en-US" dirty="0"/>
              <a:t> </a:t>
            </a:r>
            <a:r>
              <a:rPr lang="en-US" dirty="0" err="1"/>
              <a:t>pihak</a:t>
            </a:r>
            <a:r>
              <a:rPr lang="en-US" dirty="0"/>
              <a:t> lain yang </a:t>
            </a:r>
            <a:r>
              <a:rPr lang="en-US" dirty="0" err="1"/>
              <a:t>mewakili</a:t>
            </a:r>
            <a:r>
              <a:rPr lang="en-US" dirty="0"/>
              <a:t> </a:t>
            </a:r>
            <a:r>
              <a:rPr lang="en-US" dirty="0" err="1"/>
              <a:t>pengadu</a:t>
            </a:r>
            <a:r>
              <a:rPr lang="en-US" dirty="0"/>
              <a:t> </a:t>
            </a:r>
          </a:p>
          <a:p>
            <a:pPr marL="457200" indent="-457200" fontAlgn="auto">
              <a:spcBef>
                <a:spcPts val="0"/>
              </a:spcBef>
              <a:spcAft>
                <a:spcPts val="0"/>
              </a:spcAft>
              <a:buFontTx/>
              <a:buAutoNum type="arabicPeriod" startAt="3"/>
              <a:defRPr/>
            </a:pPr>
            <a:r>
              <a:rPr lang="en-US" dirty="0" err="1"/>
              <a:t>Pengaduan</a:t>
            </a:r>
            <a:r>
              <a:rPr lang="en-US" dirty="0"/>
              <a:t> </a:t>
            </a:r>
            <a:r>
              <a:rPr lang="en-US" dirty="0" err="1"/>
              <a:t>dilakukan</a:t>
            </a:r>
            <a:r>
              <a:rPr lang="en-US" dirty="0"/>
              <a:t> paling </a:t>
            </a:r>
            <a:r>
              <a:rPr lang="en-US" dirty="0" err="1"/>
              <a:t>lambat</a:t>
            </a:r>
            <a:r>
              <a:rPr lang="en-US" dirty="0"/>
              <a:t> 30 </a:t>
            </a:r>
            <a:r>
              <a:rPr lang="en-US" dirty="0" err="1"/>
              <a:t>hari</a:t>
            </a:r>
            <a:r>
              <a:rPr lang="en-US" dirty="0"/>
              <a:t> </a:t>
            </a:r>
            <a:r>
              <a:rPr lang="en-US" dirty="0" err="1"/>
              <a:t>sejak</a:t>
            </a:r>
            <a:r>
              <a:rPr lang="en-US" dirty="0"/>
              <a:t> </a:t>
            </a:r>
            <a:r>
              <a:rPr lang="en-US" dirty="0" err="1"/>
              <a:t>pengadu</a:t>
            </a:r>
            <a:r>
              <a:rPr lang="en-US" dirty="0"/>
              <a:t> </a:t>
            </a:r>
            <a:r>
              <a:rPr lang="en-US" dirty="0" err="1"/>
              <a:t>menerima</a:t>
            </a:r>
            <a:r>
              <a:rPr lang="en-US" dirty="0"/>
              <a:t> </a:t>
            </a:r>
            <a:r>
              <a:rPr lang="en-US" dirty="0" err="1"/>
              <a:t>pelayanan</a:t>
            </a:r>
            <a:r>
              <a:rPr lang="en-US" dirty="0"/>
              <a:t> </a:t>
            </a:r>
          </a:p>
          <a:p>
            <a:pPr marL="457200" indent="-457200" fontAlgn="auto">
              <a:spcBef>
                <a:spcPts val="0"/>
              </a:spcBef>
              <a:spcAft>
                <a:spcPts val="0"/>
              </a:spcAft>
              <a:buNone/>
              <a:defRPr/>
            </a:pPr>
            <a:r>
              <a:rPr lang="en-US" dirty="0"/>
              <a:t>	(Ps. 40)</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868"/>
            <a:ext cx="8229600" cy="1143000"/>
          </a:xfrm>
        </p:spPr>
        <p:txBody>
          <a:bodyPr>
            <a:noAutofit/>
          </a:bodyPr>
          <a:lstStyle/>
          <a:p>
            <a:r>
              <a:rPr lang="en-US" sz="3600" dirty="0" err="1"/>
              <a:t>Penyelesaian</a:t>
            </a:r>
            <a:r>
              <a:rPr lang="en-US" sz="3600" dirty="0"/>
              <a:t> </a:t>
            </a:r>
            <a:r>
              <a:rPr lang="en-US" sz="3600" dirty="0" err="1"/>
              <a:t>Pengaduan</a:t>
            </a:r>
            <a:r>
              <a:rPr lang="en-US" sz="3600" dirty="0"/>
              <a:t> </a:t>
            </a:r>
            <a:r>
              <a:rPr lang="en-US" sz="3600" dirty="0" err="1"/>
              <a:t>Oleh</a:t>
            </a:r>
            <a:r>
              <a:rPr lang="en-US" sz="3600" dirty="0"/>
              <a:t> Ombudsman </a:t>
            </a:r>
          </a:p>
        </p:txBody>
      </p:sp>
      <p:sp>
        <p:nvSpPr>
          <p:cNvPr id="3" name="Content Placeholder 2"/>
          <p:cNvSpPr>
            <a:spLocks noGrp="1"/>
          </p:cNvSpPr>
          <p:nvPr>
            <p:ph idx="1"/>
          </p:nvPr>
        </p:nvSpPr>
        <p:spPr/>
        <p:txBody>
          <a:bodyPr>
            <a:normAutofit fontScale="77500" lnSpcReduction="20000"/>
          </a:bodyPr>
          <a:lstStyle/>
          <a:p>
            <a:pPr marL="457200" indent="-457200" algn="just">
              <a:buFontTx/>
              <a:buAutoNum type="arabicPeriod"/>
            </a:pPr>
            <a:r>
              <a:rPr lang="en-US" dirty="0">
                <a:latin typeface="Calibri" pitchFamily="34" charset="0"/>
              </a:rPr>
              <a:t>Ombudsman </a:t>
            </a:r>
            <a:r>
              <a:rPr lang="en-US" dirty="0" err="1">
                <a:latin typeface="Calibri" pitchFamily="34" charset="0"/>
              </a:rPr>
              <a:t>wajib</a:t>
            </a:r>
            <a:r>
              <a:rPr lang="en-US" dirty="0">
                <a:latin typeface="Calibri" pitchFamily="34" charset="0"/>
              </a:rPr>
              <a:t> </a:t>
            </a:r>
            <a:r>
              <a:rPr lang="en-US" dirty="0" err="1">
                <a:latin typeface="Calibri" pitchFamily="34" charset="0"/>
              </a:rPr>
              <a:t>menerima</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berwenang</a:t>
            </a:r>
            <a:r>
              <a:rPr lang="en-US" dirty="0">
                <a:latin typeface="Calibri" pitchFamily="34" charset="0"/>
              </a:rPr>
              <a:t> </a:t>
            </a:r>
            <a:r>
              <a:rPr lang="en-US" dirty="0" err="1">
                <a:latin typeface="Calibri" pitchFamily="34" charset="0"/>
              </a:rPr>
              <a:t>memproses</a:t>
            </a:r>
            <a:r>
              <a:rPr lang="en-US" dirty="0">
                <a:latin typeface="Calibri" pitchFamily="34" charset="0"/>
              </a:rPr>
              <a:t> </a:t>
            </a:r>
            <a:r>
              <a:rPr lang="en-US" dirty="0" err="1">
                <a:latin typeface="Calibri" pitchFamily="34" charset="0"/>
              </a:rPr>
              <a:t>pengaduan</a:t>
            </a:r>
            <a:r>
              <a:rPr lang="en-US" dirty="0">
                <a:latin typeface="Calibri" pitchFamily="34" charset="0"/>
              </a:rPr>
              <a:t> </a:t>
            </a:r>
            <a:r>
              <a:rPr lang="en-US" dirty="0" err="1">
                <a:latin typeface="Calibri" pitchFamily="34" charset="0"/>
              </a:rPr>
              <a:t>oleh</a:t>
            </a:r>
            <a:r>
              <a:rPr lang="en-US" dirty="0">
                <a:latin typeface="Calibri" pitchFamily="34" charset="0"/>
              </a:rPr>
              <a:t> </a:t>
            </a:r>
            <a:r>
              <a:rPr lang="en-US" dirty="0" err="1">
                <a:latin typeface="Calibri" pitchFamily="34" charset="0"/>
              </a:rPr>
              <a:t>masyarakat</a:t>
            </a:r>
            <a:r>
              <a:rPr lang="en-US" dirty="0">
                <a:latin typeface="Calibri" pitchFamily="34" charset="0"/>
              </a:rPr>
              <a:t> </a:t>
            </a:r>
            <a:r>
              <a:rPr lang="en-US" dirty="0" err="1">
                <a:latin typeface="Calibri" pitchFamily="34" charset="0"/>
              </a:rPr>
              <a:t>mengenai</a:t>
            </a:r>
            <a:r>
              <a:rPr lang="en-US" dirty="0">
                <a:latin typeface="Calibri" pitchFamily="34" charset="0"/>
              </a:rPr>
              <a:t> </a:t>
            </a:r>
            <a:r>
              <a:rPr lang="en-US" dirty="0" err="1">
                <a:latin typeface="Calibri" pitchFamily="34" charset="0"/>
              </a:rPr>
              <a:t>penyelenggaraan</a:t>
            </a:r>
            <a:r>
              <a:rPr lang="en-US" dirty="0">
                <a:latin typeface="Calibri" pitchFamily="34" charset="0"/>
              </a:rPr>
              <a:t> PP </a:t>
            </a:r>
          </a:p>
          <a:p>
            <a:pPr marL="457200" indent="-457200" algn="just">
              <a:buFontTx/>
              <a:buAutoNum type="arabicPeriod"/>
            </a:pPr>
            <a:r>
              <a:rPr lang="en-US" dirty="0">
                <a:latin typeface="Calibri" pitchFamily="34" charset="0"/>
              </a:rPr>
              <a:t>Ombudsman </a:t>
            </a:r>
            <a:r>
              <a:rPr lang="en-US" dirty="0" err="1">
                <a:latin typeface="Calibri" pitchFamily="34" charset="0"/>
              </a:rPr>
              <a:t>wajib</a:t>
            </a:r>
            <a:r>
              <a:rPr lang="en-US" dirty="0">
                <a:latin typeface="Calibri" pitchFamily="34" charset="0"/>
              </a:rPr>
              <a:t> </a:t>
            </a:r>
            <a:r>
              <a:rPr lang="en-US" dirty="0" err="1">
                <a:latin typeface="Calibri" pitchFamily="34" charset="0"/>
              </a:rPr>
              <a:t>menyelesaikan</a:t>
            </a:r>
            <a:r>
              <a:rPr lang="en-US" dirty="0">
                <a:latin typeface="Calibri" pitchFamily="34" charset="0"/>
              </a:rPr>
              <a:t> </a:t>
            </a:r>
            <a:r>
              <a:rPr lang="en-US" dirty="0" err="1">
                <a:latin typeface="Calibri" pitchFamily="34" charset="0"/>
              </a:rPr>
              <a:t>pengaduan</a:t>
            </a:r>
            <a:r>
              <a:rPr lang="en-US" dirty="0">
                <a:latin typeface="Calibri" pitchFamily="34" charset="0"/>
              </a:rPr>
              <a:t> </a:t>
            </a:r>
            <a:r>
              <a:rPr lang="en-US" dirty="0" err="1">
                <a:latin typeface="Calibri" pitchFamily="34" charset="0"/>
              </a:rPr>
              <a:t>oleh</a:t>
            </a:r>
            <a:r>
              <a:rPr lang="en-US" dirty="0">
                <a:latin typeface="Calibri" pitchFamily="34" charset="0"/>
              </a:rPr>
              <a:t> </a:t>
            </a:r>
            <a:r>
              <a:rPr lang="en-US" dirty="0" err="1">
                <a:latin typeface="Calibri" pitchFamily="34" charset="0"/>
              </a:rPr>
              <a:t>masyarakat</a:t>
            </a:r>
            <a:r>
              <a:rPr lang="en-US" dirty="0">
                <a:latin typeface="Calibri" pitchFamily="34" charset="0"/>
              </a:rPr>
              <a:t> </a:t>
            </a:r>
            <a:r>
              <a:rPr lang="en-US" dirty="0" err="1">
                <a:latin typeface="Calibri" pitchFamily="34" charset="0"/>
              </a:rPr>
              <a:t>apabila</a:t>
            </a:r>
            <a:r>
              <a:rPr lang="en-US" dirty="0">
                <a:latin typeface="Calibri" pitchFamily="34" charset="0"/>
              </a:rPr>
              <a:t> </a:t>
            </a:r>
            <a:r>
              <a:rPr lang="en-US" dirty="0" err="1">
                <a:latin typeface="Calibri" pitchFamily="34" charset="0"/>
              </a:rPr>
              <a:t>pengadu</a:t>
            </a:r>
            <a:r>
              <a:rPr lang="en-US" dirty="0">
                <a:latin typeface="Calibri" pitchFamily="34" charset="0"/>
              </a:rPr>
              <a:t> </a:t>
            </a:r>
            <a:r>
              <a:rPr lang="en-US" dirty="0" err="1">
                <a:latin typeface="Calibri" pitchFamily="34" charset="0"/>
              </a:rPr>
              <a:t>menghendaki</a:t>
            </a:r>
            <a:r>
              <a:rPr lang="en-US" dirty="0">
                <a:latin typeface="Calibri" pitchFamily="34" charset="0"/>
              </a:rPr>
              <a:t> </a:t>
            </a:r>
            <a:r>
              <a:rPr lang="en-US" dirty="0" err="1">
                <a:latin typeface="Calibri" pitchFamily="34" charset="0"/>
              </a:rPr>
              <a:t>penyelesaian</a:t>
            </a:r>
            <a:r>
              <a:rPr lang="en-US" dirty="0">
                <a:latin typeface="Calibri" pitchFamily="34" charset="0"/>
              </a:rPr>
              <a:t> </a:t>
            </a:r>
            <a:r>
              <a:rPr lang="en-US" dirty="0" err="1">
                <a:latin typeface="Calibri" pitchFamily="34" charset="0"/>
              </a:rPr>
              <a:t>tidak</a:t>
            </a:r>
            <a:r>
              <a:rPr lang="en-US" dirty="0">
                <a:latin typeface="Calibri" pitchFamily="34" charset="0"/>
              </a:rPr>
              <a:t> </a:t>
            </a:r>
            <a:r>
              <a:rPr lang="en-US" dirty="0" err="1">
                <a:latin typeface="Calibri" pitchFamily="34" charset="0"/>
              </a:rPr>
              <a:t>dilakukan</a:t>
            </a:r>
            <a:r>
              <a:rPr lang="en-US" dirty="0">
                <a:latin typeface="Calibri" pitchFamily="34" charset="0"/>
              </a:rPr>
              <a:t> </a:t>
            </a:r>
            <a:r>
              <a:rPr lang="en-US" dirty="0" err="1">
                <a:latin typeface="Calibri" pitchFamily="34" charset="0"/>
              </a:rPr>
              <a:t>oleh</a:t>
            </a:r>
            <a:r>
              <a:rPr lang="en-US" dirty="0">
                <a:latin typeface="Calibri" pitchFamily="34" charset="0"/>
              </a:rPr>
              <a:t> </a:t>
            </a:r>
            <a:r>
              <a:rPr lang="en-US" dirty="0" err="1">
                <a:latin typeface="Calibri" pitchFamily="34" charset="0"/>
              </a:rPr>
              <a:t>penyelenggara</a:t>
            </a:r>
            <a:r>
              <a:rPr lang="en-US" dirty="0">
                <a:latin typeface="Calibri" pitchFamily="34" charset="0"/>
              </a:rPr>
              <a:t> </a:t>
            </a:r>
          </a:p>
          <a:p>
            <a:pPr marL="457200" indent="-457200" algn="just">
              <a:buFontTx/>
              <a:buAutoNum type="arabicPeriod"/>
            </a:pPr>
            <a:r>
              <a:rPr lang="en-US" dirty="0">
                <a:latin typeface="Calibri" pitchFamily="34" charset="0"/>
              </a:rPr>
              <a:t>Ombudsman </a:t>
            </a:r>
            <a:r>
              <a:rPr lang="en-US" dirty="0" err="1">
                <a:latin typeface="Calibri" pitchFamily="34" charset="0"/>
              </a:rPr>
              <a:t>wajib</a:t>
            </a:r>
            <a:r>
              <a:rPr lang="en-US" dirty="0">
                <a:latin typeface="Calibri" pitchFamily="34" charset="0"/>
              </a:rPr>
              <a:t> </a:t>
            </a:r>
            <a:r>
              <a:rPr lang="en-US" dirty="0" err="1">
                <a:latin typeface="Calibri" pitchFamily="34" charset="0"/>
              </a:rPr>
              <a:t>membentuk</a:t>
            </a:r>
            <a:r>
              <a:rPr lang="en-US" dirty="0">
                <a:latin typeface="Calibri" pitchFamily="34" charset="0"/>
              </a:rPr>
              <a:t> </a:t>
            </a:r>
            <a:r>
              <a:rPr lang="en-US" dirty="0" err="1">
                <a:latin typeface="Calibri" pitchFamily="34" charset="0"/>
              </a:rPr>
              <a:t>perwakilan</a:t>
            </a:r>
            <a:r>
              <a:rPr lang="en-US" dirty="0">
                <a:latin typeface="Calibri" pitchFamily="34" charset="0"/>
              </a:rPr>
              <a:t> </a:t>
            </a:r>
            <a:r>
              <a:rPr lang="en-US" dirty="0" err="1">
                <a:latin typeface="Calibri" pitchFamily="34" charset="0"/>
              </a:rPr>
              <a:t>di</a:t>
            </a:r>
            <a:r>
              <a:rPr lang="en-US" dirty="0">
                <a:latin typeface="Calibri" pitchFamily="34" charset="0"/>
              </a:rPr>
              <a:t> </a:t>
            </a:r>
            <a:r>
              <a:rPr lang="en-US" dirty="0" err="1">
                <a:latin typeface="Calibri" pitchFamily="34" charset="0"/>
              </a:rPr>
              <a:t>daerah</a:t>
            </a:r>
            <a:r>
              <a:rPr lang="en-US" dirty="0">
                <a:latin typeface="Calibri" pitchFamily="34" charset="0"/>
              </a:rPr>
              <a:t> yang </a:t>
            </a:r>
            <a:r>
              <a:rPr lang="en-US" dirty="0" err="1">
                <a:latin typeface="Calibri" pitchFamily="34" charset="0"/>
              </a:rPr>
              <a:t>bersifat</a:t>
            </a:r>
            <a:r>
              <a:rPr lang="en-US" dirty="0">
                <a:latin typeface="Calibri" pitchFamily="34" charset="0"/>
              </a:rPr>
              <a:t> </a:t>
            </a:r>
            <a:r>
              <a:rPr lang="en-US" dirty="0" err="1">
                <a:latin typeface="Calibri" pitchFamily="34" charset="0"/>
              </a:rPr>
              <a:t>hirarkis</a:t>
            </a:r>
            <a:r>
              <a:rPr lang="en-US" dirty="0">
                <a:latin typeface="Calibri" pitchFamily="34" charset="0"/>
              </a:rPr>
              <a:t> </a:t>
            </a:r>
            <a:r>
              <a:rPr lang="en-US" dirty="0" err="1">
                <a:latin typeface="Calibri" pitchFamily="34" charset="0"/>
              </a:rPr>
              <a:t>untuk</a:t>
            </a:r>
            <a:r>
              <a:rPr lang="en-US" dirty="0">
                <a:latin typeface="Calibri" pitchFamily="34" charset="0"/>
              </a:rPr>
              <a:t> </a:t>
            </a:r>
            <a:r>
              <a:rPr lang="en-US" dirty="0" err="1">
                <a:latin typeface="Calibri" pitchFamily="34" charset="0"/>
              </a:rPr>
              <a:t>mendukung</a:t>
            </a:r>
            <a:r>
              <a:rPr lang="en-US" dirty="0">
                <a:latin typeface="Calibri" pitchFamily="34" charset="0"/>
              </a:rPr>
              <a:t> </a:t>
            </a:r>
            <a:r>
              <a:rPr lang="en-US" dirty="0" err="1">
                <a:latin typeface="Calibri" pitchFamily="34" charset="0"/>
              </a:rPr>
              <a:t>tugas</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fungsi</a:t>
            </a:r>
            <a:r>
              <a:rPr lang="en-US" dirty="0">
                <a:latin typeface="Calibri" pitchFamily="34" charset="0"/>
              </a:rPr>
              <a:t> Ombudsman </a:t>
            </a:r>
            <a:r>
              <a:rPr lang="en-US" dirty="0" err="1">
                <a:latin typeface="Calibri" pitchFamily="34" charset="0"/>
              </a:rPr>
              <a:t>dalam</a:t>
            </a:r>
            <a:r>
              <a:rPr lang="en-US" dirty="0">
                <a:latin typeface="Calibri" pitchFamily="34" charset="0"/>
              </a:rPr>
              <a:t> </a:t>
            </a:r>
            <a:r>
              <a:rPr lang="en-US" dirty="0" err="1">
                <a:latin typeface="Calibri" pitchFamily="34" charset="0"/>
              </a:rPr>
              <a:t>kegiatan</a:t>
            </a:r>
            <a:r>
              <a:rPr lang="en-US" dirty="0">
                <a:latin typeface="Calibri" pitchFamily="34" charset="0"/>
              </a:rPr>
              <a:t> </a:t>
            </a:r>
            <a:r>
              <a:rPr lang="en-US" dirty="0" err="1">
                <a:latin typeface="Calibri" pitchFamily="34" charset="0"/>
              </a:rPr>
              <a:t>penyelenggaraan</a:t>
            </a:r>
            <a:r>
              <a:rPr lang="en-US" dirty="0">
                <a:latin typeface="Calibri" pitchFamily="34" charset="0"/>
              </a:rPr>
              <a:t> </a:t>
            </a:r>
            <a:r>
              <a:rPr lang="en-US" dirty="0" err="1">
                <a:latin typeface="Calibri" pitchFamily="34" charset="0"/>
              </a:rPr>
              <a:t>pelayanan</a:t>
            </a:r>
            <a:r>
              <a:rPr lang="en-US" dirty="0">
                <a:latin typeface="Calibri" pitchFamily="34" charset="0"/>
              </a:rPr>
              <a:t> </a:t>
            </a:r>
            <a:r>
              <a:rPr lang="en-US" dirty="0" err="1">
                <a:latin typeface="Calibri" pitchFamily="34" charset="0"/>
              </a:rPr>
              <a:t>publik</a:t>
            </a:r>
            <a:r>
              <a:rPr lang="en-US" dirty="0">
                <a:latin typeface="Calibri" pitchFamily="34" charset="0"/>
              </a:rPr>
              <a:t>.</a:t>
            </a:r>
          </a:p>
          <a:p>
            <a:pPr marL="457200" indent="-457200" algn="just">
              <a:buFontTx/>
              <a:buAutoNum type="arabicPeriod"/>
            </a:pPr>
            <a:r>
              <a:rPr lang="en-US" dirty="0" err="1">
                <a:latin typeface="Calibri" pitchFamily="34" charset="0"/>
              </a:rPr>
              <a:t>Pembentukan</a:t>
            </a:r>
            <a:r>
              <a:rPr lang="en-US" dirty="0">
                <a:latin typeface="Calibri" pitchFamily="34" charset="0"/>
              </a:rPr>
              <a:t> </a:t>
            </a:r>
            <a:r>
              <a:rPr lang="en-US" dirty="0" err="1">
                <a:latin typeface="Calibri" pitchFamily="34" charset="0"/>
              </a:rPr>
              <a:t>perwakilan</a:t>
            </a:r>
            <a:r>
              <a:rPr lang="en-US" dirty="0">
                <a:latin typeface="Calibri" pitchFamily="34" charset="0"/>
              </a:rPr>
              <a:t> Ombudsman paling </a:t>
            </a:r>
            <a:r>
              <a:rPr lang="en-US" dirty="0" err="1">
                <a:latin typeface="Calibri" pitchFamily="34" charset="0"/>
              </a:rPr>
              <a:t>lambat</a:t>
            </a:r>
            <a:r>
              <a:rPr lang="en-US" dirty="0">
                <a:latin typeface="Calibri" pitchFamily="34" charset="0"/>
              </a:rPr>
              <a:t> 3 </a:t>
            </a:r>
            <a:r>
              <a:rPr lang="en-US" dirty="0" err="1">
                <a:latin typeface="Calibri" pitchFamily="34" charset="0"/>
              </a:rPr>
              <a:t>tahun</a:t>
            </a:r>
            <a:r>
              <a:rPr lang="en-US" dirty="0">
                <a:latin typeface="Calibri" pitchFamily="34" charset="0"/>
              </a:rPr>
              <a:t> </a:t>
            </a:r>
            <a:r>
              <a:rPr lang="en-US" dirty="0" err="1">
                <a:latin typeface="Calibri" pitchFamily="34" charset="0"/>
              </a:rPr>
              <a:t>sejak</a:t>
            </a:r>
            <a:r>
              <a:rPr lang="en-US" dirty="0">
                <a:latin typeface="Calibri" pitchFamily="34" charset="0"/>
              </a:rPr>
              <a:t> </a:t>
            </a:r>
            <a:r>
              <a:rPr lang="en-US" dirty="0" err="1">
                <a:latin typeface="Calibri" pitchFamily="34" charset="0"/>
              </a:rPr>
              <a:t>diundangkannya</a:t>
            </a:r>
            <a:r>
              <a:rPr lang="en-US" dirty="0">
                <a:latin typeface="Calibri" pitchFamily="34" charset="0"/>
              </a:rPr>
              <a:t> </a:t>
            </a:r>
            <a:r>
              <a:rPr lang="en-US" dirty="0" err="1">
                <a:latin typeface="Calibri" pitchFamily="34" charset="0"/>
              </a:rPr>
              <a:t>Undang-Undang</a:t>
            </a:r>
            <a:r>
              <a:rPr lang="en-US" dirty="0">
                <a:latin typeface="Calibri" pitchFamily="34" charset="0"/>
              </a:rPr>
              <a:t> </a:t>
            </a:r>
            <a:r>
              <a:rPr lang="en-US" dirty="0" err="1">
                <a:latin typeface="Calibri" pitchFamily="34" charset="0"/>
              </a:rPr>
              <a:t>tentang</a:t>
            </a:r>
            <a:r>
              <a:rPr lang="en-US" dirty="0">
                <a:latin typeface="Calibri" pitchFamily="34" charset="0"/>
              </a:rPr>
              <a:t> </a:t>
            </a:r>
            <a:r>
              <a:rPr lang="en-US" dirty="0" err="1">
                <a:latin typeface="Calibri" pitchFamily="34" charset="0"/>
              </a:rPr>
              <a:t>Pelayanan</a:t>
            </a:r>
            <a:r>
              <a:rPr lang="en-US" dirty="0">
                <a:latin typeface="Calibri" pitchFamily="34" charset="0"/>
              </a:rPr>
              <a:t> </a:t>
            </a:r>
            <a:r>
              <a:rPr lang="en-US" dirty="0" err="1">
                <a:latin typeface="Calibri" pitchFamily="34" charset="0"/>
              </a:rPr>
              <a:t>Publik</a:t>
            </a:r>
            <a:r>
              <a:rPr lang="en-US" dirty="0">
                <a:latin typeface="Calibri" pitchFamily="34" charset="0"/>
              </a:rPr>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47135"/>
            <a:ext cx="8229600" cy="1143000"/>
          </a:xfrm>
        </p:spPr>
        <p:txBody>
          <a:bodyPr>
            <a:noAutofit/>
          </a:bodyPr>
          <a:lstStyle/>
          <a:p>
            <a:r>
              <a:rPr lang="en-US" sz="4000" dirty="0" err="1"/>
              <a:t>Latar</a:t>
            </a:r>
            <a:r>
              <a:rPr lang="en-US" sz="4000" dirty="0"/>
              <a:t> </a:t>
            </a:r>
            <a:r>
              <a:rPr lang="en-US" sz="4000" dirty="0" err="1"/>
              <a:t>Belakang</a:t>
            </a:r>
            <a:r>
              <a:rPr lang="en-US" sz="4000" dirty="0"/>
              <a:t> </a:t>
            </a:r>
            <a:r>
              <a:rPr lang="en-US" sz="4000" dirty="0" err="1"/>
              <a:t>Pembentukan</a:t>
            </a:r>
            <a:r>
              <a:rPr lang="en-US" sz="4000" dirty="0"/>
              <a:t> ORI (1)</a:t>
            </a:r>
          </a:p>
        </p:txBody>
      </p:sp>
      <p:sp>
        <p:nvSpPr>
          <p:cNvPr id="3" name="Content Placeholder 2"/>
          <p:cNvSpPr>
            <a:spLocks noGrp="1"/>
          </p:cNvSpPr>
          <p:nvPr>
            <p:ph idx="1"/>
          </p:nvPr>
        </p:nvSpPr>
        <p:spPr/>
        <p:txBody>
          <a:bodyPr/>
          <a:lstStyle/>
          <a:p>
            <a:r>
              <a:rPr lang="en-US" dirty="0" err="1"/>
              <a:t>Fungsi</a:t>
            </a:r>
            <a:r>
              <a:rPr lang="en-US" dirty="0"/>
              <a:t> </a:t>
            </a:r>
            <a:r>
              <a:rPr lang="en-US" dirty="0" err="1"/>
              <a:t>dan</a:t>
            </a:r>
            <a:r>
              <a:rPr lang="en-US" dirty="0"/>
              <a:t> </a:t>
            </a:r>
            <a:r>
              <a:rPr lang="en-US" dirty="0" err="1"/>
              <a:t>tugas</a:t>
            </a:r>
            <a:r>
              <a:rPr lang="en-US" dirty="0"/>
              <a:t> </a:t>
            </a:r>
            <a:r>
              <a:rPr lang="en-US" dirty="0" err="1"/>
              <a:t>penyelenggaraan</a:t>
            </a:r>
            <a:r>
              <a:rPr lang="en-US" dirty="0"/>
              <a:t> </a:t>
            </a:r>
            <a:r>
              <a:rPr lang="en-US" dirty="0" err="1"/>
              <a:t>negara</a:t>
            </a:r>
            <a:r>
              <a:rPr lang="en-US" dirty="0"/>
              <a:t> </a:t>
            </a:r>
            <a:r>
              <a:rPr lang="en-US" dirty="0" err="1"/>
              <a:t>pada</a:t>
            </a:r>
            <a:r>
              <a:rPr lang="en-US" dirty="0"/>
              <a:t> </a:t>
            </a:r>
            <a:r>
              <a:rPr lang="en-US" dirty="0" err="1"/>
              <a:t>hakikatnya</a:t>
            </a:r>
            <a:r>
              <a:rPr lang="en-US" dirty="0"/>
              <a:t> </a:t>
            </a:r>
            <a:r>
              <a:rPr lang="en-US" dirty="0" err="1"/>
              <a:t>adalah</a:t>
            </a:r>
            <a:r>
              <a:rPr lang="en-US" dirty="0"/>
              <a:t> </a:t>
            </a:r>
            <a:r>
              <a:rPr lang="en-US" dirty="0" err="1"/>
              <a:t>mewujudkan</a:t>
            </a:r>
            <a:r>
              <a:rPr lang="en-US" dirty="0"/>
              <a:t> </a:t>
            </a:r>
            <a:r>
              <a:rPr lang="en-US" dirty="0" err="1"/>
              <a:t>kesejahteraan</a:t>
            </a:r>
            <a:r>
              <a:rPr lang="en-US" dirty="0"/>
              <a:t> </a:t>
            </a:r>
            <a:r>
              <a:rPr lang="en-US" dirty="0" err="1"/>
              <a:t>bagi</a:t>
            </a:r>
            <a:r>
              <a:rPr lang="en-US" dirty="0"/>
              <a:t> </a:t>
            </a:r>
            <a:r>
              <a:rPr lang="en-US" dirty="0" err="1"/>
              <a:t>rakyat</a:t>
            </a:r>
            <a:r>
              <a:rPr lang="en-US" dirty="0"/>
              <a:t> (</a:t>
            </a:r>
            <a:r>
              <a:rPr lang="en-US" dirty="0" err="1"/>
              <a:t>mewujudkan</a:t>
            </a:r>
            <a:r>
              <a:rPr lang="en-US" dirty="0"/>
              <a:t> </a:t>
            </a:r>
            <a:r>
              <a:rPr lang="en-US" dirty="0" err="1"/>
              <a:t>masyarakat</a:t>
            </a:r>
            <a:r>
              <a:rPr lang="en-US" dirty="0"/>
              <a:t> </a:t>
            </a:r>
            <a:r>
              <a:rPr lang="en-US" dirty="0" err="1"/>
              <a:t>adil</a:t>
            </a:r>
            <a:r>
              <a:rPr lang="en-US" dirty="0"/>
              <a:t> </a:t>
            </a:r>
            <a:r>
              <a:rPr lang="en-US" dirty="0" err="1"/>
              <a:t>dan</a:t>
            </a:r>
            <a:r>
              <a:rPr lang="en-US" dirty="0"/>
              <a:t> </a:t>
            </a:r>
            <a:r>
              <a:rPr lang="en-US" dirty="0" err="1"/>
              <a:t>makmur</a:t>
            </a:r>
            <a:r>
              <a:rPr lang="en-US" dirty="0"/>
              <a:t>) → </a:t>
            </a:r>
            <a:r>
              <a:rPr lang="en-US" dirty="0" err="1"/>
              <a:t>Konsideran</a:t>
            </a:r>
            <a:r>
              <a:rPr lang="en-US" dirty="0"/>
              <a:t> UU  </a:t>
            </a:r>
            <a:r>
              <a:rPr lang="en-US" dirty="0" err="1"/>
              <a:t>Nomor</a:t>
            </a:r>
            <a:r>
              <a:rPr lang="en-US" dirty="0"/>
              <a:t> 28 </a:t>
            </a:r>
            <a:r>
              <a:rPr lang="en-US" dirty="0" err="1"/>
              <a:t>Tahun</a:t>
            </a:r>
            <a:r>
              <a:rPr lang="en-US" dirty="0"/>
              <a:t> 1999.</a:t>
            </a:r>
          </a:p>
          <a:p>
            <a:r>
              <a:rPr lang="en-US" dirty="0" err="1"/>
              <a:t>Masyarakat</a:t>
            </a:r>
            <a:r>
              <a:rPr lang="en-US" dirty="0"/>
              <a:t> </a:t>
            </a:r>
            <a:r>
              <a:rPr lang="en-US" dirty="0" err="1"/>
              <a:t>memiliki</a:t>
            </a:r>
            <a:r>
              <a:rPr lang="en-US" dirty="0"/>
              <a:t> </a:t>
            </a:r>
            <a:r>
              <a:rPr lang="en-US" dirty="0" err="1"/>
              <a:t>hak</a:t>
            </a:r>
            <a:r>
              <a:rPr lang="en-US" dirty="0"/>
              <a:t> </a:t>
            </a:r>
            <a:r>
              <a:rPr lang="en-US" dirty="0" err="1"/>
              <a:t>untuk</a:t>
            </a:r>
            <a:r>
              <a:rPr lang="en-US" dirty="0"/>
              <a:t> </a:t>
            </a:r>
            <a:r>
              <a:rPr lang="en-US" dirty="0" err="1"/>
              <a:t>memperoleh</a:t>
            </a:r>
            <a:r>
              <a:rPr lang="en-US" dirty="0"/>
              <a:t> </a:t>
            </a:r>
            <a:r>
              <a:rPr lang="en-US" dirty="0" err="1"/>
              <a:t>pelayanan</a:t>
            </a:r>
            <a:r>
              <a:rPr lang="en-US" dirty="0"/>
              <a:t> yang </a:t>
            </a:r>
            <a:r>
              <a:rPr lang="en-US" dirty="0" err="1"/>
              <a:t>sama</a:t>
            </a:r>
            <a:r>
              <a:rPr lang="en-US" dirty="0"/>
              <a:t> </a:t>
            </a:r>
            <a:r>
              <a:rPr lang="en-US" dirty="0" err="1"/>
              <a:t>dan</a:t>
            </a:r>
            <a:r>
              <a:rPr lang="en-US" dirty="0"/>
              <a:t> </a:t>
            </a:r>
            <a:r>
              <a:rPr lang="en-US" dirty="0" err="1"/>
              <a:t>adil</a:t>
            </a:r>
            <a:r>
              <a:rPr lang="en-US" dirty="0"/>
              <a:t> </a:t>
            </a:r>
            <a:r>
              <a:rPr lang="en-US" dirty="0" err="1"/>
              <a:t>dari</a:t>
            </a:r>
            <a:r>
              <a:rPr lang="en-US" dirty="0"/>
              <a:t> </a:t>
            </a:r>
            <a:r>
              <a:rPr lang="en-US" dirty="0" err="1"/>
              <a:t>Penyelenggara</a:t>
            </a:r>
            <a:r>
              <a:rPr lang="en-US" dirty="0"/>
              <a:t> Negara → </a:t>
            </a:r>
            <a:r>
              <a:rPr lang="en-US" dirty="0" err="1"/>
              <a:t>Pasal</a:t>
            </a:r>
            <a:r>
              <a:rPr lang="en-US" dirty="0"/>
              <a:t> 9 </a:t>
            </a:r>
            <a:r>
              <a:rPr lang="en-US" dirty="0" err="1"/>
              <a:t>ayat</a:t>
            </a:r>
            <a:r>
              <a:rPr lang="en-US" dirty="0"/>
              <a:t> (1) </a:t>
            </a:r>
            <a:r>
              <a:rPr lang="en-US" dirty="0" err="1"/>
              <a:t>huruf</a:t>
            </a:r>
            <a:r>
              <a:rPr lang="en-US" dirty="0"/>
              <a:t> b UU </a:t>
            </a:r>
            <a:r>
              <a:rPr lang="en-US" dirty="0" err="1"/>
              <a:t>Nomor</a:t>
            </a:r>
            <a:r>
              <a:rPr lang="en-US" dirty="0"/>
              <a:t> 28 </a:t>
            </a:r>
            <a:r>
              <a:rPr lang="en-US" dirty="0" err="1"/>
              <a:t>Tahun</a:t>
            </a:r>
            <a:r>
              <a:rPr lang="en-US" dirty="0"/>
              <a:t> 1999.</a:t>
            </a:r>
            <a:endParaRPr lang="en-US" b="1" dirty="0"/>
          </a:p>
          <a:p>
            <a:endParaRPr lang="en-US" b="1"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43000"/>
            <a:ext cx="8229600" cy="685800"/>
          </a:xfrm>
        </p:spPr>
        <p:txBody>
          <a:bodyPr>
            <a:noAutofit/>
          </a:bodyPr>
          <a:lstStyle/>
          <a:p>
            <a:r>
              <a:rPr lang="en-US" sz="3200" dirty="0" err="1"/>
              <a:t>Penyelesaian</a:t>
            </a:r>
            <a:r>
              <a:rPr lang="en-US" sz="3200" dirty="0"/>
              <a:t> </a:t>
            </a:r>
            <a:r>
              <a:rPr lang="en-US" sz="3200" dirty="0" err="1"/>
              <a:t>Pengaduan</a:t>
            </a:r>
            <a:r>
              <a:rPr lang="en-US" sz="3200" dirty="0"/>
              <a:t> </a:t>
            </a:r>
            <a:r>
              <a:rPr lang="en-US" sz="3200" dirty="0" err="1"/>
              <a:t>Oleh</a:t>
            </a:r>
            <a:r>
              <a:rPr lang="en-US" sz="3200" dirty="0"/>
              <a:t> Ombudsman (2) </a:t>
            </a:r>
          </a:p>
        </p:txBody>
      </p:sp>
      <p:sp>
        <p:nvSpPr>
          <p:cNvPr id="3" name="Content Placeholder 2"/>
          <p:cNvSpPr>
            <a:spLocks noGrp="1"/>
          </p:cNvSpPr>
          <p:nvPr>
            <p:ph idx="1"/>
          </p:nvPr>
        </p:nvSpPr>
        <p:spPr/>
        <p:txBody>
          <a:bodyPr>
            <a:normAutofit/>
          </a:bodyPr>
          <a:lstStyle/>
          <a:p>
            <a:pPr marL="457200" indent="-457200" algn="just">
              <a:buFontTx/>
              <a:buAutoNum type="arabicPeriod" startAt="5"/>
            </a:pPr>
            <a:r>
              <a:rPr lang="en-US" dirty="0">
                <a:latin typeface="Calibri" pitchFamily="34" charset="0"/>
              </a:rPr>
              <a:t>Ombudsman </a:t>
            </a:r>
            <a:r>
              <a:rPr lang="en-US" dirty="0" err="1">
                <a:latin typeface="Calibri" pitchFamily="34" charset="0"/>
              </a:rPr>
              <a:t>wajib</a:t>
            </a:r>
            <a:r>
              <a:rPr lang="en-US" dirty="0">
                <a:latin typeface="Calibri" pitchFamily="34" charset="0"/>
              </a:rPr>
              <a:t> </a:t>
            </a:r>
            <a:r>
              <a:rPr lang="en-US" dirty="0" err="1">
                <a:latin typeface="Calibri" pitchFamily="34" charset="0"/>
              </a:rPr>
              <a:t>melakukan</a:t>
            </a:r>
            <a:r>
              <a:rPr lang="en-US" dirty="0">
                <a:latin typeface="Calibri" pitchFamily="34" charset="0"/>
              </a:rPr>
              <a:t> </a:t>
            </a:r>
            <a:r>
              <a:rPr lang="en-US" dirty="0" err="1">
                <a:latin typeface="Calibri" pitchFamily="34" charset="0"/>
              </a:rPr>
              <a:t>mediasi</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konsiliasi</a:t>
            </a:r>
            <a:r>
              <a:rPr lang="en-US" dirty="0">
                <a:latin typeface="Calibri" pitchFamily="34" charset="0"/>
              </a:rPr>
              <a:t> </a:t>
            </a:r>
            <a:r>
              <a:rPr lang="en-US" dirty="0" err="1">
                <a:latin typeface="Calibri" pitchFamily="34" charset="0"/>
              </a:rPr>
              <a:t>dalam</a:t>
            </a:r>
            <a:r>
              <a:rPr lang="en-US" dirty="0">
                <a:latin typeface="Calibri" pitchFamily="34" charset="0"/>
              </a:rPr>
              <a:t> </a:t>
            </a:r>
            <a:r>
              <a:rPr lang="en-US" dirty="0" err="1">
                <a:latin typeface="Calibri" pitchFamily="34" charset="0"/>
              </a:rPr>
              <a:t>menyelesaikan</a:t>
            </a:r>
            <a:r>
              <a:rPr lang="en-US" dirty="0">
                <a:latin typeface="Calibri" pitchFamily="34" charset="0"/>
              </a:rPr>
              <a:t> </a:t>
            </a:r>
            <a:r>
              <a:rPr lang="en-US" dirty="0" err="1">
                <a:latin typeface="Calibri" pitchFamily="34" charset="0"/>
              </a:rPr>
              <a:t>pengaduan</a:t>
            </a:r>
            <a:r>
              <a:rPr lang="en-US" dirty="0">
                <a:latin typeface="Calibri" pitchFamily="34" charset="0"/>
              </a:rPr>
              <a:t> </a:t>
            </a:r>
            <a:r>
              <a:rPr lang="en-US" dirty="0" err="1">
                <a:latin typeface="Calibri" pitchFamily="34" charset="0"/>
              </a:rPr>
              <a:t>atas</a:t>
            </a:r>
            <a:r>
              <a:rPr lang="en-US" dirty="0">
                <a:latin typeface="Calibri" pitchFamily="34" charset="0"/>
              </a:rPr>
              <a:t> </a:t>
            </a:r>
            <a:r>
              <a:rPr lang="en-US" dirty="0" err="1">
                <a:latin typeface="Calibri" pitchFamily="34" charset="0"/>
              </a:rPr>
              <a:t>permintaan</a:t>
            </a:r>
            <a:r>
              <a:rPr lang="en-US" dirty="0">
                <a:latin typeface="Calibri" pitchFamily="34" charset="0"/>
              </a:rPr>
              <a:t> </a:t>
            </a:r>
            <a:r>
              <a:rPr lang="en-US" dirty="0" err="1">
                <a:latin typeface="Calibri" pitchFamily="34" charset="0"/>
              </a:rPr>
              <a:t>para</a:t>
            </a:r>
            <a:r>
              <a:rPr lang="en-US" dirty="0">
                <a:latin typeface="Calibri" pitchFamily="34" charset="0"/>
              </a:rPr>
              <a:t> </a:t>
            </a:r>
            <a:r>
              <a:rPr lang="en-US" dirty="0" err="1">
                <a:latin typeface="Calibri" pitchFamily="34" charset="0"/>
              </a:rPr>
              <a:t>pihak</a:t>
            </a:r>
            <a:r>
              <a:rPr lang="en-US" dirty="0">
                <a:latin typeface="Calibri" pitchFamily="34" charset="0"/>
              </a:rPr>
              <a:t> </a:t>
            </a:r>
          </a:p>
          <a:p>
            <a:pPr marL="457200" indent="-457200" algn="just">
              <a:buFontTx/>
              <a:buAutoNum type="arabicPeriod" startAt="5"/>
            </a:pPr>
            <a:r>
              <a:rPr lang="en-US" dirty="0" err="1">
                <a:latin typeface="Calibri" pitchFamily="34" charset="0"/>
              </a:rPr>
              <a:t>Penyelesaian</a:t>
            </a:r>
            <a:r>
              <a:rPr lang="en-US" dirty="0">
                <a:latin typeface="Calibri" pitchFamily="34" charset="0"/>
              </a:rPr>
              <a:t> </a:t>
            </a:r>
            <a:r>
              <a:rPr lang="en-US" dirty="0" err="1">
                <a:latin typeface="Calibri" pitchFamily="34" charset="0"/>
              </a:rPr>
              <a:t>pengaduan</a:t>
            </a:r>
            <a:r>
              <a:rPr lang="en-US" dirty="0">
                <a:latin typeface="Calibri" pitchFamily="34" charset="0"/>
              </a:rPr>
              <a:t> </a:t>
            </a:r>
            <a:r>
              <a:rPr lang="en-US" dirty="0" err="1">
                <a:latin typeface="Calibri" pitchFamily="34" charset="0"/>
              </a:rPr>
              <a:t>dapat</a:t>
            </a:r>
            <a:r>
              <a:rPr lang="en-US" dirty="0">
                <a:latin typeface="Calibri" pitchFamily="34" charset="0"/>
              </a:rPr>
              <a:t> </a:t>
            </a:r>
            <a:r>
              <a:rPr lang="en-US" dirty="0" err="1">
                <a:latin typeface="Calibri" pitchFamily="34" charset="0"/>
              </a:rPr>
              <a:t>dilakukan</a:t>
            </a:r>
            <a:r>
              <a:rPr lang="en-US" dirty="0">
                <a:latin typeface="Calibri" pitchFamily="34" charset="0"/>
              </a:rPr>
              <a:t> </a:t>
            </a:r>
            <a:r>
              <a:rPr lang="en-US" dirty="0" err="1">
                <a:latin typeface="Calibri" pitchFamily="34" charset="0"/>
              </a:rPr>
              <a:t>oleh</a:t>
            </a:r>
            <a:r>
              <a:rPr lang="en-US" dirty="0">
                <a:latin typeface="Calibri" pitchFamily="34" charset="0"/>
              </a:rPr>
              <a:t> </a:t>
            </a:r>
            <a:r>
              <a:rPr lang="en-US" dirty="0" err="1">
                <a:latin typeface="Calibri" pitchFamily="34" charset="0"/>
              </a:rPr>
              <a:t>Perwakilan</a:t>
            </a:r>
            <a:r>
              <a:rPr lang="en-US" dirty="0">
                <a:latin typeface="Calibri" pitchFamily="34" charset="0"/>
              </a:rPr>
              <a:t> Ombudsman</a:t>
            </a:r>
          </a:p>
          <a:p>
            <a:pPr marL="457200" indent="-457200" algn="just">
              <a:buFontTx/>
              <a:buAutoNum type="arabicPeriod" startAt="5"/>
            </a:pPr>
            <a:r>
              <a:rPr lang="en-US" dirty="0" err="1">
                <a:latin typeface="Calibri" pitchFamily="34" charset="0"/>
              </a:rPr>
              <a:t>Mekanisme</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tata</a:t>
            </a:r>
            <a:r>
              <a:rPr lang="en-US" dirty="0">
                <a:latin typeface="Calibri" pitchFamily="34" charset="0"/>
              </a:rPr>
              <a:t> </a:t>
            </a:r>
            <a:r>
              <a:rPr lang="en-US" dirty="0" err="1">
                <a:latin typeface="Calibri" pitchFamily="34" charset="0"/>
              </a:rPr>
              <a:t>cara</a:t>
            </a:r>
            <a:r>
              <a:rPr lang="en-US" dirty="0">
                <a:latin typeface="Calibri" pitchFamily="34" charset="0"/>
              </a:rPr>
              <a:t> </a:t>
            </a:r>
            <a:r>
              <a:rPr lang="en-US" dirty="0" err="1">
                <a:latin typeface="Calibri" pitchFamily="34" charset="0"/>
              </a:rPr>
              <a:t>penyelesaian</a:t>
            </a:r>
            <a:r>
              <a:rPr lang="en-US" dirty="0">
                <a:latin typeface="Calibri" pitchFamily="34" charset="0"/>
              </a:rPr>
              <a:t> </a:t>
            </a:r>
            <a:r>
              <a:rPr lang="en-US" dirty="0" err="1">
                <a:latin typeface="Calibri" pitchFamily="34" charset="0"/>
              </a:rPr>
              <a:t>pengaduan</a:t>
            </a:r>
            <a:r>
              <a:rPr lang="en-US" dirty="0">
                <a:latin typeface="Calibri" pitchFamily="34" charset="0"/>
              </a:rPr>
              <a:t> </a:t>
            </a:r>
            <a:r>
              <a:rPr lang="en-US" dirty="0" err="1">
                <a:latin typeface="Calibri" pitchFamily="34" charset="0"/>
              </a:rPr>
              <a:t>oleh</a:t>
            </a:r>
            <a:r>
              <a:rPr lang="en-US" dirty="0">
                <a:latin typeface="Calibri" pitchFamily="34" charset="0"/>
              </a:rPr>
              <a:t> Ombudsman </a:t>
            </a:r>
            <a:r>
              <a:rPr lang="en-US" dirty="0" err="1">
                <a:latin typeface="Calibri" pitchFamily="34" charset="0"/>
              </a:rPr>
              <a:t>diatur</a:t>
            </a:r>
            <a:r>
              <a:rPr lang="en-US" dirty="0">
                <a:latin typeface="Calibri" pitchFamily="34" charset="0"/>
              </a:rPr>
              <a:t> </a:t>
            </a:r>
            <a:r>
              <a:rPr lang="en-US" dirty="0" err="1">
                <a:latin typeface="Calibri" pitchFamily="34" charset="0"/>
              </a:rPr>
              <a:t>lebih</a:t>
            </a:r>
            <a:r>
              <a:rPr lang="en-US" dirty="0">
                <a:latin typeface="Calibri" pitchFamily="34" charset="0"/>
              </a:rPr>
              <a:t> </a:t>
            </a:r>
            <a:r>
              <a:rPr lang="en-US" dirty="0" err="1">
                <a:latin typeface="Calibri" pitchFamily="34" charset="0"/>
              </a:rPr>
              <a:t>lanjut</a:t>
            </a:r>
            <a:r>
              <a:rPr lang="en-US" dirty="0">
                <a:latin typeface="Calibri" pitchFamily="34" charset="0"/>
              </a:rPr>
              <a:t> </a:t>
            </a:r>
            <a:r>
              <a:rPr lang="en-US" dirty="0" err="1">
                <a:latin typeface="Calibri" pitchFamily="34" charset="0"/>
              </a:rPr>
              <a:t>dalam</a:t>
            </a:r>
            <a:r>
              <a:rPr lang="en-US" dirty="0">
                <a:latin typeface="Calibri" pitchFamily="34" charset="0"/>
              </a:rPr>
              <a:t> </a:t>
            </a:r>
            <a:r>
              <a:rPr lang="en-US" dirty="0" err="1">
                <a:latin typeface="Calibri" pitchFamily="34" charset="0"/>
              </a:rPr>
              <a:t>Peraturan</a:t>
            </a:r>
            <a:r>
              <a:rPr lang="en-US" dirty="0">
                <a:latin typeface="Calibri" pitchFamily="34" charset="0"/>
              </a:rPr>
              <a:t> Ombudsman  (Ps</a:t>
            </a:r>
            <a:r>
              <a:rPr lang="id-ID" dirty="0">
                <a:latin typeface="Calibri" pitchFamily="34" charset="0"/>
              </a:rPr>
              <a:t>l</a:t>
            </a:r>
            <a:r>
              <a:rPr lang="en-US" dirty="0">
                <a:latin typeface="Calibri" pitchFamily="34" charset="0"/>
              </a:rPr>
              <a:t>. 46)</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a:t>Visi</a:t>
            </a:r>
            <a:r>
              <a:rPr lang="en-US" sz="4000" dirty="0"/>
              <a:t> ORI</a:t>
            </a:r>
          </a:p>
        </p:txBody>
      </p:sp>
      <p:sp>
        <p:nvSpPr>
          <p:cNvPr id="3" name="Content Placeholder 2"/>
          <p:cNvSpPr>
            <a:spLocks noGrp="1"/>
          </p:cNvSpPr>
          <p:nvPr>
            <p:ph idx="1"/>
          </p:nvPr>
        </p:nvSpPr>
        <p:spPr/>
        <p:txBody>
          <a:bodyPr/>
          <a:lstStyle/>
          <a:p>
            <a:r>
              <a:rPr lang="en-US" dirty="0" err="1"/>
              <a:t>Visi</a:t>
            </a:r>
            <a:endParaRPr lang="en-US" dirty="0"/>
          </a:p>
          <a:p>
            <a:pPr lvl="1"/>
            <a:r>
              <a:rPr lang="en-US" dirty="0" err="1"/>
              <a:t>Menjadi</a:t>
            </a:r>
            <a:r>
              <a:rPr lang="en-US" dirty="0"/>
              <a:t> </a:t>
            </a:r>
            <a:r>
              <a:rPr lang="en-US" dirty="0" err="1"/>
              <a:t>lembaga</a:t>
            </a:r>
            <a:r>
              <a:rPr lang="en-US" dirty="0"/>
              <a:t> </a:t>
            </a:r>
            <a:r>
              <a:rPr lang="en-US" dirty="0" err="1"/>
              <a:t>negara</a:t>
            </a:r>
            <a:r>
              <a:rPr lang="en-US" dirty="0"/>
              <a:t> yang </a:t>
            </a:r>
            <a:r>
              <a:rPr lang="en-US" dirty="0" err="1"/>
              <a:t>mampu</a:t>
            </a:r>
            <a:r>
              <a:rPr lang="en-US" dirty="0"/>
              <a:t> </a:t>
            </a:r>
            <a:r>
              <a:rPr lang="en-US" dirty="0" err="1"/>
              <a:t>melaksanakan</a:t>
            </a:r>
            <a:r>
              <a:rPr lang="en-US" dirty="0"/>
              <a:t> </a:t>
            </a:r>
            <a:r>
              <a:rPr lang="en-US" dirty="0" err="1"/>
              <a:t>fungsi</a:t>
            </a:r>
            <a:r>
              <a:rPr lang="en-US" dirty="0"/>
              <a:t> </a:t>
            </a:r>
            <a:r>
              <a:rPr lang="en-US" dirty="0" err="1"/>
              <a:t>pengawasan</a:t>
            </a:r>
            <a:r>
              <a:rPr lang="en-US" dirty="0"/>
              <a:t> </a:t>
            </a:r>
            <a:r>
              <a:rPr lang="en-US" dirty="0" err="1"/>
              <a:t>sehingga</a:t>
            </a:r>
            <a:r>
              <a:rPr lang="en-US" dirty="0"/>
              <a:t> </a:t>
            </a:r>
            <a:r>
              <a:rPr lang="en-US" dirty="0" err="1"/>
              <a:t>masyarakat</a:t>
            </a:r>
            <a:r>
              <a:rPr lang="en-US" dirty="0"/>
              <a:t> </a:t>
            </a:r>
            <a:r>
              <a:rPr lang="en-US" dirty="0" err="1"/>
              <a:t>dapat</a:t>
            </a:r>
            <a:r>
              <a:rPr lang="en-US" dirty="0"/>
              <a:t> </a:t>
            </a:r>
            <a:r>
              <a:rPr lang="en-US" dirty="0" err="1"/>
              <a:t>memperoleh</a:t>
            </a:r>
            <a:r>
              <a:rPr lang="en-US" dirty="0"/>
              <a:t> </a:t>
            </a:r>
            <a:r>
              <a:rPr lang="en-US" dirty="0" err="1"/>
              <a:t>pelayanan</a:t>
            </a:r>
            <a:r>
              <a:rPr lang="en-US" dirty="0"/>
              <a:t> </a:t>
            </a:r>
            <a:r>
              <a:rPr lang="en-US" dirty="0" err="1"/>
              <a:t>sebaik-baiknya</a:t>
            </a:r>
            <a:r>
              <a:rPr lang="en-US" dirty="0"/>
              <a:t> </a:t>
            </a:r>
            <a:r>
              <a:rPr lang="en-US" dirty="0" err="1"/>
              <a:t>dari</a:t>
            </a:r>
            <a:r>
              <a:rPr lang="en-US" dirty="0"/>
              <a:t> </a:t>
            </a:r>
            <a:r>
              <a:rPr lang="en-US" dirty="0" err="1"/>
              <a:t>penyelenggara</a:t>
            </a:r>
            <a:r>
              <a:rPr lang="en-US" dirty="0"/>
              <a:t> </a:t>
            </a:r>
            <a:r>
              <a:rPr lang="en-US" dirty="0" err="1"/>
              <a:t>negara</a:t>
            </a:r>
            <a:r>
              <a:rPr lang="en-US" dirty="0"/>
              <a:t>, </a:t>
            </a:r>
            <a:r>
              <a:rPr lang="en-US" dirty="0" err="1"/>
              <a:t>penyelenggara</a:t>
            </a:r>
            <a:r>
              <a:rPr lang="en-US" dirty="0"/>
              <a:t> </a:t>
            </a:r>
            <a:r>
              <a:rPr lang="en-US" dirty="0" err="1"/>
              <a:t>pemerintahan</a:t>
            </a:r>
            <a:r>
              <a:rPr lang="en-US" dirty="0"/>
              <a:t>, </a:t>
            </a:r>
            <a:r>
              <a:rPr lang="en-US" dirty="0" err="1"/>
              <a:t>badan</a:t>
            </a:r>
            <a:r>
              <a:rPr lang="en-US" dirty="0"/>
              <a:t> </a:t>
            </a:r>
            <a:r>
              <a:rPr lang="en-US" dirty="0" err="1"/>
              <a:t>ataupun</a:t>
            </a:r>
            <a:r>
              <a:rPr lang="en-US" dirty="0"/>
              <a:t> </a:t>
            </a:r>
            <a:r>
              <a:rPr lang="en-US" dirty="0" err="1"/>
              <a:t>perorangan</a:t>
            </a:r>
            <a:r>
              <a:rPr lang="en-US" dirty="0"/>
              <a:t> yang </a:t>
            </a:r>
            <a:r>
              <a:rPr lang="en-US" dirty="0" err="1"/>
              <a:t>berkewajiban</a:t>
            </a:r>
            <a:r>
              <a:rPr lang="en-US" dirty="0"/>
              <a:t> </a:t>
            </a:r>
            <a:r>
              <a:rPr lang="en-US" dirty="0" err="1"/>
              <a:t>memberi</a:t>
            </a:r>
            <a:r>
              <a:rPr lang="en-US" dirty="0"/>
              <a:t> </a:t>
            </a:r>
            <a:r>
              <a:rPr lang="en-US" dirty="0" err="1"/>
              <a:t>pelayanan</a:t>
            </a:r>
            <a:r>
              <a:rPr lang="en-US" dirty="0"/>
              <a:t> </a:t>
            </a:r>
            <a:r>
              <a:rPr lang="en-US" dirty="0" err="1"/>
              <a:t>publik</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Misi</a:t>
            </a:r>
            <a:r>
              <a:rPr lang="en-US" dirty="0"/>
              <a:t> ORI:</a:t>
            </a:r>
          </a:p>
        </p:txBody>
      </p:sp>
      <p:sp>
        <p:nvSpPr>
          <p:cNvPr id="3" name="Content Placeholder 2"/>
          <p:cNvSpPr>
            <a:spLocks noGrp="1"/>
          </p:cNvSpPr>
          <p:nvPr>
            <p:ph idx="1"/>
          </p:nvPr>
        </p:nvSpPr>
        <p:spPr/>
        <p:txBody>
          <a:bodyPr>
            <a:normAutofit lnSpcReduction="10000"/>
          </a:bodyPr>
          <a:lstStyle/>
          <a:p>
            <a:r>
              <a:rPr lang="en-US" dirty="0" err="1"/>
              <a:t>Misi</a:t>
            </a:r>
            <a:endParaRPr lang="en-US" dirty="0"/>
          </a:p>
          <a:p>
            <a:pPr marL="850900" lvl="1" indent="-457200">
              <a:buFont typeface="Calibri" pitchFamily="34" charset="0"/>
              <a:buAutoNum type="arabicPeriod"/>
            </a:pPr>
            <a:r>
              <a:rPr lang="en-US" dirty="0" err="1"/>
              <a:t>Melakukan</a:t>
            </a:r>
            <a:r>
              <a:rPr lang="en-US" dirty="0"/>
              <a:t> </a:t>
            </a:r>
            <a:r>
              <a:rPr lang="en-US" dirty="0" err="1"/>
              <a:t>tindakan</a:t>
            </a:r>
            <a:r>
              <a:rPr lang="en-US" dirty="0"/>
              <a:t> </a:t>
            </a:r>
            <a:r>
              <a:rPr lang="en-US" dirty="0" err="1"/>
              <a:t>pengawasan</a:t>
            </a:r>
            <a:r>
              <a:rPr lang="en-US" dirty="0"/>
              <a:t>, </a:t>
            </a:r>
            <a:r>
              <a:rPr lang="en-US" dirty="0" err="1"/>
              <a:t>menyampaikan</a:t>
            </a:r>
            <a:r>
              <a:rPr lang="en-US" dirty="0"/>
              <a:t> </a:t>
            </a:r>
            <a:r>
              <a:rPr lang="en-US" dirty="0" err="1"/>
              <a:t>rekomendasi</a:t>
            </a:r>
            <a:r>
              <a:rPr lang="en-US" dirty="0"/>
              <a:t> </a:t>
            </a:r>
            <a:r>
              <a:rPr lang="en-US" dirty="0" err="1"/>
              <a:t>serta</a:t>
            </a:r>
            <a:r>
              <a:rPr lang="en-US" dirty="0"/>
              <a:t> </a:t>
            </a:r>
            <a:r>
              <a:rPr lang="en-US" dirty="0" err="1"/>
              <a:t>mencegah</a:t>
            </a:r>
            <a:r>
              <a:rPr lang="en-US" dirty="0"/>
              <a:t> </a:t>
            </a:r>
            <a:r>
              <a:rPr lang="en-US" dirty="0" err="1"/>
              <a:t>maladministrasi</a:t>
            </a:r>
            <a:r>
              <a:rPr lang="en-US" dirty="0"/>
              <a:t> </a:t>
            </a:r>
            <a:r>
              <a:rPr lang="en-US" dirty="0" err="1"/>
              <a:t>dalam</a:t>
            </a:r>
            <a:r>
              <a:rPr lang="en-US" dirty="0"/>
              <a:t> </a:t>
            </a:r>
            <a:r>
              <a:rPr lang="en-US" dirty="0" err="1"/>
              <a:t>pelaksanaan</a:t>
            </a:r>
            <a:r>
              <a:rPr lang="en-US" dirty="0"/>
              <a:t> </a:t>
            </a:r>
            <a:r>
              <a:rPr lang="en-US" dirty="0" err="1"/>
              <a:t>pelayanan</a:t>
            </a:r>
            <a:r>
              <a:rPr lang="en-US" dirty="0"/>
              <a:t> </a:t>
            </a:r>
            <a:r>
              <a:rPr lang="en-US" dirty="0" err="1"/>
              <a:t>publik</a:t>
            </a:r>
            <a:endParaRPr lang="en-US" dirty="0"/>
          </a:p>
          <a:p>
            <a:pPr marL="850900" lvl="1" indent="-457200">
              <a:buFont typeface="Calibri" pitchFamily="34" charset="0"/>
              <a:buAutoNum type="arabicPeriod"/>
            </a:pPr>
            <a:r>
              <a:rPr lang="en-US" dirty="0" err="1"/>
              <a:t>Mendorong</a:t>
            </a:r>
            <a:r>
              <a:rPr lang="en-US" dirty="0"/>
              <a:t> </a:t>
            </a:r>
            <a:r>
              <a:rPr lang="en-US" dirty="0" err="1"/>
              <a:t>penyelenggaraan</a:t>
            </a:r>
            <a:r>
              <a:rPr lang="en-US" dirty="0"/>
              <a:t> </a:t>
            </a:r>
            <a:r>
              <a:rPr lang="en-US" dirty="0" err="1"/>
              <a:t>negara</a:t>
            </a:r>
            <a:r>
              <a:rPr lang="en-US" dirty="0"/>
              <a:t> </a:t>
            </a:r>
            <a:r>
              <a:rPr lang="en-US" dirty="0" err="1"/>
              <a:t>dan</a:t>
            </a:r>
            <a:r>
              <a:rPr lang="en-US" dirty="0"/>
              <a:t> </a:t>
            </a:r>
            <a:r>
              <a:rPr lang="en-US" dirty="0" err="1"/>
              <a:t>pemerintahan</a:t>
            </a:r>
            <a:r>
              <a:rPr lang="en-US" dirty="0"/>
              <a:t> agar </a:t>
            </a:r>
            <a:r>
              <a:rPr lang="en-US" dirty="0" err="1"/>
              <a:t>lebih</a:t>
            </a:r>
            <a:r>
              <a:rPr lang="en-US" dirty="0"/>
              <a:t> </a:t>
            </a:r>
            <a:r>
              <a:rPr lang="en-US" dirty="0" err="1"/>
              <a:t>efektif</a:t>
            </a:r>
            <a:r>
              <a:rPr lang="en-US" dirty="0"/>
              <a:t> </a:t>
            </a:r>
            <a:r>
              <a:rPr lang="en-US" dirty="0" err="1"/>
              <a:t>dan</a:t>
            </a:r>
            <a:r>
              <a:rPr lang="en-US" dirty="0"/>
              <a:t> </a:t>
            </a:r>
            <a:r>
              <a:rPr lang="en-US" dirty="0" err="1"/>
              <a:t>efisien</a:t>
            </a:r>
            <a:r>
              <a:rPr lang="en-US" dirty="0"/>
              <a:t>, </a:t>
            </a:r>
            <a:r>
              <a:rPr lang="en-US" dirty="0" err="1"/>
              <a:t>jujur</a:t>
            </a:r>
            <a:r>
              <a:rPr lang="en-US" dirty="0"/>
              <a:t>, </a:t>
            </a:r>
            <a:r>
              <a:rPr lang="en-US" dirty="0" err="1"/>
              <a:t>terbuka</a:t>
            </a:r>
            <a:r>
              <a:rPr lang="en-US" dirty="0"/>
              <a:t>, </a:t>
            </a:r>
            <a:r>
              <a:rPr lang="en-US" dirty="0" err="1"/>
              <a:t>bersih</a:t>
            </a:r>
            <a:r>
              <a:rPr lang="en-US" dirty="0"/>
              <a:t> </a:t>
            </a:r>
            <a:r>
              <a:rPr lang="en-US" dirty="0" err="1"/>
              <a:t>serta</a:t>
            </a:r>
            <a:r>
              <a:rPr lang="en-US" dirty="0"/>
              <a:t> </a:t>
            </a:r>
            <a:r>
              <a:rPr lang="en-US" dirty="0" err="1"/>
              <a:t>bebas</a:t>
            </a:r>
            <a:r>
              <a:rPr lang="en-US" dirty="0"/>
              <a:t> </a:t>
            </a:r>
            <a:r>
              <a:rPr lang="en-US" dirty="0" err="1"/>
              <a:t>dari</a:t>
            </a:r>
            <a:r>
              <a:rPr lang="en-US" dirty="0"/>
              <a:t> </a:t>
            </a:r>
            <a:r>
              <a:rPr lang="en-US" dirty="0" err="1"/>
              <a:t>Korupsi</a:t>
            </a:r>
            <a:r>
              <a:rPr lang="en-US" dirty="0"/>
              <a:t>, </a:t>
            </a:r>
            <a:r>
              <a:rPr lang="en-US" dirty="0" err="1"/>
              <a:t>Kolusi</a:t>
            </a:r>
            <a:r>
              <a:rPr lang="en-US" dirty="0"/>
              <a:t>, </a:t>
            </a:r>
            <a:r>
              <a:rPr lang="en-US" dirty="0" err="1"/>
              <a:t>dan</a:t>
            </a:r>
            <a:r>
              <a:rPr lang="en-US" dirty="0"/>
              <a:t> </a:t>
            </a:r>
            <a:r>
              <a:rPr lang="en-US" dirty="0" err="1"/>
              <a:t>Nepotisme</a:t>
            </a:r>
            <a:endParaRPr lang="en-US" dirty="0"/>
          </a:p>
          <a:p>
            <a:pPr marL="850900" lvl="1" indent="-457200">
              <a:buFont typeface="Calibri" pitchFamily="34" charset="0"/>
              <a:buAutoNum type="arabicPeriod"/>
            </a:pPr>
            <a:r>
              <a:rPr lang="en-US" dirty="0" err="1"/>
              <a:t>Meningkatkan</a:t>
            </a:r>
            <a:r>
              <a:rPr lang="en-US" dirty="0"/>
              <a:t> </a:t>
            </a:r>
            <a:r>
              <a:rPr lang="en-US" dirty="0" err="1"/>
              <a:t>budaya</a:t>
            </a:r>
            <a:r>
              <a:rPr lang="en-US" dirty="0"/>
              <a:t> </a:t>
            </a:r>
            <a:r>
              <a:rPr lang="en-US" dirty="0" err="1"/>
              <a:t>hukum</a:t>
            </a:r>
            <a:r>
              <a:rPr lang="en-US" dirty="0"/>
              <a:t> </a:t>
            </a:r>
            <a:r>
              <a:rPr lang="en-US" dirty="0" err="1"/>
              <a:t>nasional</a:t>
            </a:r>
            <a:r>
              <a:rPr lang="en-US" dirty="0"/>
              <a:t>, </a:t>
            </a:r>
            <a:r>
              <a:rPr lang="en-US" dirty="0" err="1"/>
              <a:t>kesadaran</a:t>
            </a:r>
            <a:r>
              <a:rPr lang="en-US" dirty="0"/>
              <a:t> </a:t>
            </a:r>
            <a:r>
              <a:rPr lang="en-US" dirty="0" err="1"/>
              <a:t>hukum</a:t>
            </a:r>
            <a:r>
              <a:rPr lang="en-US" dirty="0"/>
              <a:t> </a:t>
            </a:r>
            <a:r>
              <a:rPr lang="en-US" dirty="0" err="1"/>
              <a:t>masyarakat</a:t>
            </a:r>
            <a:r>
              <a:rPr lang="en-US" dirty="0"/>
              <a:t> </a:t>
            </a:r>
            <a:r>
              <a:rPr lang="en-US" dirty="0" err="1"/>
              <a:t>dan</a:t>
            </a:r>
            <a:r>
              <a:rPr lang="en-US" dirty="0"/>
              <a:t> </a:t>
            </a:r>
            <a:r>
              <a:rPr lang="en-US" dirty="0" err="1"/>
              <a:t>supremasi</a:t>
            </a:r>
            <a:r>
              <a:rPr lang="en-US" dirty="0"/>
              <a:t> </a:t>
            </a:r>
            <a:r>
              <a:rPr lang="en-US" dirty="0" err="1"/>
              <a:t>hukum</a:t>
            </a:r>
            <a:r>
              <a:rPr lang="en-US" dirty="0"/>
              <a:t> yang </a:t>
            </a:r>
            <a:r>
              <a:rPr lang="en-US" dirty="0" err="1"/>
              <a:t>berintikan</a:t>
            </a:r>
            <a:r>
              <a:rPr lang="en-US" dirty="0"/>
              <a:t> </a:t>
            </a:r>
            <a:r>
              <a:rPr lang="en-US" dirty="0" err="1"/>
              <a:t>pelayanan</a:t>
            </a:r>
            <a:r>
              <a:rPr lang="en-US" dirty="0"/>
              <a:t>, </a:t>
            </a:r>
            <a:r>
              <a:rPr lang="en-US" dirty="0" err="1"/>
              <a:t>kebenaran</a:t>
            </a:r>
            <a:r>
              <a:rPr lang="en-US" dirty="0"/>
              <a:t> </a:t>
            </a:r>
            <a:r>
              <a:rPr lang="en-US" dirty="0" err="1"/>
              <a:t>serta</a:t>
            </a:r>
            <a:r>
              <a:rPr lang="en-US" dirty="0"/>
              <a:t> </a:t>
            </a:r>
            <a:r>
              <a:rPr lang="en-US" dirty="0" err="1"/>
              <a:t>keadilan</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42533"/>
            <a:ext cx="8229600" cy="1143000"/>
          </a:xfrm>
        </p:spPr>
        <p:txBody>
          <a:bodyPr>
            <a:noAutofit/>
          </a:bodyPr>
          <a:lstStyle/>
          <a:p>
            <a:r>
              <a:rPr lang="en-US" sz="4000" dirty="0" err="1"/>
              <a:t>Latar</a:t>
            </a:r>
            <a:r>
              <a:rPr lang="en-US" sz="4000" dirty="0"/>
              <a:t> </a:t>
            </a:r>
            <a:r>
              <a:rPr lang="en-US" sz="4000" dirty="0" err="1"/>
              <a:t>Belakang</a:t>
            </a:r>
            <a:r>
              <a:rPr lang="en-US" sz="4000" dirty="0"/>
              <a:t> </a:t>
            </a:r>
            <a:r>
              <a:rPr lang="en-US" sz="4000" dirty="0" err="1"/>
              <a:t>Pembentukan</a:t>
            </a:r>
            <a:r>
              <a:rPr lang="en-US" sz="4000" dirty="0"/>
              <a:t> ORI (2)</a:t>
            </a:r>
          </a:p>
        </p:txBody>
      </p:sp>
      <p:sp>
        <p:nvSpPr>
          <p:cNvPr id="3" name="Content Placeholder 2"/>
          <p:cNvSpPr>
            <a:spLocks noGrp="1"/>
          </p:cNvSpPr>
          <p:nvPr>
            <p:ph idx="1"/>
          </p:nvPr>
        </p:nvSpPr>
        <p:spPr/>
        <p:txBody>
          <a:bodyPr>
            <a:normAutofit lnSpcReduction="10000"/>
          </a:bodyPr>
          <a:lstStyle/>
          <a:p>
            <a:r>
              <a:rPr lang="en-US" sz="2800" dirty="0" err="1"/>
              <a:t>Dalam</a:t>
            </a:r>
            <a:r>
              <a:rPr lang="en-US" sz="2800" dirty="0"/>
              <a:t> </a:t>
            </a:r>
            <a:r>
              <a:rPr lang="en-US" sz="2800" dirty="0" err="1"/>
              <a:t>praktik</a:t>
            </a:r>
            <a:r>
              <a:rPr lang="en-US" sz="2800" dirty="0"/>
              <a:t> </a:t>
            </a:r>
            <a:r>
              <a:rPr lang="en-US" sz="2800" dirty="0" err="1"/>
              <a:t>banyak</a:t>
            </a:r>
            <a:r>
              <a:rPr lang="en-US" sz="2800" dirty="0"/>
              <a:t> </a:t>
            </a:r>
            <a:r>
              <a:rPr lang="en-US" sz="2800" dirty="0" err="1"/>
              <a:t>sekali</a:t>
            </a:r>
            <a:r>
              <a:rPr lang="en-US" sz="2800" dirty="0"/>
              <a:t> </a:t>
            </a:r>
            <a:r>
              <a:rPr lang="en-US" sz="2800" dirty="0" err="1"/>
              <a:t>terjadi</a:t>
            </a:r>
            <a:r>
              <a:rPr lang="en-US" sz="2800" dirty="0"/>
              <a:t> </a:t>
            </a:r>
            <a:r>
              <a:rPr lang="en-US" sz="2800" dirty="0" err="1"/>
              <a:t>penyimpangan</a:t>
            </a:r>
            <a:r>
              <a:rPr lang="en-US" sz="2800" dirty="0"/>
              <a:t> :</a:t>
            </a:r>
            <a:endParaRPr lang="en-US" sz="2800" b="1" dirty="0"/>
          </a:p>
          <a:p>
            <a:pPr lvl="1"/>
            <a:r>
              <a:rPr lang="en-US" dirty="0" err="1"/>
              <a:t>Penyelenggara</a:t>
            </a:r>
            <a:r>
              <a:rPr lang="en-US" dirty="0"/>
              <a:t> Negara </a:t>
            </a:r>
            <a:r>
              <a:rPr lang="en-US" dirty="0" err="1"/>
              <a:t>belum</a:t>
            </a:r>
            <a:r>
              <a:rPr lang="en-US" dirty="0"/>
              <a:t> </a:t>
            </a:r>
            <a:r>
              <a:rPr lang="en-US" dirty="0" err="1"/>
              <a:t>melayani</a:t>
            </a:r>
            <a:r>
              <a:rPr lang="en-US" dirty="0"/>
              <a:t> </a:t>
            </a:r>
            <a:r>
              <a:rPr lang="en-US" dirty="0" err="1"/>
              <a:t>secara</a:t>
            </a:r>
            <a:r>
              <a:rPr lang="en-US" dirty="0"/>
              <a:t> </a:t>
            </a:r>
            <a:r>
              <a:rPr lang="en-US" dirty="0" err="1"/>
              <a:t>maksimal</a:t>
            </a:r>
            <a:endParaRPr lang="en-US" b="1" dirty="0"/>
          </a:p>
          <a:p>
            <a:pPr lvl="1"/>
            <a:r>
              <a:rPr lang="en-US" dirty="0" err="1"/>
              <a:t>Masyarakat</a:t>
            </a:r>
            <a:r>
              <a:rPr lang="en-US" dirty="0"/>
              <a:t> </a:t>
            </a:r>
            <a:r>
              <a:rPr lang="en-US" dirty="0" err="1"/>
              <a:t>sering</a:t>
            </a:r>
            <a:r>
              <a:rPr lang="en-US" dirty="0"/>
              <a:t> </a:t>
            </a:r>
            <a:r>
              <a:rPr lang="en-US" dirty="0" err="1"/>
              <a:t>menjadi</a:t>
            </a:r>
            <a:r>
              <a:rPr lang="en-US" dirty="0"/>
              <a:t> </a:t>
            </a:r>
            <a:r>
              <a:rPr lang="en-US" dirty="0" err="1"/>
              <a:t>menjadi</a:t>
            </a:r>
            <a:r>
              <a:rPr lang="en-US" dirty="0"/>
              <a:t> </a:t>
            </a:r>
            <a:r>
              <a:rPr lang="en-US" dirty="0" err="1"/>
              <a:t>objek</a:t>
            </a:r>
            <a:r>
              <a:rPr lang="en-US" dirty="0"/>
              <a:t> </a:t>
            </a:r>
            <a:r>
              <a:rPr lang="en-US" dirty="0" err="1"/>
              <a:t>atau</a:t>
            </a:r>
            <a:r>
              <a:rPr lang="en-US" dirty="0"/>
              <a:t> </a:t>
            </a:r>
            <a:r>
              <a:rPr lang="en-US" dirty="0" err="1"/>
              <a:t>korban</a:t>
            </a:r>
            <a:r>
              <a:rPr lang="en-US" dirty="0"/>
              <a:t>.</a:t>
            </a:r>
            <a:endParaRPr lang="en-US" b="1" dirty="0"/>
          </a:p>
          <a:p>
            <a:pPr lvl="1"/>
            <a:r>
              <a:rPr lang="en-US" dirty="0" err="1"/>
              <a:t>Belum</a:t>
            </a:r>
            <a:r>
              <a:rPr lang="en-US" dirty="0"/>
              <a:t> </a:t>
            </a:r>
            <a:r>
              <a:rPr lang="en-US" dirty="0" err="1"/>
              <a:t>ada</a:t>
            </a:r>
            <a:r>
              <a:rPr lang="en-US" dirty="0"/>
              <a:t> </a:t>
            </a:r>
            <a:r>
              <a:rPr lang="en-US" dirty="0" err="1"/>
              <a:t>tolok</a:t>
            </a:r>
            <a:r>
              <a:rPr lang="en-US" dirty="0"/>
              <a:t> </a:t>
            </a:r>
            <a:r>
              <a:rPr lang="en-US" dirty="0" err="1"/>
              <a:t>ukur</a:t>
            </a:r>
            <a:r>
              <a:rPr lang="en-US" dirty="0"/>
              <a:t> </a:t>
            </a:r>
            <a:r>
              <a:rPr lang="en-US" dirty="0" err="1"/>
              <a:t>jelas</a:t>
            </a:r>
            <a:r>
              <a:rPr lang="en-US" dirty="0"/>
              <a:t> </a:t>
            </a:r>
            <a:r>
              <a:rPr lang="en-US" dirty="0" err="1"/>
              <a:t>mengenai</a:t>
            </a:r>
            <a:r>
              <a:rPr lang="en-US" dirty="0"/>
              <a:t> </a:t>
            </a:r>
            <a:r>
              <a:rPr lang="en-US" dirty="0" err="1"/>
              <a:t>pemberian</a:t>
            </a:r>
            <a:r>
              <a:rPr lang="en-US" dirty="0"/>
              <a:t> </a:t>
            </a:r>
            <a:r>
              <a:rPr lang="en-US" dirty="0" err="1"/>
              <a:t>pelayanan</a:t>
            </a:r>
            <a:r>
              <a:rPr lang="en-US" dirty="0"/>
              <a:t> yang </a:t>
            </a:r>
            <a:r>
              <a:rPr lang="en-US" dirty="0" err="1"/>
              <a:t>baik</a:t>
            </a:r>
            <a:r>
              <a:rPr lang="en-US" dirty="0"/>
              <a:t>. </a:t>
            </a:r>
            <a:endParaRPr lang="en-US" b="1" dirty="0"/>
          </a:p>
          <a:p>
            <a:r>
              <a:rPr lang="en-US" dirty="0" err="1"/>
              <a:t>Pelaksanaan</a:t>
            </a:r>
            <a:r>
              <a:rPr lang="en-US" dirty="0"/>
              <a:t> </a:t>
            </a:r>
            <a:r>
              <a:rPr lang="en-US" dirty="0" err="1"/>
              <a:t>pelayanan</a:t>
            </a:r>
            <a:r>
              <a:rPr lang="en-US" dirty="0"/>
              <a:t> </a:t>
            </a:r>
            <a:r>
              <a:rPr lang="id-ID" dirty="0"/>
              <a:t>publik </a:t>
            </a:r>
            <a:r>
              <a:rPr lang="en-US" dirty="0" err="1"/>
              <a:t>oleh</a:t>
            </a:r>
            <a:r>
              <a:rPr lang="en-US" dirty="0"/>
              <a:t> </a:t>
            </a:r>
            <a:r>
              <a:rPr lang="en-US" dirty="0" err="1"/>
              <a:t>Penyelenggara</a:t>
            </a:r>
            <a:r>
              <a:rPr lang="en-US" dirty="0"/>
              <a:t> Negara </a:t>
            </a:r>
            <a:r>
              <a:rPr lang="en-US" dirty="0" err="1"/>
              <a:t>perlu</a:t>
            </a:r>
            <a:r>
              <a:rPr lang="en-US" dirty="0"/>
              <a:t> </a:t>
            </a:r>
            <a:r>
              <a:rPr lang="en-US" dirty="0" err="1"/>
              <a:t>diawasi</a:t>
            </a:r>
            <a:r>
              <a:rPr lang="en-US" dirty="0"/>
              <a:t> </a:t>
            </a:r>
            <a:r>
              <a:rPr lang="en-US" dirty="0" err="1"/>
              <a:t>karena</a:t>
            </a:r>
            <a:r>
              <a:rPr lang="en-US" dirty="0"/>
              <a:t> </a:t>
            </a:r>
            <a:r>
              <a:rPr lang="en-US" dirty="0" err="1"/>
              <a:t>banyak</a:t>
            </a:r>
            <a:r>
              <a:rPr lang="en-US" dirty="0"/>
              <a:t> </a:t>
            </a:r>
            <a:r>
              <a:rPr lang="en-US" dirty="0" err="1"/>
              <a:t>penyimpangan</a:t>
            </a:r>
            <a:r>
              <a:rPr lang="id-ID" dirty="0"/>
              <a:t>.</a:t>
            </a:r>
            <a:endParaRPr lang="en-US" b="1"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28688" y="1077913"/>
            <a:ext cx="7143750" cy="369887"/>
          </a:xfrm>
          <a:prstGeom prst="rect">
            <a:avLst/>
          </a:prstGeom>
          <a:noFill/>
          <a:ln w="9525">
            <a:noFill/>
            <a:miter lim="800000"/>
            <a:headEnd/>
            <a:tailEnd/>
          </a:ln>
        </p:spPr>
        <p:txBody>
          <a:bodyPr>
            <a:spAutoFit/>
          </a:bodyPr>
          <a:lstStyle/>
          <a:p>
            <a:pPr algn="ctr"/>
            <a:r>
              <a:rPr lang="en-US">
                <a:latin typeface="Arial Black" pitchFamily="34" charset="0"/>
              </a:rPr>
              <a:t>NEGARA WAJIB MEWUJUDKAN KESEJAHTERAAN</a:t>
            </a:r>
          </a:p>
        </p:txBody>
      </p:sp>
      <p:sp>
        <p:nvSpPr>
          <p:cNvPr id="5" name="Isosceles Triangle 4"/>
          <p:cNvSpPr/>
          <p:nvPr/>
        </p:nvSpPr>
        <p:spPr>
          <a:xfrm>
            <a:off x="2428875" y="1558925"/>
            <a:ext cx="4286250" cy="92868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3929063" y="1916113"/>
            <a:ext cx="1214437" cy="461962"/>
          </a:xfrm>
          <a:prstGeom prst="rect">
            <a:avLst/>
          </a:prstGeom>
          <a:noFill/>
          <a:ln w="9525">
            <a:noFill/>
            <a:miter lim="800000"/>
            <a:headEnd/>
            <a:tailEnd/>
          </a:ln>
        </p:spPr>
        <p:txBody>
          <a:bodyPr>
            <a:spAutoFit/>
          </a:bodyPr>
          <a:lstStyle/>
          <a:p>
            <a:pPr algn="ctr"/>
            <a:r>
              <a:rPr lang="en-US" sz="2400">
                <a:latin typeface="Arial Black" pitchFamily="34" charset="0"/>
              </a:rPr>
              <a:t>NKRI</a:t>
            </a:r>
          </a:p>
        </p:txBody>
      </p:sp>
      <p:sp>
        <p:nvSpPr>
          <p:cNvPr id="7" name="TextBox 6"/>
          <p:cNvSpPr txBox="1">
            <a:spLocks noChangeArrowheads="1"/>
          </p:cNvSpPr>
          <p:nvPr/>
        </p:nvSpPr>
        <p:spPr bwMode="auto">
          <a:xfrm>
            <a:off x="1285875" y="2916238"/>
            <a:ext cx="2286000" cy="646112"/>
          </a:xfrm>
          <a:prstGeom prst="rect">
            <a:avLst/>
          </a:prstGeom>
          <a:noFill/>
          <a:ln w="25400">
            <a:solidFill>
              <a:schemeClr val="tx1"/>
            </a:solidFill>
            <a:miter lim="800000"/>
            <a:headEnd/>
            <a:tailEnd/>
          </a:ln>
        </p:spPr>
        <p:txBody>
          <a:bodyPr>
            <a:spAutoFit/>
          </a:bodyPr>
          <a:lstStyle/>
          <a:p>
            <a:pPr algn="ctr"/>
            <a:r>
              <a:rPr lang="en-US" b="1">
                <a:cs typeface="Arial" charset="0"/>
              </a:rPr>
              <a:t>PENYELENGGARA NEGARA</a:t>
            </a:r>
          </a:p>
        </p:txBody>
      </p:sp>
      <p:sp>
        <p:nvSpPr>
          <p:cNvPr id="8" name="TextBox 7"/>
          <p:cNvSpPr txBox="1">
            <a:spLocks noChangeArrowheads="1"/>
          </p:cNvSpPr>
          <p:nvPr/>
        </p:nvSpPr>
        <p:spPr bwMode="auto">
          <a:xfrm>
            <a:off x="5572125" y="2987675"/>
            <a:ext cx="2286000" cy="369888"/>
          </a:xfrm>
          <a:prstGeom prst="rect">
            <a:avLst/>
          </a:prstGeom>
          <a:noFill/>
          <a:ln w="25400">
            <a:solidFill>
              <a:schemeClr val="tx1"/>
            </a:solidFill>
            <a:miter lim="800000"/>
            <a:headEnd/>
            <a:tailEnd/>
          </a:ln>
        </p:spPr>
        <p:txBody>
          <a:bodyPr>
            <a:spAutoFit/>
          </a:bodyPr>
          <a:lstStyle/>
          <a:p>
            <a:pPr algn="ctr"/>
            <a:r>
              <a:rPr lang="en-US" b="1">
                <a:cs typeface="Arial" charset="0"/>
              </a:rPr>
              <a:t>RAKYAT</a:t>
            </a:r>
          </a:p>
        </p:txBody>
      </p:sp>
      <p:sp>
        <p:nvSpPr>
          <p:cNvPr id="9" name="TextBox 8"/>
          <p:cNvSpPr txBox="1"/>
          <p:nvPr/>
        </p:nvSpPr>
        <p:spPr>
          <a:xfrm>
            <a:off x="1285875" y="3562350"/>
            <a:ext cx="2286000" cy="1477963"/>
          </a:xfrm>
          <a:prstGeom prst="rect">
            <a:avLst/>
          </a:prstGeom>
          <a:noFill/>
        </p:spPr>
        <p:txBody>
          <a:bodyPr>
            <a:spAutoFit/>
          </a:bodyPr>
          <a:lstStyle/>
          <a:p>
            <a:pPr>
              <a:buFont typeface="Arial" pitchFamily="34" charset="0"/>
              <a:buChar char="•"/>
              <a:tabLst>
                <a:tab pos="176213" algn="l"/>
              </a:tabLst>
              <a:defRPr/>
            </a:pPr>
            <a:r>
              <a:rPr lang="en-US" dirty="0">
                <a:cs typeface="Arial" pitchFamily="34" charset="0"/>
              </a:rPr>
              <a:t> 	</a:t>
            </a:r>
            <a:r>
              <a:rPr lang="en-US" dirty="0" err="1">
                <a:cs typeface="Arial" pitchFamily="34" charset="0"/>
              </a:rPr>
              <a:t>Pemerintah</a:t>
            </a:r>
            <a:endParaRPr lang="en-US" dirty="0">
              <a:cs typeface="Arial" pitchFamily="34" charset="0"/>
            </a:endParaRPr>
          </a:p>
          <a:p>
            <a:pPr>
              <a:buFont typeface="Arial" pitchFamily="34" charset="0"/>
              <a:buChar char="•"/>
              <a:tabLst>
                <a:tab pos="176213" algn="l"/>
              </a:tabLst>
              <a:defRPr/>
            </a:pPr>
            <a:r>
              <a:rPr lang="en-US" dirty="0">
                <a:cs typeface="Arial" pitchFamily="34" charset="0"/>
              </a:rPr>
              <a:t> 	</a:t>
            </a:r>
            <a:r>
              <a:rPr lang="en-US" dirty="0" err="1">
                <a:cs typeface="Arial" pitchFamily="34" charset="0"/>
              </a:rPr>
              <a:t>Badan</a:t>
            </a:r>
            <a:r>
              <a:rPr lang="en-US" dirty="0">
                <a:cs typeface="Arial" pitchFamily="34" charset="0"/>
              </a:rPr>
              <a:t> </a:t>
            </a:r>
            <a:r>
              <a:rPr lang="en-US" dirty="0" err="1">
                <a:cs typeface="Arial" pitchFamily="34" charset="0"/>
              </a:rPr>
              <a:t>Perwakilan</a:t>
            </a:r>
            <a:endParaRPr lang="en-US" dirty="0">
              <a:cs typeface="Arial" pitchFamily="34" charset="0"/>
            </a:endParaRPr>
          </a:p>
          <a:p>
            <a:pPr>
              <a:buFont typeface="Arial" pitchFamily="34" charset="0"/>
              <a:buChar char="•"/>
              <a:tabLst>
                <a:tab pos="176213" algn="l"/>
              </a:tabLst>
              <a:defRPr/>
            </a:pPr>
            <a:r>
              <a:rPr lang="en-US" dirty="0">
                <a:cs typeface="Arial" pitchFamily="34" charset="0"/>
              </a:rPr>
              <a:t> 	</a:t>
            </a:r>
            <a:r>
              <a:rPr lang="en-US" dirty="0" err="1">
                <a:cs typeface="Arial" pitchFamily="34" charset="0"/>
              </a:rPr>
              <a:t>Peradilan</a:t>
            </a:r>
            <a:endParaRPr lang="en-US" dirty="0">
              <a:cs typeface="Arial" pitchFamily="34" charset="0"/>
            </a:endParaRPr>
          </a:p>
          <a:p>
            <a:pPr marL="176213" indent="-176213">
              <a:buFont typeface="Arial" pitchFamily="34" charset="0"/>
              <a:buChar char="•"/>
              <a:tabLst>
                <a:tab pos="176213" algn="l"/>
              </a:tabLst>
              <a:defRPr/>
            </a:pPr>
            <a:r>
              <a:rPr lang="en-US" dirty="0" err="1">
                <a:cs typeface="Arial" pitchFamily="34" charset="0"/>
              </a:rPr>
              <a:t>Lembaga-lembaga</a:t>
            </a:r>
            <a:r>
              <a:rPr lang="en-US" dirty="0">
                <a:cs typeface="Arial" pitchFamily="34" charset="0"/>
              </a:rPr>
              <a:t> lain</a:t>
            </a:r>
          </a:p>
        </p:txBody>
      </p:sp>
      <p:sp>
        <p:nvSpPr>
          <p:cNvPr id="10" name="TextBox 9"/>
          <p:cNvSpPr txBox="1">
            <a:spLocks noChangeArrowheads="1"/>
          </p:cNvSpPr>
          <p:nvPr/>
        </p:nvSpPr>
        <p:spPr bwMode="auto">
          <a:xfrm>
            <a:off x="5608638" y="3357563"/>
            <a:ext cx="2214562" cy="923925"/>
          </a:xfrm>
          <a:prstGeom prst="rect">
            <a:avLst/>
          </a:prstGeom>
          <a:noFill/>
          <a:ln w="9525">
            <a:noFill/>
            <a:miter lim="800000"/>
            <a:headEnd/>
            <a:tailEnd/>
          </a:ln>
        </p:spPr>
        <p:txBody>
          <a:bodyPr>
            <a:spAutoFit/>
          </a:bodyPr>
          <a:lstStyle/>
          <a:p>
            <a:pPr>
              <a:buFont typeface="Arial" charset="0"/>
              <a:buChar char="•"/>
            </a:pPr>
            <a:r>
              <a:rPr lang="en-US">
                <a:cs typeface="Arial" charset="0"/>
              </a:rPr>
              <a:t> Individu</a:t>
            </a:r>
          </a:p>
          <a:p>
            <a:pPr>
              <a:buFont typeface="Arial" charset="0"/>
              <a:buChar char="•"/>
            </a:pPr>
            <a:r>
              <a:rPr lang="en-US">
                <a:cs typeface="Arial" charset="0"/>
              </a:rPr>
              <a:t> Kelompok</a:t>
            </a:r>
          </a:p>
          <a:p>
            <a:pPr>
              <a:buFont typeface="Arial" charset="0"/>
              <a:buChar char="•"/>
            </a:pPr>
            <a:r>
              <a:rPr lang="en-US">
                <a:cs typeface="Arial" charset="0"/>
              </a:rPr>
              <a:t> Masyarakat</a:t>
            </a:r>
          </a:p>
        </p:txBody>
      </p:sp>
      <p:sp>
        <p:nvSpPr>
          <p:cNvPr id="11" name="TextBox 10"/>
          <p:cNvSpPr txBox="1">
            <a:spLocks noChangeArrowheads="1"/>
          </p:cNvSpPr>
          <p:nvPr/>
        </p:nvSpPr>
        <p:spPr bwMode="auto">
          <a:xfrm>
            <a:off x="2286000" y="5916613"/>
            <a:ext cx="1143000" cy="369887"/>
          </a:xfrm>
          <a:prstGeom prst="rect">
            <a:avLst/>
          </a:prstGeom>
          <a:noFill/>
          <a:ln w="9525">
            <a:noFill/>
            <a:miter lim="800000"/>
            <a:headEnd/>
            <a:tailEnd/>
          </a:ln>
        </p:spPr>
        <p:txBody>
          <a:bodyPr>
            <a:spAutoFit/>
          </a:bodyPr>
          <a:lstStyle/>
          <a:p>
            <a:pPr algn="ctr"/>
            <a:r>
              <a:rPr lang="en-US">
                <a:cs typeface="Arial" charset="0"/>
              </a:rPr>
              <a:t>WAJIB</a:t>
            </a:r>
          </a:p>
        </p:txBody>
      </p:sp>
      <p:sp>
        <p:nvSpPr>
          <p:cNvPr id="12" name="TextBox 11"/>
          <p:cNvSpPr txBox="1">
            <a:spLocks noChangeArrowheads="1"/>
          </p:cNvSpPr>
          <p:nvPr/>
        </p:nvSpPr>
        <p:spPr bwMode="auto">
          <a:xfrm>
            <a:off x="5715000" y="5905500"/>
            <a:ext cx="1001713" cy="368300"/>
          </a:xfrm>
          <a:prstGeom prst="rect">
            <a:avLst/>
          </a:prstGeom>
          <a:noFill/>
          <a:ln w="9525">
            <a:noFill/>
            <a:miter lim="800000"/>
            <a:headEnd/>
            <a:tailEnd/>
          </a:ln>
        </p:spPr>
        <p:txBody>
          <a:bodyPr>
            <a:spAutoFit/>
          </a:bodyPr>
          <a:lstStyle/>
          <a:p>
            <a:pPr algn="ctr"/>
            <a:r>
              <a:rPr lang="en-US">
                <a:cs typeface="Arial" charset="0"/>
              </a:rPr>
              <a:t>HAK</a:t>
            </a:r>
          </a:p>
        </p:txBody>
      </p:sp>
      <p:cxnSp>
        <p:nvCxnSpPr>
          <p:cNvPr id="13" name="Straight Connector 12"/>
          <p:cNvCxnSpPr>
            <a:stCxn id="5" idx="2"/>
            <a:endCxn id="7" idx="0"/>
          </p:cNvCxnSpPr>
          <p:nvPr/>
        </p:nvCxnSpPr>
        <p:spPr>
          <a:xfrm rot="5400000">
            <a:off x="2213769" y="2702719"/>
            <a:ext cx="42862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429000" y="5556250"/>
            <a:ext cx="2357438" cy="646113"/>
          </a:xfrm>
          <a:prstGeom prst="rect">
            <a:avLst/>
          </a:prstGeom>
          <a:noFill/>
          <a:ln w="9525">
            <a:noFill/>
            <a:miter lim="800000"/>
            <a:headEnd/>
            <a:tailEnd/>
          </a:ln>
        </p:spPr>
        <p:txBody>
          <a:bodyPr>
            <a:spAutoFit/>
          </a:bodyPr>
          <a:lstStyle/>
          <a:p>
            <a:pPr algn="ctr"/>
            <a:r>
              <a:rPr lang="en-US" b="1">
                <a:cs typeface="Arial" charset="0"/>
              </a:rPr>
              <a:t>KESEJAHTERAAN RAKYAT</a:t>
            </a:r>
          </a:p>
        </p:txBody>
      </p:sp>
      <p:sp>
        <p:nvSpPr>
          <p:cNvPr id="15" name="Rectangle 14"/>
          <p:cNvSpPr/>
          <p:nvPr/>
        </p:nvSpPr>
        <p:spPr>
          <a:xfrm>
            <a:off x="3429000" y="5426075"/>
            <a:ext cx="2357438" cy="84772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p:cNvCxnSpPr>
            <a:stCxn id="5" idx="4"/>
            <a:endCxn id="8" idx="0"/>
          </p:cNvCxnSpPr>
          <p:nvPr/>
        </p:nvCxnSpPr>
        <p:spPr>
          <a:xfrm rot="5400000">
            <a:off x="6465887" y="2738438"/>
            <a:ext cx="50006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2"/>
          </p:cNvCxnSpPr>
          <p:nvPr/>
        </p:nvCxnSpPr>
        <p:spPr>
          <a:xfrm rot="16200000" flipH="1">
            <a:off x="5931694" y="5064919"/>
            <a:ext cx="156845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5" idx="3"/>
          </p:cNvCxnSpPr>
          <p:nvPr/>
        </p:nvCxnSpPr>
        <p:spPr>
          <a:xfrm rot="10800000">
            <a:off x="5786438" y="5849938"/>
            <a:ext cx="9286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p:cNvCxnSpPr>
          <p:nvPr/>
        </p:nvCxnSpPr>
        <p:spPr>
          <a:xfrm rot="5400000">
            <a:off x="2020094" y="5442744"/>
            <a:ext cx="811212"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1"/>
          </p:cNvCxnSpPr>
          <p:nvPr/>
        </p:nvCxnSpPr>
        <p:spPr>
          <a:xfrm flipV="1">
            <a:off x="2422525" y="5849938"/>
            <a:ext cx="100647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28688" y="1230313"/>
            <a:ext cx="7286625" cy="369887"/>
          </a:xfrm>
          <a:prstGeom prst="rect">
            <a:avLst/>
          </a:prstGeom>
          <a:noFill/>
          <a:ln w="9525">
            <a:noFill/>
            <a:miter lim="800000"/>
            <a:headEnd/>
            <a:tailEnd/>
          </a:ln>
        </p:spPr>
        <p:txBody>
          <a:bodyPr>
            <a:spAutoFit/>
          </a:bodyPr>
          <a:lstStyle/>
          <a:p>
            <a:pPr algn="ctr"/>
            <a:r>
              <a:rPr lang="en-US" b="1">
                <a:latin typeface="Arial Black" pitchFamily="34" charset="0"/>
              </a:rPr>
              <a:t>POSISI OMBUDSMAN REPUBLIK INDONESIA</a:t>
            </a:r>
          </a:p>
        </p:txBody>
      </p:sp>
      <p:sp>
        <p:nvSpPr>
          <p:cNvPr id="3" name="TextBox 2"/>
          <p:cNvSpPr txBox="1">
            <a:spLocks noChangeArrowheads="1"/>
          </p:cNvSpPr>
          <p:nvPr/>
        </p:nvSpPr>
        <p:spPr bwMode="auto">
          <a:xfrm>
            <a:off x="3571875" y="1862138"/>
            <a:ext cx="2000250" cy="584200"/>
          </a:xfrm>
          <a:prstGeom prst="rect">
            <a:avLst/>
          </a:prstGeom>
          <a:noFill/>
          <a:ln w="9525">
            <a:noFill/>
            <a:miter lim="800000"/>
            <a:headEnd/>
            <a:tailEnd/>
          </a:ln>
        </p:spPr>
        <p:txBody>
          <a:bodyPr>
            <a:spAutoFit/>
          </a:bodyPr>
          <a:lstStyle/>
          <a:p>
            <a:pPr algn="ctr">
              <a:defRPr/>
            </a:pPr>
            <a:r>
              <a:rPr lang="en-US" sz="1600" b="1">
                <a:latin typeface="+mj-lt"/>
              </a:rPr>
              <a:t>KESEJAHTERAAN</a:t>
            </a:r>
          </a:p>
          <a:p>
            <a:pPr algn="ctr">
              <a:defRPr/>
            </a:pPr>
            <a:r>
              <a:rPr lang="en-US" sz="1600" b="1">
                <a:latin typeface="+mj-lt"/>
              </a:rPr>
              <a:t>PELAYANAN</a:t>
            </a:r>
          </a:p>
        </p:txBody>
      </p:sp>
      <p:sp>
        <p:nvSpPr>
          <p:cNvPr id="4" name="TextBox 3"/>
          <p:cNvSpPr txBox="1">
            <a:spLocks noChangeArrowheads="1"/>
          </p:cNvSpPr>
          <p:nvPr/>
        </p:nvSpPr>
        <p:spPr bwMode="auto">
          <a:xfrm>
            <a:off x="785813" y="3505200"/>
            <a:ext cx="1785937" cy="369888"/>
          </a:xfrm>
          <a:prstGeom prst="rect">
            <a:avLst/>
          </a:prstGeom>
          <a:noFill/>
          <a:ln w="9525">
            <a:noFill/>
            <a:miter lim="800000"/>
            <a:headEnd/>
            <a:tailEnd/>
          </a:ln>
        </p:spPr>
        <p:txBody>
          <a:bodyPr>
            <a:spAutoFit/>
          </a:bodyPr>
          <a:lstStyle/>
          <a:p>
            <a:pPr algn="ctr">
              <a:defRPr/>
            </a:pPr>
            <a:r>
              <a:rPr lang="en-US" b="1">
                <a:latin typeface="+mj-lt"/>
              </a:rPr>
              <a:t>PENYIMPANGAN</a:t>
            </a:r>
          </a:p>
        </p:txBody>
      </p:sp>
      <p:sp>
        <p:nvSpPr>
          <p:cNvPr id="5" name="TextBox 4"/>
          <p:cNvSpPr txBox="1">
            <a:spLocks noChangeArrowheads="1"/>
          </p:cNvSpPr>
          <p:nvPr/>
        </p:nvSpPr>
        <p:spPr bwMode="auto">
          <a:xfrm>
            <a:off x="6572250" y="3505200"/>
            <a:ext cx="1643063" cy="369888"/>
          </a:xfrm>
          <a:prstGeom prst="rect">
            <a:avLst/>
          </a:prstGeom>
          <a:noFill/>
          <a:ln w="9525">
            <a:noFill/>
            <a:miter lim="800000"/>
            <a:headEnd/>
            <a:tailEnd/>
          </a:ln>
        </p:spPr>
        <p:txBody>
          <a:bodyPr>
            <a:spAutoFit/>
          </a:bodyPr>
          <a:lstStyle/>
          <a:p>
            <a:pPr algn="ctr">
              <a:defRPr/>
            </a:pPr>
            <a:r>
              <a:rPr lang="en-US" b="1">
                <a:latin typeface="+mj-lt"/>
              </a:rPr>
              <a:t>PEMENUHAN</a:t>
            </a:r>
          </a:p>
        </p:txBody>
      </p:sp>
      <p:sp>
        <p:nvSpPr>
          <p:cNvPr id="6" name="TextBox 5"/>
          <p:cNvSpPr txBox="1">
            <a:spLocks noChangeArrowheads="1"/>
          </p:cNvSpPr>
          <p:nvPr/>
        </p:nvSpPr>
        <p:spPr bwMode="auto">
          <a:xfrm>
            <a:off x="3143250" y="3430588"/>
            <a:ext cx="2786063" cy="646112"/>
          </a:xfrm>
          <a:prstGeom prst="rect">
            <a:avLst/>
          </a:prstGeom>
          <a:noFill/>
          <a:ln w="9525">
            <a:noFill/>
            <a:miter lim="800000"/>
            <a:headEnd/>
            <a:tailEnd/>
          </a:ln>
        </p:spPr>
        <p:txBody>
          <a:bodyPr>
            <a:spAutoFit/>
          </a:bodyPr>
          <a:lstStyle/>
          <a:p>
            <a:pPr algn="ctr">
              <a:defRPr/>
            </a:pPr>
            <a:r>
              <a:rPr lang="en-US" b="1">
                <a:latin typeface="+mj-lt"/>
              </a:rPr>
              <a:t>PENGAWASAN</a:t>
            </a:r>
          </a:p>
          <a:p>
            <a:pPr algn="ctr">
              <a:defRPr/>
            </a:pPr>
            <a:r>
              <a:rPr lang="en-US" b="1">
                <a:latin typeface="+mj-lt"/>
              </a:rPr>
              <a:t>ORI</a:t>
            </a:r>
          </a:p>
        </p:txBody>
      </p:sp>
      <p:sp>
        <p:nvSpPr>
          <p:cNvPr id="7" name="TextBox 6"/>
          <p:cNvSpPr txBox="1">
            <a:spLocks noChangeArrowheads="1"/>
          </p:cNvSpPr>
          <p:nvPr/>
        </p:nvSpPr>
        <p:spPr bwMode="auto">
          <a:xfrm>
            <a:off x="3857625" y="5148263"/>
            <a:ext cx="1428750" cy="923925"/>
          </a:xfrm>
          <a:prstGeom prst="rect">
            <a:avLst/>
          </a:prstGeom>
          <a:noFill/>
          <a:ln w="9525">
            <a:noFill/>
            <a:miter lim="800000"/>
            <a:headEnd/>
            <a:tailEnd/>
          </a:ln>
        </p:spPr>
        <p:txBody>
          <a:bodyPr>
            <a:spAutoFit/>
          </a:bodyPr>
          <a:lstStyle/>
          <a:p>
            <a:pPr>
              <a:buFont typeface="Arial" charset="0"/>
              <a:buChar char="•"/>
              <a:defRPr/>
            </a:pPr>
            <a:r>
              <a:rPr lang="en-US" b="1">
                <a:latin typeface="+mj-lt"/>
              </a:rPr>
              <a:t> Fungsi</a:t>
            </a:r>
          </a:p>
          <a:p>
            <a:pPr>
              <a:buFont typeface="Arial" charset="0"/>
              <a:buChar char="•"/>
              <a:defRPr/>
            </a:pPr>
            <a:r>
              <a:rPr lang="en-US" b="1">
                <a:latin typeface="+mj-lt"/>
              </a:rPr>
              <a:t> Tugas</a:t>
            </a:r>
          </a:p>
          <a:p>
            <a:pPr>
              <a:buFont typeface="Arial" charset="0"/>
              <a:buChar char="•"/>
              <a:defRPr/>
            </a:pPr>
            <a:r>
              <a:rPr lang="en-US" b="1">
                <a:latin typeface="+mj-lt"/>
              </a:rPr>
              <a:t> Wewenang</a:t>
            </a:r>
          </a:p>
        </p:txBody>
      </p:sp>
      <p:sp>
        <p:nvSpPr>
          <p:cNvPr id="8" name="Oval 7"/>
          <p:cNvSpPr/>
          <p:nvPr/>
        </p:nvSpPr>
        <p:spPr>
          <a:xfrm>
            <a:off x="3143250" y="3076575"/>
            <a:ext cx="2786063" cy="1285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643313" y="1790700"/>
            <a:ext cx="1857375" cy="7858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500813" y="3433763"/>
            <a:ext cx="1714500"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85813" y="3433763"/>
            <a:ext cx="1857375" cy="57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stCxn id="11" idx="3"/>
            <a:endCxn id="8" idx="2"/>
          </p:cNvCxnSpPr>
          <p:nvPr/>
        </p:nvCxnSpPr>
        <p:spPr>
          <a:xfrm>
            <a:off x="2643188" y="3719513"/>
            <a:ext cx="5000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6"/>
            <a:endCxn id="10" idx="1"/>
          </p:cNvCxnSpPr>
          <p:nvPr/>
        </p:nvCxnSpPr>
        <p:spPr>
          <a:xfrm flipV="1">
            <a:off x="5929313" y="3719513"/>
            <a:ext cx="571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2071688" y="4219575"/>
            <a:ext cx="1500187"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429250" y="4148138"/>
            <a:ext cx="1857375" cy="12144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321970" y="4755356"/>
            <a:ext cx="500062"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2500313" y="2576513"/>
            <a:ext cx="1571625" cy="857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00625" y="2576513"/>
            <a:ext cx="1785938" cy="8572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2524125" y="2157412"/>
            <a:ext cx="3800475" cy="4014788"/>
          </a:xfrm>
          <a:prstGeom prst="ellipse">
            <a:avLst/>
          </a:prstGeom>
          <a:noFill/>
          <a:ln w="228600">
            <a:solidFill>
              <a:srgbClr val="000000"/>
            </a:solidFill>
            <a:round/>
            <a:headEnd/>
            <a:tailEnd/>
          </a:ln>
        </p:spPr>
        <p:txBody>
          <a:bodyPr/>
          <a:lstStyle/>
          <a:p>
            <a:endParaRPr lang="en-US">
              <a:latin typeface="Constantia" pitchFamily="18" charset="0"/>
            </a:endParaRPr>
          </a:p>
        </p:txBody>
      </p:sp>
      <p:sp>
        <p:nvSpPr>
          <p:cNvPr id="3" name="Rectangle 4"/>
          <p:cNvSpPr>
            <a:spLocks noChangeArrowheads="1"/>
          </p:cNvSpPr>
          <p:nvPr/>
        </p:nvSpPr>
        <p:spPr bwMode="auto">
          <a:xfrm>
            <a:off x="2360613" y="4633912"/>
            <a:ext cx="712787" cy="441325"/>
          </a:xfrm>
          <a:prstGeom prst="rect">
            <a:avLst/>
          </a:prstGeom>
          <a:solidFill>
            <a:srgbClr val="F8F8F8"/>
          </a:solidFill>
          <a:ln w="9525">
            <a:noFill/>
            <a:miter lim="800000"/>
            <a:headEnd/>
            <a:tailEnd/>
          </a:ln>
        </p:spPr>
        <p:txBody>
          <a:bodyPr/>
          <a:lstStyle/>
          <a:p>
            <a:endParaRPr lang="en-US">
              <a:latin typeface="Constantia" pitchFamily="18" charset="0"/>
            </a:endParaRPr>
          </a:p>
        </p:txBody>
      </p:sp>
      <p:sp>
        <p:nvSpPr>
          <p:cNvPr id="4" name="Rectangle 5"/>
          <p:cNvSpPr>
            <a:spLocks noChangeArrowheads="1"/>
          </p:cNvSpPr>
          <p:nvPr/>
        </p:nvSpPr>
        <p:spPr bwMode="auto">
          <a:xfrm>
            <a:off x="2405063" y="3106737"/>
            <a:ext cx="476250" cy="476250"/>
          </a:xfrm>
          <a:prstGeom prst="rect">
            <a:avLst/>
          </a:prstGeom>
          <a:solidFill>
            <a:srgbClr val="F8F8F8"/>
          </a:solidFill>
          <a:ln w="9525">
            <a:noFill/>
            <a:miter lim="800000"/>
            <a:headEnd/>
            <a:tailEnd/>
          </a:ln>
        </p:spPr>
        <p:txBody>
          <a:bodyPr/>
          <a:lstStyle/>
          <a:p>
            <a:endParaRPr lang="en-US">
              <a:latin typeface="Constantia" pitchFamily="18" charset="0"/>
            </a:endParaRPr>
          </a:p>
        </p:txBody>
      </p:sp>
      <p:sp>
        <p:nvSpPr>
          <p:cNvPr id="5" name="Oval 6"/>
          <p:cNvSpPr>
            <a:spLocks noChangeArrowheads="1"/>
          </p:cNvSpPr>
          <p:nvPr/>
        </p:nvSpPr>
        <p:spPr bwMode="auto">
          <a:xfrm>
            <a:off x="2057400" y="3455987"/>
            <a:ext cx="1281113" cy="1254125"/>
          </a:xfrm>
          <a:prstGeom prst="ellipse">
            <a:avLst/>
          </a:prstGeom>
          <a:solidFill>
            <a:srgbClr val="FFFFFF"/>
          </a:solidFill>
          <a:ln w="38100">
            <a:solidFill>
              <a:srgbClr val="000000"/>
            </a:solidFill>
            <a:round/>
            <a:headEnd/>
            <a:tailEnd/>
          </a:ln>
        </p:spPr>
        <p:txBody>
          <a:bodyPr/>
          <a:lstStyle/>
          <a:p>
            <a:endParaRPr lang="en-US">
              <a:latin typeface="Constantia" pitchFamily="18" charset="0"/>
            </a:endParaRPr>
          </a:p>
        </p:txBody>
      </p:sp>
      <p:sp>
        <p:nvSpPr>
          <p:cNvPr id="6" name="Oval 7"/>
          <p:cNvSpPr>
            <a:spLocks noChangeArrowheads="1"/>
          </p:cNvSpPr>
          <p:nvPr/>
        </p:nvSpPr>
        <p:spPr bwMode="auto">
          <a:xfrm>
            <a:off x="5624513" y="3454400"/>
            <a:ext cx="1279525" cy="1281112"/>
          </a:xfrm>
          <a:prstGeom prst="ellipse">
            <a:avLst/>
          </a:prstGeom>
          <a:solidFill>
            <a:srgbClr val="FFFFFF"/>
          </a:solidFill>
          <a:ln w="38100">
            <a:solidFill>
              <a:srgbClr val="000000"/>
            </a:solidFill>
            <a:round/>
            <a:headEnd/>
            <a:tailEnd/>
          </a:ln>
        </p:spPr>
        <p:txBody>
          <a:bodyPr/>
          <a:lstStyle/>
          <a:p>
            <a:endParaRPr lang="en-US">
              <a:latin typeface="Constantia" pitchFamily="18" charset="0"/>
            </a:endParaRPr>
          </a:p>
        </p:txBody>
      </p:sp>
      <p:sp>
        <p:nvSpPr>
          <p:cNvPr id="7" name="Text Box 8"/>
          <p:cNvSpPr txBox="1">
            <a:spLocks noChangeArrowheads="1"/>
          </p:cNvSpPr>
          <p:nvPr/>
        </p:nvSpPr>
        <p:spPr bwMode="auto">
          <a:xfrm>
            <a:off x="3929063" y="2614612"/>
            <a:ext cx="1143000" cy="492125"/>
          </a:xfrm>
          <a:prstGeom prst="rect">
            <a:avLst/>
          </a:prstGeom>
          <a:noFill/>
          <a:ln w="9525">
            <a:noFill/>
            <a:miter lim="800000"/>
            <a:headEnd/>
            <a:tailEnd/>
          </a:ln>
        </p:spPr>
        <p:txBody>
          <a:bodyPr/>
          <a:lstStyle/>
          <a:p>
            <a:pPr algn="ctr">
              <a:spcAft>
                <a:spcPts val="1000"/>
              </a:spcAft>
            </a:pPr>
            <a:r>
              <a:rPr lang="en-US" sz="800" b="1"/>
              <a:t>Pengawasan Masyarakat/ </a:t>
            </a:r>
            <a:r>
              <a:rPr lang="en-US" sz="1100" b="1"/>
              <a:t>Ombudsman</a:t>
            </a:r>
          </a:p>
          <a:p>
            <a:pPr algn="ctr"/>
            <a:endParaRPr lang="en-US"/>
          </a:p>
        </p:txBody>
      </p:sp>
      <p:sp>
        <p:nvSpPr>
          <p:cNvPr id="8" name="Text Box 9"/>
          <p:cNvSpPr txBox="1">
            <a:spLocks noChangeArrowheads="1"/>
          </p:cNvSpPr>
          <p:nvPr/>
        </p:nvSpPr>
        <p:spPr bwMode="auto">
          <a:xfrm>
            <a:off x="5715000" y="3529012"/>
            <a:ext cx="1068388" cy="914400"/>
          </a:xfrm>
          <a:prstGeom prst="rect">
            <a:avLst/>
          </a:prstGeom>
          <a:noFill/>
          <a:ln w="9525">
            <a:noFill/>
            <a:miter lim="800000"/>
            <a:headEnd/>
            <a:tailEnd/>
          </a:ln>
        </p:spPr>
        <p:txBody>
          <a:bodyPr/>
          <a:lstStyle/>
          <a:p>
            <a:pPr>
              <a:spcAft>
                <a:spcPts val="1000"/>
              </a:spcAft>
            </a:pPr>
            <a:endParaRPr lang="en-US" sz="800">
              <a:solidFill>
                <a:srgbClr val="545472"/>
              </a:solidFill>
              <a:latin typeface="Tahoma" pitchFamily="34" charset="0"/>
            </a:endParaRPr>
          </a:p>
          <a:p>
            <a:pPr algn="ctr">
              <a:spcAft>
                <a:spcPts val="600"/>
              </a:spcAft>
            </a:pPr>
            <a:r>
              <a:rPr lang="en-US" sz="900" b="1">
                <a:latin typeface="Calibri" pitchFamily="34" charset="0"/>
              </a:rPr>
              <a:t>Penyelenggara Negara Wajib Memberikan Pelayanan</a:t>
            </a:r>
            <a:endParaRPr lang="en-US"/>
          </a:p>
        </p:txBody>
      </p:sp>
      <p:sp>
        <p:nvSpPr>
          <p:cNvPr id="9" name="AutoShape 10"/>
          <p:cNvSpPr>
            <a:spLocks noChangeArrowheads="1"/>
          </p:cNvSpPr>
          <p:nvPr/>
        </p:nvSpPr>
        <p:spPr bwMode="auto">
          <a:xfrm>
            <a:off x="3703638" y="3700462"/>
            <a:ext cx="1617662" cy="852488"/>
          </a:xfrm>
          <a:prstGeom prst="rightArrow">
            <a:avLst>
              <a:gd name="adj1" fmla="val 50000"/>
              <a:gd name="adj2" fmla="val 47439"/>
            </a:avLst>
          </a:prstGeom>
          <a:noFill/>
          <a:ln w="38100">
            <a:solidFill>
              <a:srgbClr val="000000"/>
            </a:solidFill>
            <a:miter lim="800000"/>
            <a:headEnd/>
            <a:tailEnd/>
          </a:ln>
        </p:spPr>
        <p:txBody>
          <a:bodyPr/>
          <a:lstStyle/>
          <a:p>
            <a:endParaRPr lang="en-US">
              <a:latin typeface="Constantia" pitchFamily="18" charset="0"/>
            </a:endParaRPr>
          </a:p>
        </p:txBody>
      </p:sp>
      <p:sp>
        <p:nvSpPr>
          <p:cNvPr id="10" name="Text Box 11"/>
          <p:cNvSpPr txBox="1">
            <a:spLocks noChangeArrowheads="1"/>
          </p:cNvSpPr>
          <p:nvPr/>
        </p:nvSpPr>
        <p:spPr bwMode="auto">
          <a:xfrm>
            <a:off x="3967163" y="3986212"/>
            <a:ext cx="914400" cy="365125"/>
          </a:xfrm>
          <a:prstGeom prst="rect">
            <a:avLst/>
          </a:prstGeom>
          <a:noFill/>
          <a:ln w="9525">
            <a:noFill/>
            <a:miter lim="800000"/>
            <a:headEnd/>
            <a:tailEnd/>
          </a:ln>
        </p:spPr>
        <p:txBody>
          <a:bodyPr/>
          <a:lstStyle/>
          <a:p>
            <a:pPr algn="just">
              <a:spcBef>
                <a:spcPts val="300"/>
              </a:spcBef>
              <a:spcAft>
                <a:spcPts val="600"/>
              </a:spcAft>
            </a:pPr>
            <a:r>
              <a:rPr lang="en-US" sz="1100" b="1"/>
              <a:t>MANDAT</a:t>
            </a:r>
            <a:endParaRPr lang="en-US"/>
          </a:p>
        </p:txBody>
      </p:sp>
      <p:sp>
        <p:nvSpPr>
          <p:cNvPr id="11" name="Oval 12"/>
          <p:cNvSpPr>
            <a:spLocks noChangeArrowheads="1"/>
          </p:cNvSpPr>
          <p:nvPr/>
        </p:nvSpPr>
        <p:spPr bwMode="auto">
          <a:xfrm>
            <a:off x="3949700" y="2393950"/>
            <a:ext cx="1096963" cy="1006475"/>
          </a:xfrm>
          <a:prstGeom prst="ellipse">
            <a:avLst/>
          </a:prstGeom>
          <a:noFill/>
          <a:ln w="38100">
            <a:solidFill>
              <a:srgbClr val="000000"/>
            </a:solidFill>
            <a:round/>
            <a:headEnd/>
            <a:tailEnd/>
          </a:ln>
        </p:spPr>
        <p:txBody>
          <a:bodyPr/>
          <a:lstStyle/>
          <a:p>
            <a:endParaRPr lang="en-US">
              <a:latin typeface="Constantia" pitchFamily="18" charset="0"/>
            </a:endParaRPr>
          </a:p>
        </p:txBody>
      </p:sp>
      <p:sp>
        <p:nvSpPr>
          <p:cNvPr id="12" name="Oval 13"/>
          <p:cNvSpPr>
            <a:spLocks noChangeArrowheads="1"/>
          </p:cNvSpPr>
          <p:nvPr/>
        </p:nvSpPr>
        <p:spPr bwMode="auto">
          <a:xfrm>
            <a:off x="3949700" y="4868862"/>
            <a:ext cx="1096963" cy="1006475"/>
          </a:xfrm>
          <a:prstGeom prst="ellipse">
            <a:avLst/>
          </a:prstGeom>
          <a:noFill/>
          <a:ln w="38100">
            <a:solidFill>
              <a:srgbClr val="000000"/>
            </a:solidFill>
            <a:round/>
            <a:headEnd/>
            <a:tailEnd/>
          </a:ln>
        </p:spPr>
        <p:txBody>
          <a:bodyPr/>
          <a:lstStyle/>
          <a:p>
            <a:endParaRPr lang="en-US">
              <a:latin typeface="Constantia" pitchFamily="18" charset="0"/>
            </a:endParaRPr>
          </a:p>
        </p:txBody>
      </p:sp>
      <p:sp>
        <p:nvSpPr>
          <p:cNvPr id="13" name="Line 14"/>
          <p:cNvSpPr>
            <a:spLocks noChangeShapeType="1"/>
          </p:cNvSpPr>
          <p:nvPr/>
        </p:nvSpPr>
        <p:spPr bwMode="auto">
          <a:xfrm flipV="1">
            <a:off x="3154363" y="3089275"/>
            <a:ext cx="549275" cy="365125"/>
          </a:xfrm>
          <a:prstGeom prst="line">
            <a:avLst/>
          </a:prstGeom>
          <a:noFill/>
          <a:ln w="127000">
            <a:solidFill>
              <a:srgbClr val="000000"/>
            </a:solidFill>
            <a:round/>
            <a:headEnd/>
            <a:tailEnd type="triangle" w="med" len="med"/>
          </a:ln>
        </p:spPr>
        <p:txBody>
          <a:bodyPr/>
          <a:lstStyle/>
          <a:p>
            <a:endParaRPr lang="en-US"/>
          </a:p>
        </p:txBody>
      </p:sp>
      <p:sp>
        <p:nvSpPr>
          <p:cNvPr id="14" name="Line 15"/>
          <p:cNvSpPr>
            <a:spLocks noChangeShapeType="1"/>
          </p:cNvSpPr>
          <p:nvPr/>
        </p:nvSpPr>
        <p:spPr bwMode="auto">
          <a:xfrm>
            <a:off x="5167313" y="3089275"/>
            <a:ext cx="547687" cy="365125"/>
          </a:xfrm>
          <a:prstGeom prst="line">
            <a:avLst/>
          </a:prstGeom>
          <a:noFill/>
          <a:ln w="127000">
            <a:solidFill>
              <a:srgbClr val="000000"/>
            </a:solidFill>
            <a:round/>
            <a:headEnd/>
            <a:tailEnd type="triangle" w="med" len="med"/>
          </a:ln>
        </p:spPr>
        <p:txBody>
          <a:bodyPr/>
          <a:lstStyle/>
          <a:p>
            <a:endParaRPr lang="en-US"/>
          </a:p>
        </p:txBody>
      </p:sp>
      <p:sp>
        <p:nvSpPr>
          <p:cNvPr id="15" name="Line 16"/>
          <p:cNvSpPr>
            <a:spLocks noChangeShapeType="1"/>
          </p:cNvSpPr>
          <p:nvPr/>
        </p:nvSpPr>
        <p:spPr bwMode="auto">
          <a:xfrm flipV="1">
            <a:off x="5167313" y="4735512"/>
            <a:ext cx="547687" cy="365125"/>
          </a:xfrm>
          <a:prstGeom prst="line">
            <a:avLst/>
          </a:prstGeom>
          <a:noFill/>
          <a:ln w="127000">
            <a:solidFill>
              <a:srgbClr val="000000"/>
            </a:solidFill>
            <a:round/>
            <a:headEnd/>
            <a:tailEnd type="triangle" w="med" len="med"/>
          </a:ln>
        </p:spPr>
        <p:txBody>
          <a:bodyPr/>
          <a:lstStyle/>
          <a:p>
            <a:endParaRPr lang="en-US"/>
          </a:p>
        </p:txBody>
      </p:sp>
      <p:sp>
        <p:nvSpPr>
          <p:cNvPr id="16" name="Line 17"/>
          <p:cNvSpPr>
            <a:spLocks noChangeShapeType="1"/>
          </p:cNvSpPr>
          <p:nvPr/>
        </p:nvSpPr>
        <p:spPr bwMode="auto">
          <a:xfrm>
            <a:off x="3154363" y="4826000"/>
            <a:ext cx="549275" cy="366712"/>
          </a:xfrm>
          <a:prstGeom prst="line">
            <a:avLst/>
          </a:prstGeom>
          <a:noFill/>
          <a:ln w="127000">
            <a:solidFill>
              <a:srgbClr val="000000"/>
            </a:solidFill>
            <a:round/>
            <a:headEnd/>
            <a:tailEnd type="triangle" w="med" len="med"/>
          </a:ln>
        </p:spPr>
        <p:txBody>
          <a:bodyPr/>
          <a:lstStyle/>
          <a:p>
            <a:endParaRPr lang="en-US"/>
          </a:p>
        </p:txBody>
      </p:sp>
      <p:sp>
        <p:nvSpPr>
          <p:cNvPr id="17" name="Line 18"/>
          <p:cNvSpPr>
            <a:spLocks noChangeShapeType="1"/>
          </p:cNvSpPr>
          <p:nvPr/>
        </p:nvSpPr>
        <p:spPr bwMode="auto">
          <a:xfrm flipV="1">
            <a:off x="4543425" y="4413250"/>
            <a:ext cx="0" cy="366712"/>
          </a:xfrm>
          <a:prstGeom prst="line">
            <a:avLst/>
          </a:prstGeom>
          <a:noFill/>
          <a:ln w="114300">
            <a:solidFill>
              <a:srgbClr val="000000"/>
            </a:solidFill>
            <a:round/>
            <a:headEnd/>
            <a:tailEnd type="triangle" w="sm" len="sm"/>
          </a:ln>
        </p:spPr>
        <p:txBody>
          <a:bodyPr/>
          <a:lstStyle/>
          <a:p>
            <a:endParaRPr lang="en-US"/>
          </a:p>
        </p:txBody>
      </p:sp>
      <p:sp>
        <p:nvSpPr>
          <p:cNvPr id="18" name="Text Box 19"/>
          <p:cNvSpPr txBox="1">
            <a:spLocks noChangeArrowheads="1"/>
          </p:cNvSpPr>
          <p:nvPr/>
        </p:nvSpPr>
        <p:spPr bwMode="auto">
          <a:xfrm>
            <a:off x="2071688" y="3686175"/>
            <a:ext cx="1271587" cy="714375"/>
          </a:xfrm>
          <a:prstGeom prst="rect">
            <a:avLst/>
          </a:prstGeom>
          <a:noFill/>
          <a:ln w="9525">
            <a:noFill/>
            <a:miter lim="800000"/>
            <a:headEnd/>
            <a:tailEnd/>
          </a:ln>
        </p:spPr>
        <p:txBody>
          <a:bodyPr/>
          <a:lstStyle/>
          <a:p>
            <a:pPr algn="ctr">
              <a:spcBef>
                <a:spcPts val="1200"/>
              </a:spcBef>
            </a:pPr>
            <a:r>
              <a:rPr lang="en-US" sz="800" b="1"/>
              <a:t>Rakyat,</a:t>
            </a:r>
          </a:p>
          <a:p>
            <a:pPr algn="ctr"/>
            <a:r>
              <a:rPr lang="en-US" sz="800" b="1"/>
              <a:t>Pemegang Kedaulatan,</a:t>
            </a:r>
          </a:p>
          <a:p>
            <a:pPr algn="ctr"/>
            <a:r>
              <a:rPr lang="en-US" sz="800" b="1"/>
              <a:t>Hak Atas Pelayanan </a:t>
            </a:r>
          </a:p>
          <a:p>
            <a:pPr algn="ctr">
              <a:spcAft>
                <a:spcPts val="1000"/>
              </a:spcAft>
            </a:pPr>
            <a:r>
              <a:rPr lang="en-US" sz="800" b="1"/>
              <a:t>dan Perlindungan</a:t>
            </a:r>
            <a:endParaRPr lang="en-US"/>
          </a:p>
        </p:txBody>
      </p:sp>
      <p:sp>
        <p:nvSpPr>
          <p:cNvPr id="19" name="Text Box 20"/>
          <p:cNvSpPr txBox="1">
            <a:spLocks noChangeArrowheads="1"/>
          </p:cNvSpPr>
          <p:nvPr/>
        </p:nvSpPr>
        <p:spPr bwMode="auto">
          <a:xfrm>
            <a:off x="4000500" y="5106987"/>
            <a:ext cx="1071563" cy="573088"/>
          </a:xfrm>
          <a:prstGeom prst="rect">
            <a:avLst/>
          </a:prstGeom>
          <a:noFill/>
          <a:ln w="9525">
            <a:noFill/>
            <a:miter lim="800000"/>
            <a:headEnd/>
            <a:tailEnd/>
          </a:ln>
        </p:spPr>
        <p:txBody>
          <a:bodyPr/>
          <a:lstStyle/>
          <a:p>
            <a:pPr algn="ctr">
              <a:spcAft>
                <a:spcPts val="1000"/>
              </a:spcAft>
            </a:pPr>
            <a:r>
              <a:rPr lang="en-US" sz="800" b="1"/>
              <a:t>Pengawasan Masyarakat/ </a:t>
            </a:r>
            <a:r>
              <a:rPr lang="en-US" sz="1100" b="1"/>
              <a:t>Ombudsman</a:t>
            </a:r>
            <a:endParaRPr lang="en-US"/>
          </a:p>
        </p:txBody>
      </p:sp>
      <p:sp>
        <p:nvSpPr>
          <p:cNvPr id="20" name="AutoShape 22"/>
          <p:cNvSpPr>
            <a:spLocks noChangeArrowheads="1"/>
          </p:cNvSpPr>
          <p:nvPr/>
        </p:nvSpPr>
        <p:spPr bwMode="auto">
          <a:xfrm rot="12202008">
            <a:off x="2524125" y="2987675"/>
            <a:ext cx="474663" cy="474662"/>
          </a:xfrm>
          <a:prstGeom prst="triangle">
            <a:avLst>
              <a:gd name="adj" fmla="val 49407"/>
            </a:avLst>
          </a:prstGeom>
          <a:solidFill>
            <a:srgbClr val="000000"/>
          </a:solidFill>
          <a:ln w="9525">
            <a:solidFill>
              <a:srgbClr val="000000"/>
            </a:solidFill>
            <a:miter lim="800000"/>
            <a:headEnd/>
            <a:tailEnd/>
          </a:ln>
        </p:spPr>
        <p:txBody>
          <a:bodyPr/>
          <a:lstStyle/>
          <a:p>
            <a:endParaRPr lang="en-US">
              <a:latin typeface="Constantia" pitchFamily="18" charset="0"/>
            </a:endParaRPr>
          </a:p>
        </p:txBody>
      </p:sp>
      <p:sp>
        <p:nvSpPr>
          <p:cNvPr id="21" name="Line 23"/>
          <p:cNvSpPr>
            <a:spLocks noChangeShapeType="1"/>
          </p:cNvSpPr>
          <p:nvPr/>
        </p:nvSpPr>
        <p:spPr bwMode="auto">
          <a:xfrm rot="10800000" flipV="1">
            <a:off x="4543425" y="3463925"/>
            <a:ext cx="0" cy="355600"/>
          </a:xfrm>
          <a:prstGeom prst="line">
            <a:avLst/>
          </a:prstGeom>
          <a:noFill/>
          <a:ln w="114300">
            <a:solidFill>
              <a:srgbClr val="000000"/>
            </a:solidFill>
            <a:round/>
            <a:headEnd/>
            <a:tailEnd type="triangle" w="sm" len="sm"/>
          </a:ln>
        </p:spPr>
        <p:txBody>
          <a:bodyPr/>
          <a:lstStyle/>
          <a:p>
            <a:endParaRPr lang="en-US"/>
          </a:p>
        </p:txBody>
      </p:sp>
      <p:sp>
        <p:nvSpPr>
          <p:cNvPr id="22" name="AutoShape 24"/>
          <p:cNvSpPr>
            <a:spLocks noChangeArrowheads="1"/>
          </p:cNvSpPr>
          <p:nvPr/>
        </p:nvSpPr>
        <p:spPr bwMode="auto">
          <a:xfrm rot="20536820">
            <a:off x="2452688" y="4710112"/>
            <a:ext cx="474662" cy="442913"/>
          </a:xfrm>
          <a:prstGeom prst="triangle">
            <a:avLst>
              <a:gd name="adj" fmla="val 49407"/>
            </a:avLst>
          </a:prstGeom>
          <a:solidFill>
            <a:srgbClr val="000000"/>
          </a:solidFill>
          <a:ln w="9525">
            <a:solidFill>
              <a:srgbClr val="000000"/>
            </a:solidFill>
            <a:miter lim="800000"/>
            <a:headEnd/>
            <a:tailEnd/>
          </a:ln>
        </p:spPr>
        <p:txBody>
          <a:bodyPr/>
          <a:lstStyle/>
          <a:p>
            <a:endParaRPr lang="en-US">
              <a:latin typeface="Constantia" pitchFamily="18" charset="0"/>
            </a:endParaRPr>
          </a:p>
        </p:txBody>
      </p:sp>
      <p:sp>
        <p:nvSpPr>
          <p:cNvPr id="23" name="WordArt 25"/>
          <p:cNvSpPr>
            <a:spLocks noChangeArrowheads="1" noChangeShapeType="1" noTextEdit="1"/>
          </p:cNvSpPr>
          <p:nvPr/>
        </p:nvSpPr>
        <p:spPr bwMode="auto">
          <a:xfrm>
            <a:off x="3000375" y="4176712"/>
            <a:ext cx="2835275" cy="1995488"/>
          </a:xfrm>
          <a:prstGeom prst="rect">
            <a:avLst/>
          </a:prstGeom>
        </p:spPr>
        <p:txBody>
          <a:bodyPr spcFirstLastPara="1" wrap="none" fromWordArt="1">
            <a:prstTxWarp prst="textArchDown">
              <a:avLst>
                <a:gd name="adj" fmla="val 2314183"/>
              </a:avLst>
            </a:prstTxWarp>
          </a:bodyPr>
          <a:lstStyle/>
          <a:p>
            <a:pPr algn="ctr"/>
            <a:r>
              <a:rPr lang="en-US" sz="1200" kern="10">
                <a:ln w="9525">
                  <a:solidFill>
                    <a:srgbClr val="FFFFFF"/>
                  </a:solidFill>
                  <a:round/>
                  <a:headEnd/>
                  <a:tailEnd/>
                </a:ln>
                <a:solidFill>
                  <a:srgbClr val="FFFFFF"/>
                </a:solidFill>
                <a:latin typeface="Arial"/>
                <a:cs typeface="Arial"/>
              </a:rPr>
              <a:t>Good Public Governance</a:t>
            </a:r>
          </a:p>
        </p:txBody>
      </p:sp>
      <p:sp>
        <p:nvSpPr>
          <p:cNvPr id="24" name="TextBox 25"/>
          <p:cNvSpPr txBox="1">
            <a:spLocks noChangeArrowheads="1"/>
          </p:cNvSpPr>
          <p:nvPr/>
        </p:nvSpPr>
        <p:spPr bwMode="auto">
          <a:xfrm>
            <a:off x="1295400" y="1309687"/>
            <a:ext cx="6324600" cy="923925"/>
          </a:xfrm>
          <a:prstGeom prst="rect">
            <a:avLst/>
          </a:prstGeom>
          <a:noFill/>
          <a:ln w="9525">
            <a:noFill/>
            <a:miter lim="800000"/>
            <a:headEnd/>
            <a:tailEnd/>
          </a:ln>
        </p:spPr>
        <p:txBody>
          <a:bodyPr>
            <a:spAutoFit/>
          </a:bodyPr>
          <a:lstStyle/>
          <a:p>
            <a:pPr algn="ctr"/>
            <a:r>
              <a:rPr lang="en-US" b="1">
                <a:latin typeface="Constantia" pitchFamily="18" charset="0"/>
              </a:rPr>
              <a:t>HUBUNGAN ANTARA </a:t>
            </a:r>
            <a:endParaRPr lang="en-US">
              <a:latin typeface="Constantia" pitchFamily="18" charset="0"/>
            </a:endParaRPr>
          </a:p>
          <a:p>
            <a:pPr algn="ctr"/>
            <a:r>
              <a:rPr lang="en-US" b="1">
                <a:latin typeface="Constantia" pitchFamily="18" charset="0"/>
              </a:rPr>
              <a:t>RAKYAT–OMBUDSMAN–PENYELENGGARA NEGARA</a:t>
            </a:r>
            <a:endParaRPr lang="en-US">
              <a:latin typeface="Constantia" pitchFamily="18" charset="0"/>
            </a:endParaRPr>
          </a:p>
          <a:p>
            <a:endParaRPr lang="en-US">
              <a:latin typeface="Constantia" pitchFamily="18" charset="0"/>
            </a:endParaRPr>
          </a:p>
        </p:txBody>
      </p:sp>
      <p:sp>
        <p:nvSpPr>
          <p:cNvPr id="25" name="WordArt 21"/>
          <p:cNvSpPr>
            <a:spLocks noChangeArrowheads="1" noChangeShapeType="1" noTextEdit="1"/>
          </p:cNvSpPr>
          <p:nvPr/>
        </p:nvSpPr>
        <p:spPr bwMode="auto">
          <a:xfrm>
            <a:off x="3117850" y="2157412"/>
            <a:ext cx="2732088" cy="1662113"/>
          </a:xfrm>
          <a:prstGeom prst="rect">
            <a:avLst/>
          </a:prstGeom>
        </p:spPr>
        <p:txBody>
          <a:bodyPr spcFirstLastPara="1" wrap="none" fromWordArt="1">
            <a:prstTxWarp prst="textArchUp">
              <a:avLst>
                <a:gd name="adj" fmla="val 13768652"/>
              </a:avLst>
            </a:prstTxWarp>
          </a:bodyPr>
          <a:lstStyle/>
          <a:p>
            <a:pPr algn="ctr"/>
            <a:r>
              <a:rPr lang="en-US" sz="1200" kern="10">
                <a:ln w="9525">
                  <a:solidFill>
                    <a:srgbClr val="FFFFFF"/>
                  </a:solidFill>
                  <a:round/>
                  <a:headEnd/>
                  <a:tailEnd/>
                </a:ln>
                <a:solidFill>
                  <a:srgbClr val="FFFFFF"/>
                </a:solidFill>
                <a:latin typeface="Arial"/>
                <a:cs typeface="Arial"/>
              </a:rPr>
              <a:t>Memberi Pelayanan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Mengapa</a:t>
            </a:r>
            <a:r>
              <a:rPr lang="en-US" dirty="0"/>
              <a:t> Ombudsman </a:t>
            </a:r>
            <a:r>
              <a:rPr lang="en-US" dirty="0" err="1"/>
              <a:t>perlu</a:t>
            </a:r>
            <a:r>
              <a:rPr lang="en-US" dirty="0"/>
              <a:t> </a:t>
            </a:r>
            <a:r>
              <a:rPr lang="en-US" dirty="0" err="1"/>
              <a:t>ada</a:t>
            </a:r>
            <a:endParaRPr lang="en-US" dirty="0"/>
          </a:p>
        </p:txBody>
      </p:sp>
      <p:sp>
        <p:nvSpPr>
          <p:cNvPr id="3" name="Content Placeholder 2"/>
          <p:cNvSpPr>
            <a:spLocks noGrp="1"/>
          </p:cNvSpPr>
          <p:nvPr>
            <p:ph idx="1"/>
          </p:nvPr>
        </p:nvSpPr>
        <p:spPr/>
        <p:txBody>
          <a:bodyPr/>
          <a:lstStyle/>
          <a:p>
            <a:r>
              <a:rPr lang="en-US" dirty="0" err="1"/>
              <a:t>Untuk</a:t>
            </a:r>
            <a:r>
              <a:rPr lang="en-US" dirty="0"/>
              <a:t> </a:t>
            </a:r>
            <a:r>
              <a:rPr lang="en-US" dirty="0" err="1"/>
              <a:t>meng</a:t>
            </a:r>
            <a:r>
              <a:rPr lang="id-ID" dirty="0"/>
              <a:t>atasi</a:t>
            </a:r>
            <a:r>
              <a:rPr lang="en-US" dirty="0"/>
              <a:t> </a:t>
            </a:r>
            <a:r>
              <a:rPr lang="en-US" dirty="0" err="1"/>
              <a:t>penyalahgunaan</a:t>
            </a:r>
            <a:r>
              <a:rPr lang="en-US" dirty="0"/>
              <a:t> </a:t>
            </a:r>
            <a:r>
              <a:rPr lang="en-US" dirty="0" err="1"/>
              <a:t>oleh</a:t>
            </a:r>
            <a:r>
              <a:rPr lang="en-US" dirty="0"/>
              <a:t> </a:t>
            </a:r>
            <a:r>
              <a:rPr lang="en-US" dirty="0" err="1"/>
              <a:t>Aparatur</a:t>
            </a:r>
            <a:r>
              <a:rPr lang="en-US" dirty="0"/>
              <a:t> </a:t>
            </a:r>
            <a:r>
              <a:rPr lang="en-US" dirty="0" err="1"/>
              <a:t>Pemerintah</a:t>
            </a:r>
            <a:r>
              <a:rPr lang="en-US" dirty="0"/>
              <a:t>.</a:t>
            </a:r>
            <a:endParaRPr lang="en-US" b="1" dirty="0"/>
          </a:p>
          <a:p>
            <a:r>
              <a:rPr lang="en-US" dirty="0" err="1"/>
              <a:t>Membantu</a:t>
            </a:r>
            <a:r>
              <a:rPr lang="en-US" dirty="0"/>
              <a:t> </a:t>
            </a:r>
            <a:r>
              <a:rPr lang="en-US" dirty="0" err="1"/>
              <a:t>Aparatur</a:t>
            </a:r>
            <a:r>
              <a:rPr lang="en-US" dirty="0"/>
              <a:t> Negara </a:t>
            </a:r>
            <a:r>
              <a:rPr lang="en-US" dirty="0" err="1"/>
              <a:t>dalam</a:t>
            </a:r>
            <a:r>
              <a:rPr lang="en-US" dirty="0"/>
              <a:t> </a:t>
            </a:r>
            <a:r>
              <a:rPr lang="en-US" dirty="0" err="1"/>
              <a:t>melaksanakan</a:t>
            </a:r>
            <a:r>
              <a:rPr lang="en-US" dirty="0"/>
              <a:t> </a:t>
            </a:r>
            <a:r>
              <a:rPr lang="en-US" dirty="0" err="1"/>
              <a:t>pemerintahan</a:t>
            </a:r>
            <a:r>
              <a:rPr lang="en-US" dirty="0"/>
              <a:t> </a:t>
            </a:r>
            <a:r>
              <a:rPr lang="en-US" dirty="0" err="1"/>
              <a:t>secara</a:t>
            </a:r>
            <a:r>
              <a:rPr lang="en-US" dirty="0"/>
              <a:t> </a:t>
            </a:r>
            <a:r>
              <a:rPr lang="id-ID" dirty="0"/>
              <a:t>lebih </a:t>
            </a:r>
            <a:r>
              <a:rPr lang="en-US" dirty="0" err="1"/>
              <a:t>efisien</a:t>
            </a:r>
            <a:r>
              <a:rPr lang="en-US" dirty="0"/>
              <a:t> </a:t>
            </a:r>
            <a:r>
              <a:rPr lang="en-US" dirty="0" err="1"/>
              <a:t>dan</a:t>
            </a:r>
            <a:r>
              <a:rPr lang="en-US" dirty="0"/>
              <a:t> </a:t>
            </a:r>
            <a:r>
              <a:rPr lang="en-US" dirty="0" err="1"/>
              <a:t>adil</a:t>
            </a:r>
            <a:r>
              <a:rPr lang="en-US" dirty="0"/>
              <a:t>.</a:t>
            </a:r>
            <a:endParaRPr lang="en-US" b="1" dirty="0"/>
          </a:p>
          <a:p>
            <a:r>
              <a:rPr lang="en-US" dirty="0" err="1"/>
              <a:t>Memaksa</a:t>
            </a:r>
            <a:r>
              <a:rPr lang="en-US" dirty="0"/>
              <a:t> </a:t>
            </a:r>
            <a:r>
              <a:rPr lang="en-US" dirty="0" err="1"/>
              <a:t>para</a:t>
            </a:r>
            <a:r>
              <a:rPr lang="en-US" dirty="0"/>
              <a:t> </a:t>
            </a:r>
            <a:r>
              <a:rPr lang="en-US" dirty="0" err="1"/>
              <a:t>pemegang</a:t>
            </a:r>
            <a:r>
              <a:rPr lang="en-US" dirty="0"/>
              <a:t> </a:t>
            </a:r>
            <a:r>
              <a:rPr lang="en-US" dirty="0" err="1"/>
              <a:t>kekuasaan</a:t>
            </a:r>
            <a:r>
              <a:rPr lang="en-US" dirty="0"/>
              <a:t> </a:t>
            </a:r>
            <a:r>
              <a:rPr lang="en-US" dirty="0" err="1"/>
              <a:t>untuk</a:t>
            </a:r>
            <a:r>
              <a:rPr lang="en-US" dirty="0"/>
              <a:t> </a:t>
            </a:r>
            <a:r>
              <a:rPr lang="en-US" dirty="0" err="1"/>
              <a:t>melaksanakan</a:t>
            </a:r>
            <a:r>
              <a:rPr lang="en-US" dirty="0"/>
              <a:t> </a:t>
            </a:r>
            <a:r>
              <a:rPr lang="en-US" dirty="0" err="1"/>
              <a:t>pertanggungjawaban</a:t>
            </a:r>
            <a:r>
              <a:rPr lang="en-US" dirty="0"/>
              <a:t> yang </a:t>
            </a:r>
            <a:r>
              <a:rPr lang="en-US" dirty="0" err="1"/>
              <a:t>baik</a:t>
            </a:r>
            <a:r>
              <a:rPr lang="en-US" dirty="0"/>
              <a:t>.</a:t>
            </a:r>
            <a:endParaRPr lang="en-US" b="1"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Definisi</a:t>
            </a:r>
            <a:r>
              <a:rPr lang="en-US" dirty="0"/>
              <a:t> Ombudsman</a:t>
            </a:r>
          </a:p>
        </p:txBody>
      </p:sp>
      <p:sp>
        <p:nvSpPr>
          <p:cNvPr id="3" name="Content Placeholder 2"/>
          <p:cNvSpPr>
            <a:spLocks noGrp="1"/>
          </p:cNvSpPr>
          <p:nvPr>
            <p:ph idx="1"/>
          </p:nvPr>
        </p:nvSpPr>
        <p:spPr/>
        <p:txBody>
          <a:bodyPr>
            <a:normAutofit lnSpcReduction="10000"/>
          </a:bodyPr>
          <a:lstStyle/>
          <a:p>
            <a:pPr algn="just" fontAlgn="auto">
              <a:spcAft>
                <a:spcPts val="0"/>
              </a:spcAft>
              <a:buFont typeface="Arial" pitchFamily="34" charset="0"/>
              <a:buChar char="•"/>
              <a:defRPr/>
            </a:pPr>
            <a:r>
              <a:rPr lang="en-US" dirty="0" err="1"/>
              <a:t>Lembaga</a:t>
            </a:r>
            <a:r>
              <a:rPr lang="en-US" dirty="0"/>
              <a:t> </a:t>
            </a:r>
            <a:r>
              <a:rPr lang="en-US" dirty="0" err="1"/>
              <a:t>negara</a:t>
            </a:r>
            <a:endParaRPr lang="en-US" dirty="0"/>
          </a:p>
          <a:p>
            <a:pPr algn="just" fontAlgn="auto">
              <a:spcAft>
                <a:spcPts val="0"/>
              </a:spcAft>
              <a:buFont typeface="Arial" pitchFamily="34" charset="0"/>
              <a:buChar char="•"/>
              <a:defRPr/>
            </a:pPr>
            <a:r>
              <a:rPr lang="en-US" dirty="0" err="1"/>
              <a:t>Mempunyai</a:t>
            </a:r>
            <a:r>
              <a:rPr lang="en-US" dirty="0"/>
              <a:t> </a:t>
            </a:r>
            <a:r>
              <a:rPr lang="en-US" dirty="0" err="1"/>
              <a:t>kewenangan</a:t>
            </a:r>
            <a:r>
              <a:rPr lang="en-US" dirty="0"/>
              <a:t> </a:t>
            </a:r>
            <a:r>
              <a:rPr lang="en-US" dirty="0" err="1"/>
              <a:t>mengawasi</a:t>
            </a:r>
            <a:r>
              <a:rPr lang="en-US" dirty="0"/>
              <a:t> </a:t>
            </a:r>
            <a:r>
              <a:rPr lang="en-US" dirty="0" err="1"/>
              <a:t>penyelenggaraan</a:t>
            </a:r>
            <a:r>
              <a:rPr lang="en-US" dirty="0"/>
              <a:t> </a:t>
            </a:r>
            <a:r>
              <a:rPr lang="en-US" dirty="0" err="1"/>
              <a:t>pelayanan</a:t>
            </a:r>
            <a:r>
              <a:rPr lang="en-US" dirty="0"/>
              <a:t> </a:t>
            </a:r>
            <a:r>
              <a:rPr lang="en-US" dirty="0" err="1"/>
              <a:t>publik</a:t>
            </a:r>
            <a:endParaRPr lang="en-US" dirty="0"/>
          </a:p>
          <a:p>
            <a:pPr algn="just" fontAlgn="auto">
              <a:spcAft>
                <a:spcPts val="0"/>
              </a:spcAft>
              <a:buFont typeface="Arial" pitchFamily="34" charset="0"/>
              <a:buChar char="•"/>
              <a:defRPr/>
            </a:pPr>
            <a:r>
              <a:rPr lang="en-US" dirty="0"/>
              <a:t>Yang </a:t>
            </a:r>
            <a:r>
              <a:rPr lang="en-US" dirty="0" err="1"/>
              <a:t>diselenggarakan</a:t>
            </a:r>
            <a:r>
              <a:rPr lang="en-US" dirty="0"/>
              <a:t> </a:t>
            </a:r>
            <a:r>
              <a:rPr lang="en-US" dirty="0" err="1"/>
              <a:t>penyelenggara</a:t>
            </a:r>
            <a:r>
              <a:rPr lang="en-US" dirty="0"/>
              <a:t> </a:t>
            </a:r>
            <a:r>
              <a:rPr lang="en-US" dirty="0" err="1"/>
              <a:t>negara</a:t>
            </a:r>
            <a:r>
              <a:rPr lang="en-US" dirty="0"/>
              <a:t>, </a:t>
            </a:r>
            <a:r>
              <a:rPr lang="en-US" dirty="0" err="1"/>
              <a:t>penyelenggara</a:t>
            </a:r>
            <a:r>
              <a:rPr lang="en-US" dirty="0"/>
              <a:t> </a:t>
            </a:r>
            <a:r>
              <a:rPr lang="en-US" dirty="0" err="1"/>
              <a:t>pemerintahan</a:t>
            </a:r>
            <a:r>
              <a:rPr lang="en-US" dirty="0"/>
              <a:t>, BUMN, BUMD, BHMN, </a:t>
            </a:r>
            <a:r>
              <a:rPr lang="en-US" dirty="0" err="1"/>
              <a:t>Badan</a:t>
            </a:r>
            <a:r>
              <a:rPr lang="en-US" dirty="0"/>
              <a:t> </a:t>
            </a:r>
            <a:r>
              <a:rPr lang="en-US" dirty="0" err="1"/>
              <a:t>Swasta</a:t>
            </a:r>
            <a:r>
              <a:rPr lang="en-US" dirty="0"/>
              <a:t>, </a:t>
            </a:r>
            <a:r>
              <a:rPr lang="en-US" dirty="0" err="1"/>
              <a:t>maupun</a:t>
            </a:r>
            <a:r>
              <a:rPr lang="en-US" dirty="0"/>
              <a:t> </a:t>
            </a:r>
            <a:r>
              <a:rPr lang="en-US" dirty="0" err="1"/>
              <a:t>perseorangan</a:t>
            </a:r>
            <a:r>
              <a:rPr lang="en-US" dirty="0"/>
              <a:t> yang </a:t>
            </a:r>
            <a:r>
              <a:rPr lang="en-US" dirty="0" err="1"/>
              <a:t>diberi</a:t>
            </a:r>
            <a:r>
              <a:rPr lang="en-US" dirty="0"/>
              <a:t> </a:t>
            </a:r>
            <a:r>
              <a:rPr lang="en-US" dirty="0" err="1"/>
              <a:t>tugas</a:t>
            </a:r>
            <a:r>
              <a:rPr lang="en-US" dirty="0"/>
              <a:t> </a:t>
            </a:r>
            <a:r>
              <a:rPr lang="en-US" dirty="0" err="1"/>
              <a:t>menyelenggarakan</a:t>
            </a:r>
            <a:r>
              <a:rPr lang="en-US" dirty="0"/>
              <a:t> </a:t>
            </a:r>
            <a:r>
              <a:rPr lang="en-US" dirty="0" err="1"/>
              <a:t>pelayanan</a:t>
            </a:r>
            <a:r>
              <a:rPr lang="en-US" dirty="0"/>
              <a:t> </a:t>
            </a:r>
            <a:r>
              <a:rPr lang="en-US" dirty="0" err="1"/>
              <a:t>publik</a:t>
            </a:r>
            <a:r>
              <a:rPr lang="en-US" dirty="0"/>
              <a:t> </a:t>
            </a:r>
            <a:r>
              <a:rPr lang="en-US" dirty="0" err="1"/>
              <a:t>tertentu</a:t>
            </a:r>
            <a:r>
              <a:rPr lang="en-US" dirty="0"/>
              <a:t> yang </a:t>
            </a:r>
            <a:r>
              <a:rPr lang="en-US" dirty="0" err="1"/>
              <a:t>sebagian</a:t>
            </a:r>
            <a:r>
              <a:rPr lang="en-US" dirty="0"/>
              <a:t> </a:t>
            </a:r>
            <a:r>
              <a:rPr lang="en-US" dirty="0" err="1"/>
              <a:t>atau</a:t>
            </a:r>
            <a:r>
              <a:rPr lang="en-US" dirty="0"/>
              <a:t> </a:t>
            </a:r>
            <a:r>
              <a:rPr lang="en-US" dirty="0" err="1"/>
              <a:t>seluruh</a:t>
            </a:r>
            <a:r>
              <a:rPr lang="en-US" dirty="0"/>
              <a:t> </a:t>
            </a:r>
            <a:r>
              <a:rPr lang="en-US" dirty="0" err="1"/>
              <a:t>dananya</a:t>
            </a:r>
            <a:r>
              <a:rPr lang="en-US" dirty="0"/>
              <a:t> </a:t>
            </a:r>
            <a:r>
              <a:rPr lang="en-US" dirty="0" err="1"/>
              <a:t>bersumber</a:t>
            </a:r>
            <a:r>
              <a:rPr lang="en-US" dirty="0"/>
              <a:t> </a:t>
            </a:r>
            <a:r>
              <a:rPr lang="en-US" dirty="0" err="1"/>
              <a:t>dari</a:t>
            </a:r>
            <a:r>
              <a:rPr lang="en-US" dirty="0"/>
              <a:t> APBN </a:t>
            </a:r>
            <a:r>
              <a:rPr lang="en-US" dirty="0" err="1"/>
              <a:t>dan</a:t>
            </a:r>
            <a:r>
              <a:rPr lang="en-US" dirty="0"/>
              <a:t>/</a:t>
            </a:r>
            <a:r>
              <a:rPr lang="en-US" dirty="0" err="1"/>
              <a:t>atau</a:t>
            </a:r>
            <a:r>
              <a:rPr lang="en-US" dirty="0"/>
              <a:t> APBD.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Pelayanan</a:t>
            </a:r>
            <a:r>
              <a:rPr lang="en-US" dirty="0"/>
              <a:t> </a:t>
            </a:r>
            <a:r>
              <a:rPr lang="en-US" dirty="0" err="1"/>
              <a:t>Publik</a:t>
            </a:r>
            <a:endParaRPr lang="en-US" dirty="0"/>
          </a:p>
        </p:txBody>
      </p:sp>
      <p:sp>
        <p:nvSpPr>
          <p:cNvPr id="3" name="Content Placeholder 2"/>
          <p:cNvSpPr>
            <a:spLocks noGrp="1"/>
          </p:cNvSpPr>
          <p:nvPr>
            <p:ph idx="1"/>
          </p:nvPr>
        </p:nvSpPr>
        <p:spPr/>
        <p:txBody>
          <a:bodyPr>
            <a:normAutofit/>
          </a:bodyPr>
          <a:lstStyle/>
          <a:p>
            <a:r>
              <a:rPr lang="en-US" sz="2800" dirty="0"/>
              <a:t>UU No. 25 </a:t>
            </a:r>
            <a:r>
              <a:rPr lang="en-US" sz="2800" dirty="0" err="1"/>
              <a:t>Thn</a:t>
            </a:r>
            <a:r>
              <a:rPr lang="en-US" sz="2800" dirty="0"/>
              <a:t>. 2009 </a:t>
            </a:r>
            <a:r>
              <a:rPr lang="en-US" sz="2800" dirty="0" err="1"/>
              <a:t>tentang</a:t>
            </a:r>
            <a:r>
              <a:rPr lang="en-US" sz="2800" dirty="0"/>
              <a:t> </a:t>
            </a:r>
            <a:r>
              <a:rPr lang="en-US" sz="2800" dirty="0" err="1"/>
              <a:t>Pelayanan</a:t>
            </a:r>
            <a:r>
              <a:rPr lang="en-US" sz="2800" dirty="0"/>
              <a:t> </a:t>
            </a:r>
            <a:r>
              <a:rPr lang="en-US" sz="2800" dirty="0" err="1"/>
              <a:t>Publik</a:t>
            </a:r>
            <a:endParaRPr lang="en-US" sz="2800" dirty="0"/>
          </a:p>
          <a:p>
            <a:pPr lvl="1" algn="just"/>
            <a:r>
              <a:rPr lang="en-US" dirty="0" err="1"/>
              <a:t>Kegiatan</a:t>
            </a:r>
            <a:r>
              <a:rPr lang="en-US" dirty="0"/>
              <a:t> </a:t>
            </a:r>
            <a:r>
              <a:rPr lang="en-US" dirty="0" err="1"/>
              <a:t>atau</a:t>
            </a:r>
            <a:r>
              <a:rPr lang="en-US" dirty="0"/>
              <a:t> </a:t>
            </a:r>
            <a:r>
              <a:rPr lang="en-US" dirty="0" err="1"/>
              <a:t>rangkaian</a:t>
            </a:r>
            <a:r>
              <a:rPr lang="en-US" dirty="0"/>
              <a:t> </a:t>
            </a:r>
            <a:r>
              <a:rPr lang="en-US" dirty="0" err="1"/>
              <a:t>kegiatan</a:t>
            </a:r>
            <a:r>
              <a:rPr lang="en-US" dirty="0"/>
              <a:t> </a:t>
            </a:r>
            <a:r>
              <a:rPr lang="en-US" dirty="0" err="1"/>
              <a:t>dalam</a:t>
            </a:r>
            <a:r>
              <a:rPr lang="en-US" dirty="0"/>
              <a:t> </a:t>
            </a:r>
            <a:r>
              <a:rPr lang="en-US" dirty="0" err="1"/>
              <a:t>rangka</a:t>
            </a:r>
            <a:r>
              <a:rPr lang="en-US" dirty="0"/>
              <a:t> </a:t>
            </a:r>
            <a:r>
              <a:rPr lang="en-US" dirty="0" err="1"/>
              <a:t>pemenuhan</a:t>
            </a:r>
            <a:r>
              <a:rPr lang="en-US" dirty="0"/>
              <a:t> </a:t>
            </a:r>
            <a:r>
              <a:rPr lang="en-US" dirty="0" err="1"/>
              <a:t>kebutuhan</a:t>
            </a:r>
            <a:r>
              <a:rPr lang="en-US" dirty="0"/>
              <a:t> </a:t>
            </a:r>
            <a:r>
              <a:rPr lang="en-US" dirty="0" err="1"/>
              <a:t>pelayanan</a:t>
            </a:r>
            <a:r>
              <a:rPr lang="en-US" dirty="0"/>
              <a:t> </a:t>
            </a:r>
            <a:r>
              <a:rPr lang="en-US" dirty="0" err="1"/>
              <a:t>sesuai</a:t>
            </a:r>
            <a:r>
              <a:rPr lang="en-US" dirty="0"/>
              <a:t> </a:t>
            </a:r>
            <a:r>
              <a:rPr lang="en-US" dirty="0" err="1"/>
              <a:t>dengan</a:t>
            </a:r>
            <a:r>
              <a:rPr lang="en-US" dirty="0"/>
              <a:t> </a:t>
            </a:r>
            <a:r>
              <a:rPr lang="en-US" dirty="0" err="1"/>
              <a:t>peraturan</a:t>
            </a:r>
            <a:r>
              <a:rPr lang="en-US" dirty="0"/>
              <a:t> </a:t>
            </a:r>
            <a:r>
              <a:rPr lang="en-US" dirty="0" err="1"/>
              <a:t>perundang-undangan</a:t>
            </a:r>
            <a:r>
              <a:rPr lang="en-US" dirty="0"/>
              <a:t> </a:t>
            </a:r>
            <a:r>
              <a:rPr lang="en-US" dirty="0" err="1"/>
              <a:t>bagi</a:t>
            </a:r>
            <a:r>
              <a:rPr lang="en-US" dirty="0"/>
              <a:t> </a:t>
            </a:r>
            <a:r>
              <a:rPr lang="en-US" dirty="0" err="1"/>
              <a:t>setiap</a:t>
            </a:r>
            <a:r>
              <a:rPr lang="en-US" dirty="0"/>
              <a:t> </a:t>
            </a:r>
            <a:r>
              <a:rPr lang="en-US" dirty="0" err="1"/>
              <a:t>warga</a:t>
            </a:r>
            <a:r>
              <a:rPr lang="en-US" dirty="0"/>
              <a:t> </a:t>
            </a:r>
            <a:r>
              <a:rPr lang="en-US" dirty="0" err="1"/>
              <a:t>negara</a:t>
            </a:r>
            <a:r>
              <a:rPr lang="en-US" dirty="0"/>
              <a:t> </a:t>
            </a:r>
            <a:r>
              <a:rPr lang="en-US" dirty="0" err="1"/>
              <a:t>dan</a:t>
            </a:r>
            <a:r>
              <a:rPr lang="en-US" dirty="0"/>
              <a:t> </a:t>
            </a:r>
            <a:r>
              <a:rPr lang="en-US" dirty="0" err="1"/>
              <a:t>penduduk</a:t>
            </a:r>
            <a:r>
              <a:rPr lang="en-US" dirty="0"/>
              <a:t> </a:t>
            </a:r>
            <a:r>
              <a:rPr lang="en-US" dirty="0" err="1"/>
              <a:t>atas</a:t>
            </a:r>
            <a:r>
              <a:rPr lang="en-US" dirty="0"/>
              <a:t> </a:t>
            </a:r>
            <a:r>
              <a:rPr lang="en-US" dirty="0" err="1"/>
              <a:t>barang</a:t>
            </a:r>
            <a:r>
              <a:rPr lang="en-US" dirty="0"/>
              <a:t>, </a:t>
            </a:r>
            <a:r>
              <a:rPr lang="en-US" dirty="0" err="1"/>
              <a:t>jasa</a:t>
            </a:r>
            <a:r>
              <a:rPr lang="en-US" dirty="0"/>
              <a:t>, </a:t>
            </a:r>
            <a:r>
              <a:rPr lang="en-US" dirty="0" err="1"/>
              <a:t>dan</a:t>
            </a:r>
            <a:r>
              <a:rPr lang="en-US" dirty="0"/>
              <a:t>/</a:t>
            </a:r>
            <a:r>
              <a:rPr lang="en-US" dirty="0" err="1"/>
              <a:t>atau</a:t>
            </a:r>
            <a:r>
              <a:rPr lang="en-US" dirty="0"/>
              <a:t> </a:t>
            </a:r>
            <a:r>
              <a:rPr lang="en-US" dirty="0" err="1"/>
              <a:t>pelayanan</a:t>
            </a:r>
            <a:r>
              <a:rPr lang="en-US" dirty="0"/>
              <a:t> </a:t>
            </a:r>
            <a:r>
              <a:rPr lang="en-US" dirty="0" err="1"/>
              <a:t>administratif</a:t>
            </a:r>
            <a:r>
              <a:rPr lang="en-US" dirty="0"/>
              <a:t> yang </a:t>
            </a:r>
            <a:r>
              <a:rPr lang="en-US" dirty="0" err="1"/>
              <a:t>disediakan</a:t>
            </a:r>
            <a:r>
              <a:rPr lang="en-US" dirty="0"/>
              <a:t> </a:t>
            </a:r>
            <a:r>
              <a:rPr lang="en-US" dirty="0" err="1"/>
              <a:t>oleh</a:t>
            </a:r>
            <a:r>
              <a:rPr lang="en-US" dirty="0"/>
              <a:t> </a:t>
            </a:r>
            <a:r>
              <a:rPr lang="en-US" dirty="0" err="1"/>
              <a:t>penyelenggara</a:t>
            </a:r>
            <a:r>
              <a:rPr lang="en-US" dirty="0"/>
              <a:t> </a:t>
            </a:r>
            <a:r>
              <a:rPr lang="en-US" dirty="0" err="1"/>
              <a:t>pelayanan</a:t>
            </a:r>
            <a:r>
              <a:rPr lang="en-US" dirty="0"/>
              <a:t> </a:t>
            </a:r>
            <a:r>
              <a:rPr lang="en-US" dirty="0" err="1"/>
              <a:t>publik</a:t>
            </a:r>
            <a:r>
              <a:rPr lang="id-ID" dirty="0"/>
              <a:t>.</a:t>
            </a:r>
            <a:endParaRPr lang="en-US" dirty="0"/>
          </a:p>
          <a:p>
            <a:pPr lvl="1"/>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245</TotalTime>
  <Words>965</Words>
  <Application>Microsoft Office PowerPoint</Application>
  <PresentationFormat>On-screen Show (4:3)</PresentationFormat>
  <Paragraphs>134</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Constantia</vt:lpstr>
      <vt:lpstr>Garamond</vt:lpstr>
      <vt:lpstr>Tahoma</vt:lpstr>
      <vt:lpstr>Wingdings 2</vt:lpstr>
      <vt:lpstr>Organic</vt:lpstr>
      <vt:lpstr>Peran Ombudsman RI dalam pengawasan penyelenggaraan Pelayanan Publik di Indonesia (sesuai UU No. 37/2008 ttg Ombudsman RI dan UU No. 25/2009 ttg Pelayanan Publik) </vt:lpstr>
      <vt:lpstr>Latar Belakang Pembentukan ORI (1)</vt:lpstr>
      <vt:lpstr>Latar Belakang Pembentukan ORI (2)</vt:lpstr>
      <vt:lpstr>PowerPoint Presentation</vt:lpstr>
      <vt:lpstr>PowerPoint Presentation</vt:lpstr>
      <vt:lpstr>PowerPoint Presentation</vt:lpstr>
      <vt:lpstr>Mengapa Ombudsman perlu ada</vt:lpstr>
      <vt:lpstr>Definisi Ombudsman</vt:lpstr>
      <vt:lpstr>Pelayanan Publik</vt:lpstr>
      <vt:lpstr>Hak Masyarakat dalam Pelayanan Publik telah diatur secara jelas dan eksplisit melalui Pasal 18 Undang-undang No.25 Tahun 2009 tentang Pelayanan Publik, sebagai berikut :  a. mengetahui kebenaran isi standar pelayanan; b. mengawasi pelaksanaan standar pelayanan; c. mendapat tanggapan terhadap pengaduan yang diajukan; d. mendapat advokasi, perlindungan, dan/atau pemenuhan pelayanan;  </vt:lpstr>
      <vt:lpstr>e. memberitahukan kepada pimpinan penyelenggara untuk memperbaiki pelayanan apabila pelayanan yang diberikan tidak sesuai dengan standar pelayanan; f. memberitahukan kepada pelaksana untuk memperbaiki pelayanan apabila pelayanan yang diberikan tidak sesuai dengan standar pelayanan; g. mengadukan pelaksana yang melakukan penyimpangan standar pelayanan dan/ atau tidak memperbaiki pelayanan kepada penyelenggara dan ombudsman; h. mengadukan penyelenggara yang melakukan penyimpangan standar pelayanan dan/atau tidak memperbaiki pelayanan kepada pembina penyelenggara dan ombudsman; dan i. mendapat pelayanan yang berkualitas sesuai dengan asas dan tujuan pelayanan. </vt:lpstr>
      <vt:lpstr>Sedangkan Kewajiban Masyarakat dalam Pelayanan Publik juga diatur secara tegas melalui Pasal 19 Undang-undang No.25 Tahun 2009 tentang Pelayanan Publik, sebagai berikut :  a. mematuhi dan memenuhi ketentuan sebagaimana       dipersyaratkan dalam standar pelayanan; b. ikut menjaga terpeliharanya sarana, prasarana,     dan/atau fasilitas pelayanan publik; dan c. berpartisipasi aktif dan mematuhi peraturan yang     terkait dengan penyelenggaraan pelayanan publik. </vt:lpstr>
      <vt:lpstr>PowerPoint Presentation</vt:lpstr>
      <vt:lpstr>Tugas yang harus dikerjakan</vt:lpstr>
      <vt:lpstr>Wewenang yang Dimiliki (1)</vt:lpstr>
      <vt:lpstr>Wewenang yang Dimiliki (2)</vt:lpstr>
      <vt:lpstr>Pengawasan Penyelenggaraan Pelayanan Publik (UU No. 25 Thn. 2009)</vt:lpstr>
      <vt:lpstr>Pengaduan </vt:lpstr>
      <vt:lpstr>Penyelesaian Pengaduan Oleh Ombudsman </vt:lpstr>
      <vt:lpstr>Penyelesaian Pengaduan Oleh Ombudsman (2) </vt:lpstr>
      <vt:lpstr>Visi ORI</vt:lpstr>
      <vt:lpstr>Misi ORI: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Kedudukan, Fungsi dan Tugas Ombudsman Republik Indonesia (UU No. 37/2008)</dc:title>
  <dc:creator>anton</dc:creator>
  <cp:lastModifiedBy>LENOVO</cp:lastModifiedBy>
  <cp:revision>19</cp:revision>
  <dcterms:created xsi:type="dcterms:W3CDTF">2009-07-31T04:44:44Z</dcterms:created>
  <dcterms:modified xsi:type="dcterms:W3CDTF">2021-10-27T09:53:48Z</dcterms:modified>
</cp:coreProperties>
</file>