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pic>
        <p:nvPicPr>
          <p:cNvPr id="9" name="Picture 8"/>
          <p:cNvPicPr>
            <a:picLocks noChangeAspect="1"/>
          </p:cNvPicPr>
          <p:nvPr userDrawn="1"/>
        </p:nvPicPr>
        <p:blipFill>
          <a:blip r:embed="rId2" cstate="print">
            <a:lum bright="70000" contrast="-70000"/>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44822" y="13447"/>
            <a:ext cx="1246095" cy="1311516"/>
          </a:xfrm>
          <a:prstGeom prst="rect">
            <a:avLst/>
          </a:prstGeom>
        </p:spPr>
      </p:pic>
      <p:pic>
        <p:nvPicPr>
          <p:cNvPr id="10" name="Picture 9"/>
          <p:cNvPicPr>
            <a:picLocks noChangeAspect="1"/>
          </p:cNvPicPr>
          <p:nvPr userDrawn="1"/>
        </p:nvPicPr>
        <p:blipFill rotWithShape="1">
          <a:blip r:embed="rId4">
            <a:lum bright="70000" contrast="-70000"/>
            <a:extLst>
              <a:ext uri="{28A0092B-C50C-407E-A947-70E740481C1C}">
                <a14:useLocalDpi xmlns:a14="http://schemas.microsoft.com/office/drawing/2010/main" val="0"/>
              </a:ext>
            </a:extLst>
          </a:blip>
          <a:srcRect t="21344" r="12954" b="17871"/>
          <a:stretch/>
        </p:blipFill>
        <p:spPr>
          <a:xfrm>
            <a:off x="10602132" y="84138"/>
            <a:ext cx="1486776" cy="1038225"/>
          </a:xfrm>
          <a:prstGeom prst="rect">
            <a:avLst/>
          </a:prstGeom>
        </p:spPr>
      </p:pic>
      <p:sp>
        <p:nvSpPr>
          <p:cNvPr id="12" name="Date Placeholder 11"/>
          <p:cNvSpPr>
            <a:spLocks noGrp="1"/>
          </p:cNvSpPr>
          <p:nvPr>
            <p:ph type="dt" sz="half" idx="10"/>
          </p:nvPr>
        </p:nvSpPr>
        <p:spPr/>
        <p:txBody>
          <a:bodyPr/>
          <a:lstStyle/>
          <a:p>
            <a:r>
              <a:rPr lang="en-US" smtClean="0"/>
              <a:t>Pembelajaran Daring Kolaboratif</a:t>
            </a:r>
            <a:endParaRPr lang="en-US" dirty="0"/>
          </a:p>
        </p:txBody>
      </p:sp>
      <p:sp>
        <p:nvSpPr>
          <p:cNvPr id="13" name="TextBox 12"/>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3902438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9D64D7-E6DD-475E-B897-2E12B674F994}" type="datetimeFigureOut">
              <a:rPr lang="en-US" smtClean="0"/>
              <a:t>8/20/2024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7" name="TextBox 6"/>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514823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9D64D7-E6DD-475E-B897-2E12B674F994}" type="datetimeFigureOut">
              <a:rPr lang="en-US" smtClean="0"/>
              <a:t>8/20/2024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7" name="TextBox 6"/>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714251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Pembelajaran Daring Kolaboratif</a:t>
            </a:r>
            <a:endParaRPr lang="en-US" dirty="0"/>
          </a:p>
        </p:txBody>
      </p:sp>
      <p:sp>
        <p:nvSpPr>
          <p:cNvPr id="8" name="Footer Placeholder 7"/>
          <p:cNvSpPr>
            <a:spLocks noGrp="1"/>
          </p:cNvSpPr>
          <p:nvPr>
            <p:ph type="ftr" sz="quarter" idx="11"/>
          </p:nvPr>
        </p:nvSpPr>
        <p:spPr/>
        <p:txBody>
          <a:bodyPr/>
          <a:lstStyle/>
          <a:p>
            <a:r>
              <a:rPr lang="en-US" dirty="0" smtClean="0"/>
              <a:t>Pembelajaran Daring </a:t>
            </a:r>
            <a:r>
              <a:rPr lang="en-US" dirty="0" err="1" smtClean="0"/>
              <a:t>Kolaboratif</a:t>
            </a:r>
            <a:endParaRPr lang="en-US" dirty="0" smtClean="0"/>
          </a:p>
          <a:p>
            <a:endParaRPr lang="en-US" dirty="0"/>
          </a:p>
        </p:txBody>
      </p:sp>
      <p:sp>
        <p:nvSpPr>
          <p:cNvPr id="9" name="TextBox 8"/>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3625774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F9D64D7-E6DD-475E-B897-2E12B674F994}" type="datetimeFigureOut">
              <a:rPr lang="en-US" smtClean="0"/>
              <a:t>8/20/2024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r>
              <a:rPr lang="en-US" dirty="0" smtClean="0"/>
              <a:t>Pembelajaran Daring </a:t>
            </a:r>
            <a:r>
              <a:rPr lang="en-US" dirty="0" err="1" smtClean="0"/>
              <a:t>Kolaboratif</a:t>
            </a:r>
            <a:endParaRPr lang="en-US" dirty="0" smtClean="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7" name="TextBox 6"/>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432912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9D64D7-E6DD-475E-B897-2E12B674F994}" type="datetimeFigureOut">
              <a:rPr lang="en-US" smtClean="0"/>
              <a:t>8/20/2024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r>
              <a:rPr lang="en-US" dirty="0" smtClean="0"/>
              <a:t>Pembelajaran Daring </a:t>
            </a:r>
            <a:r>
              <a:rPr lang="en-US" dirty="0" err="1" smtClean="0"/>
              <a:t>Kolaboratif</a:t>
            </a:r>
            <a:endParaRPr lang="en-US" dirty="0" smtClean="0"/>
          </a:p>
          <a:p>
            <a:endParaRPr lang="en-US" dirty="0"/>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8" name="TextBox 7"/>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3902522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9D64D7-E6DD-475E-B897-2E12B674F994}" type="datetimeFigureOut">
              <a:rPr lang="en-US" smtClean="0"/>
              <a:t>8/20/2024</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r>
              <a:rPr lang="en-US" dirty="0" smtClean="0"/>
              <a:t>Pembelajaran Daring </a:t>
            </a:r>
            <a:r>
              <a:rPr lang="en-US" dirty="0" err="1" smtClean="0"/>
              <a:t>Kolaboratif</a:t>
            </a:r>
            <a:endParaRPr lang="en-US" dirty="0" smtClean="0"/>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10" name="TextBox 9"/>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552558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9D64D7-E6DD-475E-B897-2E12B674F994}" type="datetimeFigureOut">
              <a:rPr lang="en-US" smtClean="0"/>
              <a:t>8/20/2024</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6" name="TextBox 5"/>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2586059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D64D7-E6DD-475E-B897-2E12B674F994}" type="datetimeFigureOut">
              <a:rPr lang="en-US" smtClean="0"/>
              <a:t>8/20/2024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5" name="TextBox 4"/>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1487419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9D64D7-E6DD-475E-B897-2E12B674F994}" type="datetimeFigureOut">
              <a:rPr lang="en-US" smtClean="0"/>
              <a:t>8/20/2024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8" name="TextBox 7"/>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2353121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9D64D7-E6DD-475E-B897-2E12B674F994}" type="datetimeFigureOut">
              <a:rPr lang="en-US" smtClean="0"/>
              <a:t>8/20/2024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5E17E23-B289-46E1-922A-CF6925F6C654}" type="slidenum">
              <a:rPr lang="en-US" smtClean="0"/>
              <a:t>‹#›</a:t>
            </a:fld>
            <a:endParaRPr lang="en-US"/>
          </a:p>
        </p:txBody>
      </p:sp>
      <p:sp>
        <p:nvSpPr>
          <p:cNvPr id="8" name="TextBox 7"/>
          <p:cNvSpPr txBox="1"/>
          <p:nvPr userDrawn="1"/>
        </p:nvSpPr>
        <p:spPr>
          <a:xfrm>
            <a:off x="9824446" y="6440674"/>
            <a:ext cx="2264462"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Pembelajaran Daring </a:t>
            </a:r>
            <a:r>
              <a:rPr lang="en-US" sz="1200" dirty="0" err="1" smtClean="0"/>
              <a:t>Kolaboratif</a:t>
            </a:r>
            <a:endParaRPr lang="en-US" sz="1200" dirty="0" smtClean="0"/>
          </a:p>
        </p:txBody>
      </p:sp>
    </p:spTree>
    <p:extLst>
      <p:ext uri="{BB962C8B-B14F-4D97-AF65-F5344CB8AC3E}">
        <p14:creationId xmlns:p14="http://schemas.microsoft.com/office/powerpoint/2010/main" val="218519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pic>
        <p:nvPicPr>
          <p:cNvPr id="7" name="Picture 6"/>
          <p:cNvPicPr>
            <a:picLocks noChangeAspect="1"/>
          </p:cNvPicPr>
          <p:nvPr userDrawn="1"/>
        </p:nvPicPr>
        <p:blipFill>
          <a:blip r:embed="rId13" cstate="print">
            <a:lum bright="70000" contrast="-70000"/>
            <a:extLst>
              <a:ext uri="{28A0092B-C50C-407E-A947-70E740481C1C}">
                <a14:useLocalDpi xmlns:a14="http://schemas.microsoft.com/office/drawing/2010/main" val="0"/>
              </a:ext>
            </a:extLst>
          </a:blip>
          <a:stretch>
            <a:fillRect/>
          </a:stretch>
        </p:blipFill>
        <p:spPr>
          <a:xfrm flipH="1">
            <a:off x="146266" y="67235"/>
            <a:ext cx="1047657" cy="1102659"/>
          </a:xfrm>
          <a:prstGeom prst="rect">
            <a:avLst/>
          </a:prstGeom>
        </p:spPr>
      </p:pic>
      <p:pic>
        <p:nvPicPr>
          <p:cNvPr id="8" name="Picture 7"/>
          <p:cNvPicPr>
            <a:picLocks noChangeAspect="1"/>
          </p:cNvPicPr>
          <p:nvPr userDrawn="1"/>
        </p:nvPicPr>
        <p:blipFill>
          <a:blip r:embed="rId14" cstate="print">
            <a:lum bright="70000" contrast="-70000"/>
            <a:extLst>
              <a:ext uri="{28A0092B-C50C-407E-A947-70E740481C1C}">
                <a14:useLocalDpi xmlns:a14="http://schemas.microsoft.com/office/drawing/2010/main" val="0"/>
              </a:ext>
            </a:extLst>
          </a:blip>
          <a:stretch>
            <a:fillRect/>
          </a:stretch>
        </p:blipFill>
        <p:spPr>
          <a:xfrm>
            <a:off x="4710953" y="67235"/>
            <a:ext cx="1972236" cy="1035424"/>
          </a:xfrm>
          <a:prstGeom prst="rect">
            <a:avLst/>
          </a:prstGeom>
        </p:spPr>
      </p:pic>
      <p:pic>
        <p:nvPicPr>
          <p:cNvPr id="9" name="Picture 8"/>
          <p:cNvPicPr>
            <a:picLocks noChangeAspect="1"/>
          </p:cNvPicPr>
          <p:nvPr userDrawn="1"/>
        </p:nvPicPr>
        <p:blipFill rotWithShape="1">
          <a:blip r:embed="rId15">
            <a:lum bright="70000" contrast="-70000"/>
            <a:extLst>
              <a:ext uri="{28A0092B-C50C-407E-A947-70E740481C1C}">
                <a14:useLocalDpi xmlns:a14="http://schemas.microsoft.com/office/drawing/2010/main" val="0"/>
              </a:ext>
            </a:extLst>
          </a:blip>
          <a:srcRect l="14761" t="20208" r="13139" b="19227"/>
          <a:stretch/>
        </p:blipFill>
        <p:spPr>
          <a:xfrm>
            <a:off x="11037204" y="67235"/>
            <a:ext cx="1008530" cy="847165"/>
          </a:xfrm>
          <a:prstGeom prst="rect">
            <a:avLst/>
          </a:prstGeom>
        </p:spPr>
      </p:pic>
      <p:sp>
        <p:nvSpPr>
          <p:cNvPr id="10" name="Footer Placeholder 9"/>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Pembelajaran Daring </a:t>
            </a:r>
            <a:r>
              <a:rPr lang="en-US" dirty="0" err="1" smtClean="0"/>
              <a:t>Kolaboratif</a:t>
            </a:r>
            <a:endParaRPr lang="en-US" dirty="0" smtClean="0"/>
          </a:p>
          <a:p>
            <a:endParaRPr lang="en-US" dirty="0"/>
          </a:p>
        </p:txBody>
      </p:sp>
    </p:spTree>
    <p:extLst>
      <p:ext uri="{BB962C8B-B14F-4D97-AF65-F5344CB8AC3E}">
        <p14:creationId xmlns:p14="http://schemas.microsoft.com/office/powerpoint/2010/main" val="1325451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8799"/>
            <a:ext cx="9144000" cy="1681163"/>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dirty="0"/>
              <a:t>Human Resource Management </a:t>
            </a:r>
            <a:r>
              <a:rPr lang="en-US" dirty="0" smtClean="0"/>
              <a:t>Introduction</a:t>
            </a:r>
            <a:endParaRPr lang="en-US" dirty="0"/>
          </a:p>
        </p:txBody>
      </p:sp>
      <p:sp>
        <p:nvSpPr>
          <p:cNvPr id="3" name="Subtitle 2"/>
          <p:cNvSpPr>
            <a:spLocks noGrp="1"/>
          </p:cNvSpPr>
          <p:nvPr>
            <p:ph type="subTitle" idx="1"/>
          </p:nvPr>
        </p:nvSpPr>
        <p:spPr>
          <a:xfrm>
            <a:off x="1524000" y="3861345"/>
            <a:ext cx="9144000" cy="492290"/>
          </a:xfrm>
        </p:spPr>
        <p:txBody>
          <a:bodyPr/>
          <a:lstStyle/>
          <a:p>
            <a:r>
              <a:rPr lang="en-US" altLang="en-US" dirty="0" err="1"/>
              <a:t>Elperida</a:t>
            </a:r>
            <a:r>
              <a:rPr lang="en-US" altLang="en-US" dirty="0"/>
              <a:t> </a:t>
            </a:r>
            <a:r>
              <a:rPr lang="en-US" altLang="en-US" dirty="0" err="1"/>
              <a:t>Sinurat</a:t>
            </a:r>
            <a:endParaRPr lang="en-US" altLang="en-US" dirty="0"/>
          </a:p>
          <a:p>
            <a:endParaRPr lang="en-US" dirty="0"/>
          </a:p>
        </p:txBody>
      </p:sp>
    </p:spTree>
    <p:extLst>
      <p:ext uri="{BB962C8B-B14F-4D97-AF65-F5344CB8AC3E}">
        <p14:creationId xmlns:p14="http://schemas.microsoft.com/office/powerpoint/2010/main" val="1903917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nip Same Side Corner Rectangle 2"/>
          <p:cNvSpPr/>
          <p:nvPr/>
        </p:nvSpPr>
        <p:spPr>
          <a:xfrm>
            <a:off x="2620370" y="1869743"/>
            <a:ext cx="6469039" cy="3493827"/>
          </a:xfrm>
          <a:prstGeom prst="snip2Same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dirty="0">
                <a:solidFill>
                  <a:schemeClr val="tx1"/>
                </a:solidFill>
              </a:rPr>
              <a:t>The fundamental goal of strategic HRM is to develop strategic capabilities that ensure the organization has skilled, engaged, and motivated employees in order to achieve sustainable competitive advantage.</a:t>
            </a:r>
          </a:p>
        </p:txBody>
      </p:sp>
    </p:spTree>
    <p:extLst>
      <p:ext uri="{BB962C8B-B14F-4D97-AF65-F5344CB8AC3E}">
        <p14:creationId xmlns:p14="http://schemas.microsoft.com/office/powerpoint/2010/main" val="2677944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2791" y="1160059"/>
            <a:ext cx="10515600" cy="735345"/>
          </a:xfrm>
        </p:spPr>
        <p:txBody>
          <a:bodyPr/>
          <a:lstStyle/>
          <a:p>
            <a:r>
              <a:rPr lang="en-US" b="1" dirty="0"/>
              <a:t>Functions of Human Resource Management</a:t>
            </a:r>
          </a:p>
        </p:txBody>
      </p:sp>
      <p:sp>
        <p:nvSpPr>
          <p:cNvPr id="4" name="Rectangle 3"/>
          <p:cNvSpPr/>
          <p:nvPr/>
        </p:nvSpPr>
        <p:spPr>
          <a:xfrm>
            <a:off x="700585" y="2069950"/>
            <a:ext cx="6096000" cy="4275914"/>
          </a:xfrm>
          <a:prstGeom prst="rect">
            <a:avLst/>
          </a:prstGeom>
        </p:spPr>
        <p:txBody>
          <a:bodyPr>
            <a:spAutoFit/>
          </a:bodyPr>
          <a:lstStyle/>
          <a:p>
            <a:pPr marL="457200" indent="-228600">
              <a:lnSpc>
                <a:spcPct val="107000"/>
              </a:lnSpc>
              <a:spcAft>
                <a:spcPts val="800"/>
              </a:spcAft>
            </a:pPr>
            <a:r>
              <a:rPr lang="en-US" sz="2000" dirty="0">
                <a:latin typeface="Wingdings 3" panose="05040102010807070707" pitchFamily="18" charset="2"/>
                <a:ea typeface="Times New Roman" panose="02020603050405020304" pitchFamily="18" charset="0"/>
                <a:cs typeface="Times New Roman" panose="02020603050405020304" pitchFamily="18" charset="0"/>
              </a:rPr>
              <a: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Employee Planning</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pPr>
            <a:r>
              <a:rPr lang="en-US" sz="2000" dirty="0">
                <a:latin typeface="Wingdings 3" panose="05040102010807070707" pitchFamily="18" charset="2"/>
                <a:ea typeface="Times New Roman" panose="02020603050405020304" pitchFamily="18" charset="0"/>
                <a:cs typeface="Times New Roman" panose="02020603050405020304" pitchFamily="18" charset="0"/>
              </a:rPr>
              <a: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Recruitment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pPr>
            <a:r>
              <a:rPr lang="en-US" sz="2000" dirty="0">
                <a:latin typeface="Wingdings 3" panose="05040102010807070707" pitchFamily="18" charset="2"/>
                <a:ea typeface="Times New Roman" panose="02020603050405020304" pitchFamily="18" charset="0"/>
                <a:cs typeface="Times New Roman" panose="02020603050405020304" pitchFamily="18" charset="0"/>
              </a:rPr>
              <a: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Selection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pPr>
            <a:r>
              <a:rPr lang="en-US" sz="2000" dirty="0">
                <a:latin typeface="Wingdings 3" panose="05040102010807070707" pitchFamily="18" charset="2"/>
                <a:ea typeface="Times New Roman" panose="02020603050405020304" pitchFamily="18" charset="0"/>
                <a:cs typeface="Times New Roman" panose="02020603050405020304" pitchFamily="18" charset="0"/>
              </a:rPr>
              <a: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Orientation, Training and Development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pPr>
            <a:r>
              <a:rPr lang="en-US" sz="2000" dirty="0">
                <a:latin typeface="Wingdings 3" panose="05040102010807070707" pitchFamily="18" charset="2"/>
                <a:ea typeface="Times New Roman" panose="02020603050405020304" pitchFamily="18" charset="0"/>
                <a:cs typeface="Times New Roman" panose="02020603050405020304" pitchFamily="18" charset="0"/>
              </a:rPr>
              <a: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Performance Assessment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pPr>
            <a:r>
              <a:rPr lang="en-US" sz="2000" dirty="0">
                <a:latin typeface="Wingdings 3" panose="05040102010807070707" pitchFamily="18" charset="2"/>
                <a:ea typeface="Times New Roman" panose="02020603050405020304" pitchFamily="18" charset="0"/>
                <a:cs typeface="Times New Roman" panose="02020603050405020304" pitchFamily="18" charset="0"/>
              </a:rPr>
              <a: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Awards and Compensation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pPr>
            <a:r>
              <a:rPr lang="en-US" sz="2000" dirty="0">
                <a:latin typeface="Wingdings 3" panose="05040102010807070707" pitchFamily="18" charset="2"/>
                <a:ea typeface="Times New Roman" panose="02020603050405020304" pitchFamily="18" charset="0"/>
                <a:cs typeface="Times New Roman" panose="02020603050405020304" pitchFamily="18" charset="0"/>
              </a:rPr>
              <a: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Integration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pPr>
            <a:r>
              <a:rPr lang="en-US" sz="2000" dirty="0">
                <a:latin typeface="Wingdings 3" panose="05040102010807070707" pitchFamily="18" charset="2"/>
                <a:ea typeface="Times New Roman" panose="02020603050405020304" pitchFamily="18" charset="0"/>
                <a:cs typeface="Times New Roman" panose="02020603050405020304" pitchFamily="18" charset="0"/>
              </a:rPr>
              <a: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Stops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457200" indent="-228600">
              <a:lnSpc>
                <a:spcPct val="107000"/>
              </a:lnSpc>
              <a:spcAft>
                <a:spcPts val="800"/>
              </a:spcAft>
            </a:pPr>
            <a:r>
              <a:rPr lang="en-US" sz="2000" dirty="0">
                <a:latin typeface="Wingdings 3" panose="05040102010807070707" pitchFamily="18" charset="2"/>
                <a:ea typeface="Times New Roman" panose="02020603050405020304" pitchFamily="18" charset="0"/>
                <a:cs typeface="Times New Roman" panose="02020603050405020304" pitchFamily="18" charset="0"/>
              </a:rPr>
              <a:t>}</a:t>
            </a:r>
            <a:r>
              <a:rPr lang="en-U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HR Maintenance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0525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20871" y="1704900"/>
            <a:ext cx="6168879" cy="3719471"/>
          </a:xfrm>
          <a:prstGeom prst="rect">
            <a:avLst/>
          </a:prstGeom>
        </p:spPr>
      </p:pic>
    </p:spTree>
    <p:extLst>
      <p:ext uri="{BB962C8B-B14F-4D97-AF65-F5344CB8AC3E}">
        <p14:creationId xmlns:p14="http://schemas.microsoft.com/office/powerpoint/2010/main" val="3622234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990" y="855803"/>
            <a:ext cx="10515600" cy="1325563"/>
          </a:xfrm>
        </p:spPr>
        <p:txBody>
          <a:bodyPr/>
          <a:lstStyle/>
          <a:p>
            <a:r>
              <a:rPr lang="en-US" b="1" dirty="0"/>
              <a:t>Introduction to HRM</a:t>
            </a:r>
            <a:endParaRPr lang="en-US" dirty="0"/>
          </a:p>
        </p:txBody>
      </p:sp>
      <p:sp>
        <p:nvSpPr>
          <p:cNvPr id="4" name="Rounded Rectangle 3"/>
          <p:cNvSpPr/>
          <p:nvPr/>
        </p:nvSpPr>
        <p:spPr>
          <a:xfrm>
            <a:off x="968990" y="2442948"/>
            <a:ext cx="10343866" cy="14330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One of the organizational resources that plays a crucial role in achieving organizational goals is human resources.</a:t>
            </a:r>
          </a:p>
          <a:p>
            <a:pPr algn="ctr"/>
            <a:endParaRPr lang="en-US" sz="2800" dirty="0">
              <a:solidFill>
                <a:schemeClr val="tx1"/>
              </a:solidFill>
            </a:endParaRPr>
          </a:p>
        </p:txBody>
      </p:sp>
      <p:sp>
        <p:nvSpPr>
          <p:cNvPr id="5" name="Rounded Rectangle 4"/>
          <p:cNvSpPr/>
          <p:nvPr/>
        </p:nvSpPr>
        <p:spPr>
          <a:xfrm>
            <a:off x="968990" y="4137545"/>
            <a:ext cx="10343866" cy="14330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rPr>
              <a:t>Successful managers are those who can view human resources as an asset that must be managed in accordance with business needs.</a:t>
            </a:r>
          </a:p>
          <a:p>
            <a:endParaRPr lang="en-US" sz="2800" dirty="0">
              <a:solidFill>
                <a:schemeClr val="tx1"/>
              </a:solidFill>
            </a:endParaRPr>
          </a:p>
        </p:txBody>
      </p:sp>
    </p:spTree>
    <p:extLst>
      <p:ext uri="{BB962C8B-B14F-4D97-AF65-F5344CB8AC3E}">
        <p14:creationId xmlns:p14="http://schemas.microsoft.com/office/powerpoint/2010/main" val="148026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8424" y="2284947"/>
            <a:ext cx="9457898" cy="206210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en-US" sz="3200" dirty="0"/>
              <a:t>One way related to HR to become a source of competitive advantage is through the enhancement of human capital to be able to recognize and adapt to an ever-changing environment.</a:t>
            </a:r>
          </a:p>
        </p:txBody>
      </p:sp>
    </p:spTree>
    <p:extLst>
      <p:ext uri="{BB962C8B-B14F-4D97-AF65-F5344CB8AC3E}">
        <p14:creationId xmlns:p14="http://schemas.microsoft.com/office/powerpoint/2010/main" val="2871965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5278722" y="1526381"/>
            <a:ext cx="6172200" cy="3509643"/>
          </a:xfrm>
        </p:spPr>
        <p:txBody>
          <a:bodyPr>
            <a:normAutofit lnSpcReduction="10000"/>
          </a:bodyPr>
          <a:lstStyle/>
          <a:p>
            <a:pPr marL="0" indent="0" algn="just">
              <a:buNone/>
            </a:pPr>
            <a:r>
              <a:rPr lang="en-US" dirty="0"/>
              <a:t>To win the competition in the market, HR must be managed well: making the right </a:t>
            </a:r>
            <a:r>
              <a:rPr lang="en-US" dirty="0" smtClean="0"/>
              <a:t>decision, and managing </a:t>
            </a:r>
            <a:r>
              <a:rPr lang="en-US" dirty="0"/>
              <a:t>appropriate environmental changes such as technology, business restructuring, </a:t>
            </a:r>
            <a:r>
              <a:rPr lang="en-US" dirty="0" smtClean="0"/>
              <a:t>competitors, and social</a:t>
            </a:r>
            <a:r>
              <a:rPr lang="en-US" dirty="0"/>
              <a:t>, political, and legal changes.</a:t>
            </a:r>
          </a:p>
        </p:txBody>
      </p:sp>
      <p:sp>
        <p:nvSpPr>
          <p:cNvPr id="7" name="Text Placeholder 6"/>
          <p:cNvSpPr>
            <a:spLocks noGrp="1"/>
          </p:cNvSpPr>
          <p:nvPr>
            <p:ph type="body" sz="half" idx="2"/>
          </p:nvPr>
        </p:nvSpPr>
        <p:spPr>
          <a:xfrm>
            <a:off x="798845" y="1551508"/>
            <a:ext cx="3932237" cy="2718073"/>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algn="just"/>
            <a:r>
              <a:rPr lang="en-US" sz="3200" dirty="0"/>
              <a:t>Nowadays, the rapidly changing business environment demands the role of HR in competitive advantage</a:t>
            </a:r>
            <a:r>
              <a:rPr lang="en-US" sz="3200" dirty="0" smtClean="0"/>
              <a:t>.</a:t>
            </a:r>
            <a:endParaRPr lang="en-US" sz="3200" dirty="0"/>
          </a:p>
        </p:txBody>
      </p:sp>
    </p:spTree>
    <p:extLst>
      <p:ext uri="{BB962C8B-B14F-4D97-AF65-F5344CB8AC3E}">
        <p14:creationId xmlns:p14="http://schemas.microsoft.com/office/powerpoint/2010/main" val="1645472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24552" y="1306823"/>
            <a:ext cx="10515600" cy="1325563"/>
          </a:xfrm>
        </p:spPr>
        <p:txBody>
          <a:bodyPr/>
          <a:lstStyle/>
          <a:p>
            <a:r>
              <a:rPr lang="en-US" b="1" dirty="0"/>
              <a:t>The Importance of HRM</a:t>
            </a:r>
          </a:p>
        </p:txBody>
      </p:sp>
      <p:sp>
        <p:nvSpPr>
          <p:cNvPr id="6" name="Content Placeholder 5"/>
          <p:cNvSpPr>
            <a:spLocks noGrp="1"/>
          </p:cNvSpPr>
          <p:nvPr>
            <p:ph sz="half" idx="1"/>
          </p:nvPr>
        </p:nvSpPr>
        <p:spPr>
          <a:xfrm>
            <a:off x="824552" y="2494367"/>
            <a:ext cx="5181600" cy="3333229"/>
          </a:xfrm>
        </p:spPr>
        <p:style>
          <a:lnRef idx="1">
            <a:schemeClr val="accent2"/>
          </a:lnRef>
          <a:fillRef idx="2">
            <a:schemeClr val="accent2"/>
          </a:fillRef>
          <a:effectRef idx="1">
            <a:schemeClr val="accent2"/>
          </a:effectRef>
          <a:fontRef idx="minor">
            <a:schemeClr val="dk1"/>
          </a:fontRef>
        </p:style>
        <p:txBody>
          <a:bodyPr/>
          <a:lstStyle/>
          <a:p>
            <a:r>
              <a:rPr lang="en-US" dirty="0"/>
              <a:t>Human resource management plays a crucial role in enhancing the effectiveness and efficiency of an organization in achieving its goals. Broadly speaking, human resource management provides significant benefits to the organization.</a:t>
            </a:r>
          </a:p>
        </p:txBody>
      </p:sp>
      <p:sp>
        <p:nvSpPr>
          <p:cNvPr id="7" name="Content Placeholder 6"/>
          <p:cNvSpPr>
            <a:spLocks noGrp="1"/>
          </p:cNvSpPr>
          <p:nvPr>
            <p:ph sz="half" idx="2"/>
          </p:nvPr>
        </p:nvSpPr>
        <p:spPr>
          <a:xfrm>
            <a:off x="6158552" y="2494367"/>
            <a:ext cx="5181600" cy="3333229"/>
          </a:xfrm>
        </p:spPr>
        <p:style>
          <a:lnRef idx="1">
            <a:schemeClr val="accent3"/>
          </a:lnRef>
          <a:fillRef idx="2">
            <a:schemeClr val="accent3"/>
          </a:fillRef>
          <a:effectRef idx="1">
            <a:schemeClr val="accent3"/>
          </a:effectRef>
          <a:fontRef idx="minor">
            <a:schemeClr val="dk1"/>
          </a:fontRef>
        </p:style>
        <p:txBody>
          <a:bodyPr/>
          <a:lstStyle/>
          <a:p>
            <a:r>
              <a:rPr lang="en-US" dirty="0"/>
              <a:t>The important role of human resources in an organization lies in the potential that human resources possess, which can be utilized to achieve success in reaching goals, both individually and within the organization.</a:t>
            </a:r>
          </a:p>
        </p:txBody>
      </p:sp>
    </p:spTree>
    <p:extLst>
      <p:ext uri="{BB962C8B-B14F-4D97-AF65-F5344CB8AC3E}">
        <p14:creationId xmlns:p14="http://schemas.microsoft.com/office/powerpoint/2010/main" val="3699657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129399"/>
            <a:ext cx="10515600" cy="1325563"/>
          </a:xfrm>
          <a:prstGeom prst="roundRect">
            <a:avLst/>
          </a:prstGeom>
        </p:spPr>
        <p:style>
          <a:lnRef idx="1">
            <a:schemeClr val="accent6"/>
          </a:lnRef>
          <a:fillRef idx="2">
            <a:schemeClr val="accent6"/>
          </a:fillRef>
          <a:effectRef idx="1">
            <a:schemeClr val="accent6"/>
          </a:effectRef>
          <a:fontRef idx="minor">
            <a:schemeClr val="dk1"/>
          </a:fontRef>
        </p:style>
        <p:txBody>
          <a:bodyPr/>
          <a:lstStyle/>
          <a:p>
            <a:r>
              <a:rPr lang="en-US" b="1" dirty="0"/>
              <a:t>Trends Shaping HRM in the Future</a:t>
            </a:r>
          </a:p>
        </p:txBody>
      </p:sp>
      <p:sp>
        <p:nvSpPr>
          <p:cNvPr id="6" name="Rectangle 5"/>
          <p:cNvSpPr/>
          <p:nvPr/>
        </p:nvSpPr>
        <p:spPr>
          <a:xfrm>
            <a:off x="973540" y="2782508"/>
            <a:ext cx="8593540" cy="3108543"/>
          </a:xfrm>
          <a:prstGeom prst="rect">
            <a:avLst/>
          </a:prstGeom>
        </p:spPr>
        <p:txBody>
          <a:bodyPr wrap="square">
            <a:spAutoFit/>
          </a:bodyPr>
          <a:lstStyle/>
          <a:p>
            <a:pPr marL="285750" indent="-285750">
              <a:buFont typeface="Wingdings" panose="05000000000000000000" pitchFamily="2" charset="2"/>
              <a:buChar char="q"/>
            </a:pPr>
            <a:r>
              <a:rPr lang="en-US" sz="2800" dirty="0"/>
              <a:t>Companies should: </a:t>
            </a:r>
            <a:endParaRPr lang="en-US" sz="2800" dirty="0" smtClean="0"/>
          </a:p>
          <a:p>
            <a:pPr marL="285750" indent="-285750">
              <a:buFont typeface="Wingdings" panose="05000000000000000000" pitchFamily="2" charset="2"/>
              <a:buChar char="q"/>
            </a:pPr>
            <a:r>
              <a:rPr lang="en-US" sz="2800" dirty="0" smtClean="0"/>
              <a:t>More </a:t>
            </a:r>
            <a:r>
              <a:rPr lang="en-US" sz="2800" dirty="0"/>
              <a:t>competitive </a:t>
            </a:r>
            <a:endParaRPr lang="en-US" sz="2800" dirty="0" smtClean="0"/>
          </a:p>
          <a:p>
            <a:pPr marL="285750" indent="-285750">
              <a:buFont typeface="Wingdings" panose="05000000000000000000" pitchFamily="2" charset="2"/>
              <a:buChar char="q"/>
            </a:pPr>
            <a:r>
              <a:rPr lang="en-US" sz="2800" dirty="0" smtClean="0"/>
              <a:t>Faster </a:t>
            </a:r>
          </a:p>
          <a:p>
            <a:pPr marL="285750" indent="-285750">
              <a:buFont typeface="Wingdings" panose="05000000000000000000" pitchFamily="2" charset="2"/>
              <a:buChar char="q"/>
            </a:pPr>
            <a:r>
              <a:rPr lang="en-US" sz="2800" dirty="0" smtClean="0"/>
              <a:t>More </a:t>
            </a:r>
            <a:r>
              <a:rPr lang="en-US" sz="2800" dirty="0"/>
              <a:t>responsive </a:t>
            </a:r>
            <a:endParaRPr lang="en-US" sz="2800" dirty="0" smtClean="0"/>
          </a:p>
          <a:p>
            <a:pPr marL="285750" indent="-285750">
              <a:buFont typeface="Wingdings" panose="05000000000000000000" pitchFamily="2" charset="2"/>
              <a:buChar char="q"/>
            </a:pPr>
            <a:r>
              <a:rPr lang="en-US" sz="2800" dirty="0" smtClean="0"/>
              <a:t>More </a:t>
            </a:r>
            <a:r>
              <a:rPr lang="en-US" sz="2800" dirty="0"/>
              <a:t>cost-effective </a:t>
            </a:r>
            <a:endParaRPr lang="en-US" sz="2800" dirty="0" smtClean="0"/>
          </a:p>
          <a:p>
            <a:pPr marL="285750" indent="-285750">
              <a:buFont typeface="Wingdings" panose="05000000000000000000" pitchFamily="2" charset="2"/>
              <a:buChar char="q"/>
            </a:pPr>
            <a:r>
              <a:rPr lang="en-US" sz="2800" dirty="0" smtClean="0"/>
              <a:t>Oriented </a:t>
            </a:r>
            <a:r>
              <a:rPr lang="en-US" sz="2800" dirty="0"/>
              <a:t>human capital </a:t>
            </a:r>
            <a:endParaRPr lang="en-US" sz="2800" dirty="0" smtClean="0"/>
          </a:p>
          <a:p>
            <a:pPr marL="285750" indent="-285750">
              <a:buFont typeface="Wingdings" panose="05000000000000000000" pitchFamily="2" charset="2"/>
              <a:buChar char="q"/>
            </a:pPr>
            <a:r>
              <a:rPr lang="en-US" sz="2800" dirty="0" smtClean="0"/>
              <a:t>More </a:t>
            </a:r>
            <a:r>
              <a:rPr lang="en-US" sz="2800" dirty="0"/>
              <a:t>scientific in the way they make decisions</a:t>
            </a:r>
          </a:p>
        </p:txBody>
      </p:sp>
    </p:spTree>
    <p:extLst>
      <p:ext uri="{BB962C8B-B14F-4D97-AF65-F5344CB8AC3E}">
        <p14:creationId xmlns:p14="http://schemas.microsoft.com/office/powerpoint/2010/main" val="2919355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4801" y="2480527"/>
            <a:ext cx="4347949" cy="1325563"/>
          </a:xfrm>
        </p:spPr>
        <p:txBody>
          <a:bodyPr>
            <a:normAutofit fontScale="90000"/>
          </a:bodyPr>
          <a:lstStyle/>
          <a:p>
            <a:pPr algn="ctr"/>
            <a:r>
              <a:rPr lang="en-US" b="1" dirty="0"/>
              <a:t>Important Components of HRM</a:t>
            </a:r>
          </a:p>
        </p:txBody>
      </p:sp>
      <p:sp>
        <p:nvSpPr>
          <p:cNvPr id="3" name="Rectangle 2"/>
          <p:cNvSpPr/>
          <p:nvPr/>
        </p:nvSpPr>
        <p:spPr>
          <a:xfrm>
            <a:off x="7256057" y="2266145"/>
            <a:ext cx="4385481" cy="1754326"/>
          </a:xfrm>
          <a:prstGeom prst="rect">
            <a:avLst/>
          </a:prstGeom>
        </p:spPr>
        <p:txBody>
          <a:bodyPr wrap="square">
            <a:spAutoFit/>
          </a:bodyPr>
          <a:lstStyle/>
          <a:p>
            <a:pPr marL="457200" indent="-228600"/>
            <a:r>
              <a:rPr lang="en-US" sz="3600" dirty="0" smtClean="0">
                <a:latin typeface="Wingdings 3" panose="05040102010807070707" pitchFamily="18" charset="2"/>
              </a:rPr>
              <a:t>}</a:t>
            </a:r>
            <a:r>
              <a:rPr lang="en-US" sz="1100" dirty="0">
                <a:latin typeface="Times New Roman" panose="02020603050405020304" pitchFamily="18" charset="0"/>
              </a:rPr>
              <a:t>  </a:t>
            </a:r>
            <a:r>
              <a:rPr lang="en-US" sz="3600" dirty="0"/>
              <a:t>Leader</a:t>
            </a:r>
          </a:p>
          <a:p>
            <a:pPr marL="457200" indent="-228600"/>
            <a:r>
              <a:rPr lang="en-US" sz="3600" dirty="0">
                <a:latin typeface="Wingdings 3" panose="05040102010807070707" pitchFamily="18" charset="2"/>
              </a:rPr>
              <a:t>}</a:t>
            </a:r>
            <a:r>
              <a:rPr lang="en-US" sz="1100" dirty="0">
                <a:latin typeface="Times New Roman" panose="02020603050405020304" pitchFamily="18" charset="0"/>
              </a:rPr>
              <a:t>  </a:t>
            </a:r>
            <a:r>
              <a:rPr lang="en-US" sz="3600" dirty="0"/>
              <a:t>Entrepreneurs, and </a:t>
            </a:r>
          </a:p>
          <a:p>
            <a:pPr marL="457200" indent="-228600"/>
            <a:r>
              <a:rPr lang="en-US" sz="3600" dirty="0">
                <a:latin typeface="Wingdings 3" panose="05040102010807070707" pitchFamily="18" charset="2"/>
              </a:rPr>
              <a:t>}</a:t>
            </a:r>
            <a:r>
              <a:rPr lang="en-US" sz="1100" dirty="0">
                <a:latin typeface="Times New Roman" panose="02020603050405020304" pitchFamily="18" charset="0"/>
              </a:rPr>
              <a:t>  </a:t>
            </a:r>
            <a:r>
              <a:rPr lang="en-US" sz="3600" dirty="0" smtClean="0"/>
              <a:t>Employee</a:t>
            </a:r>
            <a:endParaRPr lang="en-US" sz="3600" dirty="0">
              <a:effectLst/>
            </a:endParaRPr>
          </a:p>
        </p:txBody>
      </p:sp>
      <p:sp>
        <p:nvSpPr>
          <p:cNvPr id="4" name="Rectangle 3"/>
          <p:cNvSpPr/>
          <p:nvPr/>
        </p:nvSpPr>
        <p:spPr>
          <a:xfrm>
            <a:off x="250775" y="4402372"/>
            <a:ext cx="6096000" cy="369332"/>
          </a:xfrm>
          <a:prstGeom prst="rect">
            <a:avLst/>
          </a:prstGeom>
        </p:spPr>
        <p:txBody>
          <a:bodyPr>
            <a:spAutoFit/>
          </a:bodyPr>
          <a:lstStyle/>
          <a:p>
            <a:pPr marL="457200" indent="-228600"/>
            <a:r>
              <a:rPr lang="en-US" dirty="0">
                <a:solidFill>
                  <a:srgbClr val="0F0F5F"/>
                </a:solidFill>
              </a:rPr>
              <a:t>According to </a:t>
            </a:r>
            <a:r>
              <a:rPr lang="en-US" dirty="0" err="1">
                <a:solidFill>
                  <a:srgbClr val="0F0F5F"/>
                </a:solidFill>
              </a:rPr>
              <a:t>Kastra</a:t>
            </a:r>
            <a:r>
              <a:rPr lang="en-US" dirty="0">
                <a:solidFill>
                  <a:srgbClr val="0F0F5F"/>
                </a:solidFill>
              </a:rPr>
              <a:t> (2012), the MSDM component </a:t>
            </a:r>
            <a:r>
              <a:rPr lang="en-US" dirty="0" smtClean="0">
                <a:solidFill>
                  <a:srgbClr val="0F0F5F"/>
                </a:solidFill>
              </a:rPr>
              <a:t>consist of</a:t>
            </a:r>
            <a:r>
              <a:rPr lang="en-US" dirty="0">
                <a:solidFill>
                  <a:srgbClr val="0F0F5F"/>
                </a:solidFill>
              </a:rPr>
              <a:t>:</a:t>
            </a:r>
            <a:endParaRPr lang="en-US" dirty="0"/>
          </a:p>
        </p:txBody>
      </p:sp>
      <p:sp>
        <p:nvSpPr>
          <p:cNvPr id="5" name="Right Arrow 4"/>
          <p:cNvSpPr/>
          <p:nvPr/>
        </p:nvSpPr>
        <p:spPr>
          <a:xfrm>
            <a:off x="5472750" y="2879678"/>
            <a:ext cx="1405719" cy="61414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887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31628"/>
            <a:ext cx="10515600" cy="887104"/>
          </a:xfrm>
        </p:spPr>
        <p:txBody>
          <a:bodyPr/>
          <a:lstStyle/>
          <a:p>
            <a:r>
              <a:rPr lang="en-US" b="1" dirty="0"/>
              <a:t>Resources Needed</a:t>
            </a:r>
          </a:p>
        </p:txBody>
      </p:sp>
      <p:sp>
        <p:nvSpPr>
          <p:cNvPr id="3" name="Pentagon 2"/>
          <p:cNvSpPr/>
          <p:nvPr/>
        </p:nvSpPr>
        <p:spPr>
          <a:xfrm>
            <a:off x="838200" y="2169994"/>
            <a:ext cx="4085230" cy="928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Man (Human) </a:t>
            </a:r>
            <a:endParaRPr lang="en-US" sz="3600" dirty="0">
              <a:solidFill>
                <a:schemeClr val="tx1"/>
              </a:solidFill>
            </a:endParaRPr>
          </a:p>
        </p:txBody>
      </p:sp>
      <p:sp>
        <p:nvSpPr>
          <p:cNvPr id="4" name="Pentagon 3"/>
          <p:cNvSpPr/>
          <p:nvPr/>
        </p:nvSpPr>
        <p:spPr>
          <a:xfrm>
            <a:off x="838200" y="3400567"/>
            <a:ext cx="4085230" cy="928048"/>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dirty="0" smtClean="0">
                <a:solidFill>
                  <a:schemeClr val="tx1"/>
                </a:solidFill>
              </a:rPr>
              <a:t>Money</a:t>
            </a:r>
            <a:endParaRPr lang="en-US" sz="3600" dirty="0">
              <a:solidFill>
                <a:schemeClr val="tx1"/>
              </a:solidFill>
            </a:endParaRPr>
          </a:p>
        </p:txBody>
      </p:sp>
      <p:sp>
        <p:nvSpPr>
          <p:cNvPr id="5" name="Pentagon 4"/>
          <p:cNvSpPr/>
          <p:nvPr/>
        </p:nvSpPr>
        <p:spPr>
          <a:xfrm>
            <a:off x="838200" y="4685731"/>
            <a:ext cx="4085230" cy="928048"/>
          </a:xfrm>
          <a:prstGeom prst="homePlat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600">
                <a:solidFill>
                  <a:schemeClr val="tx1"/>
                </a:solidFill>
              </a:rPr>
              <a:t>Material</a:t>
            </a:r>
            <a:endParaRPr lang="en-US" sz="3600">
              <a:solidFill>
                <a:schemeClr val="tx1"/>
              </a:solidFill>
            </a:endParaRPr>
          </a:p>
        </p:txBody>
      </p:sp>
      <p:sp>
        <p:nvSpPr>
          <p:cNvPr id="6" name="Pentagon 5"/>
          <p:cNvSpPr/>
          <p:nvPr/>
        </p:nvSpPr>
        <p:spPr>
          <a:xfrm>
            <a:off x="7173034" y="2169994"/>
            <a:ext cx="4085230" cy="92804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a:solidFill>
                  <a:schemeClr val="tx1"/>
                </a:solidFill>
              </a:rPr>
              <a:t>Machine</a:t>
            </a:r>
            <a:endParaRPr lang="en-US" sz="3600">
              <a:solidFill>
                <a:schemeClr val="tx1"/>
              </a:solidFill>
            </a:endParaRPr>
          </a:p>
        </p:txBody>
      </p:sp>
      <p:sp>
        <p:nvSpPr>
          <p:cNvPr id="7" name="Pentagon 6"/>
          <p:cNvSpPr/>
          <p:nvPr/>
        </p:nvSpPr>
        <p:spPr>
          <a:xfrm>
            <a:off x="7173034" y="3400567"/>
            <a:ext cx="4085230" cy="928048"/>
          </a:xfrm>
          <a:prstGeom prst="homePlat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a:solidFill>
                  <a:schemeClr val="tx1"/>
                </a:solidFill>
              </a:rPr>
              <a:t>Method</a:t>
            </a:r>
            <a:endParaRPr lang="en-US" sz="3600">
              <a:solidFill>
                <a:schemeClr val="tx1"/>
              </a:solidFill>
            </a:endParaRPr>
          </a:p>
        </p:txBody>
      </p:sp>
      <p:sp>
        <p:nvSpPr>
          <p:cNvPr id="8" name="Pentagon 7"/>
          <p:cNvSpPr/>
          <p:nvPr/>
        </p:nvSpPr>
        <p:spPr>
          <a:xfrm>
            <a:off x="7173034" y="4685731"/>
            <a:ext cx="4085230" cy="928048"/>
          </a:xfrm>
          <a:prstGeom prst="homePlat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600">
                <a:solidFill>
                  <a:schemeClr val="tx1"/>
                </a:solidFill>
              </a:rPr>
              <a:t>Market </a:t>
            </a:r>
            <a:endParaRPr lang="en-US" sz="3600">
              <a:solidFill>
                <a:schemeClr val="tx1"/>
              </a:solidFill>
            </a:endParaRPr>
          </a:p>
        </p:txBody>
      </p:sp>
    </p:spTree>
    <p:extLst>
      <p:ext uri="{BB962C8B-B14F-4D97-AF65-F5344CB8AC3E}">
        <p14:creationId xmlns:p14="http://schemas.microsoft.com/office/powerpoint/2010/main" val="1423526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234" y="760910"/>
            <a:ext cx="3474494" cy="1325563"/>
          </a:xfrm>
        </p:spPr>
        <p:txBody>
          <a:bodyPr/>
          <a:lstStyle/>
          <a:p>
            <a:r>
              <a:rPr lang="en-US" b="1" dirty="0"/>
              <a:t>Strategic HRM</a:t>
            </a:r>
          </a:p>
        </p:txBody>
      </p:sp>
      <p:sp>
        <p:nvSpPr>
          <p:cNvPr id="4" name="Oval 3"/>
          <p:cNvSpPr/>
          <p:nvPr/>
        </p:nvSpPr>
        <p:spPr>
          <a:xfrm>
            <a:off x="810904" y="2086473"/>
            <a:ext cx="4730087" cy="42264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Strategic human resource management is a process that involves using a comprehensive approach to developing HR strategies, which are vertically integrated with the business strategy and horizontally integrated with each other.</a:t>
            </a:r>
          </a:p>
          <a:p>
            <a:pPr algn="ctr"/>
            <a:endParaRPr lang="en-US" sz="2000" dirty="0">
              <a:solidFill>
                <a:schemeClr val="tx1"/>
              </a:solidFill>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2749" y="2086473"/>
            <a:ext cx="5744593" cy="3828197"/>
          </a:xfrm>
          <a:prstGeom prst="rect">
            <a:avLst/>
          </a:prstGeom>
        </p:spPr>
      </p:pic>
    </p:spTree>
    <p:extLst>
      <p:ext uri="{BB962C8B-B14F-4D97-AF65-F5344CB8AC3E}">
        <p14:creationId xmlns:p14="http://schemas.microsoft.com/office/powerpoint/2010/main" val="35336415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34</TotalTime>
  <Words>339</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Times New Roman</vt:lpstr>
      <vt:lpstr>Wingdings</vt:lpstr>
      <vt:lpstr>Wingdings 3</vt:lpstr>
      <vt:lpstr>Office Theme</vt:lpstr>
      <vt:lpstr>Human Resource Management Introduction</vt:lpstr>
      <vt:lpstr>Introduction to HRM</vt:lpstr>
      <vt:lpstr>PowerPoint Presentation</vt:lpstr>
      <vt:lpstr>PowerPoint Presentation</vt:lpstr>
      <vt:lpstr>The Importance of HRM</vt:lpstr>
      <vt:lpstr>Trends Shaping HRM in the Future</vt:lpstr>
      <vt:lpstr>Important Components of HRM</vt:lpstr>
      <vt:lpstr>Resources Needed</vt:lpstr>
      <vt:lpstr>Strategic HRM</vt:lpstr>
      <vt:lpstr>PowerPoint Presentation</vt:lpstr>
      <vt:lpstr>Functions of Human Resource Management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Litka Tiadoraria Br Ginting</dc:creator>
  <cp:lastModifiedBy>Litka Tiadoraria Br Ginting</cp:lastModifiedBy>
  <cp:revision>6</cp:revision>
  <dcterms:created xsi:type="dcterms:W3CDTF">2024-08-12T07:57:50Z</dcterms:created>
  <dcterms:modified xsi:type="dcterms:W3CDTF">2024-08-20T03:05:01Z</dcterms:modified>
</cp:coreProperties>
</file>