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58" r:id="rId5"/>
    <p:sldId id="259" r:id="rId6"/>
    <p:sldId id="265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B1D2F-8B2E-4E4C-B107-CD8B2AC08E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A629BF-41B7-4F73-973E-CC62D0BE7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BEDFF-F30C-47AF-844B-71CD32742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BA1A-4822-4814-92E0-77BDDF8DEC20}" type="datetimeFigureOut">
              <a:rPr lang="en-ID" smtClean="0"/>
              <a:t>30/06/2021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D4EA7-5DD1-41A9-B3B5-E61F25221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CAEE5-19F6-48B2-BBAD-FBFBF92C1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1713-15DC-47BB-981E-5F030ADA336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41426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71F23-A804-42A1-8FFC-6C0906163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344BAE-7C04-4AAB-A2D3-4FD019B0C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A1431-F59B-4156-A277-7540FFF66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BA1A-4822-4814-92E0-77BDDF8DEC20}" type="datetimeFigureOut">
              <a:rPr lang="en-ID" smtClean="0"/>
              <a:t>30/06/2021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E8ACF-1946-4182-8A4C-C96963CDB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F3C47-3A0B-4260-9929-F7C24EA84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1713-15DC-47BB-981E-5F030ADA336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346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5767EC-A114-48CB-9386-15FDE1C019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1527A3-C8B5-4E57-AF66-DEE6D6DFF7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5CE43-C570-4693-BF23-4F8097EA7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BA1A-4822-4814-92E0-77BDDF8DEC20}" type="datetimeFigureOut">
              <a:rPr lang="en-ID" smtClean="0"/>
              <a:t>30/06/2021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FF00-EA7C-4DF9-B467-9DB82359C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7732F-F2D7-4598-821F-7E69DF2DA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1713-15DC-47BB-981E-5F030ADA336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03368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34A3A-7A09-4D2A-8CCB-217AC5F1B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86353-4641-43C3-9965-C41430750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D84C9-2E3D-460F-99A6-46D600663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BA1A-4822-4814-92E0-77BDDF8DEC20}" type="datetimeFigureOut">
              <a:rPr lang="en-ID" smtClean="0"/>
              <a:t>30/06/2021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791BE-B485-463B-9143-8F49C4E38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8D98A-B6C2-40D7-A5DF-D4275CC23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1713-15DC-47BB-981E-5F030ADA336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41767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2AC62-6DCA-426D-8F5F-0CF918B38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6910D8-CF94-415F-A7B8-9B35A489B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F8FB8-6CF9-4408-84B9-5758C5895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BA1A-4822-4814-92E0-77BDDF8DEC20}" type="datetimeFigureOut">
              <a:rPr lang="en-ID" smtClean="0"/>
              <a:t>30/06/2021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B4C0D-F3FC-4FC7-8F78-E0F7A0EC8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A1B8A-4302-4C22-9DAD-CB018A755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1713-15DC-47BB-981E-5F030ADA336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44163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D0985-8554-4AC4-8A7D-A37EEB021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EA022-F89B-4BB1-B928-F6A905C23C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C5178-3BD7-4F28-B4E1-52D93FD19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74B384-8D46-46CC-95AC-EDEC9969A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BA1A-4822-4814-92E0-77BDDF8DEC20}" type="datetimeFigureOut">
              <a:rPr lang="en-ID" smtClean="0"/>
              <a:t>30/06/2021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4AD2A-9F10-45D6-BB4B-48962CBF6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3FA352-52D3-449A-9F14-42B6BC756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1713-15DC-47BB-981E-5F030ADA336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6320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F0834-9FBC-49E2-9616-8C0A8DE17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AFEB39-EC43-4C39-B711-05450B11E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066778-E0E4-4508-9EB8-03B12B8C5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91679-532E-405F-BA63-3EC8F6813B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48523F-8039-447F-B7CF-C9F7C22CDF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609E34-4FB7-4335-9F17-6E302E9B2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BA1A-4822-4814-92E0-77BDDF8DEC20}" type="datetimeFigureOut">
              <a:rPr lang="en-ID" smtClean="0"/>
              <a:t>30/06/2021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7E6C54-D4B8-4BCD-8AF6-4EF7C8361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2055B0-C609-45FB-A373-B0A05CC76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1713-15DC-47BB-981E-5F030ADA336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18584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4A7D2-1632-4A19-9F8F-DFA6403D6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C48AC1-C847-43E4-84DC-DD51392C0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BA1A-4822-4814-92E0-77BDDF8DEC20}" type="datetimeFigureOut">
              <a:rPr lang="en-ID" smtClean="0"/>
              <a:t>30/06/2021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AB072E-02E0-4E7A-AD44-86810A7D3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B2A4A2-542F-4997-88B0-A8E1ED9F6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1713-15DC-47BB-981E-5F030ADA336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6470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5758A-0CF7-4B34-86E6-F4F9CF0EF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BA1A-4822-4814-92E0-77BDDF8DEC20}" type="datetimeFigureOut">
              <a:rPr lang="en-ID" smtClean="0"/>
              <a:t>30/06/2021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03D04C-F1F7-4766-AF9C-C83C58B5D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F35588-5B9D-405F-80D9-B54264029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1713-15DC-47BB-981E-5F030ADA336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47340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33122-9D2B-4FFB-902E-113E6FB45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EE166-63B7-475D-957D-81F001F6D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D7321A-7447-4215-BA90-D364A95343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8FBA2C-CBC8-4859-B8B7-9FF24714B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BA1A-4822-4814-92E0-77BDDF8DEC20}" type="datetimeFigureOut">
              <a:rPr lang="en-ID" smtClean="0"/>
              <a:t>30/06/2021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BE214-BB5E-441D-89B5-982AA8644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95F75-4977-49E3-B2CF-AFB9C3B37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1713-15DC-47BB-981E-5F030ADA336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6276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B865A-E12D-4046-830A-D9FC7CAB6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C44D52-85B9-48AB-8FB9-243D923640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77E501-7823-4E62-976D-F44EA46A19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12B950-4932-4CF4-A1D3-394602354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BA1A-4822-4814-92E0-77BDDF8DEC20}" type="datetimeFigureOut">
              <a:rPr lang="en-ID" smtClean="0"/>
              <a:t>30/06/2021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D8E6F2-AC3B-4538-8CAC-71DC34717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44F3F0-6F2A-4A17-BC39-77BFEBABB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1713-15DC-47BB-981E-5F030ADA336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82799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AFDB95-0697-4095-B733-1D2C175FE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0AC0F-2EFA-4194-B3C2-5650D1319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7A590-4E3A-4CE4-AA30-749289751C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4BA1A-4822-4814-92E0-77BDDF8DEC20}" type="datetimeFigureOut">
              <a:rPr lang="en-ID" smtClean="0"/>
              <a:t>30/06/2021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56936-E2ED-4695-901C-ABC8C4A985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14B83-D88F-4ECB-9E8D-A9E8CCEE83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31713-15DC-47BB-981E-5F030ADA336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7052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standards.ieee.org/industry-connections/ai-systems-cities.html?utm_source=beyondstandards&amp;utm_medium=post&amp;utm_campaign=smart-city" TargetMode="External"/><Relationship Id="rId3" Type="http://schemas.openxmlformats.org/officeDocument/2006/relationships/hyperlink" Target="https://standards.ieee.org/project/1951_1.html?utm_source=beyondstandards&amp;utm_medium=post&amp;utm_campaign=smart-city" TargetMode="External"/><Relationship Id="rId7" Type="http://schemas.openxmlformats.org/officeDocument/2006/relationships/hyperlink" Target="https://standards.ieee.org/project/2872.html?utm_source=beyondstandards&amp;utm_medium=post&amp;utm_campaign=smart-city" TargetMode="External"/><Relationship Id="rId2" Type="http://schemas.openxmlformats.org/officeDocument/2006/relationships/hyperlink" Target="https://standards.ieee.org/practices/foundational/index.html?utm_source=beyondstandards&amp;utm_medium=post&amp;utm_campaign=smart-cit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andards.ieee.org/project/2784.html?utm_source=beyondstandards&amp;utm_medium=post&amp;utm_campaign=smart-city" TargetMode="External"/><Relationship Id="rId5" Type="http://schemas.openxmlformats.org/officeDocument/2006/relationships/hyperlink" Target="https://standards.ieee.org/project/2850.html?utm_source=beyondstandards&amp;utm_medium=post&amp;utm_campaign=smart-city" TargetMode="External"/><Relationship Id="rId4" Type="http://schemas.openxmlformats.org/officeDocument/2006/relationships/hyperlink" Target="https://standards.ieee.org/project/1950_1.html?utm_source=beyondstandards&amp;utm_medium=post&amp;utm_campaign=smart-city" TargetMode="External"/><Relationship Id="rId9" Type="http://schemas.openxmlformats.org/officeDocument/2006/relationships/hyperlink" Target="https://standards.ieee.org/industry-connections/standards-smart-cities.html?utm_source=beyondstandards&amp;utm_medium=post&amp;utm_campaign=smart-city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66C8EE4-64AB-46ED-9CEE-B6EFE0E46D3A}"/>
              </a:ext>
            </a:extLst>
          </p:cNvPr>
          <p:cNvSpPr txBox="1">
            <a:spLocks/>
          </p:cNvSpPr>
          <p:nvPr/>
        </p:nvSpPr>
        <p:spPr>
          <a:xfrm>
            <a:off x="414130" y="173936"/>
            <a:ext cx="11363740" cy="22136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IEEE Framework for Smart City dan Master Plan</a:t>
            </a:r>
            <a:endParaRPr kumimoji="0" lang="en-ID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C9730B0-1A2D-4E5A-ADAC-6B379E2B34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3512" y="5032512"/>
            <a:ext cx="9051235" cy="144117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MK </a:t>
            </a:r>
            <a:r>
              <a:rPr lang="en-US" dirty="0" err="1"/>
              <a:t>Sistem</a:t>
            </a:r>
            <a:r>
              <a:rPr lang="en-US" dirty="0"/>
              <a:t> Smart City</a:t>
            </a:r>
          </a:p>
          <a:p>
            <a:r>
              <a:rPr lang="en-US" dirty="0"/>
              <a:t>Teknik Telekomunikasi dan </a:t>
            </a:r>
            <a:r>
              <a:rPr lang="en-US" dirty="0" err="1"/>
              <a:t>Informasi</a:t>
            </a:r>
            <a:endParaRPr lang="en-US" dirty="0"/>
          </a:p>
          <a:p>
            <a:r>
              <a:rPr lang="en-US" dirty="0" err="1"/>
              <a:t>Jurusan</a:t>
            </a:r>
            <a:r>
              <a:rPr lang="en-US" dirty="0"/>
              <a:t> Teknik </a:t>
            </a:r>
            <a:r>
              <a:rPr lang="en-US" dirty="0" err="1"/>
              <a:t>Elektro</a:t>
            </a:r>
            <a:endParaRPr lang="en-US" dirty="0"/>
          </a:p>
          <a:p>
            <a:r>
              <a:rPr lang="en-US" dirty="0"/>
              <a:t>Universitas </a:t>
            </a:r>
            <a:r>
              <a:rPr lang="en-US" dirty="0" err="1"/>
              <a:t>Sriwijaya</a:t>
            </a:r>
            <a:endParaRPr lang="en-ID" dirty="0"/>
          </a:p>
          <a:p>
            <a:endParaRPr lang="en-ID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4EABBD-0C5C-4AEB-B65F-25DF0F0DA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844" y="2597977"/>
            <a:ext cx="3342312" cy="222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70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3EFD7-E822-4DFE-9AAD-52E64916A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Tahapan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Master Plan Smart City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CFE313-4C3C-4809-9F05-6F7074B37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678" y="1893126"/>
            <a:ext cx="9197266" cy="389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65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DAAF49-1D27-483C-A215-180B6069C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715" y="0"/>
            <a:ext cx="89985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168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CD6F6-D72A-481E-997D-6CC224B50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9163" y="2766218"/>
            <a:ext cx="10515600" cy="1325563"/>
          </a:xfrm>
        </p:spPr>
        <p:txBody>
          <a:bodyPr/>
          <a:lstStyle/>
          <a:p>
            <a:r>
              <a:rPr lang="en-US" dirty="0"/>
              <a:t>Why are standards important?</a:t>
            </a:r>
            <a:endParaRPr lang="en-ID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A9A10A1-E885-4B0F-B397-827A426AA8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3497802" cy="661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67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38675-BA6E-44B0-BF23-A2F8BAFA7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dirty="0">
                <a:solidFill>
                  <a:srgbClr val="2C2F34"/>
                </a:solidFill>
                <a:effectLst/>
                <a:latin typeface="Open Sans" panose="020B0606030504020204" pitchFamily="34" charset="0"/>
              </a:rPr>
              <a:t>List of IEEE Standards for Smart Cities</a:t>
            </a:r>
            <a:br>
              <a:rPr lang="en-US" b="1" i="0" dirty="0">
                <a:solidFill>
                  <a:srgbClr val="2C2F34"/>
                </a:solidFill>
                <a:effectLst/>
                <a:latin typeface="Open Sans" panose="020B0606030504020204" pitchFamily="34" charset="0"/>
              </a:rPr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2DBC3-4429-4C9B-B514-3B29D9812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l"/>
            <a:r>
              <a:rPr lang="en-US" b="0" i="0" u="none" strike="noStrike" dirty="0">
                <a:solidFill>
                  <a:srgbClr val="00629B"/>
                </a:solidFill>
                <a:effectLst/>
                <a:latin typeface="Open Sans" panose="020B0606030504020204" pitchFamily="34" charset="0"/>
                <a:hlinkClick r:id="rId2"/>
              </a:rPr>
              <a:t>The IEEE SA Foundational Technologies Practice</a:t>
            </a:r>
            <a:r>
              <a:rPr lang="en-US" b="0" i="0" dirty="0">
                <a:solidFill>
                  <a:srgbClr val="2C2F34"/>
                </a:solidFill>
                <a:effectLst/>
                <a:latin typeface="Open Sans" panose="020B0606030504020204" pitchFamily="34" charset="0"/>
              </a:rPr>
              <a:t> is committed to smart cities standardization and offers a portfolio of standards and programs to address key aspects of the smart cities’ framework: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629B"/>
                </a:solidFill>
                <a:effectLst/>
                <a:latin typeface="Open Sans" panose="020B0606030504020204" pitchFamily="34" charset="0"/>
                <a:hlinkClick r:id="rId3"/>
              </a:rPr>
              <a:t>IEEE P1951.1 Standard for Smart City Component Systems Discovery and Semantic Exchange of Objectives</a:t>
            </a:r>
            <a:r>
              <a:rPr lang="en-US" b="0" i="0" dirty="0">
                <a:solidFill>
                  <a:srgbClr val="2C2F34"/>
                </a:solidFill>
                <a:effectLst/>
                <a:latin typeface="Open Sans" panose="020B0606030504020204" pitchFamily="34" charset="0"/>
              </a:rPr>
              <a:t> – This project is focused on solving the discovery of the systems deployed in a smart city and enabling the sharing of objectives between these smart city systems to make them work towards a common goal.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629B"/>
                </a:solidFill>
                <a:effectLst/>
                <a:latin typeface="Open Sans" panose="020B0606030504020204" pitchFamily="34" charset="0"/>
                <a:hlinkClick r:id="rId4"/>
              </a:rPr>
              <a:t>IEEE P1950.1 Standard for Communications Architectural Functional Framework for Smart Cities</a:t>
            </a:r>
            <a:r>
              <a:rPr lang="en-US" b="0" i="0" dirty="0">
                <a:solidFill>
                  <a:srgbClr val="2C2F34"/>
                </a:solidFill>
                <a:effectLst/>
                <a:latin typeface="Open Sans" panose="020B0606030504020204" pitchFamily="34" charset="0"/>
              </a:rPr>
              <a:t> – This standard specifies the architectural and functional framework for smart cities aiming to enable communications within and across smart city ecosystems.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629B"/>
                </a:solidFill>
                <a:effectLst/>
                <a:latin typeface="Open Sans" panose="020B0606030504020204" pitchFamily="34" charset="0"/>
                <a:hlinkClick r:id="rId5"/>
              </a:rPr>
              <a:t>IEEE P2413.1 Standard for a Reference Architecture for Smart City (RASC)IEEE P2850 Standard for an Architectural Framework for Intelligent Cities Operation System</a:t>
            </a:r>
            <a:r>
              <a:rPr lang="en-US" b="0" i="0" dirty="0">
                <a:solidFill>
                  <a:srgbClr val="2C2F34"/>
                </a:solidFill>
                <a:effectLst/>
                <a:latin typeface="Open Sans" panose="020B0606030504020204" pitchFamily="34" charset="0"/>
              </a:rPr>
              <a:t> – This standard defines an architecture framework for a computational operation system, which is designed to enable intelligent cities.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629B"/>
                </a:solidFill>
                <a:effectLst/>
                <a:latin typeface="Open Sans" panose="020B0606030504020204" pitchFamily="34" charset="0"/>
                <a:hlinkClick r:id="rId6"/>
              </a:rPr>
              <a:t>IEEE P2784 Guide for the Technology and Process Framework for Planning a Smart City</a:t>
            </a:r>
            <a:r>
              <a:rPr lang="en-US" b="0" i="0" dirty="0">
                <a:solidFill>
                  <a:srgbClr val="2C2F34"/>
                </a:solidFill>
                <a:effectLst/>
                <a:latin typeface="Open Sans" panose="020B0606030504020204" pitchFamily="34" charset="0"/>
              </a:rPr>
              <a:t> – This guide provides a framework that outlines technologies and the processes for planning the evolution of a smart city.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629B"/>
                </a:solidFill>
                <a:effectLst/>
                <a:latin typeface="Open Sans" panose="020B0606030504020204" pitchFamily="34" charset="0"/>
                <a:hlinkClick r:id="rId7"/>
              </a:rPr>
              <a:t>IEEE P2872 Standard for Interoperable and Secure Wireless Local Area Network (WLAN) Infrastructure and Architecture</a:t>
            </a:r>
            <a:r>
              <a:rPr lang="en-US" b="0" i="0" dirty="0">
                <a:solidFill>
                  <a:srgbClr val="2C2F34"/>
                </a:solidFill>
                <a:effectLst/>
                <a:latin typeface="Open Sans" panose="020B0606030504020204" pitchFamily="34" charset="0"/>
              </a:rPr>
              <a:t> – This standard describes a protocol that enables interoperable, semantically compatible connections between connected hardware (e.g. autonomous drones, sensors, smart devices, robots) and software (e.g. services, platforms, applications, AIS).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629B"/>
                </a:solidFill>
                <a:effectLst/>
                <a:latin typeface="Open Sans" panose="020B0606030504020204" pitchFamily="34" charset="0"/>
                <a:hlinkClick r:id="rId8"/>
              </a:rPr>
              <a:t>IEEE SA Industry Connection Program on AI-Driven Innovation for Cities and People</a:t>
            </a:r>
            <a:r>
              <a:rPr lang="en-US" b="0" i="0" dirty="0">
                <a:solidFill>
                  <a:srgbClr val="2C2F34"/>
                </a:solidFill>
                <a:effectLst/>
                <a:latin typeface="Open Sans" panose="020B0606030504020204" pitchFamily="34" charset="0"/>
              </a:rPr>
              <a:t> – This program is focused on providing cities a governance mechanism to support responsible artificial intelligence systems (AIS).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629B"/>
                </a:solidFill>
                <a:effectLst/>
                <a:latin typeface="Open Sans" panose="020B0606030504020204" pitchFamily="34" charset="0"/>
                <a:hlinkClick r:id="rId9"/>
              </a:rPr>
              <a:t>IEEE SA Industry Connection Program on Alliance for Best Practices and Standards in Smart Cities</a:t>
            </a:r>
            <a:r>
              <a:rPr lang="en-US" b="0" i="0" dirty="0">
                <a:solidFill>
                  <a:srgbClr val="2C2F34"/>
                </a:solidFill>
                <a:effectLst/>
                <a:latin typeface="Open Sans" panose="020B0606030504020204" pitchFamily="34" charset="0"/>
              </a:rPr>
              <a:t> – This program aims to develop close collaboration between the technology industry and city leaders and stakeholders towards smart city solutions across cities and regions.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73346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53DE21-7D19-4E85-AD7E-394EAA301A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852" y="195176"/>
            <a:ext cx="9854214" cy="6662823"/>
          </a:xfrm>
        </p:spPr>
      </p:pic>
    </p:spTree>
    <p:extLst>
      <p:ext uri="{BB962C8B-B14F-4D97-AF65-F5344CB8AC3E}">
        <p14:creationId xmlns:p14="http://schemas.microsoft.com/office/powerpoint/2010/main" val="2603961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9B9A5-6DD0-45CF-9EA9-B0626AE6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083" y="27662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MASTER PLAN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774634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2C293-0478-47EE-B85A-090D3655C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Dasar </a:t>
            </a:r>
            <a:r>
              <a:rPr lang="en-US" dirty="0" err="1"/>
              <a:t>Pemikiran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94687-7A22-4D63-A1D7-0AF27C0C0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Proses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pembangunan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Smart City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merupakan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usaha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memerlukan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waktu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cepat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Diperlukan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komitmen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perencanaan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matang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serta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menyeluruh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embangunan Smart City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merupakan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usaha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kontinu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bertahap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dan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bersifat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multi sectoral. </a:t>
            </a:r>
          </a:p>
          <a:p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Perlu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sebuah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perencanaan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berjangka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waktu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terintegrasi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dituangkan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bentuk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dokumen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masterplan Smart City.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4693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1AA87-6FEC-417D-A2BF-558C4EE6D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Konsep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C113D-0C3C-4DE4-B816-4CCE96B97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sz="18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onsep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Smart City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berfokus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pada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pengembangan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elemen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manusia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melalui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pemanfaatan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teknologi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Masterplan Smart City juga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memastikan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proses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tranformasi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menuju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konsep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komprehensif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baik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itu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pada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tahap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perencanaan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implementasi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maupun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monitoring dan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evaluasi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Masterplan Smart City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haruslah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memiliki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kriteria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sebagai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berikut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ts val="230"/>
              </a:lnSpc>
              <a:buNone/>
            </a:pP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  <a:tabLst>
                <a:tab pos="228600" algn="l"/>
              </a:tabLst>
            </a:pP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            1. 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Sesuai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karakter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kebutuhan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spesifik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kota</a:t>
            </a:r>
            <a:endParaRPr lang="en-ID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  <a:tabLst>
                <a:tab pos="228600" algn="l"/>
              </a:tabLst>
            </a:pP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2.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Berpeluang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berhasil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dilaksanakan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maksimal</a:t>
            </a:r>
            <a:endParaRPr lang="en-ID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  <a:tabLst>
                <a:tab pos="228600" algn="l"/>
              </a:tabLst>
            </a:pP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3.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Obyektif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tepat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sasaran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dan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tepat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guna</a:t>
            </a:r>
            <a:endParaRPr lang="en-ID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  <a:tabLst>
                <a:tab pos="228600" algn="l"/>
              </a:tabLst>
            </a:pP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4.Berkesinambungan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menjaga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keseimbangan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kebutuhan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ekonomi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social, dan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lingkungan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  <a:tabLst>
                <a:tab pos="228600" algn="l"/>
              </a:tabLst>
            </a:pP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5.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Dapat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secara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nyata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diimplementasikan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sesuai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kemampuan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kota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90731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61641-E381-402B-BEC9-5474CC6C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Dasar Hukum </a:t>
            </a:r>
            <a:r>
              <a:rPr lang="en-US" dirty="0" err="1"/>
              <a:t>Pelaksanaan</a:t>
            </a:r>
            <a:r>
              <a:rPr lang="en-US" dirty="0"/>
              <a:t> Smart City di Indonesia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271E9-80DE-4C30-BE39-CAB4F6CE3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	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Undang-undang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Nomor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25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2004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Perencanaan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Pembangunan Nasional;</a:t>
            </a:r>
          </a:p>
          <a:p>
            <a:pPr marL="0" indent="0">
              <a:buNone/>
            </a:pP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	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Undang-Undang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Nomor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26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2007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Penataan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Ruang;</a:t>
            </a:r>
          </a:p>
          <a:p>
            <a:pPr marL="0" indent="0">
              <a:buNone/>
            </a:pP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	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Undang-Undang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Nomor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11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2008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Transaksi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Elektronik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	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Undang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Undang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Nomor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14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2008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Keterbukaan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Publik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	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Undang-undang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Nomor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25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2009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Pelayanan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Publik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f.	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Undang-Undang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Nomor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23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2014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Pemerintahan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Daerah;</a:t>
            </a:r>
          </a:p>
          <a:p>
            <a:pPr marL="0" indent="0">
              <a:buNone/>
            </a:pP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g.	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Peraturan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Pemerintah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Nomor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18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2016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Perangkat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Daerah;</a:t>
            </a:r>
          </a:p>
          <a:p>
            <a:pPr marL="0" indent="0">
              <a:buNone/>
            </a:pP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h.	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Instruksi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Presiden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Nomor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2003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Kebijakan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Strategi Nasional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Pengembangan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e-</a:t>
            </a:r>
          </a:p>
          <a:p>
            <a:pPr marL="0" indent="0">
              <a:buNone/>
            </a:pP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Government;</a:t>
            </a:r>
          </a:p>
          <a:p>
            <a:pPr marL="0" indent="0">
              <a:buNone/>
            </a:pP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	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Peraturan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Menteri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Komunikasi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Informatika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Nomor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13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2016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Hasil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Pemetaan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Urusan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Pemerintahan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Daerah di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Bidang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Komunikasi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Informatika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j.	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Peraturan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Menteri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Komunikasi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Informatika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Nomor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14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2016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Pedoman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Nomenklatur</a:t>
            </a: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</a:p>
          <a:p>
            <a:pPr marL="0" indent="0">
              <a:buNone/>
            </a:pP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Perangkat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Daerah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Bidang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Komunikasi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Informatika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k.	Memorandum of Understanding (MoU)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antara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Kementerian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Komunikasi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Informatika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Kepala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Daerah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2017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Pelaksanaan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Program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Menuju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100 Smart City di Indonesia.</a:t>
            </a: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25052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727</Words>
  <Application>Microsoft Office PowerPoint</Application>
  <PresentationFormat>Widescreen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Open Sans</vt:lpstr>
      <vt:lpstr>Times New Roman</vt:lpstr>
      <vt:lpstr>Office Theme</vt:lpstr>
      <vt:lpstr>PowerPoint Presentation</vt:lpstr>
      <vt:lpstr>PowerPoint Presentation</vt:lpstr>
      <vt:lpstr>Why are standards important?</vt:lpstr>
      <vt:lpstr>List of IEEE Standards for Smart Cities </vt:lpstr>
      <vt:lpstr>PowerPoint Presentation</vt:lpstr>
      <vt:lpstr>MASTER PLAN</vt:lpstr>
      <vt:lpstr>Dasar Pemikiran</vt:lpstr>
      <vt:lpstr>Konsep</vt:lpstr>
      <vt:lpstr>Dasar Hukum Pelaksanaan Smart City di Indonesia</vt:lpstr>
      <vt:lpstr>Tahapan Pengembangan Master Plan Smart City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iwan pahendra</dc:creator>
  <cp:lastModifiedBy>iwan pahendra</cp:lastModifiedBy>
  <cp:revision>5</cp:revision>
  <dcterms:created xsi:type="dcterms:W3CDTF">2021-06-29T23:27:37Z</dcterms:created>
  <dcterms:modified xsi:type="dcterms:W3CDTF">2021-06-30T03:52:03Z</dcterms:modified>
</cp:coreProperties>
</file>