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82"/>
    <p:restoredTop sz="94650"/>
  </p:normalViewPr>
  <p:slideViewPr>
    <p:cSldViewPr snapToGrid="0">
      <p:cViewPr varScale="1">
        <p:scale>
          <a:sx n="115" d="100"/>
          <a:sy n="115" d="100"/>
        </p:scale>
        <p:origin x="3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F3F17CC-FC53-0C49-82C6-9BBECA97887A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26D3EDC-5834-374A-94A7-447FD3CB89B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17187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17CC-FC53-0C49-82C6-9BBECA97887A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3EDC-5834-374A-94A7-447FD3CB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17CC-FC53-0C49-82C6-9BBECA97887A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3EDC-5834-374A-94A7-447FD3CB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17CC-FC53-0C49-82C6-9BBECA97887A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3EDC-5834-374A-94A7-447FD3CB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7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3F17CC-FC53-0C49-82C6-9BBECA97887A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6D3EDC-5834-374A-94A7-447FD3CB89B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772316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17CC-FC53-0C49-82C6-9BBECA97887A}" type="datetimeFigureOut">
              <a:rPr lang="en-US" smtClean="0"/>
              <a:t>9/26/23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3EDC-5834-374A-94A7-447FD3CB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9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17CC-FC53-0C49-82C6-9BBECA97887A}" type="datetimeFigureOut">
              <a:rPr lang="en-US" smtClean="0"/>
              <a:t>9/26/23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3EDC-5834-374A-94A7-447FD3CB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5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17CC-FC53-0C49-82C6-9BBECA97887A}" type="datetimeFigureOut">
              <a:rPr lang="en-US" smtClean="0"/>
              <a:t>9/26/23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3EDC-5834-374A-94A7-447FD3CB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0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17CC-FC53-0C49-82C6-9BBECA97887A}" type="datetimeFigureOut">
              <a:rPr lang="en-US" smtClean="0"/>
              <a:t>9/26/23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3EDC-5834-374A-94A7-447FD3CB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8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3F17CC-FC53-0C49-82C6-9BBECA97887A}" type="datetimeFigureOut">
              <a:rPr lang="en-US" smtClean="0"/>
              <a:t>9/26/23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6D3EDC-5834-374A-94A7-447FD3CB89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4570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3F17CC-FC53-0C49-82C6-9BBECA97887A}" type="datetimeFigureOut">
              <a:rPr lang="en-US" smtClean="0"/>
              <a:t>9/26/23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6D3EDC-5834-374A-94A7-447FD3CB89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415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F3F17CC-FC53-0C49-82C6-9BBECA97887A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26D3EDC-5834-374A-94A7-447FD3CB89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683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D9E83-F48C-8E7B-253D-C01F24EB7F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Frekuensi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E9B08B-9F43-51C7-C80D-D4AAAED745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Rusny Istiqomah Sujono, </a:t>
            </a:r>
            <a:r>
              <a:rPr lang="en-US" dirty="0" err="1"/>
              <a:t>S.E.Sy.,M.A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967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5BA1D-1902-D3B7-1D7D-390F1769A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9811265" cy="1485900"/>
          </a:xfrm>
        </p:spPr>
        <p:txBody>
          <a:bodyPr/>
          <a:lstStyle/>
          <a:p>
            <a:r>
              <a:rPr lang="en-US" dirty="0" err="1"/>
              <a:t>Definisi</a:t>
            </a:r>
            <a:r>
              <a:rPr lang="en-US" dirty="0"/>
              <a:t> dan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Frekuensi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BAECE-2906-0A99-8DD8-D10F447433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45741"/>
                <a:ext cx="9601200" cy="5239264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Distribusi </a:t>
                </a:r>
                <a:r>
                  <a:rPr lang="en-US" dirty="0" err="1"/>
                  <a:t>Frekuensi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metoda</a:t>
                </a:r>
                <a:r>
                  <a:rPr lang="en-US" dirty="0"/>
                  <a:t> </a:t>
                </a:r>
                <a:r>
                  <a:rPr lang="en-US" dirty="0" err="1"/>
                  <a:t>statistika</a:t>
                </a:r>
                <a:r>
                  <a:rPr lang="en-US" dirty="0"/>
                  <a:t>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menyusun</a:t>
                </a:r>
                <a:r>
                  <a:rPr lang="en-US" dirty="0"/>
                  <a:t> data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cara</a:t>
                </a:r>
                <a:r>
                  <a:rPr lang="en-US" dirty="0"/>
                  <a:t> </a:t>
                </a:r>
                <a:r>
                  <a:rPr lang="en-US" dirty="0" err="1"/>
                  <a:t>membagi</a:t>
                </a:r>
                <a:r>
                  <a:rPr lang="en-US" dirty="0"/>
                  <a:t> </a:t>
                </a:r>
                <a:r>
                  <a:rPr lang="en-US" dirty="0" err="1"/>
                  <a:t>nilai-nilai</a:t>
                </a:r>
                <a:r>
                  <a:rPr lang="en-US" dirty="0"/>
                  <a:t> </a:t>
                </a:r>
                <a:r>
                  <a:rPr lang="en-US" dirty="0" err="1"/>
                  <a:t>observasi</a:t>
                </a:r>
                <a:r>
                  <a:rPr lang="en-US" dirty="0"/>
                  <a:t> data </a:t>
                </a:r>
                <a:r>
                  <a:rPr lang="en-US" dirty="0" err="1"/>
                  <a:t>ke</a:t>
                </a:r>
                <a:r>
                  <a:rPr lang="en-US" dirty="0"/>
                  <a:t> </a:t>
                </a:r>
                <a:r>
                  <a:rPr lang="en-US" dirty="0" err="1"/>
                  <a:t>dalam</a:t>
                </a:r>
                <a:r>
                  <a:rPr lang="en-US" dirty="0"/>
                  <a:t> </a:t>
                </a:r>
                <a:r>
                  <a:rPr lang="en-US" dirty="0" err="1"/>
                  <a:t>kelas-kelas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interval </a:t>
                </a:r>
                <a:r>
                  <a:rPr lang="en-US" dirty="0" err="1"/>
                  <a:t>tertentu</a:t>
                </a:r>
                <a:r>
                  <a:rPr lang="en-US" dirty="0"/>
                  <a:t>. </a:t>
                </a:r>
              </a:p>
              <a:p>
                <a:r>
                  <a:rPr lang="en-US" dirty="0" err="1"/>
                  <a:t>Beberapa</a:t>
                </a:r>
                <a:r>
                  <a:rPr lang="en-US" dirty="0"/>
                  <a:t> </a:t>
                </a:r>
                <a:r>
                  <a:rPr lang="en-US" dirty="0" err="1"/>
                  <a:t>komponen</a:t>
                </a:r>
                <a:r>
                  <a:rPr lang="en-US" dirty="0"/>
                  <a:t> : </a:t>
                </a:r>
              </a:p>
              <a:p>
                <a:pPr lvl="1"/>
                <a:r>
                  <a:rPr lang="en-US" i="0" dirty="0"/>
                  <a:t>Interval </a:t>
                </a:r>
                <a:r>
                  <a:rPr lang="en-US" i="0" dirty="0" err="1"/>
                  <a:t>Kelas</a:t>
                </a:r>
                <a:r>
                  <a:rPr lang="en-US" i="0" dirty="0"/>
                  <a:t> (Ci) </a:t>
                </a:r>
              </a:p>
              <a:p>
                <a:pPr marL="530352" lvl="1" indent="0">
                  <a:buNone/>
                </a:pPr>
                <a:r>
                  <a:rPr lang="en-US" i="0" dirty="0"/>
                  <a:t>	</a:t>
                </a:r>
                <a:r>
                  <a:rPr lang="en-US" i="0" dirty="0" err="1"/>
                  <a:t>Misal</a:t>
                </a:r>
                <a:r>
                  <a:rPr lang="en-US" i="0" dirty="0"/>
                  <a:t> 	: 85 – 94 </a:t>
                </a:r>
                <a:r>
                  <a:rPr lang="en-US" i="0" dirty="0">
                    <a:sym typeface="Wingdings" pitchFamily="2" charset="2"/>
                  </a:rPr>
                  <a:t> 10 </a:t>
                </a:r>
              </a:p>
              <a:p>
                <a:pPr lvl="1"/>
                <a:r>
                  <a:rPr lang="en-US" i="0" dirty="0" err="1">
                    <a:sym typeface="Wingdings" pitchFamily="2" charset="2"/>
                  </a:rPr>
                  <a:t>Jumlah</a:t>
                </a:r>
                <a:r>
                  <a:rPr lang="en-US" i="0" dirty="0">
                    <a:sym typeface="Wingdings" pitchFamily="2" charset="2"/>
                  </a:rPr>
                  <a:t> </a:t>
                </a:r>
                <a:r>
                  <a:rPr lang="en-US" i="0" dirty="0" err="1">
                    <a:sym typeface="Wingdings" pitchFamily="2" charset="2"/>
                  </a:rPr>
                  <a:t>Kelas</a:t>
                </a:r>
                <a:r>
                  <a:rPr lang="en-US" i="0" dirty="0">
                    <a:sym typeface="Wingdings" pitchFamily="2" charset="2"/>
                  </a:rPr>
                  <a:t> (N) </a:t>
                </a:r>
              </a:p>
              <a:p>
                <a:pPr marL="530352" lvl="1" indent="0">
                  <a:buNone/>
                </a:pPr>
                <a:r>
                  <a:rPr lang="en-US" i="0" dirty="0">
                    <a:sym typeface="Wingdings" pitchFamily="2" charset="2"/>
                  </a:rPr>
                  <a:t>	</a:t>
                </a:r>
                <a:r>
                  <a:rPr lang="en-US" i="0" dirty="0" err="1">
                    <a:sym typeface="Wingdings" pitchFamily="2" charset="2"/>
                  </a:rPr>
                  <a:t>Jumlah</a:t>
                </a:r>
                <a:r>
                  <a:rPr lang="en-US" i="0" dirty="0">
                    <a:sym typeface="Wingdings" pitchFamily="2" charset="2"/>
                  </a:rPr>
                  <a:t> </a:t>
                </a:r>
                <a:r>
                  <a:rPr lang="en-US" i="0" dirty="0" err="1">
                    <a:sym typeface="Wingdings" pitchFamily="2" charset="2"/>
                  </a:rPr>
                  <a:t>kelas</a:t>
                </a:r>
                <a:r>
                  <a:rPr lang="en-US" i="0" dirty="0">
                    <a:sym typeface="Wingdings" pitchFamily="2" charset="2"/>
                  </a:rPr>
                  <a:t> </a:t>
                </a:r>
                <a:r>
                  <a:rPr lang="en-US" i="0" dirty="0" err="1">
                    <a:sym typeface="Wingdings" pitchFamily="2" charset="2"/>
                  </a:rPr>
                  <a:t>dalam</a:t>
                </a:r>
                <a:r>
                  <a:rPr lang="en-US" i="0" dirty="0">
                    <a:sym typeface="Wingdings" pitchFamily="2" charset="2"/>
                  </a:rPr>
                  <a:t> table </a:t>
                </a:r>
                <a:r>
                  <a:rPr lang="en-US" i="0" dirty="0" err="1">
                    <a:sym typeface="Wingdings" pitchFamily="2" charset="2"/>
                  </a:rPr>
                  <a:t>distribusi</a:t>
                </a:r>
                <a:r>
                  <a:rPr lang="en-US" i="0" dirty="0">
                    <a:sym typeface="Wingdings" pitchFamily="2" charset="2"/>
                  </a:rPr>
                  <a:t> </a:t>
                </a:r>
                <a:r>
                  <a:rPr lang="en-US" i="0" dirty="0" err="1">
                    <a:sym typeface="Wingdings" pitchFamily="2" charset="2"/>
                  </a:rPr>
                  <a:t>frekuensi</a:t>
                </a:r>
                <a:r>
                  <a:rPr lang="en-US" i="0" dirty="0">
                    <a:sym typeface="Wingdings" pitchFamily="2" charset="2"/>
                  </a:rPr>
                  <a:t> </a:t>
                </a:r>
              </a:p>
              <a:p>
                <a:pPr lvl="1"/>
                <a:r>
                  <a:rPr lang="en-US" i="0" dirty="0">
                    <a:sym typeface="Wingdings" pitchFamily="2" charset="2"/>
                  </a:rPr>
                  <a:t>Batas </a:t>
                </a:r>
                <a:r>
                  <a:rPr lang="en-US" i="0" dirty="0" err="1">
                    <a:sym typeface="Wingdings" pitchFamily="2" charset="2"/>
                  </a:rPr>
                  <a:t>bawah</a:t>
                </a:r>
                <a:r>
                  <a:rPr lang="en-US" i="0" dirty="0">
                    <a:sym typeface="Wingdings" pitchFamily="2" charset="2"/>
                  </a:rPr>
                  <a:t> dan </a:t>
                </a:r>
                <a:r>
                  <a:rPr lang="en-US" i="0" dirty="0" err="1">
                    <a:sym typeface="Wingdings" pitchFamily="2" charset="2"/>
                  </a:rPr>
                  <a:t>batas</a:t>
                </a:r>
                <a:r>
                  <a:rPr lang="en-US" i="0" dirty="0">
                    <a:sym typeface="Wingdings" pitchFamily="2" charset="2"/>
                  </a:rPr>
                  <a:t> </a:t>
                </a:r>
                <a:r>
                  <a:rPr lang="en-US" i="0" dirty="0" err="1">
                    <a:sym typeface="Wingdings" pitchFamily="2" charset="2"/>
                  </a:rPr>
                  <a:t>atas</a:t>
                </a:r>
                <a:r>
                  <a:rPr lang="en-US" i="0" dirty="0">
                    <a:sym typeface="Wingdings" pitchFamily="2" charset="2"/>
                  </a:rPr>
                  <a:t> </a:t>
                </a:r>
                <a:r>
                  <a:rPr lang="en-US" i="0" dirty="0" err="1">
                    <a:sym typeface="Wingdings" pitchFamily="2" charset="2"/>
                  </a:rPr>
                  <a:t>kelas</a:t>
                </a:r>
                <a:r>
                  <a:rPr lang="en-US" i="0" dirty="0">
                    <a:sym typeface="Wingdings" pitchFamily="2" charset="2"/>
                  </a:rPr>
                  <a:t> (B dan B’)</a:t>
                </a:r>
              </a:p>
              <a:p>
                <a:pPr marL="530352" lvl="1" indent="0">
                  <a:buNone/>
                </a:pPr>
                <a:r>
                  <a:rPr lang="en-US" i="0" dirty="0">
                    <a:sym typeface="Wingdings" pitchFamily="2" charset="2"/>
                  </a:rPr>
                  <a:t>	</a:t>
                </a:r>
                <a:r>
                  <a:rPr lang="en-US" i="0" dirty="0" err="1">
                    <a:sym typeface="Wingdings" pitchFamily="2" charset="2"/>
                  </a:rPr>
                  <a:t>Misal</a:t>
                </a:r>
                <a:r>
                  <a:rPr lang="en-US" i="0" dirty="0">
                    <a:sym typeface="Wingdings" pitchFamily="2" charset="2"/>
                  </a:rPr>
                  <a:t> 	: 85 – 94  85 </a:t>
                </a:r>
                <a:r>
                  <a:rPr lang="en-US" i="0" dirty="0" err="1">
                    <a:sym typeface="Wingdings" pitchFamily="2" charset="2"/>
                  </a:rPr>
                  <a:t>adalah</a:t>
                </a:r>
                <a:r>
                  <a:rPr lang="en-US" i="0" dirty="0">
                    <a:sym typeface="Wingdings" pitchFamily="2" charset="2"/>
                  </a:rPr>
                  <a:t> </a:t>
                </a:r>
                <a:r>
                  <a:rPr lang="en-US" i="0" dirty="0" err="1">
                    <a:sym typeface="Wingdings" pitchFamily="2" charset="2"/>
                  </a:rPr>
                  <a:t>batas</a:t>
                </a:r>
                <a:r>
                  <a:rPr lang="en-US" i="0" dirty="0">
                    <a:sym typeface="Wingdings" pitchFamily="2" charset="2"/>
                  </a:rPr>
                  <a:t> </a:t>
                </a:r>
                <a:r>
                  <a:rPr lang="en-US" i="0" dirty="0" err="1">
                    <a:sym typeface="Wingdings" pitchFamily="2" charset="2"/>
                  </a:rPr>
                  <a:t>bawah</a:t>
                </a:r>
                <a:r>
                  <a:rPr lang="en-US" i="0" dirty="0">
                    <a:sym typeface="Wingdings" pitchFamily="2" charset="2"/>
                  </a:rPr>
                  <a:t> </a:t>
                </a:r>
                <a:r>
                  <a:rPr lang="en-US" i="0" dirty="0" err="1">
                    <a:sym typeface="Wingdings" pitchFamily="2" charset="2"/>
                  </a:rPr>
                  <a:t>kelas</a:t>
                </a:r>
                <a:r>
                  <a:rPr lang="en-US" i="0" dirty="0">
                    <a:sym typeface="Wingdings" pitchFamily="2" charset="2"/>
                  </a:rPr>
                  <a:t>, </a:t>
                </a:r>
                <a:r>
                  <a:rPr lang="en-US" i="0" dirty="0" err="1">
                    <a:sym typeface="Wingdings" pitchFamily="2" charset="2"/>
                  </a:rPr>
                  <a:t>sedangkan</a:t>
                </a:r>
                <a:r>
                  <a:rPr lang="en-US" i="0" dirty="0">
                    <a:sym typeface="Wingdings" pitchFamily="2" charset="2"/>
                  </a:rPr>
                  <a:t> 94 </a:t>
                </a:r>
                <a:r>
                  <a:rPr lang="en-US" i="0" dirty="0" err="1">
                    <a:sym typeface="Wingdings" pitchFamily="2" charset="2"/>
                  </a:rPr>
                  <a:t>adalah</a:t>
                </a:r>
                <a:r>
                  <a:rPr lang="en-US" i="0" dirty="0">
                    <a:sym typeface="Wingdings" pitchFamily="2" charset="2"/>
                  </a:rPr>
                  <a:t> 	</a:t>
                </a:r>
                <a:r>
                  <a:rPr lang="en-US" i="0" dirty="0" err="1">
                    <a:sym typeface="Wingdings" pitchFamily="2" charset="2"/>
                  </a:rPr>
                  <a:t>batas</a:t>
                </a:r>
                <a:r>
                  <a:rPr lang="en-US" i="0" dirty="0">
                    <a:sym typeface="Wingdings" pitchFamily="2" charset="2"/>
                  </a:rPr>
                  <a:t> </a:t>
                </a:r>
                <a:r>
                  <a:rPr lang="en-US" i="0" dirty="0" err="1">
                    <a:sym typeface="Wingdings" pitchFamily="2" charset="2"/>
                  </a:rPr>
                  <a:t>atas</a:t>
                </a:r>
                <a:r>
                  <a:rPr lang="en-US" i="0" dirty="0">
                    <a:sym typeface="Wingdings" pitchFamily="2" charset="2"/>
                  </a:rPr>
                  <a:t> </a:t>
                </a:r>
                <a:r>
                  <a:rPr lang="en-US" i="0" dirty="0" err="1">
                    <a:sym typeface="Wingdings" pitchFamily="2" charset="2"/>
                  </a:rPr>
                  <a:t>kelas</a:t>
                </a:r>
                <a:r>
                  <a:rPr lang="en-US" i="0" dirty="0">
                    <a:sym typeface="Wingdings" pitchFamily="2" charset="2"/>
                  </a:rPr>
                  <a:t> </a:t>
                </a:r>
                <a:r>
                  <a:rPr lang="en-US" i="0" dirty="0"/>
                  <a:t> </a:t>
                </a:r>
              </a:p>
              <a:p>
                <a:pPr lvl="1"/>
                <a:r>
                  <a:rPr lang="en-US" i="0" dirty="0" err="1"/>
                  <a:t>Tepi</a:t>
                </a:r>
                <a:r>
                  <a:rPr lang="en-US" i="0" dirty="0"/>
                  <a:t> </a:t>
                </a:r>
                <a:r>
                  <a:rPr lang="en-US" i="0" dirty="0" err="1"/>
                  <a:t>kelas</a:t>
                </a:r>
                <a:r>
                  <a:rPr lang="en-US" i="0" dirty="0"/>
                  <a:t> </a:t>
                </a:r>
                <a:r>
                  <a:rPr lang="en-US" i="0" dirty="0" err="1"/>
                  <a:t>bawah</a:t>
                </a:r>
                <a:r>
                  <a:rPr lang="en-US" i="0" dirty="0"/>
                  <a:t> dan </a:t>
                </a:r>
                <a:r>
                  <a:rPr lang="en-US" i="0" dirty="0" err="1"/>
                  <a:t>tepi</a:t>
                </a:r>
                <a:r>
                  <a:rPr lang="en-US" i="0" dirty="0"/>
                  <a:t> </a:t>
                </a:r>
                <a:r>
                  <a:rPr lang="en-US" i="0" dirty="0" err="1"/>
                  <a:t>kelas</a:t>
                </a:r>
                <a:r>
                  <a:rPr lang="en-US" i="0" dirty="0"/>
                  <a:t> </a:t>
                </a:r>
                <a:r>
                  <a:rPr lang="en-US" i="0" dirty="0" err="1"/>
                  <a:t>atas</a:t>
                </a:r>
                <a:r>
                  <a:rPr lang="en-US" i="0" dirty="0"/>
                  <a:t> (L dan L’)</a:t>
                </a:r>
              </a:p>
              <a:p>
                <a:pPr marL="530352" lvl="1" indent="0">
                  <a:buNone/>
                </a:pPr>
                <a:r>
                  <a:rPr lang="en-US" i="0" dirty="0"/>
                  <a:t>	</a:t>
                </a:r>
                <a:r>
                  <a:rPr lang="en-US" i="0" dirty="0" err="1"/>
                  <a:t>Tepi</a:t>
                </a:r>
                <a:r>
                  <a:rPr lang="en-US" i="0" dirty="0"/>
                  <a:t> </a:t>
                </a:r>
                <a:r>
                  <a:rPr lang="en-US" i="0" dirty="0" err="1"/>
                  <a:t>bawah</a:t>
                </a:r>
                <a:r>
                  <a:rPr lang="en-US" i="0" dirty="0"/>
                  <a:t> </a:t>
                </a:r>
                <a:r>
                  <a:rPr lang="en-US" i="0" dirty="0" err="1"/>
                  <a:t>kelas</a:t>
                </a:r>
                <a:r>
                  <a:rPr lang="en-US" i="0" dirty="0"/>
                  <a:t> </a:t>
                </a:r>
                <a:r>
                  <a:rPr lang="en-US" i="0" dirty="0" err="1"/>
                  <a:t>i</a:t>
                </a:r>
                <a:r>
                  <a:rPr lang="en-US" i="0" dirty="0"/>
                  <a:t> </a:t>
                </a:r>
                <a:r>
                  <a:rPr lang="en-US" i="0" dirty="0"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 +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𝐵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𝑠𝑒𝑏𝑒𝑙𝑢𝑚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𝑘𝑒𝑙𝑎𝑠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𝑖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2</m:t>
                        </m:r>
                      </m:den>
                    </m:f>
                  </m:oMath>
                </a14:m>
                <a:endParaRPr lang="en-US" i="0" dirty="0">
                  <a:sym typeface="Wingdings" pitchFamily="2" charset="2"/>
                </a:endParaRPr>
              </a:p>
              <a:p>
                <a:pPr marL="530352" lvl="1" indent="0">
                  <a:buNone/>
                </a:pPr>
                <a:r>
                  <a:rPr lang="en-US" i="0" dirty="0"/>
                  <a:t>	</a:t>
                </a:r>
                <a:r>
                  <a:rPr lang="en-US" i="0" dirty="0" err="1"/>
                  <a:t>Tepi</a:t>
                </a:r>
                <a:r>
                  <a:rPr lang="en-US" i="0" dirty="0"/>
                  <a:t> </a:t>
                </a:r>
                <a:r>
                  <a:rPr lang="en-US" i="0" dirty="0" err="1"/>
                  <a:t>atas</a:t>
                </a:r>
                <a:r>
                  <a:rPr lang="en-US" i="0" dirty="0"/>
                  <a:t> </a:t>
                </a:r>
                <a:r>
                  <a:rPr lang="en-US" i="0" dirty="0" err="1"/>
                  <a:t>kelas</a:t>
                </a:r>
                <a:r>
                  <a:rPr lang="en-US" i="0" dirty="0"/>
                  <a:t> </a:t>
                </a:r>
                <a:r>
                  <a:rPr lang="en-US" i="0" dirty="0" err="1"/>
                  <a:t>i</a:t>
                </a:r>
                <a:r>
                  <a:rPr lang="en-US" i="0" dirty="0"/>
                  <a:t> 	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𝐵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+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𝐵</m:t>
                            </m:r>
                          </m:e>
                          <m:sup/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𝑠𝑒𝑠𝑢𝑑𝑎h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𝑘𝑒𝑙𝑎𝑠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𝑖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2</m:t>
                        </m:r>
                      </m:den>
                    </m:f>
                  </m:oMath>
                </a14:m>
                <a:endParaRPr lang="en-US" i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BAECE-2906-0A99-8DD8-D10F447433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45741"/>
                <a:ext cx="9601200" cy="5239264"/>
              </a:xfrm>
              <a:blipFill>
                <a:blip r:embed="rId2"/>
                <a:stretch>
                  <a:fillRect l="-661" t="-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2270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5BA1D-1902-D3B7-1D7D-390F1769A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9811265" cy="1485900"/>
          </a:xfrm>
        </p:spPr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BAECE-2906-0A99-8DD8-D10F447433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45741"/>
                <a:ext cx="9601200" cy="5239264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Beberapa </a:t>
                </a:r>
                <a:r>
                  <a:rPr lang="en-US" dirty="0" err="1"/>
                  <a:t>komponen</a:t>
                </a:r>
                <a:r>
                  <a:rPr lang="en-US" dirty="0"/>
                  <a:t> : </a:t>
                </a:r>
              </a:p>
              <a:p>
                <a:pPr lvl="1"/>
                <a:r>
                  <a:rPr lang="en-US" i="0" dirty="0"/>
                  <a:t>Mid Point </a:t>
                </a:r>
                <a:r>
                  <a:rPr lang="en-US" i="0" dirty="0" err="1"/>
                  <a:t>atau</a:t>
                </a:r>
                <a:r>
                  <a:rPr lang="en-US" i="0" dirty="0"/>
                  <a:t> </a:t>
                </a:r>
                <a:r>
                  <a:rPr lang="en-US" i="0" dirty="0" err="1"/>
                  <a:t>titik</a:t>
                </a:r>
                <a:r>
                  <a:rPr lang="en-US" i="0" dirty="0"/>
                  <a:t> </a:t>
                </a:r>
                <a:r>
                  <a:rPr lang="en-US" i="0" dirty="0" err="1"/>
                  <a:t>tengah</a:t>
                </a:r>
                <a:r>
                  <a:rPr lang="en-US" i="0" dirty="0"/>
                  <a:t> </a:t>
                </a:r>
                <a:r>
                  <a:rPr lang="en-US" i="0" dirty="0" err="1"/>
                  <a:t>kelas</a:t>
                </a:r>
                <a:r>
                  <a:rPr lang="en-US" i="0" dirty="0"/>
                  <a:t> (X)</a:t>
                </a:r>
              </a:p>
              <a:p>
                <a:pPr marL="530352" lvl="1" indent="0">
                  <a:buNone/>
                </a:pPr>
                <a:r>
                  <a:rPr lang="en-US" i="0" dirty="0"/>
                  <a:t>	Mid point </a:t>
                </a:r>
                <a:r>
                  <a:rPr lang="en-US" i="0" dirty="0"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B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kelas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i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+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B</m:t>
                            </m:r>
                          </m:e>
                          <m:sup>
                            <m:r>
                              <a:rPr lang="en-US" b="0" i="0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′</m:t>
                            </m:r>
                          </m:sup>
                        </m:sSup>
                        <m:r>
                          <a:rPr lang="en-US" b="0" i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kelas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i</m:t>
                        </m:r>
                      </m:num>
                      <m:den>
                        <m:r>
                          <a:rPr lang="en-US" i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2</m:t>
                        </m:r>
                      </m:den>
                    </m:f>
                  </m:oMath>
                </a14:m>
                <a:endParaRPr lang="en-US" i="0" dirty="0">
                  <a:sym typeface="Wingdings" pitchFamily="2" charset="2"/>
                </a:endParaRPr>
              </a:p>
              <a:p>
                <a:pPr lvl="1"/>
                <a:r>
                  <a:rPr lang="en-US" i="0" dirty="0"/>
                  <a:t>Nilai </a:t>
                </a:r>
                <a:r>
                  <a:rPr lang="en-US" i="0" dirty="0" err="1"/>
                  <a:t>Kumulatif</a:t>
                </a:r>
                <a:r>
                  <a:rPr lang="en-US" i="0" dirty="0"/>
                  <a:t> </a:t>
                </a:r>
                <a:r>
                  <a:rPr lang="en-US" i="0" dirty="0" err="1"/>
                  <a:t>kurang</a:t>
                </a:r>
                <a:r>
                  <a:rPr lang="en-US" i="0" dirty="0"/>
                  <a:t> </a:t>
                </a:r>
                <a:r>
                  <a:rPr lang="en-US" i="0" dirty="0" err="1"/>
                  <a:t>dari</a:t>
                </a:r>
                <a:r>
                  <a:rPr lang="en-US" i="0" dirty="0"/>
                  <a:t> dan </a:t>
                </a:r>
                <a:r>
                  <a:rPr lang="en-US" i="0" dirty="0" err="1"/>
                  <a:t>lebih</a:t>
                </a:r>
                <a:r>
                  <a:rPr lang="en-US" i="0" dirty="0"/>
                  <a:t> </a:t>
                </a:r>
                <a:r>
                  <a:rPr lang="en-US" i="0" dirty="0" err="1"/>
                  <a:t>dari</a:t>
                </a:r>
                <a:r>
                  <a:rPr lang="en-US" i="0" dirty="0"/>
                  <a:t> ( </a:t>
                </a:r>
                <a:r>
                  <a:rPr lang="en-US" i="0" dirty="0" err="1"/>
                  <a:t>fk</a:t>
                </a:r>
                <a:r>
                  <a:rPr lang="en-US" i="0" dirty="0"/>
                  <a:t>&lt; dan </a:t>
                </a:r>
                <a:r>
                  <a:rPr lang="en-US" i="0" dirty="0" err="1"/>
                  <a:t>fk</a:t>
                </a:r>
                <a:r>
                  <a:rPr lang="en-US" i="0" dirty="0"/>
                  <a:t> &gt;)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BAECE-2906-0A99-8DD8-D10F447433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45741"/>
                <a:ext cx="9601200" cy="5239264"/>
              </a:xfrm>
              <a:blipFill>
                <a:blip r:embed="rId2"/>
                <a:stretch>
                  <a:fillRect l="-661" t="-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722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1DA0C-5959-A328-9C52-70C0E9C73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r>
              <a:rPr lang="en-US" dirty="0"/>
              <a:t> dan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Frekuensi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14B8D-49D6-2620-ED23-53D528B81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Cara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Cara </a:t>
            </a:r>
            <a:r>
              <a:rPr lang="en-US" dirty="0" err="1"/>
              <a:t>menentukan</a:t>
            </a:r>
            <a:r>
              <a:rPr lang="en-US" dirty="0"/>
              <a:t> interval </a:t>
            </a:r>
            <a:r>
              <a:rPr lang="en-US" dirty="0" err="1"/>
              <a:t>kelas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E51982-B994-FD78-20D0-C70A78BE752C}"/>
              </a:ext>
            </a:extLst>
          </p:cNvPr>
          <p:cNvSpPr/>
          <p:nvPr/>
        </p:nvSpPr>
        <p:spPr>
          <a:xfrm>
            <a:off x="2509025" y="2776654"/>
            <a:ext cx="3780263" cy="791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 = 1 + 3,322 log 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FEF9D53-0EA9-B649-D8AB-08FE480142E3}"/>
                  </a:ext>
                </a:extLst>
              </p:cNvPr>
              <p:cNvSpPr/>
              <p:nvPr/>
            </p:nvSpPr>
            <p:spPr>
              <a:xfrm>
                <a:off x="2509024" y="4322027"/>
                <a:ext cx="3780263" cy="7917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Ci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𝒓𝒂𝒏𝒈𝒆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𝒋𝒖𝒎𝒍𝒂𝒉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𝒌𝒆𝒍𝒂𝒔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en-US" b="1" dirty="0"/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FEF9D53-0EA9-B649-D8AB-08FE480142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024" y="4322027"/>
                <a:ext cx="3780263" cy="791736"/>
              </a:xfrm>
              <a:prstGeom prst="rect">
                <a:avLst/>
              </a:prstGeom>
              <a:blipFill>
                <a:blip r:embed="rId2"/>
                <a:stretch>
                  <a:fillRect b="-2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5269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2E07A-C294-7723-D093-3AC34CE98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6C482-EE6C-A836-69FE-2E03E093B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62000" indent="42863">
              <a:buNone/>
            </a:pPr>
            <a:r>
              <a:rPr lang="en-US" dirty="0"/>
              <a:t>467	480	570	525	567	402	575	500	520	435	600	444	560	480	523	456	469	490	489	457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Diurutkan</a:t>
            </a:r>
            <a:r>
              <a:rPr lang="en-US" dirty="0"/>
              <a:t> </a:t>
            </a:r>
            <a:r>
              <a:rPr lang="en-US" dirty="0" err="1"/>
              <a:t>terlibih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 ?</a:t>
            </a:r>
          </a:p>
          <a:p>
            <a:pPr marL="0" indent="0">
              <a:buNone/>
            </a:pPr>
            <a:r>
              <a:rPr lang="en-US" dirty="0"/>
              <a:t>Interval </a:t>
            </a:r>
            <a:r>
              <a:rPr lang="en-US" dirty="0" err="1"/>
              <a:t>kelas</a:t>
            </a:r>
            <a:r>
              <a:rPr lang="en-US" dirty="0"/>
              <a:t> 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667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:a16="http://schemas.microsoft.com/office/drawing/2014/main" id="{AA6EC888-B85F-410F-B430-06583E94B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88911C-0EC7-40A9-9BCB-CA8A66E46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3023EA8-527A-4FA2-A71D-626F91275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0C46CD6-ADBB-41BC-8969-7C707D4332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B6C38415-998B-45FB-A12C-BD0B184CB8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C8D89F71-9459-4318-ACAE-874616C3A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462" y="968188"/>
            <a:ext cx="10194046" cy="48942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3C6150E-62C4-A7C8-AE7A-40D4B188C5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789283"/>
              </p:ext>
            </p:extLst>
          </p:nvPr>
        </p:nvGraphicFramePr>
        <p:xfrm>
          <a:off x="1717590" y="1289918"/>
          <a:ext cx="8921578" cy="4242861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792452">
                  <a:extLst>
                    <a:ext uri="{9D8B030D-6E8A-4147-A177-3AD203B41FA5}">
                      <a16:colId xmlns:a16="http://schemas.microsoft.com/office/drawing/2014/main" val="3983398825"/>
                    </a:ext>
                  </a:extLst>
                </a:gridCol>
                <a:gridCol w="1417260">
                  <a:extLst>
                    <a:ext uri="{9D8B030D-6E8A-4147-A177-3AD203B41FA5}">
                      <a16:colId xmlns:a16="http://schemas.microsoft.com/office/drawing/2014/main" val="1974894299"/>
                    </a:ext>
                  </a:extLst>
                </a:gridCol>
                <a:gridCol w="2029725">
                  <a:extLst>
                    <a:ext uri="{9D8B030D-6E8A-4147-A177-3AD203B41FA5}">
                      <a16:colId xmlns:a16="http://schemas.microsoft.com/office/drawing/2014/main" val="2252639048"/>
                    </a:ext>
                  </a:extLst>
                </a:gridCol>
                <a:gridCol w="822446">
                  <a:extLst>
                    <a:ext uri="{9D8B030D-6E8A-4147-A177-3AD203B41FA5}">
                      <a16:colId xmlns:a16="http://schemas.microsoft.com/office/drawing/2014/main" val="3552699889"/>
                    </a:ext>
                  </a:extLst>
                </a:gridCol>
                <a:gridCol w="2029725">
                  <a:extLst>
                    <a:ext uri="{9D8B030D-6E8A-4147-A177-3AD203B41FA5}">
                      <a16:colId xmlns:a16="http://schemas.microsoft.com/office/drawing/2014/main" val="3606601720"/>
                    </a:ext>
                  </a:extLst>
                </a:gridCol>
                <a:gridCol w="1002414">
                  <a:extLst>
                    <a:ext uri="{9D8B030D-6E8A-4147-A177-3AD203B41FA5}">
                      <a16:colId xmlns:a16="http://schemas.microsoft.com/office/drawing/2014/main" val="1855550598"/>
                    </a:ext>
                  </a:extLst>
                </a:gridCol>
                <a:gridCol w="827556">
                  <a:extLst>
                    <a:ext uri="{9D8B030D-6E8A-4147-A177-3AD203B41FA5}">
                      <a16:colId xmlns:a16="http://schemas.microsoft.com/office/drawing/2014/main" val="782947591"/>
                    </a:ext>
                  </a:extLst>
                </a:gridCol>
              </a:tblGrid>
              <a:tr h="471429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en-ID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Kelas </a:t>
                      </a:r>
                      <a:endParaRPr lang="en-ID" sz="14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Frekuensi </a:t>
                      </a:r>
                      <a:endParaRPr lang="en-ID" sz="14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ID" sz="14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tepi kelas</a:t>
                      </a:r>
                      <a:endParaRPr lang="en-ID" sz="14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1" u="none" strike="noStrike" cap="none" spc="0" dirty="0" err="1">
                          <a:solidFill>
                            <a:schemeClr val="tx1"/>
                          </a:solidFill>
                          <a:effectLst/>
                        </a:rPr>
                        <a:t>fk</a:t>
                      </a:r>
                      <a:r>
                        <a:rPr lang="en-ID" sz="14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&lt;</a:t>
                      </a:r>
                      <a:endParaRPr lang="en-ID" sz="14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fk&gt;</a:t>
                      </a:r>
                      <a:endParaRPr lang="en-ID" sz="14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6010367"/>
                  </a:ext>
                </a:extLst>
              </a:tr>
              <a:tr h="471429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9,5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3653794"/>
                  </a:ext>
                </a:extLst>
              </a:tr>
              <a:tr h="471429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10 - 14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14,5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119358"/>
                  </a:ext>
                </a:extLst>
              </a:tr>
              <a:tr h="471429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15 - 19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19,5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5702134"/>
                  </a:ext>
                </a:extLst>
              </a:tr>
              <a:tr h="471429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20 - 24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24,5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499278"/>
                  </a:ext>
                </a:extLst>
              </a:tr>
              <a:tr h="471429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25 - 29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29,5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8812220"/>
                  </a:ext>
                </a:extLst>
              </a:tr>
              <a:tr h="471429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30 - 34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34,5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053761"/>
                  </a:ext>
                </a:extLst>
              </a:tr>
              <a:tr h="471429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35 - 39 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39,5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729185"/>
                  </a:ext>
                </a:extLst>
              </a:tr>
              <a:tr h="471429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40 - 44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44,5</a:t>
                      </a:r>
                      <a:endParaRPr lang="en-ID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ID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62579" marT="25032" marB="18773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737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77801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{64650B3E-4693-3E4F-9233-A8DA6E4284BB}tf10001072</Template>
  <TotalTime>243</TotalTime>
  <Words>312</Words>
  <Application>Microsoft Macintosh PowerPoint</Application>
  <PresentationFormat>Widescreen</PresentationFormat>
  <Paragraphs>94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Cambria Math</vt:lpstr>
      <vt:lpstr>Franklin Gothic Book</vt:lpstr>
      <vt:lpstr>Crop</vt:lpstr>
      <vt:lpstr>Distribusi Frekuensi </vt:lpstr>
      <vt:lpstr>Definisi dan Bentuk Distribusi Frekuensi</vt:lpstr>
      <vt:lpstr>Lanjutan </vt:lpstr>
      <vt:lpstr>Definisi dan Bentuk Distribusi Frekuensi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Distribusi Frekuensi </dc:title>
  <dc:creator>Rusny Istiqomah</dc:creator>
  <cp:lastModifiedBy>Rusny Istiqomah</cp:lastModifiedBy>
  <cp:revision>3</cp:revision>
  <dcterms:created xsi:type="dcterms:W3CDTF">2023-03-01T02:08:47Z</dcterms:created>
  <dcterms:modified xsi:type="dcterms:W3CDTF">2023-09-26T05:16:44Z</dcterms:modified>
</cp:coreProperties>
</file>