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1479" r:id="rId2"/>
    <p:sldId id="1480" r:id="rId3"/>
    <p:sldId id="1516" r:id="rId4"/>
    <p:sldId id="1481" r:id="rId5"/>
    <p:sldId id="1517" r:id="rId6"/>
    <p:sldId id="1507" r:id="rId7"/>
    <p:sldId id="1490" r:id="rId8"/>
    <p:sldId id="1491" r:id="rId9"/>
    <p:sldId id="1492" r:id="rId10"/>
    <p:sldId id="1508" r:id="rId11"/>
    <p:sldId id="1510" r:id="rId12"/>
    <p:sldId id="1509" r:id="rId13"/>
    <p:sldId id="1493" r:id="rId14"/>
    <p:sldId id="1511" r:id="rId15"/>
    <p:sldId id="1494" r:id="rId16"/>
    <p:sldId id="1512" r:id="rId17"/>
    <p:sldId id="1505" r:id="rId18"/>
    <p:sldId id="1506" r:id="rId19"/>
  </p:sldIdLst>
  <p:sldSz cx="24377650" cy="13716000"/>
  <p:notesSz cx="6858000" cy="9144000"/>
  <p:defaultTextStyle>
    <a:defPPr>
      <a:defRPr lang="en-US"/>
    </a:defPPr>
    <a:lvl1pPr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1pPr>
    <a:lvl2pPr marL="912813" indent="-4556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2pPr>
    <a:lvl3pPr marL="1827213" indent="-9128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3pPr>
    <a:lvl4pPr marL="2741613" indent="-13700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4pPr>
    <a:lvl5pPr marL="3656013" indent="-18272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9"/>
    <a:srgbClr val="FBB62B"/>
    <a:srgbClr val="364D65"/>
    <a:srgbClr val="19232E"/>
    <a:srgbClr val="2F2F2F"/>
    <a:srgbClr val="FBC81F"/>
    <a:srgbClr val="2C4054"/>
    <a:srgbClr val="FADF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50" autoAdjust="0"/>
    <p:restoredTop sz="86401" autoAdjust="0"/>
  </p:normalViewPr>
  <p:slideViewPr>
    <p:cSldViewPr snapToGrid="0" snapToObjects="1">
      <p:cViewPr varScale="1">
        <p:scale>
          <a:sx n="35" d="100"/>
          <a:sy n="35" d="100"/>
        </p:scale>
        <p:origin x="688" y="192"/>
      </p:cViewPr>
      <p:guideLst>
        <p:guide orient="horz" pos="4320"/>
        <p:guide pos="7678"/>
      </p:guideLst>
    </p:cSldViewPr>
  </p:slideViewPr>
  <p:outlineViewPr>
    <p:cViewPr>
      <p:scale>
        <a:sx n="33" d="100"/>
        <a:sy n="33" d="100"/>
      </p:scale>
      <p:origin x="0" y="-42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28992"/>
    </p:cViewPr>
  </p:sorterViewPr>
  <p:notesViewPr>
    <p:cSldViewPr snapToGrid="0" snapToObjects="1">
      <p:cViewPr varScale="1">
        <p:scale>
          <a:sx n="55" d="100"/>
          <a:sy n="55" d="100"/>
        </p:scale>
        <p:origin x="288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1B79A9-3CFA-41DB-AFF2-592DE0727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0F28C3-B98C-40F1-8F62-3DBD131AD2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4C264D7-A8F4-4FD9-AC99-2DF9D8FD6441}" type="datetimeFigureOut">
              <a:rPr lang="id-ID"/>
              <a:pPr>
                <a:defRPr/>
              </a:pPr>
              <a:t>26/06/20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05C9B2-06FE-4FC1-ABD1-518FB82BF4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281806-9674-48E2-B39A-AEA66677A3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C4ABB27-E202-4909-97C2-09EC0D982A3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7F1BF91-004A-406C-A2EB-CA12568648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349429-8D0A-452D-9D3C-E44073ACFBD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fld id="{2922A384-2089-448C-A95D-1780BFE26FC9}" type="datetimeFigureOut">
              <a:rPr lang="en-US"/>
              <a:pPr>
                <a:defRPr/>
              </a:pPr>
              <a:t>6/26/20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6D73B2-DD44-41BF-A980-1186DCFC0BA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C2B0B50-C86C-4ED8-8C19-9219FA7531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5AE5-306C-4A33-A0EF-584A6CE5A82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91FB40-DD57-48B7-9B10-F4C01910CD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fld id="{4EB32396-9A0B-482E-B345-E89C133AD6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1pPr>
    <a:lvl2pPr marL="9128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2pPr>
    <a:lvl3pPr marL="18272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3pPr>
    <a:lvl4pPr marL="27416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4pPr>
    <a:lvl5pPr marL="36560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aman Depa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14CC4B-4200-49B6-A38D-ED9A74134DB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36401" y="2246811"/>
            <a:ext cx="13057979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ctr" anchorCtr="0" compatLnSpc="1">
            <a:prstTxWarp prst="textNoShape">
              <a:avLst/>
            </a:prstTxWarp>
          </a:bodyPr>
          <a:lstStyle>
            <a:lvl1pPr algn="r">
              <a:defRPr sz="3600"/>
            </a:lvl1pPr>
          </a:lstStyle>
          <a:p>
            <a:pPr lvl="0"/>
            <a:r>
              <a:rPr lang="id-ID" altLang="id-ID" dirty="0"/>
              <a:t>Kode Mata Kuliah – Nama Mata Kuliah</a:t>
            </a:r>
            <a:endParaRPr lang="en-US" altLang="id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0F126-9AA0-4A74-9886-9EE9699122DB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736401" y="3651254"/>
            <a:ext cx="13057979" cy="45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t" anchorCtr="0" compatLnSpc="1">
            <a:prstTxWarp prst="textNoShape">
              <a:avLst/>
            </a:prstTxWarp>
          </a:bodyPr>
          <a:lstStyle>
            <a:lvl1pPr algn="r">
              <a:defRPr sz="8000"/>
            </a:lvl1pPr>
          </a:lstStyle>
          <a:p>
            <a:pPr lvl="0"/>
            <a:endParaRPr lang="en-US" altLang="id-ID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3041D80-A403-4086-842E-86ADAB96DA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6401" y="8543108"/>
            <a:ext cx="13057979" cy="1045029"/>
          </a:xfrm>
          <a:prstGeom prst="rect">
            <a:avLst/>
          </a:prstGeo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4C64EB4-5A7B-4B64-8628-30300DFFD3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36399" y="9898177"/>
            <a:ext cx="13057979" cy="1045029"/>
          </a:xfrm>
          <a:prstGeom prst="rect">
            <a:avLst/>
          </a:prstGeo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02B15A3-53D5-4879-B0E1-463DB8845CA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760575" y="2246313"/>
            <a:ext cx="8880475" cy="8696325"/>
          </a:xfrm>
          <a:prstGeom prst="rect">
            <a:avLst/>
          </a:prstGeom>
        </p:spPr>
        <p:txBody>
          <a:bodyPr/>
          <a:lstStyle/>
          <a:p>
            <a:pPr lvl="0"/>
            <a:endParaRPr lang="id-ID" noProof="0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9F577BB-444A-4844-B042-BCEF4066211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00430D1-E522-424B-8C34-EE28471BFA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89A0C6E-1A18-4D31-BCFD-91B5DB89AA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442954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1182F798-D54A-4432-BED0-21DF7DCAEE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F241105-1969-4617-A9C1-45CDC4358F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1E226C9-2761-4329-9E59-BE14E48CE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246940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vi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8675648" cy="13716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FE5D4D2-0D8D-41D6-92C0-70CF1FBD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F56882D-12DD-4426-998B-6B3E869CC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1D79C07-3841-4519-BBDD-FDDFEF252E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62145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dership sk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4" y="3945706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F6DA1AE-4DD7-43E1-8BBF-09206BAA584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0827E96-AA74-44C5-8670-D8164CBAE6B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84E617E-730E-4487-A4E0-43792150D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19232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0613571" cy="13715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7A8F6A6-BFEA-4937-936E-1515E10E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C6DFBA-95E2-4C7F-8AA6-5068341C0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9503176D-A533-45AE-92D7-DB05D21759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5115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2284648" y="2124292"/>
            <a:ext cx="7241628" cy="12875172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5F903AB-6A66-4EFF-BC0C-4511B64B826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8B493A7-AFE1-49A1-8D9A-6AE67CAC0785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02080DE-0864-4CBA-9060-7318F96DE7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78060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253207" y="6230198"/>
            <a:ext cx="5756336" cy="102067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3B33909-18BF-40A6-8660-AAABE39FCEA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09F331A-5E8E-4F66-90D1-9BEDE72B51A4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E3A7589-02D6-45D3-AD39-F90CE501C9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001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73008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3403702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00874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E2305C8-7176-4C1C-B619-B57534C49C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2B02DAF-C090-4F1E-99E6-E0C2EC8E76C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1C137DB6-AC2B-4A53-A2EE-0E98117E95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791434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77012-5A56-44F1-B7EB-715958BD2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24850" cy="2651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F0B7BCB-0769-4FCD-84AC-C83F75DB64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3E3603F-B21A-41D1-8927-A3B20D6B51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32FCC-6039-49E8-A8D3-1F6E7938A4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060375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3328A-8EF3-4843-B504-799FE34C0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080" y="2743200"/>
            <a:ext cx="21775490" cy="196373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7D6B470-9CEE-4F3F-8FB4-1DA6B358B3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5094288"/>
            <a:ext cx="21775490" cy="6792912"/>
          </a:xfrm>
          <a:prstGeom prst="rect">
            <a:avLst/>
          </a:prstGeom>
        </p:spPr>
        <p:txBody>
          <a:bodyPr/>
          <a:lstStyle>
            <a:lvl1pPr marL="857250" indent="-857250">
              <a:buFont typeface="Arial" panose="020B0604020202020204" pitchFamily="34" charset="0"/>
              <a:buChar char="•"/>
              <a:defRPr/>
            </a:lvl1pPr>
            <a:lvl2pPr marL="1485900" indent="-571500">
              <a:buFont typeface="Arial" panose="020B0604020202020204" pitchFamily="34" charset="0"/>
              <a:buChar char="•"/>
              <a:defRPr/>
            </a:lvl2pPr>
            <a:lvl3pPr marL="2400300" indent="-571500">
              <a:buFont typeface="Arial" panose="020B0604020202020204" pitchFamily="34" charset="0"/>
              <a:buChar char="•"/>
              <a:defRPr/>
            </a:lvl3pPr>
            <a:lvl4pPr marL="3200400" indent="-457200">
              <a:buFont typeface="Arial" panose="020B0604020202020204" pitchFamily="34" charset="0"/>
              <a:buChar char="•"/>
              <a:defRPr/>
            </a:lvl4pPr>
            <a:lvl5pPr marL="4114800" indent="-4572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C82449D-2D93-4729-9DE5-E82885B6015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03307D7-9C46-4616-B5EA-AC3B35771E8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48A74-02D4-4A0F-B138-42043E1198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212768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6148104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2409748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9278926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C13841-8713-4B2C-A4D0-BADC4B00C62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09748" y="7068973"/>
            <a:ext cx="19558208" cy="254529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 lvl="0"/>
            <a:endParaRPr lang="id-ID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8FC27A2-C685-46A5-90C4-52F0BD2BA8F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434B9D4-FA4C-4C43-A404-D2564F40E15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1745D95E-328C-40EC-9CC2-51986FE451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07303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1132235" y="2653564"/>
            <a:ext cx="7434751" cy="8016884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DE6430-2778-4EE6-BE6D-5C8DDC542C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607675" y="5121275"/>
            <a:ext cx="12638088" cy="2873375"/>
          </a:xfrm>
          <a:prstGeom prst="rect">
            <a:avLst/>
          </a:prstGeom>
        </p:spPr>
        <p:txBody>
          <a:bodyPr/>
          <a:lstStyle/>
          <a:p>
            <a:pPr lvl="0"/>
            <a:endParaRPr lang="id-ID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F5D2BD-0194-4A5F-9428-D3CE4E859CB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03438-867B-480B-9FBC-93E3DC58354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551B64CD-0BDD-436F-8092-EB4DF2BBCE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126666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9DA45E5A-587C-45A9-BDE5-ADA264F208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631452C-14CF-4765-8DB1-FC3016BAE9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5FA25A47-F341-4958-AC5F-812B9ED14D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509174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Mis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245840" y="3125033"/>
            <a:ext cx="12105684" cy="6769604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4B7A209-DC34-421F-B9C0-0DF92AF513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79813" y="6008688"/>
            <a:ext cx="7758112" cy="3886200"/>
          </a:xfrm>
          <a:prstGeom prst="rect">
            <a:avLst/>
          </a:prstGeom>
        </p:spPr>
        <p:txBody>
          <a:bodyPr/>
          <a:lstStyle>
            <a:lvl1pPr algn="r">
              <a:defRPr sz="4000"/>
            </a:lvl1pPr>
          </a:lstStyle>
          <a:p>
            <a:pPr lvl="0"/>
            <a:endParaRPr 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BB8A5-9280-4548-8EDF-D6D35930B71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2619787-FBAB-4000-9C92-665532A1F10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4B843F91-C28D-41A6-B71E-14FF0E5FF9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685014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v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" y="4"/>
            <a:ext cx="24377648" cy="13715999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36D9EFB-19CF-4A69-8D96-1C5176A2DAE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3F7E7DC-800C-4A8F-B966-35F6F90415D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B3FA3DEA-6B37-442D-ACC9-EDF547A5FF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72292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68235" cy="13716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0187EC7-F906-45B7-8ADF-C7C064EE042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A261DDA-5436-4F8E-A4AE-6467515E4F3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164F337-88F9-4143-B7EB-C0D708DAE4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37327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" y="0"/>
            <a:ext cx="12168235" cy="13716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17B4BED-BC77-44B3-80C3-E0C30FF55F9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AE014BA-AAE0-49D3-BF85-19AEEC32141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07BFF0F-EE55-46F4-AE01-7BF6BEC092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882859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TextBox 8">
            <a:extLst>
              <a:ext uri="{FF2B5EF4-FFF2-40B4-BE49-F238E27FC236}">
                <a16:creationId xmlns:a16="http://schemas.microsoft.com/office/drawing/2014/main" id="{98BBFB5A-115E-482E-9E56-A51815BDFE5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3098125" y="606425"/>
            <a:ext cx="8302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2807" tIns="91404" rIns="182807" bIns="91404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ctr" eaLnBrk="1" hangingPunct="1">
              <a:defRPr/>
            </a:pPr>
            <a:fld id="{30F393CD-FCB2-4AE5-8184-5D8F89372665}" type="slidenum">
              <a:rPr lang="id-ID" altLang="id-ID" sz="2800" b="1" smtClean="0">
                <a:solidFill>
                  <a:schemeClr val="bg1"/>
                </a:solidFill>
                <a:latin typeface="Lato Bold"/>
                <a:ea typeface="Lato Bold"/>
                <a:cs typeface="Lato Bold"/>
              </a:rPr>
              <a:pPr algn="ctr" eaLnBrk="1" hangingPunct="1">
                <a:defRPr/>
              </a:pPr>
              <a:t>‹#›</a:t>
            </a:fld>
            <a:endParaRPr lang="id-ID" altLang="id-ID" sz="2800" b="1">
              <a:solidFill>
                <a:schemeClr val="bg1"/>
              </a:solidFill>
              <a:latin typeface="Lato Bold"/>
              <a:ea typeface="Lato Bold"/>
              <a:cs typeface="Lato Bold"/>
            </a:endParaRPr>
          </a:p>
        </p:txBody>
      </p:sp>
      <p:pic>
        <p:nvPicPr>
          <p:cNvPr id="1027" name="Picture 11">
            <a:extLst>
              <a:ext uri="{FF2B5EF4-FFF2-40B4-BE49-F238E27FC236}">
                <a16:creationId xmlns:a16="http://schemas.microsoft.com/office/drawing/2014/main" id="{37E06F13-DC98-43D3-9DCD-468928ED2D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26988"/>
            <a:ext cx="2979057" cy="2846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8">
            <a:extLst>
              <a:ext uri="{FF2B5EF4-FFF2-40B4-BE49-F238E27FC236}">
                <a16:creationId xmlns:a16="http://schemas.microsoft.com/office/drawing/2014/main" id="{996CE51F-FCB9-4AD2-983E-F0252ED33F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4708" y="10817530"/>
            <a:ext cx="3032941" cy="2898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49BF60-D5F3-4686-AE44-B51407E54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65988" y="12607925"/>
            <a:ext cx="8226425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BE432EA-40EE-46D6-84D1-0B32A2C42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6600" y="12607925"/>
            <a:ext cx="1379538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DC8C996-C9AB-420D-B6A8-C8632DE271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3" r:id="rId1"/>
    <p:sldLayoutId id="2147484654" r:id="rId2"/>
    <p:sldLayoutId id="2147484655" r:id="rId3"/>
    <p:sldLayoutId id="2147484656" r:id="rId4"/>
    <p:sldLayoutId id="2147484657" r:id="rId5"/>
    <p:sldLayoutId id="2147484658" r:id="rId6"/>
    <p:sldLayoutId id="2147484659" r:id="rId7"/>
    <p:sldLayoutId id="2147484660" r:id="rId8"/>
    <p:sldLayoutId id="2147484661" r:id="rId9"/>
    <p:sldLayoutId id="2147484663" r:id="rId10"/>
    <p:sldLayoutId id="2147484664" r:id="rId11"/>
    <p:sldLayoutId id="2147484670" r:id="rId12"/>
    <p:sldLayoutId id="2147484676" r:id="rId13"/>
    <p:sldLayoutId id="2147484712" r:id="rId14"/>
    <p:sldLayoutId id="2147484713" r:id="rId15"/>
    <p:sldLayoutId id="2147484721" r:id="rId16"/>
    <p:sldLayoutId id="2147484652" r:id="rId17"/>
  </p:sldLayoutIdLst>
  <p:transition advClick="0"/>
  <p:hf hdr="0" ftr="0" dt="0"/>
  <p:txStyles>
    <p:titleStyle>
      <a:lvl1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chemeClr val="tx1"/>
          </a:solidFill>
          <a:latin typeface="Lato" panose="020F0502020204030203" pitchFamily="34" charset="0"/>
          <a:ea typeface="+mj-ea"/>
          <a:cs typeface="+mj-cs"/>
        </a:defRPr>
      </a:lvl1pPr>
      <a:lvl2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2pPr>
      <a:lvl3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3pPr>
      <a:lvl4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4pPr>
      <a:lvl5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5pPr>
      <a:lvl6pPr marL="4572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6pPr>
      <a:lvl7pPr marL="9144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7pPr>
      <a:lvl8pPr marL="13716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8pPr>
      <a:lvl9pPr marL="18288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9pPr>
    </p:titleStyle>
    <p:bodyStyle>
      <a:lvl1pPr algn="l" defTabSz="1827213" rtl="0" eaLnBrk="0" fontAlgn="base" hangingPunct="0">
        <a:lnSpc>
          <a:spcPct val="90000"/>
        </a:lnSpc>
        <a:spcBef>
          <a:spcPts val="2000"/>
        </a:spcBef>
        <a:spcAft>
          <a:spcPct val="0"/>
        </a:spcAft>
        <a:buFont typeface="Arial" panose="020B0604020202020204" pitchFamily="34" charset="0"/>
        <a:defRPr lang="en-US" sz="6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1pPr>
      <a:lvl2pPr marL="9144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4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2pPr>
      <a:lvl3pPr marL="18288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6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3pPr>
      <a:lvl4pPr marL="27432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2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4pPr>
      <a:lvl5pPr marL="36576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2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>
            <a:extLst>
              <a:ext uri="{FF2B5EF4-FFF2-40B4-BE49-F238E27FC236}">
                <a16:creationId xmlns:a16="http://schemas.microsoft.com/office/drawing/2014/main" id="{2356AC5D-2D06-4CB6-A715-5BF8C5BEA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2246313"/>
            <a:ext cx="13057188" cy="914400"/>
          </a:xfrm>
          <a:noFill/>
        </p:spPr>
        <p:txBody>
          <a:bodyPr/>
          <a:lstStyle/>
          <a:p>
            <a:r>
              <a:rPr lang="id-ID" altLang="en-US" sz="4000" b="1" dirty="0">
                <a:latin typeface="Lato"/>
              </a:rPr>
              <a:t>KONFIGURASI dan IMPLEMENTASI ERP</a:t>
            </a:r>
          </a:p>
        </p:txBody>
      </p:sp>
      <p:sp>
        <p:nvSpPr>
          <p:cNvPr id="88067" name="Content Placeholder 2">
            <a:extLst>
              <a:ext uri="{FF2B5EF4-FFF2-40B4-BE49-F238E27FC236}">
                <a16:creationId xmlns:a16="http://schemas.microsoft.com/office/drawing/2014/main" id="{A2C706EE-1E5C-497E-930F-F53B4590A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3651250"/>
            <a:ext cx="15210536" cy="4581525"/>
          </a:xfrm>
          <a:noFill/>
        </p:spPr>
        <p:txBody>
          <a:bodyPr/>
          <a:lstStyle/>
          <a:p>
            <a:r>
              <a:rPr lang="id-ID" sz="9600" b="1" dirty="0">
                <a:latin typeface="Times New Roman" pitchFamily="18" charset="0"/>
                <a:cs typeface="Times New Roman" pitchFamily="18" charset="0"/>
              </a:rPr>
              <a:t>IMPLEMENTASI ERP</a:t>
            </a:r>
          </a:p>
          <a:p>
            <a:r>
              <a:rPr lang="id-ID" sz="9600" b="1" dirty="0">
                <a:latin typeface="Times New Roman" pitchFamily="18" charset="0"/>
                <a:cs typeface="Times New Roman" pitchFamily="18" charset="0"/>
              </a:rPr>
              <a:t>Kasus ASAP</a:t>
            </a:r>
          </a:p>
          <a:p>
            <a:r>
              <a:rPr lang="id-ID" sz="9600" b="1" dirty="0" err="1"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id-ID" sz="9600" b="1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id-ID" sz="9600" b="1" dirty="0" err="1">
                <a:latin typeface="Times New Roman" pitchFamily="18" charset="0"/>
                <a:cs typeface="Times New Roman" pitchFamily="18" charset="0"/>
              </a:rPr>
              <a:t>Realization</a:t>
            </a:r>
            <a:endParaRPr lang="id-ID" sz="9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068" name="Text Placeholder 3">
            <a:extLst>
              <a:ext uri="{FF2B5EF4-FFF2-40B4-BE49-F238E27FC236}">
                <a16:creationId xmlns:a16="http://schemas.microsoft.com/office/drawing/2014/main" id="{B726CBE4-3436-4484-8D7A-2008B363793F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 bwMode="auto">
          <a:xfrm>
            <a:off x="736600" y="8542337"/>
            <a:ext cx="13057188" cy="1355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 sz="4800" dirty="0" err="1">
                <a:latin typeface="Lato"/>
              </a:rPr>
              <a:t>R</a:t>
            </a:r>
            <a:r>
              <a:rPr lang="id-ID" altLang="en-US" sz="4800" dirty="0">
                <a:latin typeface="Lato"/>
              </a:rPr>
              <a:t>. </a:t>
            </a:r>
            <a:r>
              <a:rPr lang="id-ID" altLang="en-US" sz="4800" dirty="0" err="1">
                <a:latin typeface="Lato"/>
              </a:rPr>
              <a:t>Wahjoe</a:t>
            </a:r>
            <a:r>
              <a:rPr lang="id-ID" altLang="en-US" sz="4800" dirty="0">
                <a:latin typeface="Lato"/>
              </a:rPr>
              <a:t> Witjaksono</a:t>
            </a:r>
          </a:p>
        </p:txBody>
      </p:sp>
      <p:sp>
        <p:nvSpPr>
          <p:cNvPr id="88069" name="Text Placeholder 4">
            <a:extLst>
              <a:ext uri="{FF2B5EF4-FFF2-40B4-BE49-F238E27FC236}">
                <a16:creationId xmlns:a16="http://schemas.microsoft.com/office/drawing/2014/main" id="{E07AFDEB-F654-4594-96CE-5C000F586AF7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 bwMode="auto">
          <a:xfrm>
            <a:off x="736600" y="9898063"/>
            <a:ext cx="13057188" cy="1044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 sz="4800" dirty="0">
                <a:latin typeface="Lato"/>
              </a:rPr>
              <a:t>Sistem Informasi– Fakultas Rekayasa Industri</a:t>
            </a: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E9F3F8-38C6-5D46-9681-0D153F19D32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633472"/>
            <a:ext cx="21775490" cy="9253728"/>
          </a:xfrm>
        </p:spPr>
        <p:txBody>
          <a:bodyPr/>
          <a:lstStyle/>
          <a:p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bertahap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. </a:t>
            </a:r>
          </a:p>
          <a:p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, </a:t>
            </a:r>
            <a:r>
              <a:rPr lang="en-US" dirty="0" err="1"/>
              <a:t>masing-masing</a:t>
            </a:r>
            <a:r>
              <a:rPr lang="en-US" dirty="0"/>
              <a:t>. </a:t>
            </a:r>
          </a:p>
          <a:p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(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dirty="0" err="1"/>
              <a:t>empat</a:t>
            </a:r>
            <a:r>
              <a:rPr lang="en-US" dirty="0"/>
              <a:t> </a:t>
            </a:r>
            <a:r>
              <a:rPr lang="en-US" dirty="0" err="1"/>
              <a:t>siklus</a:t>
            </a:r>
            <a:r>
              <a:rPr lang="en-US" dirty="0"/>
              <a:t> yang </a:t>
            </a:r>
            <a:r>
              <a:rPr lang="en-US" dirty="0" err="1"/>
              <a:t>disebut</a:t>
            </a:r>
            <a:r>
              <a:rPr lang="en-US" dirty="0"/>
              <a:t>)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berturut-turut</a:t>
            </a:r>
            <a:r>
              <a:rPr lang="en-US" dirty="0"/>
              <a:t>. </a:t>
            </a:r>
          </a:p>
          <a:p>
            <a:r>
              <a:rPr lang="en-US" dirty="0" err="1"/>
              <a:t>Persyaratan</a:t>
            </a:r>
            <a:r>
              <a:rPr lang="en-US" dirty="0"/>
              <a:t>, </a:t>
            </a:r>
            <a:r>
              <a:rPr lang="en-US" dirty="0" err="1"/>
              <a:t>desain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realisasi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lain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penambahan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pun yang </a:t>
            </a:r>
            <a:r>
              <a:rPr lang="en-US" dirty="0" err="1"/>
              <a:t>diperlukan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Business Blueprint (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2).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A5630C-BD3B-9845-8817-210C0443A6D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DE469B0-9DBA-0F48-9A84-A652A3B9AB43}"/>
              </a:ext>
            </a:extLst>
          </p:cNvPr>
          <p:cNvSpPr txBox="1">
            <a:spLocks/>
          </p:cNvSpPr>
          <p:nvPr/>
        </p:nvSpPr>
        <p:spPr>
          <a:xfrm>
            <a:off x="3355432" y="669735"/>
            <a:ext cx="19102232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dirty="0"/>
              <a:t>Baseline Configuration and Confirmation </a:t>
            </a:r>
            <a:endParaRPr lang="en-ID" sz="8000" dirty="0"/>
          </a:p>
        </p:txBody>
      </p:sp>
    </p:spTree>
    <p:extLst>
      <p:ext uri="{BB962C8B-B14F-4D97-AF65-F5344CB8AC3E}">
        <p14:creationId xmlns:p14="http://schemas.microsoft.com/office/powerpoint/2010/main" val="899143715"/>
      </p:ext>
    </p:extLst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D571A5-BDDB-2840-9BEF-425EC90E73B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340864"/>
            <a:ext cx="21775490" cy="9546336"/>
          </a:xfrm>
        </p:spPr>
        <p:txBody>
          <a:bodyPr/>
          <a:lstStyle/>
          <a:p>
            <a:r>
              <a:rPr lang="en-US" dirty="0"/>
              <a:t>BP Master List</a:t>
            </a:r>
          </a:p>
          <a:p>
            <a:pPr lvl="1"/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, yang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,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2.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diturunkan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otomatis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Daftar </a:t>
            </a:r>
            <a:r>
              <a:rPr lang="en-US" dirty="0" err="1"/>
              <a:t>Induk</a:t>
            </a:r>
            <a:r>
              <a:rPr lang="en-US" dirty="0"/>
              <a:t> BP (BPML)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skenario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proses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diproses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.</a:t>
            </a:r>
          </a:p>
          <a:p>
            <a:r>
              <a:rPr lang="en-US" dirty="0"/>
              <a:t>Baseline Scope</a:t>
            </a:r>
          </a:p>
          <a:p>
            <a:pPr lvl="1"/>
            <a:r>
              <a:rPr lang="en-US" dirty="0" err="1"/>
              <a:t>Lingkup</a:t>
            </a:r>
            <a:r>
              <a:rPr lang="en-US" dirty="0"/>
              <a:t> baseline </a:t>
            </a:r>
            <a:r>
              <a:rPr lang="en-US" dirty="0" err="1"/>
              <a:t>disempurnakan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konkret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.</a:t>
            </a:r>
          </a:p>
          <a:p>
            <a:r>
              <a:rPr lang="en-US" dirty="0"/>
              <a:t>Confirmation Plan</a:t>
            </a:r>
          </a:p>
          <a:p>
            <a:r>
              <a:rPr lang="en-US" dirty="0"/>
              <a:t>Test Plan</a:t>
            </a:r>
          </a:p>
          <a:p>
            <a:pPr lvl="1"/>
            <a:r>
              <a:rPr lang="en-US" dirty="0" err="1"/>
              <a:t>Tes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memverifikasi</a:t>
            </a:r>
            <a:r>
              <a:rPr lang="en-US" dirty="0"/>
              <a:t> </a:t>
            </a:r>
            <a:r>
              <a:rPr lang="en-US" dirty="0" err="1"/>
              <a:t>pengaturan</a:t>
            </a:r>
            <a:r>
              <a:rPr lang="en-US" dirty="0"/>
              <a:t> yang </a:t>
            </a:r>
            <a:r>
              <a:rPr lang="en-US" dirty="0" err="1"/>
              <a:t>sebenarnya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. </a:t>
            </a:r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jaminan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ditransfer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dijalankan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</a:t>
            </a:r>
          </a:p>
          <a:p>
            <a:r>
              <a:rPr lang="en-US" dirty="0"/>
              <a:t>Configuration Plan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D12A0F-9A7B-4543-8C0C-017EBE293C4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699C87B-5D92-284F-93CC-25567818EC49}"/>
              </a:ext>
            </a:extLst>
          </p:cNvPr>
          <p:cNvSpPr txBox="1">
            <a:spLocks/>
          </p:cNvSpPr>
          <p:nvPr/>
        </p:nvSpPr>
        <p:spPr>
          <a:xfrm>
            <a:off x="3355432" y="669735"/>
            <a:ext cx="19102232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dirty="0"/>
              <a:t>Baseline Configuration and Confirmation </a:t>
            </a:r>
            <a:endParaRPr lang="en-ID" sz="8000" dirty="0"/>
          </a:p>
        </p:txBody>
      </p:sp>
    </p:spTree>
    <p:extLst>
      <p:ext uri="{BB962C8B-B14F-4D97-AF65-F5344CB8AC3E}">
        <p14:creationId xmlns:p14="http://schemas.microsoft.com/office/powerpoint/2010/main" val="1915442106"/>
      </p:ext>
    </p:extLst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D8B38-413B-954F-812C-AB060A932D0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1B754B-89DC-204E-B4B4-E494803CAE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9120" y="1734531"/>
            <a:ext cx="15069312" cy="10838313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EDD26E80-5B25-7149-B2F1-59DA746E403A}"/>
              </a:ext>
            </a:extLst>
          </p:cNvPr>
          <p:cNvSpPr txBox="1">
            <a:spLocks/>
          </p:cNvSpPr>
          <p:nvPr/>
        </p:nvSpPr>
        <p:spPr>
          <a:xfrm>
            <a:off x="3355432" y="669735"/>
            <a:ext cx="19102232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 dirty="0"/>
              <a:t>Baseline Configuration and Confirmation </a:t>
            </a:r>
            <a:endParaRPr lang="en-ID" sz="8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98D5AF5-35BB-D74A-AD36-5A2DB023E60B}"/>
              </a:ext>
            </a:extLst>
          </p:cNvPr>
          <p:cNvSpPr/>
          <p:nvPr/>
        </p:nvSpPr>
        <p:spPr>
          <a:xfrm>
            <a:off x="5244147" y="12503606"/>
            <a:ext cx="132998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D" b="1" dirty="0">
                <a:latin typeface="Times" pitchFamily="2" charset="0"/>
              </a:rPr>
              <a:t>Association between the BPML documents (baseline configuration) </a:t>
            </a:r>
            <a:endParaRPr lang="en-ID" b="1" dirty="0"/>
          </a:p>
        </p:txBody>
      </p:sp>
    </p:spTree>
    <p:extLst>
      <p:ext uri="{BB962C8B-B14F-4D97-AF65-F5344CB8AC3E}">
        <p14:creationId xmlns:p14="http://schemas.microsoft.com/office/powerpoint/2010/main" val="2987841448"/>
      </p:ext>
    </p:extLst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9D0F1-262A-8D4A-BFD0-06E977A18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8000" b="1" dirty="0"/>
              <a:t>Final Configuration and Confirmation </a:t>
            </a:r>
            <a:endParaRPr lang="en-US" sz="80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F58DF7-5BEF-4F4E-A0A7-0D821CD92E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terperinci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dikonfigurasikan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siklus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- BMPL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maksimum</a:t>
            </a:r>
            <a:r>
              <a:rPr lang="en-US" dirty="0"/>
              <a:t> </a:t>
            </a:r>
            <a:r>
              <a:rPr lang="en-US" dirty="0" err="1"/>
              <a:t>empat</a:t>
            </a:r>
            <a:r>
              <a:rPr lang="en-US" dirty="0"/>
              <a:t> </a:t>
            </a:r>
            <a:r>
              <a:rPr lang="en-US" dirty="0" err="1"/>
              <a:t>siklus</a:t>
            </a:r>
            <a:r>
              <a:rPr lang="en-US" dirty="0"/>
              <a:t>. </a:t>
            </a:r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dibangun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memperluas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menyempurnakannya</a:t>
            </a:r>
            <a:r>
              <a:rPr lang="en-US" dirty="0"/>
              <a:t>.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terperinci</a:t>
            </a:r>
            <a:r>
              <a:rPr lang="en-US" dirty="0"/>
              <a:t>,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lintas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prioritas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menguji</a:t>
            </a:r>
            <a:r>
              <a:rPr lang="en-US" dirty="0"/>
              <a:t> proses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skenario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terintegrasi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departemen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2EEAB9-455C-4A43-8AB9-C773A16F12A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597711"/>
      </p:ext>
    </p:extLst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7AFACAD-4540-FA4C-B5A8-7DEDABD70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9664" y="1353312"/>
            <a:ext cx="15330516" cy="1154228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A22C5-1C53-D542-8CBD-4F2B6CF2F4D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673229B-988F-F644-92C7-3B7FA3B5CAF4}"/>
              </a:ext>
            </a:extLst>
          </p:cNvPr>
          <p:cNvSpPr txBox="1">
            <a:spLocks/>
          </p:cNvSpPr>
          <p:nvPr/>
        </p:nvSpPr>
        <p:spPr>
          <a:xfrm>
            <a:off x="3172552" y="58738"/>
            <a:ext cx="19065656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/>
              <a:t>Final Configuration and Confirmation </a:t>
            </a:r>
            <a:endParaRPr lang="en-ID" sz="8000" b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2CBD63-2E0B-614F-B9FD-7A4016BC83FC}"/>
              </a:ext>
            </a:extLst>
          </p:cNvPr>
          <p:cNvSpPr/>
          <p:nvPr/>
        </p:nvSpPr>
        <p:spPr>
          <a:xfrm>
            <a:off x="6332903" y="12691844"/>
            <a:ext cx="115599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D" b="1" dirty="0">
                <a:latin typeface="Times" pitchFamily="2" charset="0"/>
              </a:rPr>
              <a:t>Association of the BPML documents (final configuration) </a:t>
            </a:r>
            <a:endParaRPr lang="en-ID" b="1" dirty="0"/>
          </a:p>
        </p:txBody>
      </p:sp>
    </p:spTree>
    <p:extLst>
      <p:ext uri="{BB962C8B-B14F-4D97-AF65-F5344CB8AC3E}">
        <p14:creationId xmlns:p14="http://schemas.microsoft.com/office/powerpoint/2010/main" val="2545519202"/>
      </p:ext>
    </p:extLst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03CC1-00D2-E243-9B9B-441912915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9608" y="402336"/>
            <a:ext cx="19254632" cy="1963737"/>
          </a:xfrm>
        </p:spPr>
        <p:txBody>
          <a:bodyPr/>
          <a:lstStyle/>
          <a:p>
            <a:r>
              <a:rPr lang="en-ID" sz="8000" b="1" dirty="0"/>
              <a:t>System Administration 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827C7-BEB8-074D-9571-1B0503BA28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366073"/>
            <a:ext cx="21775490" cy="9521127"/>
          </a:xfrm>
        </p:spPr>
        <p:txBody>
          <a:bodyPr/>
          <a:lstStyle/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realisasi</a:t>
            </a:r>
            <a:r>
              <a:rPr lang="en-US" dirty="0"/>
              <a:t>, quality assurance system(QAS)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tersedia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disiapkan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juga </a:t>
            </a:r>
            <a:r>
              <a:rPr lang="en-US" dirty="0" err="1"/>
              <a:t>diatur</a:t>
            </a:r>
            <a:r>
              <a:rPr lang="en-US" dirty="0"/>
              <a:t>. </a:t>
            </a:r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menjamin</a:t>
            </a:r>
            <a:r>
              <a:rPr lang="en-US" dirty="0"/>
              <a:t> </a:t>
            </a:r>
            <a:r>
              <a:rPr lang="en-US" dirty="0" err="1"/>
              <a:t>ketersediaan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,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dikembangkan</a:t>
            </a:r>
            <a:r>
              <a:rPr lang="en-US" dirty="0"/>
              <a:t>, yang </a:t>
            </a:r>
            <a:r>
              <a:rPr lang="en-US" dirty="0" err="1"/>
              <a:t>diikuti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gagal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berjalan</a:t>
            </a:r>
            <a:r>
              <a:rPr lang="en-US" dirty="0"/>
              <a:t>.</a:t>
            </a:r>
          </a:p>
          <a:p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yang </a:t>
            </a:r>
            <a:r>
              <a:rPr lang="en-US" dirty="0" err="1"/>
              <a:t>memadai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yang </a:t>
            </a:r>
            <a:r>
              <a:rPr lang="en-US" dirty="0" err="1"/>
              <a:t>lengkap</a:t>
            </a:r>
            <a:r>
              <a:rPr lang="en-US" dirty="0"/>
              <a:t>, </a:t>
            </a:r>
            <a:r>
              <a:rPr lang="en-US" dirty="0" err="1"/>
              <a:t>rencana</a:t>
            </a:r>
            <a:r>
              <a:rPr lang="en-US" dirty="0"/>
              <a:t> throughput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tes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(</a:t>
            </a:r>
            <a:r>
              <a:rPr lang="en-US" dirty="0" err="1"/>
              <a:t>lihat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4: </a:t>
            </a:r>
            <a:r>
              <a:rPr lang="en-US" dirty="0" err="1"/>
              <a:t>Persiapan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)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disiapkan</a:t>
            </a:r>
            <a:r>
              <a:rPr lang="en-US" dirty="0"/>
              <a:t>.</a:t>
            </a:r>
          </a:p>
          <a:p>
            <a:r>
              <a:rPr lang="en-US" dirty="0"/>
              <a:t>Manual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disiapkan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rutin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produktif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0D9856-57CB-664D-B9E2-C8AAD5F777F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237757"/>
      </p:ext>
    </p:extLst>
  </p:cSld>
  <p:clrMapOvr>
    <a:masterClrMapping/>
  </p:clrMapOvr>
  <p:transition advClick="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FFD7E7-1BDB-054E-A0BB-9FD19E3E73B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26369" y="1927161"/>
            <a:ext cx="21775490" cy="6792912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Manual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berisi</a:t>
            </a:r>
            <a:r>
              <a:rPr lang="en-US" dirty="0"/>
              <a:t> paling </a:t>
            </a:r>
            <a:r>
              <a:rPr lang="en-US" dirty="0" err="1"/>
              <a:t>tidak</a:t>
            </a:r>
            <a:r>
              <a:rPr lang="en-US" dirty="0"/>
              <a:t> :</a:t>
            </a:r>
          </a:p>
          <a:p>
            <a:r>
              <a:rPr lang="en-US" dirty="0"/>
              <a:t>proses </a:t>
            </a:r>
            <a:r>
              <a:rPr lang="en-US" dirty="0" err="1"/>
              <a:t>operasional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produktif</a:t>
            </a:r>
            <a:r>
              <a:rPr lang="en-US" dirty="0"/>
              <a:t>,</a:t>
            </a:r>
          </a:p>
          <a:p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pencadangan</a:t>
            </a:r>
            <a:r>
              <a:rPr lang="en-US" dirty="0"/>
              <a:t>,</a:t>
            </a:r>
          </a:p>
          <a:p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rekaman</a:t>
            </a:r>
            <a:r>
              <a:rPr lang="en-US" dirty="0"/>
              <a:t>, </a:t>
            </a:r>
            <a:r>
              <a:rPr lang="en-US" dirty="0" err="1"/>
              <a:t>dan</a:t>
            </a:r>
            <a:endParaRPr lang="en-US" dirty="0"/>
          </a:p>
          <a:p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memulai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mematikan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232432-76BF-6146-89A5-7C031C27384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C118D70-92D7-5C42-9BEB-57525587C1DC}"/>
              </a:ext>
            </a:extLst>
          </p:cNvPr>
          <p:cNvSpPr txBox="1">
            <a:spLocks/>
          </p:cNvSpPr>
          <p:nvPr/>
        </p:nvSpPr>
        <p:spPr>
          <a:xfrm>
            <a:off x="3239608" y="402336"/>
            <a:ext cx="19254632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/>
              <a:t>System Administration </a:t>
            </a:r>
            <a:endParaRPr lang="en-ID" sz="8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D0D6DD-9159-BD4D-8253-963423177347}"/>
              </a:ext>
            </a:extLst>
          </p:cNvPr>
          <p:cNvSpPr/>
          <p:nvPr/>
        </p:nvSpPr>
        <p:spPr>
          <a:xfrm>
            <a:off x="1494346" y="7433726"/>
            <a:ext cx="1997576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 dirty="0"/>
              <a:t>Mode </a:t>
            </a:r>
            <a:r>
              <a:rPr lang="en-US" sz="5400" dirty="0" err="1"/>
              <a:t>operasi</a:t>
            </a:r>
            <a:r>
              <a:rPr lang="en-US" sz="5400" dirty="0"/>
              <a:t> , </a:t>
            </a:r>
            <a:r>
              <a:rPr lang="en-US" sz="5400" dirty="0" err="1"/>
              <a:t>perencanaan</a:t>
            </a:r>
            <a:r>
              <a:rPr lang="en-US" sz="5400" dirty="0"/>
              <a:t> </a:t>
            </a:r>
            <a:r>
              <a:rPr lang="en-US" sz="5400" dirty="0" err="1"/>
              <a:t>kerja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monitor </a:t>
            </a:r>
            <a:r>
              <a:rPr lang="en-US" sz="5400" dirty="0" err="1"/>
              <a:t>peringatan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mengawasi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dibuat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administrasi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, </a:t>
            </a: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produksi</a:t>
            </a:r>
            <a:r>
              <a:rPr lang="en-US" sz="5400" dirty="0"/>
              <a:t>.</a:t>
            </a:r>
          </a:p>
          <a:p>
            <a:pPr algn="just"/>
            <a:r>
              <a:rPr lang="en-US" sz="5400" dirty="0"/>
              <a:t>Setelah </a:t>
            </a:r>
            <a:r>
              <a:rPr lang="en-US" sz="5400" dirty="0" err="1"/>
              <a:t>paket</a:t>
            </a:r>
            <a:r>
              <a:rPr lang="en-US" sz="5400" dirty="0"/>
              <a:t> </a:t>
            </a:r>
            <a:r>
              <a:rPr lang="en-US" sz="5400" dirty="0" err="1"/>
              <a:t>kerja</a:t>
            </a:r>
            <a:r>
              <a:rPr lang="en-US" sz="5400" dirty="0"/>
              <a:t> </a:t>
            </a:r>
            <a:r>
              <a:rPr lang="en-US" sz="5400" dirty="0" err="1"/>
              <a:t>administrasi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selesai</a:t>
            </a:r>
            <a:r>
              <a:rPr lang="en-US" sz="5400" dirty="0"/>
              <a:t>, </a:t>
            </a: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produksi</a:t>
            </a:r>
            <a:r>
              <a:rPr lang="en-US" sz="5400" dirty="0"/>
              <a:t>, </a:t>
            </a:r>
            <a:r>
              <a:rPr lang="en-US" sz="5400" dirty="0" err="1"/>
              <a:t>lingkungan</a:t>
            </a:r>
            <a:r>
              <a:rPr lang="en-US" sz="5400" dirty="0"/>
              <a:t> </a:t>
            </a:r>
            <a:r>
              <a:rPr lang="en-US" sz="5400" dirty="0" err="1"/>
              <a:t>jaringan</a:t>
            </a:r>
            <a:r>
              <a:rPr lang="en-US" sz="5400" dirty="0"/>
              <a:t>, printer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komputer</a:t>
            </a:r>
            <a:r>
              <a:rPr lang="en-US" sz="5400" dirty="0"/>
              <a:t> di </a:t>
            </a:r>
            <a:r>
              <a:rPr lang="en-US" sz="5400" dirty="0" err="1"/>
              <a:t>tempat</a:t>
            </a:r>
            <a:r>
              <a:rPr lang="en-US" sz="5400" dirty="0"/>
              <a:t> </a:t>
            </a:r>
            <a:r>
              <a:rPr lang="en-US" sz="5400" dirty="0" err="1"/>
              <a:t>kerja</a:t>
            </a:r>
            <a:r>
              <a:rPr lang="en-US" sz="5400" dirty="0"/>
              <a:t> </a:t>
            </a:r>
            <a:r>
              <a:rPr lang="en-US" sz="5400" dirty="0" err="1"/>
              <a:t>diinstal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dikonfigurasi</a:t>
            </a:r>
            <a:r>
              <a:rPr lang="en-US" sz="5400" dirty="0"/>
              <a:t>,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perangkat</a:t>
            </a:r>
            <a:r>
              <a:rPr lang="en-US" sz="5400" dirty="0"/>
              <a:t> </a:t>
            </a:r>
            <a:r>
              <a:rPr lang="en-US" sz="5400" dirty="0" err="1"/>
              <a:t>lunak</a:t>
            </a:r>
            <a:r>
              <a:rPr lang="en-US" sz="5400" dirty="0"/>
              <a:t> </a:t>
            </a:r>
            <a:r>
              <a:rPr lang="en-US" sz="5400" dirty="0" err="1"/>
              <a:t>diinstal</a:t>
            </a:r>
            <a:r>
              <a:rPr lang="en-US" sz="5400" dirty="0"/>
              <a:t>, </a:t>
            </a:r>
            <a:r>
              <a:rPr lang="en-US" sz="5400" dirty="0" err="1"/>
              <a:t>dikonfigurasikan</a:t>
            </a:r>
            <a:r>
              <a:rPr lang="en-US" sz="5400" dirty="0"/>
              <a:t>,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diuji</a:t>
            </a:r>
            <a:r>
              <a:rPr lang="en-US" sz="5400" dirty="0"/>
              <a:t>. </a:t>
            </a:r>
            <a:r>
              <a:rPr lang="en-US" sz="5400" dirty="0" err="1"/>
              <a:t>Konfigurasi</a:t>
            </a:r>
            <a:r>
              <a:rPr lang="en-US" sz="5400" dirty="0"/>
              <a:t> </a:t>
            </a:r>
            <a:r>
              <a:rPr lang="en-US" sz="5400" dirty="0" err="1"/>
              <a:t>lengkap</a:t>
            </a:r>
            <a:r>
              <a:rPr lang="en-US" sz="5400" dirty="0"/>
              <a:t> </a:t>
            </a:r>
            <a:r>
              <a:rPr lang="en-US" sz="5400" dirty="0" err="1"/>
              <a:t>disimpan</a:t>
            </a:r>
            <a:r>
              <a:rPr lang="en-US" sz="5400" dirty="0"/>
              <a:t> </a:t>
            </a:r>
            <a:r>
              <a:rPr lang="en-US" sz="5400" dirty="0" err="1"/>
              <a:t>dengan</a:t>
            </a:r>
            <a:r>
              <a:rPr lang="en-US" sz="5400" dirty="0"/>
              <a:t> </a:t>
            </a:r>
            <a:r>
              <a:rPr lang="en-US" sz="5400" dirty="0" err="1"/>
              <a:t>membuat</a:t>
            </a:r>
            <a:r>
              <a:rPr lang="en-US" sz="5400" dirty="0"/>
              <a:t> </a:t>
            </a:r>
            <a:r>
              <a:rPr lang="en-US" sz="5400" dirty="0" err="1"/>
              <a:t>cadangan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operasi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basis data.</a:t>
            </a:r>
          </a:p>
        </p:txBody>
      </p:sp>
    </p:spTree>
    <p:extLst>
      <p:ext uri="{BB962C8B-B14F-4D97-AF65-F5344CB8AC3E}">
        <p14:creationId xmlns:p14="http://schemas.microsoft.com/office/powerpoint/2010/main" val="3037541012"/>
      </p:ext>
    </p:extLst>
  </p:cSld>
  <p:clrMapOvr>
    <a:masterClrMapping/>
  </p:clrMapOvr>
  <p:transition advClick="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97CBE-8331-C54C-9498-B122ACB78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62023-30AC-B640-9659-5A11B79F22B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84ED5C-605C-6643-9B88-3252C130D42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686640"/>
      </p:ext>
    </p:extLst>
  </p:cSld>
  <p:clrMapOvr>
    <a:masterClrMapping/>
  </p:clrMapOvr>
  <p:transition advClick="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E3640-E2FB-0A4C-A554-E079199F4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b="1" dirty="0" err="1"/>
              <a:t>tugas</a:t>
            </a:r>
            <a:endParaRPr lang="en-US" sz="80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E0212-6547-A348-ABF4-0D1BA1372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E06D79-E148-9440-AA56-626C7512856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346121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>
            <a:extLst>
              <a:ext uri="{FF2B5EF4-FFF2-40B4-BE49-F238E27FC236}">
                <a16:creationId xmlns:a16="http://schemas.microsoft.com/office/drawing/2014/main" id="{5CAEC0D2-8CE1-41F1-A38F-66DC66BC70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26369" y="889684"/>
            <a:ext cx="21774150" cy="1963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d-ID" altLang="en-US" sz="8000" dirty="0">
                <a:latin typeface="Times New Roman" pitchFamily="18" charset="0"/>
                <a:cs typeface="Times New Roman" pitchFamily="18" charset="0"/>
              </a:rPr>
              <a:t>TUJUAN PEMBELAJARAN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B57AD3-1DA0-4EAA-B2B5-F6679135286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CAD54C3-3A11-48DA-BB54-E5ECEC44346D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9092" name="Text Placeholder 3">
            <a:extLst>
              <a:ext uri="{FF2B5EF4-FFF2-40B4-BE49-F238E27FC236}">
                <a16:creationId xmlns:a16="http://schemas.microsoft.com/office/drawing/2014/main" id="{9A817ABD-CEFC-408D-AA14-051C6F00622E}"/>
              </a:ext>
            </a:extLst>
          </p:cNvPr>
          <p:cNvSpPr>
            <a:spLocks noGrp="1" noChangeArrowheads="1"/>
          </p:cNvSpPr>
          <p:nvPr>
            <p:ph type="body" sz="quarter" idx="12"/>
          </p:nvPr>
        </p:nvSpPr>
        <p:spPr bwMode="auto">
          <a:xfrm>
            <a:off x="1426369" y="2304782"/>
            <a:ext cx="21775737" cy="80226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/>
              <a:t>PO3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merancang</a:t>
            </a:r>
            <a:r>
              <a:rPr lang="en-US" dirty="0"/>
              <a:t>,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mengevaluasi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komputer</a:t>
            </a:r>
            <a:r>
              <a:rPr lang="en-US" dirty="0"/>
              <a:t>, proses, </a:t>
            </a:r>
            <a:r>
              <a:rPr lang="en-US" dirty="0" err="1"/>
              <a:t>komponen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program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yang </a:t>
            </a:r>
            <a:r>
              <a:rPr lang="en-US" dirty="0" err="1"/>
              <a:t>diinginkan</a:t>
            </a:r>
            <a:r>
              <a:rPr lang="en-ID" dirty="0"/>
              <a:t> </a:t>
            </a:r>
            <a:r>
              <a:rPr lang="en-US" dirty="0"/>
              <a:t>.</a:t>
            </a:r>
          </a:p>
          <a:p>
            <a:r>
              <a:rPr lang="en-US" b="1" dirty="0"/>
              <a:t>LO3</a:t>
            </a:r>
            <a:r>
              <a:rPr lang="en-ID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ERP</a:t>
            </a:r>
            <a:r>
              <a:rPr lang="en-ID" dirty="0"/>
              <a:t> </a:t>
            </a:r>
          </a:p>
          <a:p>
            <a:r>
              <a:rPr lang="en-US" b="1" dirty="0"/>
              <a:t>LO5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, </a:t>
            </a:r>
            <a:r>
              <a:rPr lang="en-US" dirty="0" err="1"/>
              <a:t>menjelaskan</a:t>
            </a:r>
            <a:r>
              <a:rPr lang="en-US" dirty="0"/>
              <a:t>,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 </a:t>
            </a:r>
            <a:r>
              <a:rPr lang="en-US" dirty="0" err="1"/>
              <a:t>menerapkan</a:t>
            </a:r>
            <a:r>
              <a:rPr lang="en-US" dirty="0"/>
              <a:t> ERP di Perusahaan</a:t>
            </a:r>
            <a:r>
              <a:rPr lang="en-ID" dirty="0"/>
              <a:t>  </a:t>
            </a:r>
          </a:p>
          <a:p>
            <a:pPr marL="0" indent="0">
              <a:buNone/>
            </a:pPr>
            <a:endParaRPr lang="id-ID" altLang="en-US" sz="4400" dirty="0">
              <a:latin typeface="Lato"/>
            </a:endParaRPr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20365-77E5-0C49-AB6D-2150301659D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045952" y="2031375"/>
            <a:ext cx="12844336" cy="6792912"/>
          </a:xfrm>
        </p:spPr>
        <p:txBody>
          <a:bodyPr/>
          <a:lstStyle/>
          <a:p>
            <a:pPr marL="571500" indent="-571500"/>
            <a:r>
              <a:rPr lang="en-US" sz="3600" b="1" dirty="0"/>
              <a:t>Project Management Realization Phase</a:t>
            </a:r>
          </a:p>
          <a:p>
            <a:pPr marL="571500" indent="-571500"/>
            <a:r>
              <a:rPr lang="en-US" sz="3600" b="1" dirty="0"/>
              <a:t>Project Team Training Realization Phase</a:t>
            </a:r>
          </a:p>
          <a:p>
            <a:pPr marL="571500" indent="-571500"/>
            <a:r>
              <a:rPr lang="en-US" sz="3600" b="1" dirty="0"/>
              <a:t>Baseline Configuration and Confirmation</a:t>
            </a:r>
          </a:p>
          <a:p>
            <a:pPr marL="571500" indent="-571500"/>
            <a:r>
              <a:rPr lang="en-US" sz="3600" b="1" dirty="0"/>
              <a:t>System Management</a:t>
            </a:r>
          </a:p>
          <a:p>
            <a:pPr marL="571500" indent="-571500"/>
            <a:r>
              <a:rPr lang="en-US" sz="3600" b="1" dirty="0"/>
              <a:t>Final Configuration and Confirmation</a:t>
            </a:r>
          </a:p>
          <a:p>
            <a:pPr marL="571500" indent="-571500"/>
            <a:r>
              <a:rPr lang="en-US" sz="3600" b="1" dirty="0"/>
              <a:t>Develop Conversion Programs</a:t>
            </a:r>
          </a:p>
          <a:p>
            <a:pPr marL="571500" indent="-571500"/>
            <a:r>
              <a:rPr lang="en-US" sz="3600" b="1" dirty="0"/>
              <a:t>Develop Applications Interface Programs</a:t>
            </a:r>
          </a:p>
          <a:p>
            <a:pPr marL="571500" indent="-571500"/>
            <a:r>
              <a:rPr lang="en-US" sz="3600" b="1" dirty="0"/>
              <a:t>Develop </a:t>
            </a:r>
            <a:r>
              <a:rPr lang="en-US" sz="3600" b="1" dirty="0" err="1"/>
              <a:t>Enhacements</a:t>
            </a:r>
            <a:endParaRPr lang="en-US" sz="3600" b="1" dirty="0"/>
          </a:p>
          <a:p>
            <a:pPr marL="571500" indent="-571500"/>
            <a:r>
              <a:rPr lang="en-US" sz="3600" b="1" dirty="0"/>
              <a:t>Create Repots</a:t>
            </a:r>
          </a:p>
          <a:p>
            <a:pPr marL="571500" indent="-571500"/>
            <a:r>
              <a:rPr lang="en-US" sz="3600" b="1" dirty="0"/>
              <a:t>Create Layout Sets</a:t>
            </a:r>
          </a:p>
          <a:p>
            <a:pPr marL="571500" indent="-571500"/>
            <a:r>
              <a:rPr lang="en-US" sz="3600" b="1" dirty="0"/>
              <a:t>Establish Authorization Concept</a:t>
            </a:r>
          </a:p>
          <a:p>
            <a:pPr marL="571500" indent="-571500"/>
            <a:r>
              <a:rPr lang="en-US" sz="3600" b="1" dirty="0"/>
              <a:t>Establish Archiving Management</a:t>
            </a:r>
          </a:p>
          <a:p>
            <a:pPr marL="571500" indent="-571500"/>
            <a:r>
              <a:rPr lang="en-US" sz="3600" b="1" dirty="0"/>
              <a:t>Final Integration Test</a:t>
            </a:r>
          </a:p>
          <a:p>
            <a:pPr marL="571500" indent="-571500"/>
            <a:r>
              <a:rPr lang="en-US" sz="3600" b="1" dirty="0"/>
              <a:t>End User Documentation and Training Material</a:t>
            </a:r>
          </a:p>
          <a:p>
            <a:pPr marL="571500" indent="-571500"/>
            <a:r>
              <a:rPr lang="en-US" sz="3600" b="1" dirty="0"/>
              <a:t>Quality Check Realization Phase</a:t>
            </a:r>
          </a:p>
          <a:p>
            <a:endParaRPr lang="en-US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FA9C6B-77C0-8E41-BF90-F33360FBB05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5DB61B6F-28AF-9546-89AD-3FEF0E1647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6138" y="350774"/>
            <a:ext cx="21774150" cy="1258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pPr algn="ctr"/>
            <a:r>
              <a:rPr lang="id-ID" altLang="en-US" sz="8000" dirty="0">
                <a:latin typeface="Times New Roman" pitchFamily="18" charset="0"/>
                <a:cs typeface="Times New Roman" pitchFamily="18" charset="0"/>
              </a:rPr>
              <a:t>TUJUAN PEMBELAJARAN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64EA15-6098-1741-A786-807761A239C6}"/>
              </a:ext>
            </a:extLst>
          </p:cNvPr>
          <p:cNvSpPr txBox="1"/>
          <p:nvPr/>
        </p:nvSpPr>
        <p:spPr>
          <a:xfrm>
            <a:off x="652337" y="5764000"/>
            <a:ext cx="103936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/>
              <a:t>Mahasiwa</a:t>
            </a:r>
            <a:r>
              <a:rPr lang="en-US" sz="4000" b="1" dirty="0"/>
              <a:t> </a:t>
            </a:r>
            <a:r>
              <a:rPr lang="en-US" sz="4000" b="1" dirty="0" err="1"/>
              <a:t>memahami</a:t>
            </a:r>
            <a:r>
              <a:rPr lang="en-US" sz="4000" b="1" dirty="0"/>
              <a:t> </a:t>
            </a:r>
            <a:r>
              <a:rPr lang="en-US" sz="4000" b="1" dirty="0" err="1"/>
              <a:t>dan</a:t>
            </a:r>
            <a:r>
              <a:rPr lang="en-US" sz="4000" b="1" dirty="0"/>
              <a:t> </a:t>
            </a:r>
            <a:r>
              <a:rPr lang="en-US" sz="4000" b="1" dirty="0" err="1"/>
              <a:t>mampu</a:t>
            </a:r>
            <a:r>
              <a:rPr lang="en-US" sz="4000" b="1" dirty="0"/>
              <a:t> </a:t>
            </a:r>
            <a:r>
              <a:rPr lang="en-US" sz="4000" b="1" dirty="0" err="1"/>
              <a:t>menjelaskan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575877649"/>
      </p:ext>
    </p:extLst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EE313-06C8-B240-9F3F-E45EF00B1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b="1" dirty="0"/>
              <a:t>Realization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A7D3F9-5FDC-E147-B10B-92BFAFC3AC5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algn="just"/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realisasi</a:t>
            </a:r>
            <a:r>
              <a:rPr lang="en-US" dirty="0"/>
              <a:t>, </a:t>
            </a:r>
            <a:r>
              <a:rPr lang="en-US" dirty="0" err="1"/>
              <a:t>persyaratan</a:t>
            </a:r>
            <a:r>
              <a:rPr lang="en-US" dirty="0"/>
              <a:t> yang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business blueprint </a:t>
            </a:r>
            <a:r>
              <a:rPr lang="en-US" dirty="0" err="1"/>
              <a:t>diwujudkan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 </a:t>
            </a:r>
            <a:r>
              <a:rPr lang="en-US" dirty="0" err="1"/>
              <a:t>khusus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 Di </a:t>
            </a:r>
            <a:r>
              <a:rPr lang="en-US" dirty="0" err="1"/>
              <a:t>sini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dikonfigurasikan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(</a:t>
            </a:r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diperluas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spesifik</a:t>
            </a:r>
            <a:r>
              <a:rPr lang="en-US" dirty="0"/>
              <a:t> (</a:t>
            </a:r>
            <a:r>
              <a:rPr lang="en-US" dirty="0" err="1"/>
              <a:t>ekstensi</a:t>
            </a:r>
            <a:r>
              <a:rPr lang="en-US" dirty="0"/>
              <a:t>, </a:t>
            </a:r>
            <a:r>
              <a:rPr lang="en-US" dirty="0" err="1"/>
              <a:t>laporan</a:t>
            </a:r>
            <a:r>
              <a:rPr lang="en-US" dirty="0"/>
              <a:t>, </a:t>
            </a:r>
            <a:r>
              <a:rPr lang="en-US" dirty="0" err="1"/>
              <a:t>antarmuka</a:t>
            </a:r>
            <a:r>
              <a:rPr lang="en-US" dirty="0"/>
              <a:t>).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disiapkan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produktif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tes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1FB05E-1FBF-0449-8796-AFD230DE534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522263"/>
      </p:ext>
    </p:extLst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43ED2-01F5-FF43-AFC6-893839CD1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8864" y="257908"/>
            <a:ext cx="19308089" cy="1963737"/>
          </a:xfrm>
        </p:spPr>
        <p:txBody>
          <a:bodyPr/>
          <a:lstStyle/>
          <a:p>
            <a:r>
              <a:rPr lang="en-US" sz="6000" b="1" dirty="0">
                <a:solidFill>
                  <a:srgbClr val="FF0000"/>
                </a:solidFill>
              </a:rPr>
              <a:t>Hal yang </a:t>
            </a:r>
            <a:r>
              <a:rPr lang="en-US" sz="6000" b="1" dirty="0" err="1">
                <a:solidFill>
                  <a:srgbClr val="FF0000"/>
                </a:solidFill>
              </a:rPr>
              <a:t>harus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dilakukan</a:t>
            </a:r>
            <a:r>
              <a:rPr lang="en-US" sz="6000" b="1" dirty="0">
                <a:solidFill>
                  <a:srgbClr val="FF0000"/>
                </a:solidFill>
              </a:rPr>
              <a:t> di </a:t>
            </a:r>
            <a:r>
              <a:rPr lang="en-US" sz="6000" b="1" dirty="0" err="1">
                <a:solidFill>
                  <a:srgbClr val="FF0000"/>
                </a:solidFill>
              </a:rPr>
              <a:t>Fase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ini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CC6AB4-31E6-F44D-A18D-2F440FE6101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52176-758C-F54B-82B6-CEF3ACA6D10B}"/>
              </a:ext>
            </a:extLst>
          </p:cNvPr>
          <p:cNvSpPr txBox="1">
            <a:spLocks noGrp="1"/>
          </p:cNvSpPr>
          <p:nvPr>
            <p:ph type="body" sz="quarter" idx="12"/>
          </p:nvPr>
        </p:nvSpPr>
        <p:spPr>
          <a:xfrm>
            <a:off x="4320076" y="1239776"/>
            <a:ext cx="19641893" cy="119930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Project Management Realization Phase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Project Team Training Realization Phase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Baseline Configuration and Confirmation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System Management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Final Configuration and Confirmation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Develop Conversion Programs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Develop Applications Interface Programs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Develop </a:t>
            </a:r>
            <a:r>
              <a:rPr lang="en-US" sz="4000" b="1" dirty="0" err="1"/>
              <a:t>Enhacements</a:t>
            </a:r>
            <a:endParaRPr lang="en-US" sz="4000" b="1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Create Repots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Create Layout Sets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Establish Authorization Concept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Establish Archiving Management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Final Integration Test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End User Documentation and Training Material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b="1" dirty="0"/>
              <a:t>Quality Check Realization Phase</a:t>
            </a:r>
          </a:p>
        </p:txBody>
      </p:sp>
    </p:spTree>
    <p:extLst>
      <p:ext uri="{BB962C8B-B14F-4D97-AF65-F5344CB8AC3E}">
        <p14:creationId xmlns:p14="http://schemas.microsoft.com/office/powerpoint/2010/main" val="1550064184"/>
      </p:ext>
    </p:extLst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396C1D-63CC-4E4B-9B57-378B2227B33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126753" y="2282696"/>
            <a:ext cx="21775490" cy="949477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/>
              <a:t>Tugas-tugas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realisasi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fundamental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lain.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,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mengenali</a:t>
            </a:r>
            <a:r>
              <a:rPr lang="en-US" dirty="0"/>
              <a:t>, </a:t>
            </a:r>
            <a:r>
              <a:rPr lang="en-US" dirty="0" err="1"/>
              <a:t>mendokumentasikan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akhirnya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.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rapat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yang </a:t>
            </a:r>
            <a:r>
              <a:rPr lang="en-US" dirty="0" err="1"/>
              <a:t>teratur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terhindarkan</a:t>
            </a:r>
            <a:r>
              <a:rPr lang="en-US" dirty="0"/>
              <a:t>.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didokumentasikan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Database </a:t>
            </a:r>
            <a:r>
              <a:rPr lang="en-US" dirty="0" err="1"/>
              <a:t>Masalah</a:t>
            </a:r>
            <a:r>
              <a:rPr lang="en-US" dirty="0"/>
              <a:t>. </a:t>
            </a:r>
            <a:r>
              <a:rPr lang="en-US" dirty="0" err="1"/>
              <a:t>Penggunaan</a:t>
            </a:r>
            <a:r>
              <a:rPr lang="en-US" dirty="0"/>
              <a:t> IMG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juga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mendokumentasikan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pengaturan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penyesuaian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0C66C7-94F9-CE4C-9007-16757A4AC83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784F924-40AE-F049-BE27-2C26004BA7E7}"/>
              </a:ext>
            </a:extLst>
          </p:cNvPr>
          <p:cNvSpPr txBox="1">
            <a:spLocks/>
          </p:cNvSpPr>
          <p:nvPr/>
        </p:nvSpPr>
        <p:spPr>
          <a:xfrm>
            <a:off x="2953096" y="318960"/>
            <a:ext cx="20122804" cy="1963737"/>
          </a:xfrm>
          <a:prstGeom prst="rect">
            <a:avLst/>
          </a:prstGeom>
        </p:spPr>
        <p:txBody>
          <a:bodyPr/>
          <a:lstStyle>
            <a:lvl1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4400" kern="1200">
                <a:solidFill>
                  <a:schemeClr val="tx1"/>
                </a:solidFill>
                <a:latin typeface="Lato" panose="020F0502020204030203" pitchFamily="34" charset="0"/>
                <a:ea typeface="+mj-ea"/>
                <a:cs typeface="+mj-cs"/>
              </a:defRPr>
            </a:lvl1pPr>
            <a:lvl2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2pPr>
            <a:lvl3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3pPr>
            <a:lvl4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4pPr>
            <a:lvl5pPr algn="l" defTabSz="182721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Lato"/>
              </a:defRPr>
            </a:lvl5pPr>
            <a:lvl6pPr marL="4572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6pPr>
            <a:lvl7pPr marL="9144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7pPr>
            <a:lvl8pPr marL="13716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8pPr>
            <a:lvl9pPr marL="1828800" algn="l" defTabSz="1827213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Lato"/>
              </a:defRPr>
            </a:lvl9pPr>
          </a:lstStyle>
          <a:p>
            <a:r>
              <a:rPr lang="en-ID" sz="8000" b="1"/>
              <a:t>Project Management Realization Phase </a:t>
            </a:r>
            <a:br>
              <a:rPr lang="en-ID" sz="8000" b="1"/>
            </a:br>
            <a:endParaRPr lang="en-ID" sz="8000" b="1" dirty="0"/>
          </a:p>
        </p:txBody>
      </p:sp>
    </p:spTree>
    <p:extLst>
      <p:ext uri="{BB962C8B-B14F-4D97-AF65-F5344CB8AC3E}">
        <p14:creationId xmlns:p14="http://schemas.microsoft.com/office/powerpoint/2010/main" val="201912076"/>
      </p:ext>
    </p:extLst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82F76-956C-F94C-82E8-4C79672BE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0266" y="256032"/>
            <a:ext cx="20378102" cy="1963737"/>
          </a:xfrm>
        </p:spPr>
        <p:txBody>
          <a:bodyPr/>
          <a:lstStyle/>
          <a:p>
            <a:r>
              <a:rPr lang="en-ID" sz="8000" b="1" dirty="0"/>
              <a:t>Project Management Realization Phase </a:t>
            </a:r>
            <a:br>
              <a:rPr lang="en-ID" sz="8000" b="1" dirty="0"/>
            </a:br>
            <a:r>
              <a:rPr lang="en-ID" sz="6000" i="1" dirty="0"/>
              <a:t>Planning for the help desk and the cut-over </a:t>
            </a:r>
            <a:br>
              <a:rPr lang="en-ID" sz="8000" dirty="0"/>
            </a:br>
            <a:endParaRPr lang="en-US" sz="80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AE31A6-2FE0-0E4F-9B46-A692620319C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2560320"/>
            <a:ext cx="21775490" cy="9326880"/>
          </a:xfrm>
        </p:spPr>
        <p:txBody>
          <a:bodyPr/>
          <a:lstStyle/>
          <a:p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menghindari</a:t>
            </a:r>
            <a:r>
              <a:rPr lang="en-US" sz="5400" dirty="0"/>
              <a:t> </a:t>
            </a:r>
            <a:r>
              <a:rPr lang="en-US" sz="5400" dirty="0" err="1"/>
              <a:t>gesekan</a:t>
            </a:r>
            <a:r>
              <a:rPr lang="en-US" sz="5400" dirty="0"/>
              <a:t> </a:t>
            </a:r>
            <a:r>
              <a:rPr lang="en-US" sz="5400" dirty="0" err="1"/>
              <a:t>selama</a:t>
            </a:r>
            <a:r>
              <a:rPr lang="en-US" sz="5400" dirty="0"/>
              <a:t> </a:t>
            </a:r>
            <a:r>
              <a:rPr lang="en-US" sz="5400" dirty="0" err="1"/>
              <a:t>transisi</a:t>
            </a:r>
            <a:r>
              <a:rPr lang="en-US" sz="5400" dirty="0"/>
              <a:t> </a:t>
            </a:r>
            <a:r>
              <a:rPr lang="en-US" sz="5400" dirty="0" err="1"/>
              <a:t>dari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lama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memberikan</a:t>
            </a:r>
            <a:r>
              <a:rPr lang="en-US" sz="5400" dirty="0"/>
              <a:t> </a:t>
            </a:r>
            <a:r>
              <a:rPr lang="en-US" sz="5400" dirty="0" err="1"/>
              <a:t>pemahaman</a:t>
            </a:r>
            <a:r>
              <a:rPr lang="en-US" sz="5400" dirty="0"/>
              <a:t> </a:t>
            </a:r>
            <a:r>
              <a:rPr lang="en-US" sz="5400" dirty="0" err="1"/>
              <a:t>tentang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baru</a:t>
            </a:r>
            <a:r>
              <a:rPr lang="en-US" sz="5400" dirty="0"/>
              <a:t>.</a:t>
            </a:r>
          </a:p>
          <a:p>
            <a:r>
              <a:rPr lang="en-US" sz="5400" dirty="0"/>
              <a:t>Help desk </a:t>
            </a:r>
            <a:r>
              <a:rPr lang="en-US" sz="5400" dirty="0" err="1"/>
              <a:t>adalah</a:t>
            </a:r>
            <a:r>
              <a:rPr lang="en-US" sz="5400" dirty="0"/>
              <a:t> unit </a:t>
            </a:r>
            <a:r>
              <a:rPr lang="en-US" sz="5400" dirty="0" err="1"/>
              <a:t>organisasi</a:t>
            </a:r>
            <a:r>
              <a:rPr lang="en-US" sz="5400" dirty="0"/>
              <a:t> yang </a:t>
            </a:r>
            <a:r>
              <a:rPr lang="en-US" sz="5400" dirty="0" err="1"/>
              <a:t>bertanggung</a:t>
            </a:r>
            <a:r>
              <a:rPr lang="en-US" sz="5400" dirty="0"/>
              <a:t> </a:t>
            </a:r>
            <a:r>
              <a:rPr lang="en-US" sz="5400" dirty="0" err="1"/>
              <a:t>jawab</a:t>
            </a:r>
            <a:r>
              <a:rPr lang="en-US" sz="5400" dirty="0"/>
              <a:t> </a:t>
            </a:r>
            <a:r>
              <a:rPr lang="en-US" sz="5400" dirty="0" err="1"/>
              <a:t>atas</a:t>
            </a:r>
            <a:r>
              <a:rPr lang="en-US" sz="5400" dirty="0"/>
              <a:t> </a:t>
            </a:r>
            <a:r>
              <a:rPr lang="en-US" sz="5400" dirty="0" err="1"/>
              <a:t>pertanyaan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masalah</a:t>
            </a:r>
            <a:r>
              <a:rPr lang="en-US" sz="5400" dirty="0"/>
              <a:t> yang </a:t>
            </a:r>
            <a:r>
              <a:rPr lang="en-US" sz="5400" dirty="0" err="1"/>
              <a:t>terkait</a:t>
            </a:r>
            <a:r>
              <a:rPr lang="en-US" sz="5400" dirty="0"/>
              <a:t> </a:t>
            </a:r>
            <a:r>
              <a:rPr lang="en-US" sz="5400" dirty="0" err="1"/>
              <a:t>dengan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ERP.</a:t>
            </a:r>
          </a:p>
          <a:p>
            <a:r>
              <a:rPr lang="en-US" sz="5400" dirty="0" err="1"/>
              <a:t>Layanan</a:t>
            </a:r>
            <a:r>
              <a:rPr lang="en-US" sz="5400" dirty="0"/>
              <a:t> yang </a:t>
            </a:r>
            <a:r>
              <a:rPr lang="en-US" sz="5400" dirty="0" err="1"/>
              <a:t>akan</a:t>
            </a:r>
            <a:r>
              <a:rPr lang="en-US" sz="5400" dirty="0"/>
              <a:t> </a:t>
            </a:r>
            <a:r>
              <a:rPr lang="en-US" sz="5400" dirty="0" err="1"/>
              <a:t>disediakan</a:t>
            </a:r>
            <a:r>
              <a:rPr lang="en-US" sz="5400" dirty="0"/>
              <a:t> </a:t>
            </a:r>
            <a:r>
              <a:rPr lang="en-US" sz="5400" dirty="0" err="1"/>
              <a:t>oleh</a:t>
            </a:r>
            <a:r>
              <a:rPr lang="en-US" sz="5400" dirty="0"/>
              <a:t> help desk </a:t>
            </a:r>
            <a:r>
              <a:rPr lang="en-US" sz="5400" dirty="0" err="1"/>
              <a:t>harus</a:t>
            </a:r>
            <a:r>
              <a:rPr lang="en-US" sz="5400" dirty="0"/>
              <a:t> </a:t>
            </a:r>
            <a:r>
              <a:rPr lang="en-US" sz="5400" dirty="0" err="1"/>
              <a:t>didefinisikan</a:t>
            </a:r>
            <a:r>
              <a:rPr lang="en-US" sz="5400" dirty="0"/>
              <a:t> </a:t>
            </a:r>
            <a:r>
              <a:rPr lang="en-US" sz="5400" dirty="0" err="1"/>
              <a:t>dengan</a:t>
            </a:r>
            <a:r>
              <a:rPr lang="en-US" sz="5400" dirty="0"/>
              <a:t> </a:t>
            </a:r>
            <a:r>
              <a:rPr lang="en-US" sz="5400" dirty="0" err="1"/>
              <a:t>jelas</a:t>
            </a:r>
            <a:r>
              <a:rPr lang="en-US" sz="5400" dirty="0"/>
              <a:t>. </a:t>
            </a:r>
          </a:p>
          <a:p>
            <a:r>
              <a:rPr lang="en-US" sz="5400" dirty="0" err="1"/>
              <a:t>Jika</a:t>
            </a:r>
            <a:r>
              <a:rPr lang="en-US" sz="5400" dirty="0"/>
              <a:t>, </a:t>
            </a:r>
            <a:r>
              <a:rPr lang="en-US" sz="5400" dirty="0" err="1"/>
              <a:t>setelah</a:t>
            </a:r>
            <a:r>
              <a:rPr lang="en-US" sz="5400" dirty="0"/>
              <a:t> </a:t>
            </a:r>
            <a:r>
              <a:rPr lang="en-US" sz="5400" dirty="0" err="1"/>
              <a:t>fase</a:t>
            </a:r>
            <a:r>
              <a:rPr lang="en-US" sz="5400" dirty="0"/>
              <a:t> </a:t>
            </a:r>
            <a:r>
              <a:rPr lang="en-US" sz="5400" dirty="0" err="1"/>
              <a:t>kelima</a:t>
            </a:r>
            <a:r>
              <a:rPr lang="en-US" sz="5400" dirty="0"/>
              <a:t> (Go Live </a:t>
            </a:r>
            <a:r>
              <a:rPr lang="en-US" sz="5400" dirty="0" err="1"/>
              <a:t>dan</a:t>
            </a:r>
            <a:r>
              <a:rPr lang="en-US" sz="5400" dirty="0"/>
              <a:t> Support), </a:t>
            </a:r>
            <a:r>
              <a:rPr lang="en-US" sz="5400" dirty="0" err="1"/>
              <a:t>biasanya</a:t>
            </a:r>
            <a:r>
              <a:rPr lang="en-US" sz="5400" dirty="0"/>
              <a:t> </a:t>
            </a:r>
            <a:r>
              <a:rPr lang="en-US" sz="5400" dirty="0" err="1"/>
              <a:t>akan</a:t>
            </a:r>
            <a:r>
              <a:rPr lang="en-US" sz="5400" dirty="0"/>
              <a:t> </a:t>
            </a:r>
            <a:r>
              <a:rPr lang="en-US" sz="5400" dirty="0" err="1"/>
              <a:t>terjadi</a:t>
            </a:r>
            <a:r>
              <a:rPr lang="en-US" sz="5400" dirty="0"/>
              <a:t> </a:t>
            </a:r>
            <a:r>
              <a:rPr lang="en-US" sz="5400" dirty="0" err="1"/>
              <a:t>peningkatan</a:t>
            </a:r>
            <a:r>
              <a:rPr lang="en-US" sz="5400" dirty="0"/>
              <a:t> </a:t>
            </a:r>
            <a:r>
              <a:rPr lang="en-US" sz="5400" dirty="0" err="1"/>
              <a:t>pertanyaan</a:t>
            </a:r>
            <a:r>
              <a:rPr lang="en-US" sz="5400" dirty="0"/>
              <a:t> </a:t>
            </a:r>
            <a:r>
              <a:rPr lang="en-US" sz="5400" dirty="0" err="1"/>
              <a:t>dan</a:t>
            </a:r>
            <a:r>
              <a:rPr lang="en-US" sz="5400" dirty="0"/>
              <a:t> </a:t>
            </a:r>
            <a:r>
              <a:rPr lang="en-US" sz="5400" dirty="0" err="1"/>
              <a:t>bantuan</a:t>
            </a:r>
            <a:r>
              <a:rPr lang="en-US" sz="5400" dirty="0"/>
              <a:t>, </a:t>
            </a:r>
            <a:r>
              <a:rPr lang="en-US" sz="5400" dirty="0" err="1"/>
              <a:t>maka</a:t>
            </a:r>
            <a:r>
              <a:rPr lang="en-US" sz="5400" dirty="0"/>
              <a:t> </a:t>
            </a:r>
            <a:r>
              <a:rPr lang="en-US" sz="5400" dirty="0" err="1"/>
              <a:t>perlu</a:t>
            </a:r>
            <a:r>
              <a:rPr lang="en-US" sz="5400" dirty="0"/>
              <a:t> </a:t>
            </a:r>
            <a:r>
              <a:rPr lang="en-US" sz="5400" dirty="0" err="1"/>
              <a:t>direncanakan</a:t>
            </a:r>
            <a:r>
              <a:rPr lang="en-US" sz="5400" dirty="0"/>
              <a:t> </a:t>
            </a:r>
            <a:r>
              <a:rPr lang="en-US" sz="5400" dirty="0" err="1"/>
              <a:t>untuk</a:t>
            </a:r>
            <a:r>
              <a:rPr lang="en-US" sz="5400" dirty="0"/>
              <a:t> </a:t>
            </a:r>
            <a:r>
              <a:rPr lang="en-US" sz="5400" dirty="0" err="1"/>
              <a:t>hal</a:t>
            </a:r>
            <a:r>
              <a:rPr lang="en-US" sz="5400" dirty="0"/>
              <a:t> </a:t>
            </a:r>
            <a:r>
              <a:rPr lang="en-US" sz="5400" dirty="0" err="1"/>
              <a:t>tersebut</a:t>
            </a:r>
            <a:r>
              <a:rPr lang="en-US" sz="5400" dirty="0"/>
              <a:t>.</a:t>
            </a:r>
          </a:p>
          <a:p>
            <a:r>
              <a:rPr lang="en-US" sz="5400" dirty="0" err="1"/>
              <a:t>Dalam</a:t>
            </a:r>
            <a:r>
              <a:rPr lang="en-US" sz="5400" dirty="0"/>
              <a:t> </a:t>
            </a:r>
            <a:r>
              <a:rPr lang="en-US" sz="5400" dirty="0" err="1"/>
              <a:t>masalah</a:t>
            </a:r>
            <a:r>
              <a:rPr lang="en-US" sz="5400" dirty="0"/>
              <a:t> cut-over </a:t>
            </a:r>
            <a:r>
              <a:rPr lang="en-US" sz="5400" dirty="0" err="1"/>
              <a:t>perpindahan</a:t>
            </a:r>
            <a:r>
              <a:rPr lang="en-US" sz="5400" dirty="0"/>
              <a:t>/</a:t>
            </a:r>
            <a:r>
              <a:rPr lang="en-US" sz="5400" dirty="0" err="1"/>
              <a:t>migrasi</a:t>
            </a:r>
            <a:r>
              <a:rPr lang="en-US" sz="5400" dirty="0"/>
              <a:t> data </a:t>
            </a:r>
            <a:r>
              <a:rPr lang="en-US" sz="5400" dirty="0" err="1"/>
              <a:t>biasanya</a:t>
            </a:r>
            <a:r>
              <a:rPr lang="en-US" sz="5400" dirty="0"/>
              <a:t> </a:t>
            </a:r>
            <a:r>
              <a:rPr lang="en-US" sz="5400" dirty="0" err="1"/>
              <a:t>dilakukan</a:t>
            </a:r>
            <a:r>
              <a:rPr lang="en-US" sz="5400" dirty="0"/>
              <a:t> di paling </a:t>
            </a:r>
            <a:r>
              <a:rPr lang="en-US" sz="5400" dirty="0" err="1"/>
              <a:t>akhir</a:t>
            </a:r>
            <a:r>
              <a:rPr lang="en-US" sz="5400" dirty="0"/>
              <a:t>, langkah2 </a:t>
            </a:r>
            <a:r>
              <a:rPr lang="en-US" sz="5400" dirty="0" err="1"/>
              <a:t>ini</a:t>
            </a:r>
            <a:r>
              <a:rPr lang="en-US" sz="5400" dirty="0"/>
              <a:t> </a:t>
            </a:r>
            <a:r>
              <a:rPr lang="en-US" sz="5400" dirty="0" err="1"/>
              <a:t>harus</a:t>
            </a:r>
            <a:r>
              <a:rPr lang="en-US" sz="5400" dirty="0"/>
              <a:t> </a:t>
            </a:r>
            <a:r>
              <a:rPr lang="en-US" sz="5400" dirty="0" err="1"/>
              <a:t>diperhitungkan</a:t>
            </a:r>
            <a:r>
              <a:rPr lang="en-US" sz="5400" dirty="0"/>
              <a:t> </a:t>
            </a:r>
            <a:r>
              <a:rPr lang="en-US" sz="5400" dirty="0" err="1"/>
              <a:t>dengan</a:t>
            </a:r>
            <a:r>
              <a:rPr lang="en-US" sz="5400" dirty="0"/>
              <a:t> </a:t>
            </a:r>
            <a:r>
              <a:rPr lang="en-US" sz="5400" dirty="0" err="1"/>
              <a:t>cermat</a:t>
            </a:r>
            <a:r>
              <a:rPr lang="en-US" sz="5400" dirty="0"/>
              <a:t>, </a:t>
            </a:r>
            <a:r>
              <a:rPr lang="en-US" sz="5400" dirty="0" err="1"/>
              <a:t>sehingga</a:t>
            </a:r>
            <a:r>
              <a:rPr lang="en-US" sz="5400" dirty="0"/>
              <a:t> data lama </a:t>
            </a:r>
            <a:r>
              <a:rPr lang="en-US" sz="5400" dirty="0" err="1"/>
              <a:t>tidak</a:t>
            </a:r>
            <a:r>
              <a:rPr lang="en-US" sz="5400" dirty="0"/>
              <a:t> </a:t>
            </a:r>
            <a:r>
              <a:rPr lang="en-US" sz="5400" dirty="0" err="1"/>
              <a:t>akan</a:t>
            </a:r>
            <a:r>
              <a:rPr lang="en-US" sz="5400" dirty="0"/>
              <a:t> </a:t>
            </a:r>
            <a:r>
              <a:rPr lang="en-US" sz="5400" dirty="0" err="1"/>
              <a:t>digunakan</a:t>
            </a:r>
            <a:r>
              <a:rPr lang="en-US" sz="5400" dirty="0"/>
              <a:t> </a:t>
            </a:r>
            <a:r>
              <a:rPr lang="en-US" sz="5400" dirty="0" err="1"/>
              <a:t>lagi</a:t>
            </a:r>
            <a:r>
              <a:rPr lang="en-US" sz="5400" dirty="0"/>
              <a:t> </a:t>
            </a:r>
            <a:r>
              <a:rPr lang="en-US" sz="5400" dirty="0" err="1"/>
              <a:t>begitu</a:t>
            </a:r>
            <a:r>
              <a:rPr lang="en-US" sz="5400" dirty="0"/>
              <a:t> </a:t>
            </a:r>
            <a:r>
              <a:rPr lang="en-US" sz="5400" dirty="0" err="1"/>
              <a:t>sudah</a:t>
            </a:r>
            <a:r>
              <a:rPr lang="en-US" sz="5400" dirty="0"/>
              <a:t> </a:t>
            </a:r>
            <a:r>
              <a:rPr lang="en-US" sz="5400" dirty="0" err="1"/>
              <a:t>menggunakan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baru</a:t>
            </a:r>
            <a:r>
              <a:rPr lang="en-US" sz="54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7E46E-DB97-7547-9E49-A30DF5A53881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559188"/>
      </p:ext>
    </p:extLst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78D3C-5BA5-C84D-A105-4D6AC027C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8000" b="1" dirty="0"/>
              <a:t>Project Team Training Realization Phase 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DB0993-184C-314D-A92C-C181FC1564A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reorganisasi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lingkup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juga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,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 yang </a:t>
            </a:r>
            <a:r>
              <a:rPr lang="en-US" dirty="0" err="1"/>
              <a:t>ditambahkan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anggota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yang </a:t>
            </a:r>
            <a:r>
              <a:rPr lang="en-US" dirty="0" err="1"/>
              <a:t>dilatih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terperinci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9A63ED-36BF-5242-AE01-28D9D7135C7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711288"/>
      </p:ext>
    </p:extLst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CB775-C45F-124F-BFDE-783EFA271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8000" b="1" dirty="0"/>
              <a:t>Baseline Configuration and Confirmation </a:t>
            </a:r>
            <a:endParaRPr lang="en-US" sz="8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AF049A-FD6B-9E4D-9C95-8D7B86407D7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Realisasi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dicapai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parameterisasi</a:t>
            </a:r>
            <a:r>
              <a:rPr lang="en-US" dirty="0"/>
              <a:t> / </a:t>
            </a:r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ERP. </a:t>
            </a:r>
          </a:p>
          <a:p>
            <a:r>
              <a:rPr lang="en-US" dirty="0"/>
              <a:t>Karena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 (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penugasan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komponen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ERP)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dipenuhi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detail </a:t>
            </a:r>
            <a:r>
              <a:rPr lang="en-US" dirty="0" err="1"/>
              <a:t>terakhir</a:t>
            </a:r>
            <a:r>
              <a:rPr lang="en-US" dirty="0"/>
              <a:t>, </a:t>
            </a:r>
            <a:r>
              <a:rPr lang="en-US" dirty="0" err="1"/>
              <a:t>cakupan</a:t>
            </a:r>
            <a:r>
              <a:rPr lang="en-US" dirty="0"/>
              <a:t> </a:t>
            </a:r>
            <a:r>
              <a:rPr lang="en-US" dirty="0" err="1"/>
              <a:t>garis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disempurnakan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realisasi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konfigurasi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basis.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181922-037A-4E4A-83FB-52D2A681107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8C748A74-02D4-4A0F-B138-42043E119824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098303"/>
      </p:ext>
    </p:extLst>
  </p:cSld>
  <p:clrMapOvr>
    <a:masterClrMapping/>
  </p:clrMapOvr>
  <p:transition advClick="0"/>
</p:sld>
</file>

<file path=ppt/theme/theme1.xml><?xml version="1.0" encoding="utf-8"?>
<a:theme xmlns:a="http://schemas.openxmlformats.org/drawingml/2006/main" name="Halaman Depan Slide">
  <a:themeElements>
    <a:clrScheme name="motagua light prueba">
      <a:dk1>
        <a:srgbClr val="445469"/>
      </a:dk1>
      <a:lt1>
        <a:sysClr val="window" lastClr="FFFFFF"/>
      </a:lt1>
      <a:dk2>
        <a:srgbClr val="445469"/>
      </a:dk2>
      <a:lt2>
        <a:srgbClr val="FFFFFF"/>
      </a:lt2>
      <a:accent1>
        <a:srgbClr val="1EA185"/>
      </a:accent1>
      <a:accent2>
        <a:srgbClr val="9BBB5C"/>
      </a:accent2>
      <a:accent3>
        <a:srgbClr val="F29B26"/>
      </a:accent3>
      <a:accent4>
        <a:srgbClr val="BD392F"/>
      </a:accent4>
      <a:accent5>
        <a:srgbClr val="445469"/>
      </a:accent5>
      <a:accent6>
        <a:srgbClr val="445469"/>
      </a:accent6>
      <a:hlink>
        <a:srgbClr val="F33B48"/>
      </a:hlink>
      <a:folHlink>
        <a:srgbClr val="FFC000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22787</TotalTime>
  <Words>1024</Words>
  <Application>Microsoft Macintosh PowerPoint</Application>
  <PresentationFormat>Custom</PresentationFormat>
  <Paragraphs>111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Lato</vt:lpstr>
      <vt:lpstr>Lato Bold</vt:lpstr>
      <vt:lpstr>Lato Light</vt:lpstr>
      <vt:lpstr>Times</vt:lpstr>
      <vt:lpstr>Times New Roman</vt:lpstr>
      <vt:lpstr>Halaman Depan Slide</vt:lpstr>
      <vt:lpstr>KONFIGURASI dan IMPLEMENTASI ERP</vt:lpstr>
      <vt:lpstr>TUJUAN PEMBELAJARAN</vt:lpstr>
      <vt:lpstr>PowerPoint Presentation</vt:lpstr>
      <vt:lpstr>Realization</vt:lpstr>
      <vt:lpstr>Hal yang harus dilakukan di Fase ini</vt:lpstr>
      <vt:lpstr>PowerPoint Presentation</vt:lpstr>
      <vt:lpstr>Project Management Realization Phase  Planning for the help desk and the cut-over  </vt:lpstr>
      <vt:lpstr>Project Team Training Realization Phase </vt:lpstr>
      <vt:lpstr>Baseline Configuration and Confirmation </vt:lpstr>
      <vt:lpstr>PowerPoint Presentation</vt:lpstr>
      <vt:lpstr>PowerPoint Presentation</vt:lpstr>
      <vt:lpstr>PowerPoint Presentation</vt:lpstr>
      <vt:lpstr>Final Configuration and Confirmation </vt:lpstr>
      <vt:lpstr>PowerPoint Presentation</vt:lpstr>
      <vt:lpstr>System Administration </vt:lpstr>
      <vt:lpstr>PowerPoint Presentation</vt:lpstr>
      <vt:lpstr>quiz</vt:lpstr>
      <vt:lpstr>tugas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Jetfabrik</dc:creator>
  <cp:keywords/>
  <dc:description/>
  <cp:lastModifiedBy>Microsoft Office User</cp:lastModifiedBy>
  <cp:revision>3197</cp:revision>
  <dcterms:created xsi:type="dcterms:W3CDTF">2014-11-12T21:47:38Z</dcterms:created>
  <dcterms:modified xsi:type="dcterms:W3CDTF">2020-06-26T06:15:06Z</dcterms:modified>
  <cp:category/>
</cp:coreProperties>
</file>