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1479" r:id="rId2"/>
    <p:sldId id="1480" r:id="rId3"/>
    <p:sldId id="265" r:id="rId4"/>
    <p:sldId id="266" r:id="rId5"/>
    <p:sldId id="267" r:id="rId6"/>
    <p:sldId id="268" r:id="rId7"/>
    <p:sldId id="269" r:id="rId8"/>
    <p:sldId id="270" r:id="rId9"/>
    <p:sldId id="283" r:id="rId10"/>
    <p:sldId id="271" r:id="rId11"/>
    <p:sldId id="272" r:id="rId12"/>
    <p:sldId id="273" r:id="rId13"/>
    <p:sldId id="274" r:id="rId14"/>
    <p:sldId id="432" r:id="rId15"/>
    <p:sldId id="428" r:id="rId16"/>
    <p:sldId id="422" r:id="rId17"/>
    <p:sldId id="429" r:id="rId18"/>
    <p:sldId id="423" r:id="rId19"/>
    <p:sldId id="427" r:id="rId20"/>
    <p:sldId id="424" r:id="rId21"/>
    <p:sldId id="425" r:id="rId22"/>
    <p:sldId id="426" r:id="rId23"/>
    <p:sldId id="1481" r:id="rId24"/>
    <p:sldId id="430" r:id="rId25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FBB62B"/>
    <a:srgbClr val="364D65"/>
    <a:srgbClr val="19232E"/>
    <a:srgbClr val="2F2F2F"/>
    <a:srgbClr val="FBC81F"/>
    <a:srgbClr val="2C4054"/>
    <a:srgbClr val="FAD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7" autoAdjust="0"/>
    <p:restoredTop sz="86382" autoAdjust="0"/>
  </p:normalViewPr>
  <p:slideViewPr>
    <p:cSldViewPr snapToGrid="0" snapToObjects="1">
      <p:cViewPr varScale="1">
        <p:scale>
          <a:sx n="55" d="100"/>
          <a:sy n="55" d="100"/>
        </p:scale>
        <p:origin x="640" y="208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42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28992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B79A9-3CFA-41DB-AFF2-592DE0727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F28C3-B98C-40F1-8F62-3DBD131AD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264D7-A8F4-4FD9-AC99-2DF9D8FD6441}" type="datetimeFigureOut">
              <a:rPr lang="id-ID"/>
              <a:pPr>
                <a:defRPr/>
              </a:pPr>
              <a:t>26/06/20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5C9B2-06FE-4FC1-ABD1-518FB82BF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81806-9674-48E2-B39A-AEA66677A3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4ABB27-E202-4909-97C2-09EC0D982A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F1BF91-004A-406C-A2EB-CA1256864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49429-8D0A-452D-9D3C-E44073ACF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2922A384-2089-448C-A95D-1780BFE26FC9}" type="datetimeFigureOut">
              <a:rPr lang="en-US"/>
              <a:pPr>
                <a:defRPr/>
              </a:pPr>
              <a:t>6/26/20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6D73B2-DD44-41BF-A980-1186DCFC0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2B0B50-C86C-4ED8-8C19-9219FA7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5AE5-306C-4A33-A0EF-584A6CE5A8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1FB40-DD57-48B7-9B10-F4C01910C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4EB32396-9A0B-482E-B345-E89C133AD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4CC4B-4200-49B6-A38D-ED9A74134D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6401" y="2246811"/>
            <a:ext cx="1305797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36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0F126-9AA0-4A74-9886-9EE9699122D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36401" y="3651254"/>
            <a:ext cx="13057979" cy="45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8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041D80-A403-4086-842E-86ADAB96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6401" y="8543108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4C64EB4-5A7B-4B64-8628-30300DFF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399" y="9898177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2B15A3-53D5-4879-B0E1-463DB8845C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60575" y="2246313"/>
            <a:ext cx="8880475" cy="8696325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F577BB-444A-4844-B042-BCEF406621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0430D1-E522-424B-8C34-EE28471BFA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89A0C6E-1A18-4D31-BCFD-91B5DB89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295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182F798-D54A-4432-BED0-21DF7DCAE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241105-1969-4617-A9C1-45CDC4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1E226C9-2761-4329-9E59-BE14E48CE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694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E5D4D2-0D8D-41D6-92C0-70CF1F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882D-12DD-4426-998B-6B3E86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1D79C07-3841-4519-BBDD-FDDFEF25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14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3945706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6DA1AE-4DD7-43E1-8BBF-09206BAA58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827E96-AA74-44C5-8670-D8164CBAE6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84E617E-730E-4487-A4E0-43792150D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23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0613571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8F6A6-BFEA-4937-936E-1515E10E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C6DFBA-95E2-4C7F-8AA6-5068341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9503176D-A533-45AE-92D7-DB05D217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1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284648" y="2124292"/>
            <a:ext cx="7241628" cy="1287517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F903AB-6A66-4EFF-BC0C-4511B64B826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B493A7-AFE1-49A1-8D9A-6AE67CAC078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02080DE-0864-4CBA-9060-7318F96D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06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7" y="6230198"/>
            <a:ext cx="5756336" cy="102067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B33909-18BF-40A6-8660-AAABE39FCE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9F331A-5E8E-4F66-90D1-9BEDE72B51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E3A7589-02D6-45D3-AD39-F90CE501C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00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305C8-7176-4C1C-B619-B57534C49C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02DAF-C090-4F1E-99E6-E0C2EC8E76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C137DB6-AC2B-4A53-A2EE-0E98117E9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143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7012-5A56-44F1-B7EB-715958BD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0B7BCB-0769-4FCD-84AC-C83F75DB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E3603F-B21A-41D1-8927-A3B20D6B5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2FCC-6039-49E8-A8D3-1F6E7938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0375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28139" y="2052745"/>
            <a:ext cx="1218883" cy="882650"/>
          </a:xfrm>
        </p:spPr>
        <p:txBody>
          <a:bodyPr/>
          <a:lstStyle/>
          <a:p>
            <a:fld id="{5D5CB8C6-1DFE-44CE-8FDD-EEDC94BBF2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04462" y="3054096"/>
            <a:ext cx="22671215" cy="9144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3659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28A-8EF3-4843-B504-799FE34C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80" y="2743200"/>
            <a:ext cx="21775490" cy="19637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D6B470-9CEE-4F3F-8FB4-1DA6B358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>
              <a:buFont typeface="Arial" panose="020B0604020202020204" pitchFamily="34" charset="0"/>
              <a:buChar char="•"/>
              <a:defRPr/>
            </a:lvl1pPr>
            <a:lvl2pPr marL="1485900" indent="-571500">
              <a:buFont typeface="Arial" panose="020B0604020202020204" pitchFamily="34" charset="0"/>
              <a:buChar char="•"/>
              <a:defRPr/>
            </a:lvl2pPr>
            <a:lvl3pPr marL="2400300" indent="-571500">
              <a:buFont typeface="Arial" panose="020B0604020202020204" pitchFamily="34" charset="0"/>
              <a:buChar char="•"/>
              <a:defRPr/>
            </a:lvl3pPr>
            <a:lvl4pPr marL="3200400" indent="-457200">
              <a:buFont typeface="Arial" panose="020B0604020202020204" pitchFamily="34" charset="0"/>
              <a:buChar char="•"/>
              <a:defRPr/>
            </a:lvl4pPr>
            <a:lvl5pPr marL="4114800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82449D-2D93-4729-9DE5-E82885B60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3307D7-9C46-4616-B5EA-AC3B35771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8A74-02D4-4A0F-B138-42043E11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276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13841-8713-4B2C-A4D0-BADC4B00C6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09748" y="7068973"/>
            <a:ext cx="19558208" cy="254529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FC27A2-C685-46A5-90C4-52F0BD2BA8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34B9D4-FA4C-4C43-A404-D2564F40E1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745D95E-328C-40EC-9CC2-51986FE45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730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32235" y="2653564"/>
            <a:ext cx="7434751" cy="801688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E6430-2778-4EE6-BE6D-5C8DDC542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7675" y="5121275"/>
            <a:ext cx="12638088" cy="2873375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F5D2BD-0194-4A5F-9428-D3CE4E859CB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3438-867B-480B-9FBC-93E3DC5835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51B64CD-0BDD-436F-8092-EB4DF2BBC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2666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A45E5A-587C-45A9-BDE5-ADA264F20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31452C-14CF-4765-8DB1-FC3016BAE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FA25A47-F341-4958-AC5F-812B9ED14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091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45840" y="3125033"/>
            <a:ext cx="12105684" cy="676960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B7A209-DC34-421F-B9C0-0DF92AF513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9813" y="6008688"/>
            <a:ext cx="7758112" cy="38862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B8A5-9280-4548-8EDF-D6D35930B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19787-FBAB-4000-9C92-665532A1F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4B843F91-C28D-41A6-B71E-14FF0E5FF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8501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4"/>
            <a:ext cx="24377648" cy="13715999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6D9EFB-19CF-4A69-8D96-1C5176A2DAE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F7E7DC-800C-4A8F-B966-35F6F9041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B3FA3DEA-6B37-442D-ACC9-EDF547A5F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22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187EC7-F906-45B7-8ADF-C7C064EE04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61DDA-5436-4F8E-A4AE-6467515E4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164F337-88F9-4143-B7EB-C0D708DAE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73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B4BED-BC77-44B3-80C3-E0C30FF55F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E014BA-AAE0-49D3-BF85-19AEEC3214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07BFF0F-EE55-46F4-AE01-7BF6BEC09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98BBFB5A-115E-482E-9E56-A51815BD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098125" y="606425"/>
            <a:ext cx="8302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07" tIns="91404" rIns="182807" bIns="91404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fld id="{30F393CD-FCB2-4AE5-8184-5D8F89372665}" type="slidenum">
              <a:rPr lang="id-ID" altLang="id-ID" sz="2800" b="1" smtClean="0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>
                <a:defRPr/>
              </a:pPr>
              <a:t>‹#›</a:t>
            </a:fld>
            <a:endParaRPr lang="id-ID" altLang="id-ID" sz="28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37E06F13-DC98-43D3-9DCD-468928ED2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6988"/>
            <a:ext cx="2979057" cy="284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>
            <a:extLst>
              <a:ext uri="{FF2B5EF4-FFF2-40B4-BE49-F238E27FC236}">
                <a16:creationId xmlns:a16="http://schemas.microsoft.com/office/drawing/2014/main" id="{996CE51F-FCB9-4AD2-983E-F0252ED33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708" y="10817530"/>
            <a:ext cx="3032941" cy="28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49BF60-D5F3-4686-AE44-B51407E5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5988" y="12607925"/>
            <a:ext cx="8226425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E432EA-40EE-46D6-84D1-0B32A2C42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600" y="12607925"/>
            <a:ext cx="1379538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DC8C996-C9AB-420D-B6A8-C8632DE27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3" r:id="rId10"/>
    <p:sldLayoutId id="2147484664" r:id="rId11"/>
    <p:sldLayoutId id="2147484670" r:id="rId12"/>
    <p:sldLayoutId id="2147484676" r:id="rId13"/>
    <p:sldLayoutId id="2147484712" r:id="rId14"/>
    <p:sldLayoutId id="2147484713" r:id="rId15"/>
    <p:sldLayoutId id="2147484721" r:id="rId16"/>
    <p:sldLayoutId id="2147484652" r:id="rId17"/>
    <p:sldLayoutId id="2147484722" r:id="rId18"/>
  </p:sldLayoutIdLst>
  <p:transition advClick="0"/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lang="en-US" sz="6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144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4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8288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7432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36576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2356AC5D-2D06-4CB6-A715-5BF8C5BE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46313"/>
            <a:ext cx="13057188" cy="914400"/>
          </a:xfrm>
          <a:noFill/>
        </p:spPr>
        <p:txBody>
          <a:bodyPr/>
          <a:lstStyle/>
          <a:p>
            <a:r>
              <a:rPr lang="id-ID" altLang="en-US" sz="4000" b="1" dirty="0">
                <a:latin typeface="Lato"/>
              </a:rPr>
              <a:t>KONFIGURASI dan IMPLEMENTASI ERP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A2C706EE-1E5C-497E-930F-F53B4590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0"/>
            <a:ext cx="13057188" cy="4581525"/>
          </a:xfrm>
          <a:noFill/>
        </p:spPr>
        <p:txBody>
          <a:bodyPr/>
          <a:lstStyle/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SELEKSI SISTEM ERP</a:t>
            </a:r>
            <a:endParaRPr lang="id-ID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Text Placeholder 3">
            <a:extLst>
              <a:ext uri="{FF2B5EF4-FFF2-40B4-BE49-F238E27FC236}">
                <a16:creationId xmlns:a16="http://schemas.microsoft.com/office/drawing/2014/main" id="{B726CBE4-3436-4484-8D7A-2008B36379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736600" y="8542337"/>
            <a:ext cx="13057188" cy="135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 err="1">
                <a:latin typeface="Lato"/>
              </a:rPr>
              <a:t>R</a:t>
            </a:r>
            <a:r>
              <a:rPr lang="id-ID" altLang="en-US" sz="4800" dirty="0">
                <a:latin typeface="Lato"/>
              </a:rPr>
              <a:t>. </a:t>
            </a:r>
            <a:r>
              <a:rPr lang="id-ID" altLang="en-US" sz="4800" dirty="0" err="1">
                <a:latin typeface="Lato"/>
              </a:rPr>
              <a:t>Wahjoe</a:t>
            </a:r>
            <a:r>
              <a:rPr lang="id-ID" altLang="en-US" sz="4800" dirty="0">
                <a:latin typeface="Lato"/>
              </a:rPr>
              <a:t> Witjaksono</a:t>
            </a:r>
          </a:p>
        </p:txBody>
      </p:sp>
      <p:sp>
        <p:nvSpPr>
          <p:cNvPr id="88069" name="Text Placeholder 4">
            <a:extLst>
              <a:ext uri="{FF2B5EF4-FFF2-40B4-BE49-F238E27FC236}">
                <a16:creationId xmlns:a16="http://schemas.microsoft.com/office/drawing/2014/main" id="{E07AFDEB-F654-4594-96CE-5C000F586AF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736600" y="9898063"/>
            <a:ext cx="13057188" cy="104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>
                <a:latin typeface="Lato"/>
              </a:rPr>
              <a:t>Sistem Informasi– Fakultas Rekayasa Industri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225" y="2743201"/>
            <a:ext cx="16459200" cy="10433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id-ID" sz="5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Analisa Perangkat Lunak</a:t>
            </a:r>
          </a:p>
          <a:p>
            <a:pPr marL="685800" indent="-68580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Apakah perangkat lunak tersebut cukup fleksibel dan mudah disesuaikan dengan kondisi perusahaan? </a:t>
            </a:r>
          </a:p>
          <a:p>
            <a:pPr marL="685800" indent="-68580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Apakah ada dukungan layanan dari penyedia, tidak hanya secara teknis tapi juga untuk kebutuhan pengembangan sistem di kemudian hari </a:t>
            </a:r>
          </a:p>
          <a:p>
            <a:pPr marL="685800" indent="-68580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Seberapa banyak waktu untuk implementasi yang tersedia </a:t>
            </a:r>
          </a:p>
          <a:p>
            <a:pPr marL="685800" indent="-68580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Apakah perabgkat lunak memiliki fungsi yang bisa meningkatkan proses bisnis perusahaan </a:t>
            </a:r>
          </a:p>
          <a:p>
            <a:pPr eaLnBrk="1" hangingPunct="1">
              <a:lnSpc>
                <a:spcPct val="90000"/>
              </a:lnSpc>
              <a:defRPr/>
            </a:pPr>
            <a:endParaRPr lang="id-ID" sz="5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648329" y="457200"/>
            <a:ext cx="17068800" cy="1517904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8000" b="1" dirty="0" err="1">
                <a:solidFill>
                  <a:srgbClr val="FF0000"/>
                </a:solidFill>
              </a:rPr>
              <a:t>Aktivitas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Dalam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Pemilihan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id-ID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50363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9225" y="555627"/>
            <a:ext cx="16459200" cy="1425574"/>
          </a:xfrm>
        </p:spPr>
        <p:txBody>
          <a:bodyPr/>
          <a:lstStyle/>
          <a:p>
            <a:pPr algn="ctr" eaLnBrk="1" hangingPunct="1"/>
            <a:r>
              <a:rPr lang="id-ID" sz="8000" b="1" dirty="0">
                <a:solidFill>
                  <a:srgbClr val="FF0000"/>
                </a:solidFill>
                <a:effectLst/>
              </a:rPr>
              <a:t>Penerapan ERP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225" y="3200401"/>
            <a:ext cx="16459200" cy="93662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Berikut ini adalah ringkasan poin-poin yg bisa digunakan sebagai</a:t>
            </a: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pedoman pada saat implementasi ERP:</a:t>
            </a: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ERP adalah bagian dari infrastruktur perusahaan, dan sangat penting untuk kelangsungan hidup perusahaan. Semua orang dan bagian yang akan terpengaruh oleh adanya ERP harus terlibat dan memberikan dukungan </a:t>
            </a: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ERP ada untuk mendukung fungsi bisnis dan meningkatkan produktivitas, bukan sebaliknya. Tujuan implementasi ERP adalah untuk meningkatkan daya saing perusahaan </a:t>
            </a: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Pelajari kesuksesan dan kegagalan implementasi ERP, jangan berusaha membuat sendiri praktek implementasi ERP. Ada metodologi tertentu untuk implementasi ERP yang lebih terjamin keberhasilannya </a:t>
            </a:r>
          </a:p>
          <a:p>
            <a:pPr eaLnBrk="1" hangingPunct="1">
              <a:lnSpc>
                <a:spcPct val="80000"/>
              </a:lnSpc>
              <a:defRPr/>
            </a:pPr>
            <a:endParaRPr lang="id-ID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19622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9225" y="304800"/>
            <a:ext cx="16459200" cy="1730376"/>
          </a:xfrm>
        </p:spPr>
        <p:txBody>
          <a:bodyPr/>
          <a:lstStyle/>
          <a:p>
            <a:pPr algn="ctr" eaLnBrk="1" hangingPunct="1">
              <a:defRPr/>
            </a:pPr>
            <a:r>
              <a:rPr lang="id-ID" sz="8000" b="1" dirty="0">
                <a:solidFill>
                  <a:srgbClr val="FF0000"/>
                </a:solidFill>
              </a:rPr>
              <a:t>Gagalnya ERP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2957" y="3048001"/>
            <a:ext cx="18347634" cy="95186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Tanda-tanda kegagalan ERP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biasanya ditandai oleh adanya hal-hal sebagai berikut:</a:t>
            </a:r>
          </a:p>
          <a:p>
            <a:pPr marL="571500" indent="-5715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Kurangnya komitmen top management </a:t>
            </a:r>
          </a:p>
          <a:p>
            <a:pPr marL="571500" indent="-5715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Kurangnya pendefinisian kebutuhan perusahaan (analisa strategi bisnis) </a:t>
            </a:r>
          </a:p>
          <a:p>
            <a:pPr marL="571500" indent="-5715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Cacatnya proses seleksi software (tidak lengkap atau terburu-buru memutuskan) </a:t>
            </a:r>
          </a:p>
          <a:p>
            <a:pPr marL="571500" indent="-5715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Kurangnya sumber daya (manusia, infrastruktur dan modal) </a:t>
            </a:r>
          </a:p>
          <a:p>
            <a:pPr marL="571500" indent="-5715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Kurangnya ‘buy in’ sehingga muncul resistensi untuk berubah dari para karyawan </a:t>
            </a:r>
          </a:p>
          <a:p>
            <a:pPr marL="571500" indent="-5715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Kesalahan penghitungan waktu implementasi </a:t>
            </a:r>
          </a:p>
          <a:p>
            <a:pPr marL="571500" indent="-5715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Tidak cocoknya software dgn business process </a:t>
            </a:r>
          </a:p>
          <a:p>
            <a:pPr marL="571500" indent="-5715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Kurangnya training dan pembelajaran </a:t>
            </a:r>
          </a:p>
          <a:p>
            <a:pPr marL="571500" indent="-5715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Cacatnya project design &amp; management </a:t>
            </a:r>
          </a:p>
          <a:p>
            <a:pPr marL="571500" indent="-5715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Kurangnya komunikasi </a:t>
            </a:r>
          </a:p>
          <a:p>
            <a:pPr marL="571500" indent="-5715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Saran penghematan yang menyesatkan </a:t>
            </a:r>
          </a:p>
        </p:txBody>
      </p:sp>
    </p:spTree>
    <p:extLst>
      <p:ext uri="{BB962C8B-B14F-4D97-AF65-F5344CB8AC3E}">
        <p14:creationId xmlns:p14="http://schemas.microsoft.com/office/powerpoint/2010/main" val="2505745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b="1" dirty="0">
                <a:solidFill>
                  <a:schemeClr val="bg2">
                    <a:lumMod val="50000"/>
                  </a:schemeClr>
                </a:solidFill>
              </a:rPr>
              <a:t>                                      </a:t>
            </a:r>
            <a:br>
              <a:rPr lang="id-ID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id-ID" b="1" dirty="0">
                <a:solidFill>
                  <a:schemeClr val="bg2">
                    <a:lumMod val="50000"/>
                  </a:schemeClr>
                </a:solidFill>
              </a:rPr>
              <a:t>			 		</a:t>
            </a:r>
            <a:endParaRPr lang="id-ID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148" y="1523470"/>
            <a:ext cx="22671215" cy="9144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Dynamics AX 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Compiere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ORACLE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JDE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BAAN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MFGPro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Protean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Magic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aLTiUs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SAP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Onesoft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IFS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ELLIPS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AGRESSO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INTACS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d-ID" sz="40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EuClid</a:t>
            </a:r>
            <a:r>
              <a:rPr lang="id-ID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System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id-ID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 eaLnBrk="1" hangingPunct="1">
              <a:defRPr/>
            </a:pPr>
            <a:endParaRPr lang="id-ID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67A04A-901C-A34F-9F1B-BCB35A94F865}"/>
              </a:ext>
            </a:extLst>
          </p:cNvPr>
          <p:cNvSpPr txBox="1"/>
          <p:nvPr/>
        </p:nvSpPr>
        <p:spPr>
          <a:xfrm>
            <a:off x="3516922" y="1200304"/>
            <a:ext cx="58896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0" b="1" dirty="0" err="1">
                <a:solidFill>
                  <a:srgbClr val="FF0000"/>
                </a:solidFill>
              </a:rPr>
              <a:t>Software</a:t>
            </a:r>
            <a:r>
              <a:rPr lang="id-ID" sz="8000" b="1" dirty="0">
                <a:solidFill>
                  <a:srgbClr val="FF0000"/>
                </a:solidFill>
              </a:rPr>
              <a:t> ERP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879619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48329" y="5537916"/>
            <a:ext cx="17007840" cy="6660180"/>
          </a:xfrm>
        </p:spPr>
        <p:txBody>
          <a:bodyPr/>
          <a:lstStyle/>
          <a:p>
            <a:pPr algn="ctr"/>
            <a:r>
              <a:rPr lang="fi-FI" sz="8000" b="1" dirty="0">
                <a:solidFill>
                  <a:srgbClr val="FF0000"/>
                </a:solidFill>
              </a:rPr>
              <a:t>STRATEGI </a:t>
            </a:r>
          </a:p>
          <a:p>
            <a:pPr algn="ctr"/>
            <a:r>
              <a:rPr lang="fi-FI" sz="8000" b="1" dirty="0">
                <a:solidFill>
                  <a:srgbClr val="FF0000"/>
                </a:solidFill>
              </a:rPr>
              <a:t>EVALUASI DAN PEMILIHAN </a:t>
            </a:r>
          </a:p>
          <a:p>
            <a:pPr algn="ctr"/>
            <a:r>
              <a:rPr lang="fi-FI" sz="8000" b="1" dirty="0">
                <a:solidFill>
                  <a:srgbClr val="FF0000"/>
                </a:solidFill>
              </a:rPr>
              <a:t>PAKET ERP</a:t>
            </a:r>
          </a:p>
        </p:txBody>
      </p:sp>
    </p:spTree>
    <p:extLst>
      <p:ext uri="{BB962C8B-B14F-4D97-AF65-F5344CB8AC3E}">
        <p14:creationId xmlns:p14="http://schemas.microsoft.com/office/powerpoint/2010/main" val="2794430152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8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27385" y="3054096"/>
            <a:ext cx="19249292" cy="9695988"/>
          </a:xfrm>
        </p:spPr>
        <p:txBody>
          <a:bodyPr>
            <a:normAutofit fontScale="92500" lnSpcReduction="10000"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“best practices”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/>
              <a:t>ERP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menjembatani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bisnis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/>
              <a:t>Agar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cermat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software, </a:t>
            </a:r>
            <a:r>
              <a:rPr lang="en-US" dirty="0" err="1"/>
              <a:t>implementasi</a:t>
            </a:r>
            <a:r>
              <a:rPr lang="en-US" dirty="0"/>
              <a:t> ERP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software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teknis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ERP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F0446A-B2E2-AD48-A9D7-7BD08C17D1BF}"/>
              </a:ext>
            </a:extLst>
          </p:cNvPr>
          <p:cNvSpPr txBox="1"/>
          <p:nvPr/>
        </p:nvSpPr>
        <p:spPr>
          <a:xfrm>
            <a:off x="3648329" y="1242646"/>
            <a:ext cx="57946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Pendahuluan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409473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26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Koleksi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Memilih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solusi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dipilih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463130-B144-DD4D-9C88-D2948E828BF9}"/>
              </a:ext>
            </a:extLst>
          </p:cNvPr>
          <p:cNvSpPr txBox="1"/>
          <p:nvPr/>
        </p:nvSpPr>
        <p:spPr>
          <a:xfrm>
            <a:off x="3493477" y="1172308"/>
            <a:ext cx="156542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Mekanisme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Pengambilan</a:t>
            </a:r>
            <a:r>
              <a:rPr lang="en-US" sz="8000" b="1" dirty="0">
                <a:solidFill>
                  <a:srgbClr val="FF0000"/>
                </a:solidFill>
              </a:rPr>
              <a:t> Keputusan</a:t>
            </a:r>
          </a:p>
        </p:txBody>
      </p:sp>
    </p:spTree>
    <p:extLst>
      <p:ext uri="{BB962C8B-B14F-4D97-AF65-F5344CB8AC3E}">
        <p14:creationId xmlns:p14="http://schemas.microsoft.com/office/powerpoint/2010/main" val="1106846244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2570" y="405684"/>
            <a:ext cx="19213984" cy="1517904"/>
          </a:xfrm>
        </p:spPr>
        <p:txBody>
          <a:bodyPr>
            <a:noAutofit/>
          </a:bodyPr>
          <a:lstStyle/>
          <a:p>
            <a:r>
              <a:rPr lang="en-US" sz="6000" b="1" dirty="0" err="1">
                <a:solidFill>
                  <a:srgbClr val="FF0000"/>
                </a:solidFill>
              </a:rPr>
              <a:t>Tahapan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seleksi</a:t>
            </a:r>
            <a:r>
              <a:rPr lang="en-US" sz="6000" b="1" dirty="0">
                <a:solidFill>
                  <a:srgbClr val="FF0000"/>
                </a:solidFill>
              </a:rPr>
              <a:t> &amp; </a:t>
            </a:r>
            <a:r>
              <a:rPr lang="en-US" sz="6000" b="1" dirty="0" err="1">
                <a:solidFill>
                  <a:srgbClr val="FF0000"/>
                </a:solidFill>
              </a:rPr>
              <a:t>implementasi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Sistem</a:t>
            </a:r>
            <a:r>
              <a:rPr lang="en-US" sz="6000" b="1" dirty="0">
                <a:solidFill>
                  <a:srgbClr val="FF0000"/>
                </a:solidFill>
              </a:rPr>
              <a:t> ERP</a:t>
            </a:r>
            <a:br>
              <a:rPr lang="en-US" sz="6000" b="1" dirty="0">
                <a:solidFill>
                  <a:srgbClr val="FF0000"/>
                </a:solidFill>
              </a:rPr>
            </a:br>
            <a:r>
              <a:rPr lang="en-US" sz="6000" b="1" dirty="0">
                <a:solidFill>
                  <a:srgbClr val="FF0000"/>
                </a:solidFill>
              </a:rPr>
              <a:t>[Herzog, Thomas, ”A Comparison of Open Source ERP Systems”, 2006]</a:t>
            </a:r>
          </a:p>
        </p:txBody>
      </p:sp>
      <p:sp>
        <p:nvSpPr>
          <p:cNvPr id="6" name="Curved Left Arrow 5"/>
          <p:cNvSpPr/>
          <p:nvPr/>
        </p:nvSpPr>
        <p:spPr>
          <a:xfrm>
            <a:off x="5053929" y="3683359"/>
            <a:ext cx="14630400" cy="8577330"/>
          </a:xfrm>
          <a:prstGeom prst="curvedLeftArrow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0201" y="3037027"/>
            <a:ext cx="45333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Analysis of the process firm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76815" y="3019580"/>
            <a:ext cx="4722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Analysis of the concepts of ERP packages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04372" y="3388912"/>
            <a:ext cx="50360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Pre-selection:</a:t>
            </a:r>
          </a:p>
          <a:p>
            <a:r>
              <a:rPr lang="en-US" sz="4000" dirty="0"/>
              <a:t>Only packages that support companies process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49577" y="8707746"/>
            <a:ext cx="4722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Selection: after workshops and evaluation of several factors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56679" y="9305886"/>
            <a:ext cx="4722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Re-engineering vs. customization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16883" y="10548137"/>
            <a:ext cx="4722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Effort vs. benefits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25131" y="11108404"/>
            <a:ext cx="4722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231003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3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Membangun Sendiri (In house)</a:t>
            </a:r>
          </a:p>
          <a:p>
            <a:pPr lvl="1">
              <a:lnSpc>
                <a:spcPct val="90000"/>
              </a:lnSpc>
            </a:pPr>
            <a:r>
              <a:rPr lang="en-US"/>
              <a:t>Paling sesuai dengan kebutuhan perusahaan</a:t>
            </a:r>
          </a:p>
          <a:p>
            <a:pPr lvl="1">
              <a:lnSpc>
                <a:spcPct val="90000"/>
              </a:lnSpc>
            </a:pPr>
            <a:r>
              <a:rPr lang="en-US"/>
              <a:t>Sulit, mahal, lama</a:t>
            </a:r>
          </a:p>
          <a:p>
            <a:pPr>
              <a:lnSpc>
                <a:spcPct val="90000"/>
              </a:lnSpc>
            </a:pPr>
            <a:r>
              <a:rPr lang="en-US"/>
              <a:t>Membangun sendiri dengan tambahan dari vendor</a:t>
            </a:r>
          </a:p>
          <a:p>
            <a:pPr lvl="1">
              <a:lnSpc>
                <a:spcPct val="90000"/>
              </a:lnSpc>
            </a:pPr>
            <a:r>
              <a:rPr lang="en-US"/>
              <a:t>Menggabungkan manfaat komersial dengan kebutuhan perusahaan</a:t>
            </a:r>
          </a:p>
          <a:p>
            <a:pPr lvl="1">
              <a:lnSpc>
                <a:spcPct val="90000"/>
              </a:lnSpc>
            </a:pPr>
            <a:r>
              <a:rPr lang="en-US"/>
              <a:t>Sulit, mahal, lama</a:t>
            </a:r>
          </a:p>
          <a:p>
            <a:pPr>
              <a:lnSpc>
                <a:spcPct val="90000"/>
              </a:lnSpc>
            </a:pPr>
            <a:r>
              <a:rPr lang="en-US"/>
              <a:t>Best-of-breed (kombinasi dari berbagai tawaran vendor)</a:t>
            </a:r>
          </a:p>
          <a:p>
            <a:pPr lvl="1">
              <a:lnSpc>
                <a:spcPct val="90000"/>
              </a:lnSpc>
            </a:pPr>
            <a:r>
              <a:rPr lang="en-US"/>
              <a:t>Secara teoritis akan menghasilkan sistem yang terbaik</a:t>
            </a:r>
          </a:p>
          <a:p>
            <a:pPr lvl="1">
              <a:lnSpc>
                <a:spcPct val="90000"/>
              </a:lnSpc>
            </a:pPr>
            <a:r>
              <a:rPr lang="en-US"/>
              <a:t>Sulit menggabungkan antarmodul, lama, berpotensi tidak efisien</a:t>
            </a:r>
          </a:p>
          <a:p>
            <a:pPr>
              <a:lnSpc>
                <a:spcPct val="90000"/>
              </a:lnSpc>
            </a:pPr>
            <a:r>
              <a:rPr lang="en-US"/>
              <a:t>Modifikasi sistem dari vendor</a:t>
            </a:r>
          </a:p>
          <a:p>
            <a:pPr lvl="1">
              <a:lnSpc>
                <a:spcPct val="90000"/>
              </a:lnSpc>
            </a:pPr>
            <a:r>
              <a:rPr lang="en-US"/>
              <a:t>Menjaga fleksibilitas dan memanfaatkan pengalaman vendor</a:t>
            </a:r>
          </a:p>
          <a:p>
            <a:pPr lvl="1">
              <a:lnSpc>
                <a:spcPct val="90000"/>
              </a:lnSpc>
            </a:pPr>
            <a:r>
              <a:rPr lang="en-US"/>
              <a:t>Biasanya sangat lama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B5FA48-EEA9-FB45-B986-7F3DD8915F38}"/>
              </a:ext>
            </a:extLst>
          </p:cNvPr>
          <p:cNvSpPr txBox="1"/>
          <p:nvPr/>
        </p:nvSpPr>
        <p:spPr>
          <a:xfrm>
            <a:off x="3024554" y="562708"/>
            <a:ext cx="152565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Metode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Pengembangan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Sistem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</a:p>
        </p:txBody>
      </p:sp>
    </p:spTree>
    <p:extLst>
      <p:ext uri="{BB962C8B-B14F-4D97-AF65-F5344CB8AC3E}">
        <p14:creationId xmlns:p14="http://schemas.microsoft.com/office/powerpoint/2010/main" val="2455268654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77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Memilih</a:t>
            </a:r>
            <a:r>
              <a:rPr lang="en-US" sz="4400" dirty="0"/>
              <a:t> </a:t>
            </a:r>
            <a:r>
              <a:rPr lang="en-US" sz="4400" dirty="0" err="1"/>
              <a:t>modul-modul</a:t>
            </a:r>
            <a:r>
              <a:rPr lang="en-US" sz="4400" dirty="0"/>
              <a:t> </a:t>
            </a:r>
            <a:r>
              <a:rPr lang="en-US" sz="4400" dirty="0" err="1"/>
              <a:t>tertentu</a:t>
            </a:r>
            <a:r>
              <a:rPr lang="en-US" sz="4400" dirty="0"/>
              <a:t> </a:t>
            </a:r>
            <a:r>
              <a:rPr lang="en-US" sz="4400" dirty="0" err="1"/>
              <a:t>dari</a:t>
            </a:r>
            <a:r>
              <a:rPr lang="en-US" sz="4400" dirty="0"/>
              <a:t> vendor</a:t>
            </a:r>
          </a:p>
          <a:p>
            <a:pPr lvl="1"/>
            <a:r>
              <a:rPr lang="en-US" sz="4400" dirty="0" err="1"/>
              <a:t>Resiko</a:t>
            </a:r>
            <a:r>
              <a:rPr lang="en-US" sz="4400" dirty="0"/>
              <a:t> </a:t>
            </a:r>
            <a:r>
              <a:rPr lang="en-US" sz="4400" dirty="0" err="1"/>
              <a:t>lebih</a:t>
            </a:r>
            <a:r>
              <a:rPr lang="en-US" sz="4400" dirty="0"/>
              <a:t> </a:t>
            </a:r>
            <a:r>
              <a:rPr lang="en-US" sz="4400" dirty="0" err="1"/>
              <a:t>rendah</a:t>
            </a:r>
            <a:r>
              <a:rPr lang="en-US" sz="4400" dirty="0"/>
              <a:t>, </a:t>
            </a:r>
            <a:r>
              <a:rPr lang="en-US" sz="4400" dirty="0" err="1"/>
              <a:t>relatif</a:t>
            </a:r>
            <a:r>
              <a:rPr lang="en-US" sz="4400" dirty="0"/>
              <a:t> </a:t>
            </a:r>
            <a:r>
              <a:rPr lang="en-US" sz="4400" dirty="0" err="1"/>
              <a:t>cepat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lebih</a:t>
            </a:r>
            <a:r>
              <a:rPr lang="en-US" sz="4400" dirty="0"/>
              <a:t> </a:t>
            </a:r>
            <a:r>
              <a:rPr lang="en-US" sz="4400" dirty="0" err="1"/>
              <a:t>murah</a:t>
            </a:r>
            <a:endParaRPr lang="en-US" sz="4400" dirty="0"/>
          </a:p>
          <a:p>
            <a:pPr lvl="1"/>
            <a:r>
              <a:rPr lang="en-US" sz="4400" dirty="0" err="1"/>
              <a:t>Jika</a:t>
            </a:r>
            <a:r>
              <a:rPr lang="en-US" sz="4400" dirty="0"/>
              <a:t> </a:t>
            </a:r>
            <a:r>
              <a:rPr lang="en-US" sz="4400" dirty="0" err="1"/>
              <a:t>akan</a:t>
            </a:r>
            <a:r>
              <a:rPr lang="en-US" sz="4400" dirty="0"/>
              <a:t> </a:t>
            </a:r>
            <a:r>
              <a:rPr lang="en-US" sz="4400" dirty="0" err="1"/>
              <a:t>dikembangkan</a:t>
            </a:r>
            <a:r>
              <a:rPr lang="en-US" sz="4400" dirty="0"/>
              <a:t> </a:t>
            </a:r>
            <a:r>
              <a:rPr lang="en-US" sz="4400" dirty="0" err="1"/>
              <a:t>pada</a:t>
            </a:r>
            <a:r>
              <a:rPr lang="en-US" sz="4400" dirty="0"/>
              <a:t> masa </a:t>
            </a:r>
            <a:r>
              <a:rPr lang="en-US" sz="4400" dirty="0" err="1"/>
              <a:t>mendatang</a:t>
            </a:r>
            <a:r>
              <a:rPr lang="en-US" sz="4400" dirty="0"/>
              <a:t>, </a:t>
            </a:r>
            <a:r>
              <a:rPr lang="en-US" sz="4400" dirty="0" err="1"/>
              <a:t>akan</a:t>
            </a:r>
            <a:r>
              <a:rPr lang="en-US" sz="4400" dirty="0"/>
              <a:t> </a:t>
            </a:r>
            <a:r>
              <a:rPr lang="en-US" sz="4400" dirty="0" err="1"/>
              <a:t>menyebabkan</a:t>
            </a:r>
            <a:r>
              <a:rPr lang="en-US" sz="4400" dirty="0"/>
              <a:t> </a:t>
            </a:r>
            <a:r>
              <a:rPr lang="en-US" sz="4400" dirty="0" err="1"/>
              <a:t>waktu</a:t>
            </a:r>
            <a:r>
              <a:rPr lang="en-US" sz="4400" dirty="0"/>
              <a:t> </a:t>
            </a:r>
            <a:r>
              <a:rPr lang="en-US" sz="4400" dirty="0" err="1"/>
              <a:t>implementasi</a:t>
            </a:r>
            <a:r>
              <a:rPr lang="en-US" sz="4400" dirty="0"/>
              <a:t> </a:t>
            </a:r>
            <a:r>
              <a:rPr lang="en-US" sz="4400" dirty="0" err="1"/>
              <a:t>lebih</a:t>
            </a:r>
            <a:r>
              <a:rPr lang="en-US" sz="4400" dirty="0"/>
              <a:t> lama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biayanya</a:t>
            </a:r>
            <a:r>
              <a:rPr lang="en-US" sz="4400" dirty="0"/>
              <a:t> </a:t>
            </a:r>
            <a:r>
              <a:rPr lang="en-US" sz="4400" dirty="0" err="1"/>
              <a:t>menjadi</a:t>
            </a:r>
            <a:r>
              <a:rPr lang="en-US" sz="4400" dirty="0"/>
              <a:t> </a:t>
            </a:r>
            <a:r>
              <a:rPr lang="en-US" sz="4400" dirty="0" err="1"/>
              <a:t>sangat</a:t>
            </a:r>
            <a:r>
              <a:rPr lang="en-US" sz="4400" dirty="0"/>
              <a:t> mahal</a:t>
            </a:r>
          </a:p>
          <a:p>
            <a:r>
              <a:rPr lang="en-US" sz="4400" dirty="0" err="1"/>
              <a:t>Menerapkan</a:t>
            </a:r>
            <a:r>
              <a:rPr lang="en-US" sz="4400" dirty="0"/>
              <a:t> </a:t>
            </a:r>
            <a:r>
              <a:rPr lang="en-US" sz="4400" dirty="0" err="1"/>
              <a:t>sistem</a:t>
            </a:r>
            <a:r>
              <a:rPr lang="en-US" sz="4400" dirty="0"/>
              <a:t> vendor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lengkap</a:t>
            </a:r>
            <a:endParaRPr lang="en-US" sz="4400" dirty="0"/>
          </a:p>
          <a:p>
            <a:pPr lvl="1"/>
            <a:r>
              <a:rPr lang="en-US" sz="4400" dirty="0" err="1"/>
              <a:t>Cepat</a:t>
            </a:r>
            <a:r>
              <a:rPr lang="en-US" sz="4400" dirty="0"/>
              <a:t>, </a:t>
            </a:r>
            <a:r>
              <a:rPr lang="en-US" sz="4400" dirty="0" err="1"/>
              <a:t>lebih</a:t>
            </a:r>
            <a:r>
              <a:rPr lang="en-US" sz="4400" dirty="0"/>
              <a:t> </a:t>
            </a:r>
            <a:r>
              <a:rPr lang="en-US" sz="4400" dirty="0" err="1"/>
              <a:t>murah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efisien</a:t>
            </a:r>
            <a:endParaRPr lang="en-US" sz="4400" dirty="0"/>
          </a:p>
          <a:p>
            <a:pPr lvl="1"/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fleksibel</a:t>
            </a:r>
            <a:endParaRPr lang="en-US" sz="4400" dirty="0"/>
          </a:p>
          <a:p>
            <a:r>
              <a:rPr lang="en-US" sz="4400" dirty="0"/>
              <a:t>Application service provider</a:t>
            </a:r>
          </a:p>
          <a:p>
            <a:pPr lvl="1"/>
            <a:r>
              <a:rPr lang="en-US" sz="4400" dirty="0" err="1"/>
              <a:t>Resiko</a:t>
            </a:r>
            <a:r>
              <a:rPr lang="en-US" sz="4400" dirty="0"/>
              <a:t> </a:t>
            </a:r>
            <a:r>
              <a:rPr lang="en-US" sz="4400" dirty="0" err="1"/>
              <a:t>lebih</a:t>
            </a:r>
            <a:r>
              <a:rPr lang="en-US" sz="4400" dirty="0"/>
              <a:t>  </a:t>
            </a:r>
            <a:r>
              <a:rPr lang="en-US" sz="4400" dirty="0" err="1"/>
              <a:t>rendah</a:t>
            </a:r>
            <a:r>
              <a:rPr lang="en-US" sz="4400" dirty="0"/>
              <a:t>, </a:t>
            </a:r>
            <a:r>
              <a:rPr lang="en-US" sz="4400" dirty="0" err="1"/>
              <a:t>lebih</a:t>
            </a:r>
            <a:r>
              <a:rPr lang="en-US" sz="4400" dirty="0"/>
              <a:t> </a:t>
            </a:r>
            <a:r>
              <a:rPr lang="en-US" sz="4400" dirty="0" err="1"/>
              <a:t>murah</a:t>
            </a:r>
            <a:r>
              <a:rPr lang="en-US" sz="4400" dirty="0"/>
              <a:t>, </a:t>
            </a:r>
            <a:r>
              <a:rPr lang="en-US" sz="4400" dirty="0" err="1"/>
              <a:t>lebih</a:t>
            </a:r>
            <a:r>
              <a:rPr lang="en-US" sz="4400" dirty="0"/>
              <a:t> </a:t>
            </a:r>
            <a:r>
              <a:rPr lang="en-US" sz="4400" dirty="0" err="1"/>
              <a:t>cepat</a:t>
            </a:r>
            <a:r>
              <a:rPr lang="en-US" sz="4400" dirty="0"/>
              <a:t>, </a:t>
            </a:r>
            <a:r>
              <a:rPr lang="en-US" sz="4400" dirty="0" err="1"/>
              <a:t>sistem</a:t>
            </a:r>
            <a:r>
              <a:rPr lang="en-US" sz="4400" dirty="0"/>
              <a:t> </a:t>
            </a:r>
            <a:r>
              <a:rPr lang="en-US" sz="4400" dirty="0" err="1"/>
              <a:t>relatif</a:t>
            </a:r>
            <a:r>
              <a:rPr lang="en-US" sz="4400" dirty="0"/>
              <a:t> </a:t>
            </a:r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banyak</a:t>
            </a:r>
            <a:r>
              <a:rPr lang="en-US" sz="4400" dirty="0"/>
              <a:t> </a:t>
            </a:r>
            <a:r>
              <a:rPr lang="en-US" sz="4400" dirty="0" err="1"/>
              <a:t>berubah</a:t>
            </a:r>
            <a:endParaRPr lang="en-US" sz="4400" dirty="0"/>
          </a:p>
          <a:p>
            <a:pPr lvl="1"/>
            <a:r>
              <a:rPr lang="en-US" sz="4400" dirty="0" err="1"/>
              <a:t>Tergantung</a:t>
            </a:r>
            <a:r>
              <a:rPr lang="en-US" sz="4400" dirty="0"/>
              <a:t> </a:t>
            </a:r>
            <a:r>
              <a:rPr lang="en-US" sz="4400" dirty="0" err="1"/>
              <a:t>pada</a:t>
            </a:r>
            <a:r>
              <a:rPr lang="en-US" sz="4400" dirty="0"/>
              <a:t> </a:t>
            </a:r>
            <a:r>
              <a:rPr lang="en-US" sz="4400" dirty="0" err="1"/>
              <a:t>perusahaan</a:t>
            </a:r>
            <a:r>
              <a:rPr lang="en-US" sz="4400" dirty="0"/>
              <a:t> </a:t>
            </a:r>
            <a:r>
              <a:rPr lang="en-US" sz="4400" dirty="0" err="1"/>
              <a:t>penyedia</a:t>
            </a:r>
            <a:r>
              <a:rPr lang="en-US" sz="4400" dirty="0"/>
              <a:t> </a:t>
            </a:r>
            <a:r>
              <a:rPr lang="en-US" sz="4400" dirty="0" err="1"/>
              <a:t>jasa</a:t>
            </a:r>
            <a:r>
              <a:rPr lang="en-US" sz="4400" dirty="0"/>
              <a:t>, </a:t>
            </a:r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ada</a:t>
            </a:r>
            <a:r>
              <a:rPr lang="en-US" sz="4400" dirty="0"/>
              <a:t> </a:t>
            </a:r>
            <a:r>
              <a:rPr lang="en-US" sz="4400" dirty="0" err="1"/>
              <a:t>kendali</a:t>
            </a:r>
            <a:r>
              <a:rPr lang="en-US" sz="4400" dirty="0"/>
              <a:t>, </a:t>
            </a:r>
            <a:r>
              <a:rPr lang="en-US" sz="4400" dirty="0" err="1"/>
              <a:t>biaya</a:t>
            </a:r>
            <a:r>
              <a:rPr lang="en-US" sz="4400" dirty="0"/>
              <a:t> </a:t>
            </a:r>
            <a:r>
              <a:rPr lang="en-US" sz="4400" dirty="0" err="1"/>
              <a:t>dapat</a:t>
            </a:r>
            <a:r>
              <a:rPr lang="en-US" sz="4400" dirty="0"/>
              <a:t> </a:t>
            </a:r>
            <a:r>
              <a:rPr lang="en-US" sz="4400" dirty="0" err="1"/>
              <a:t>meningkat</a:t>
            </a:r>
            <a:r>
              <a:rPr lang="en-US" sz="4400" dirty="0"/>
              <a:t> </a:t>
            </a:r>
            <a:r>
              <a:rPr lang="en-US" sz="4400" dirty="0" err="1"/>
              <a:t>diluar</a:t>
            </a:r>
            <a:r>
              <a:rPr lang="en-US" sz="4400" dirty="0"/>
              <a:t> </a:t>
            </a:r>
            <a:r>
              <a:rPr lang="en-US" sz="4400" dirty="0" err="1"/>
              <a:t>perkiraan</a:t>
            </a:r>
            <a:endParaRPr lang="en-US" sz="4400" dirty="0"/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2F9A80-FEA1-924A-813D-6CDFA9FAAE6D}"/>
              </a:ext>
            </a:extLst>
          </p:cNvPr>
          <p:cNvSpPr txBox="1"/>
          <p:nvPr/>
        </p:nvSpPr>
        <p:spPr>
          <a:xfrm>
            <a:off x="3024554" y="562708"/>
            <a:ext cx="152565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Metode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Pengembangan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Sistem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</a:p>
        </p:txBody>
      </p:sp>
    </p:spTree>
    <p:extLst>
      <p:ext uri="{BB962C8B-B14F-4D97-AF65-F5344CB8AC3E}">
        <p14:creationId xmlns:p14="http://schemas.microsoft.com/office/powerpoint/2010/main" val="2016310925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5CAEC0D2-8CE1-41F1-A38F-66DC66BC7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01750" y="2743200"/>
            <a:ext cx="21774150" cy="1963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altLang="en-US" sz="8000" dirty="0"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AD3-1DA0-4EAA-B2B5-F6679135286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AD54C3-3A11-48DA-BB54-E5ECEC4434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2" name="Text Placeholder 3">
            <a:extLst>
              <a:ext uri="{FF2B5EF4-FFF2-40B4-BE49-F238E27FC236}">
                <a16:creationId xmlns:a16="http://schemas.microsoft.com/office/drawing/2014/main" id="{9A817ABD-CEFC-408D-AA14-051C6F00622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1300163" y="4085295"/>
            <a:ext cx="21775737" cy="802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PO10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, </a:t>
            </a:r>
            <a:r>
              <a:rPr lang="en-US" dirty="0" err="1"/>
              <a:t>penyampaian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  <a:endParaRPr lang="en-US" b="1" dirty="0"/>
          </a:p>
          <a:p>
            <a:r>
              <a:rPr lang="en-US" b="1" dirty="0"/>
              <a:t>LO1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Enterprise Resource Planning</a:t>
            </a:r>
            <a:endParaRPr lang="en-ID" dirty="0"/>
          </a:p>
          <a:p>
            <a:pPr lvl="1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ERP</a:t>
            </a:r>
          </a:p>
          <a:p>
            <a:pPr lvl="1"/>
            <a:r>
              <a:rPr lang="en-US" dirty="0"/>
              <a:t>Modul ERP </a:t>
            </a:r>
            <a:endParaRPr lang="en-ID" dirty="0"/>
          </a:p>
          <a:p>
            <a:pPr lvl="1"/>
            <a:r>
              <a:rPr lang="en-US" dirty="0" err="1"/>
              <a:t>Generasi</a:t>
            </a:r>
            <a:r>
              <a:rPr lang="en-US" dirty="0"/>
              <a:t> ERP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ID" dirty="0"/>
          </a:p>
          <a:p>
            <a:pPr lvl="1"/>
            <a:r>
              <a:rPr lang="en-US" dirty="0" err="1"/>
              <a:t>Generasi</a:t>
            </a:r>
            <a:r>
              <a:rPr lang="en-US" dirty="0"/>
              <a:t> ERP </a:t>
            </a:r>
            <a:r>
              <a:rPr lang="en-US" dirty="0" err="1"/>
              <a:t>berikutnya</a:t>
            </a:r>
            <a:r>
              <a:rPr lang="en-ID" dirty="0"/>
              <a:t> </a:t>
            </a:r>
          </a:p>
          <a:p>
            <a:pPr lvl="1"/>
            <a:r>
              <a:rPr lang="en-US" dirty="0" err="1"/>
              <a:t>Dinamika</a:t>
            </a:r>
            <a:r>
              <a:rPr lang="en-US" dirty="0"/>
              <a:t> marketplace ERP</a:t>
            </a:r>
            <a:r>
              <a:rPr lang="en-ID" dirty="0"/>
              <a:t>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altLang="en-US" sz="4400" dirty="0">
              <a:latin typeface="Lato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47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dirty="0"/>
              <a:t>Modul</a:t>
            </a:r>
          </a:p>
          <a:p>
            <a:pPr lvl="1"/>
            <a:r>
              <a:rPr lang="en-US" sz="5400" dirty="0" err="1"/>
              <a:t>Memilih</a:t>
            </a:r>
            <a:r>
              <a:rPr lang="en-US" sz="5400" dirty="0"/>
              <a:t> </a:t>
            </a:r>
            <a:r>
              <a:rPr lang="en-US" sz="5400" dirty="0" err="1"/>
              <a:t>modul</a:t>
            </a:r>
            <a:r>
              <a:rPr lang="en-US" sz="5400" dirty="0"/>
              <a:t> yang </a:t>
            </a:r>
            <a:r>
              <a:rPr lang="en-US" sz="5400" dirty="0" err="1"/>
              <a:t>tersedia</a:t>
            </a:r>
            <a:endParaRPr lang="en-US" sz="5400" dirty="0"/>
          </a:p>
          <a:p>
            <a:pPr lvl="1"/>
            <a:r>
              <a:rPr lang="en-US" sz="5400" dirty="0" err="1"/>
              <a:t>Membuat</a:t>
            </a:r>
            <a:r>
              <a:rPr lang="en-US" sz="5400" dirty="0"/>
              <a:t> </a:t>
            </a:r>
            <a:r>
              <a:rPr lang="en-US" sz="5400" dirty="0" err="1"/>
              <a:t>sendiri</a:t>
            </a:r>
            <a:r>
              <a:rPr lang="en-US" sz="5400" dirty="0"/>
              <a:t> </a:t>
            </a:r>
            <a:r>
              <a:rPr lang="en-US" sz="5400" dirty="0" err="1"/>
              <a:t>modul</a:t>
            </a:r>
            <a:endParaRPr lang="en-US" sz="5400" dirty="0"/>
          </a:p>
          <a:p>
            <a:pPr lvl="1"/>
            <a:r>
              <a:rPr lang="en-US" sz="5400" dirty="0" err="1"/>
              <a:t>Perlu</a:t>
            </a:r>
            <a:r>
              <a:rPr lang="en-US" sz="5400" dirty="0"/>
              <a:t> </a:t>
            </a:r>
            <a:r>
              <a:rPr lang="en-US" sz="5400" dirty="0" err="1"/>
              <a:t>ditemukan</a:t>
            </a:r>
            <a:r>
              <a:rPr lang="en-US" sz="5400" dirty="0"/>
              <a:t> </a:t>
            </a:r>
            <a:r>
              <a:rPr lang="en-US" sz="5400" dirty="0" err="1"/>
              <a:t>titik</a:t>
            </a:r>
            <a:r>
              <a:rPr lang="en-US" sz="5400" dirty="0"/>
              <a:t> </a:t>
            </a:r>
            <a:r>
              <a:rPr lang="en-US" sz="5400" dirty="0" err="1"/>
              <a:t>temu</a:t>
            </a:r>
            <a:r>
              <a:rPr lang="en-US" sz="5400" dirty="0"/>
              <a:t> </a:t>
            </a:r>
            <a:r>
              <a:rPr lang="en-US" sz="5400" dirty="0" err="1"/>
              <a:t>antara</a:t>
            </a:r>
            <a:r>
              <a:rPr lang="en-US" sz="5400" dirty="0"/>
              <a:t> </a:t>
            </a:r>
            <a:r>
              <a:rPr lang="en-US" sz="5400" dirty="0" err="1"/>
              <a:t>modul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organisasi</a:t>
            </a:r>
            <a:endParaRPr lang="en-US" sz="5400" dirty="0"/>
          </a:p>
          <a:p>
            <a:r>
              <a:rPr lang="en-US" sz="5400" dirty="0" err="1"/>
              <a:t>Fleksibilitas</a:t>
            </a:r>
            <a:endParaRPr lang="en-US" sz="5400" dirty="0"/>
          </a:p>
          <a:p>
            <a:pPr lvl="1"/>
            <a:r>
              <a:rPr lang="en-US" sz="5400" dirty="0" err="1"/>
              <a:t>Kemungkinan</a:t>
            </a:r>
            <a:r>
              <a:rPr lang="en-US" sz="5400" dirty="0"/>
              <a:t> </a:t>
            </a:r>
            <a:r>
              <a:rPr lang="en-US" sz="5400" dirty="0" err="1"/>
              <a:t>pengembangan</a:t>
            </a:r>
            <a:endParaRPr lang="en-US" sz="5400" dirty="0"/>
          </a:p>
          <a:p>
            <a:pPr lvl="1"/>
            <a:r>
              <a:rPr lang="en-US" sz="5400" dirty="0" err="1"/>
              <a:t>Fokus</a:t>
            </a:r>
            <a:r>
              <a:rPr lang="en-US" sz="5400" dirty="0"/>
              <a:t> </a:t>
            </a:r>
            <a:r>
              <a:rPr lang="en-US" sz="5400" dirty="0" err="1"/>
              <a:t>pada</a:t>
            </a:r>
            <a:r>
              <a:rPr lang="en-US" sz="5400" dirty="0"/>
              <a:t> </a:t>
            </a:r>
            <a:r>
              <a:rPr lang="en-US" sz="5400" dirty="0" err="1"/>
              <a:t>satu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atau</a:t>
            </a:r>
            <a:r>
              <a:rPr lang="en-US" sz="5400" dirty="0"/>
              <a:t> </a:t>
            </a:r>
            <a:r>
              <a:rPr lang="en-US" sz="5400" dirty="0" err="1"/>
              <a:t>alternatif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endParaRPr lang="en-US" sz="5400" dirty="0"/>
          </a:p>
          <a:p>
            <a:r>
              <a:rPr lang="en-US" sz="5400" dirty="0" err="1"/>
              <a:t>Metode</a:t>
            </a:r>
            <a:r>
              <a:rPr lang="en-US" sz="5400" dirty="0"/>
              <a:t> </a:t>
            </a:r>
            <a:r>
              <a:rPr lang="en-US" sz="5400" dirty="0" err="1"/>
              <a:t>Implementasi</a:t>
            </a:r>
            <a:endParaRPr lang="en-US" sz="5400" dirty="0"/>
          </a:p>
          <a:p>
            <a:pPr lvl="1"/>
            <a:r>
              <a:rPr lang="en-US" sz="5400" dirty="0" err="1"/>
              <a:t>Pencarian</a:t>
            </a:r>
            <a:r>
              <a:rPr lang="en-US" sz="5400" dirty="0"/>
              <a:t> </a:t>
            </a:r>
            <a:r>
              <a:rPr lang="en-US" sz="5400" dirty="0" err="1"/>
              <a:t>solusi</a:t>
            </a:r>
            <a:r>
              <a:rPr lang="en-US" sz="5400" dirty="0"/>
              <a:t> yang ideal </a:t>
            </a:r>
            <a:r>
              <a:rPr lang="en-US" sz="5400" dirty="0" err="1"/>
              <a:t>dari</a:t>
            </a:r>
            <a:r>
              <a:rPr lang="en-US" sz="5400" dirty="0"/>
              <a:t> </a:t>
            </a:r>
            <a:r>
              <a:rPr lang="en-US" sz="5400" dirty="0" err="1"/>
              <a:t>beberapa</a:t>
            </a:r>
            <a:r>
              <a:rPr lang="en-US" sz="5400" dirty="0"/>
              <a:t> </a:t>
            </a:r>
            <a:r>
              <a:rPr lang="en-US" sz="5400" dirty="0" err="1"/>
              <a:t>alternatif</a:t>
            </a:r>
            <a:endParaRPr lang="en-US" sz="5400" dirty="0"/>
          </a:p>
          <a:p>
            <a:pPr lvl="1"/>
            <a:endParaRPr lang="en-US" sz="5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762ED0-0043-7940-BB4D-0A794013CECB}"/>
              </a:ext>
            </a:extLst>
          </p:cNvPr>
          <p:cNvSpPr txBox="1"/>
          <p:nvPr/>
        </p:nvSpPr>
        <p:spPr>
          <a:xfrm>
            <a:off x="3024554" y="703384"/>
            <a:ext cx="64252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Aspek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Evaluasi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27031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46584" y="2606676"/>
            <a:ext cx="17936307" cy="10207624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Functional Fit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Flexibility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800" dirty="0" err="1"/>
              <a:t>Kustomisasi</a:t>
            </a:r>
            <a:endParaRPr lang="en-US" sz="48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800" dirty="0"/>
              <a:t>Upgrade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800" dirty="0" err="1"/>
              <a:t>Internasionalisasi</a:t>
            </a:r>
            <a:endParaRPr lang="en-US" sz="48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800" dirty="0" err="1"/>
              <a:t>Kemudahan</a:t>
            </a:r>
            <a:r>
              <a:rPr lang="en-US" sz="4800" dirty="0"/>
              <a:t> </a:t>
            </a:r>
            <a:r>
              <a:rPr lang="en-US" sz="4800" dirty="0" err="1"/>
              <a:t>Penggunaan</a:t>
            </a:r>
            <a:endParaRPr lang="en-US" sz="48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800" dirty="0" err="1"/>
              <a:t>Arsitektur</a:t>
            </a:r>
            <a:endParaRPr lang="en-US" sz="48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800" dirty="0" err="1"/>
              <a:t>Skalabilitas</a:t>
            </a:r>
            <a:endParaRPr lang="en-US" sz="48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800" dirty="0" err="1"/>
              <a:t>Keamanan</a:t>
            </a:r>
            <a:endParaRPr lang="en-US" sz="48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800" dirty="0" err="1"/>
              <a:t>Antarmuka</a:t>
            </a:r>
            <a:endParaRPr lang="en-US" sz="48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800" dirty="0" err="1"/>
              <a:t>Kebebasan</a:t>
            </a:r>
            <a:r>
              <a:rPr lang="en-US" sz="4800" dirty="0"/>
              <a:t> </a:t>
            </a:r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operasi</a:t>
            </a:r>
            <a:endParaRPr lang="en-US" sz="48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800" dirty="0"/>
              <a:t>Database independence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800" dirty="0" err="1"/>
              <a:t>Bahasa</a:t>
            </a:r>
            <a:r>
              <a:rPr lang="en-US" sz="4800" dirty="0"/>
              <a:t> </a:t>
            </a:r>
            <a:r>
              <a:rPr lang="en-US" sz="4800" dirty="0" err="1"/>
              <a:t>Pemrograman</a:t>
            </a: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99531B-D7B9-7545-B635-2F3FA25C1CFD}"/>
              </a:ext>
            </a:extLst>
          </p:cNvPr>
          <p:cNvSpPr txBox="1"/>
          <p:nvPr/>
        </p:nvSpPr>
        <p:spPr>
          <a:xfrm>
            <a:off x="4581525" y="1078523"/>
            <a:ext cx="69868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Kriteria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Evaluasi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991362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81525" y="2606677"/>
            <a:ext cx="16459200" cy="102933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Dukungan</a:t>
            </a:r>
            <a:r>
              <a:rPr lang="en-US" dirty="0"/>
              <a:t> (Support)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Infrastruktur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Pelatihan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Dokumentasi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Kontinuitas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Komunitas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komunitas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Transparansi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Frekuensi</a:t>
            </a:r>
            <a:r>
              <a:rPr lang="en-US" dirty="0"/>
              <a:t> update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Efek</a:t>
            </a:r>
            <a:r>
              <a:rPr lang="en-US" dirty="0"/>
              <a:t> lock-in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Kematangan</a:t>
            </a:r>
            <a:r>
              <a:rPr lang="en-US" dirty="0"/>
              <a:t> (maturity)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Status </a:t>
            </a:r>
            <a:r>
              <a:rPr lang="en-US" dirty="0" err="1"/>
              <a:t>pengembangan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Situs </a:t>
            </a:r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3E725B-10DA-2842-9E0F-02F8AB99AE37}"/>
              </a:ext>
            </a:extLst>
          </p:cNvPr>
          <p:cNvSpPr txBox="1"/>
          <p:nvPr/>
        </p:nvSpPr>
        <p:spPr>
          <a:xfrm>
            <a:off x="4581525" y="1078523"/>
            <a:ext cx="69868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Kriteria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Evaluasi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2437"/>
      </p:ext>
    </p:extLst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A661-98F9-9C46-BE6F-B615F898B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9949E1-F9F4-5B4D-AA0E-23AD4409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B8C6-1DFE-44CE-8FDD-EEDC94BBF28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01E0B-A392-284E-897D-2709E744ED4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1440967408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endParaRPr lang="en-US" dirty="0"/>
          </a:p>
          <a:p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27955D-3F29-F444-8342-1855EAD765EE}"/>
              </a:ext>
            </a:extLst>
          </p:cNvPr>
          <p:cNvSpPr txBox="1"/>
          <p:nvPr/>
        </p:nvSpPr>
        <p:spPr>
          <a:xfrm>
            <a:off x="3141785" y="890953"/>
            <a:ext cx="72008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Tugas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Presentasi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06084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14776" y="2895600"/>
            <a:ext cx="16656050" cy="944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4B4BEF-5874-4B4C-A3A8-316CE7B1F48B}"/>
              </a:ext>
            </a:extLst>
          </p:cNvPr>
          <p:cNvSpPr txBox="1"/>
          <p:nvPr/>
        </p:nvSpPr>
        <p:spPr>
          <a:xfrm>
            <a:off x="6619461" y="5685183"/>
            <a:ext cx="121422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SELEKSI ERP PENDAHULUAN</a:t>
            </a:r>
          </a:p>
        </p:txBody>
      </p:sp>
    </p:spTree>
    <p:extLst>
      <p:ext uri="{BB962C8B-B14F-4D97-AF65-F5344CB8AC3E}">
        <p14:creationId xmlns:p14="http://schemas.microsoft.com/office/powerpoint/2010/main" val="3510726327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8000" b="1" dirty="0">
                <a:solidFill>
                  <a:schemeClr val="bg2">
                    <a:lumMod val="50000"/>
                  </a:schemeClr>
                </a:solidFill>
              </a:rPr>
              <a:t>					</a:t>
            </a:r>
            <a:br>
              <a:rPr lang="id-ID" sz="8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id-ID" sz="8000" b="1" dirty="0">
                <a:solidFill>
                  <a:schemeClr val="bg2">
                    <a:lumMod val="50000"/>
                  </a:schemeClr>
                </a:solidFill>
              </a:rPr>
              <a:t>						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9138" y="2579081"/>
            <a:ext cx="19343077" cy="9671050"/>
          </a:xfrm>
        </p:spPr>
        <p:txBody>
          <a:bodyPr>
            <a:noAutofit/>
          </a:bodyPr>
          <a:lstStyle/>
          <a:p>
            <a:pPr marL="571500" indent="-571500" algn="just" eaLnBrk="1" hangingPunct="1">
              <a:lnSpc>
                <a:spcPct val="80000"/>
              </a:lnSpc>
              <a:buSzTx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Investasi ERP sangat mahal dan pilihan ERP yang salah bisa menjadi mimpi buruk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71500" indent="-571500" algn="just" eaLnBrk="1" hangingPunct="1">
              <a:lnSpc>
                <a:spcPct val="80000"/>
              </a:lnSpc>
              <a:buSzTx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ERP yang berhasil digunakan oleh sebuah perusahaan tidak menjadi jaminan berhasil di perusahaan yang lain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71500" indent="-571500" algn="just" eaLnBrk="1" hangingPunct="1">
              <a:lnSpc>
                <a:spcPct val="80000"/>
              </a:lnSpc>
              <a:buSzTx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Perencanaan harus dilakukan untuk menyeleksi ERP yg tepat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71500" indent="-571500" algn="just" eaLnBrk="1" hangingPunct="1">
              <a:lnSpc>
                <a:spcPct val="80000"/>
              </a:lnSpc>
              <a:buSzTx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Bahkan dalam beberapa kasus yang ekstrim, evaluasi pilihan ERP menghasilkan rekomendasi untuk tidak membeli ERP, tetapi memperbaiki Business Process yang ada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71500" indent="-571500" algn="just" eaLnBrk="1" hangingPunct="1">
              <a:lnSpc>
                <a:spcPct val="80000"/>
              </a:lnSpc>
              <a:buSzTx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Tidak ada ‘keajaiban’ dalam ERP software. Keuntungan yang didapat dari ERP adalah hasil dari persiapan dan implementasi yang efektif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71500" indent="-571500" algn="just" eaLnBrk="1" hangingPunct="1">
              <a:lnSpc>
                <a:spcPct val="80000"/>
              </a:lnSpc>
              <a:buSzTx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Tidak ada software atau sistem informasi yang bisa menutupi business strategy yang cacat dan business process yang ‘parah’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71500" indent="-571500" algn="just" eaLnBrk="1" hangingPunct="1">
              <a:lnSpc>
                <a:spcPct val="80000"/>
              </a:lnSpc>
              <a:buSzTx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Secara singkat, tidak semua ERP sama kemampuannya dan memilih ERP tidaklah mudah (paling tidak, tidaklah sederhana), dan memilih ERP yang salah akan menjadi bencana yang mahal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0F2A22-D926-0743-94FE-C40FCCC5F278}"/>
              </a:ext>
            </a:extLst>
          </p:cNvPr>
          <p:cNvSpPr txBox="1"/>
          <p:nvPr/>
        </p:nvSpPr>
        <p:spPr>
          <a:xfrm>
            <a:off x="4478214" y="703384"/>
            <a:ext cx="55931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0" b="1" dirty="0">
                <a:solidFill>
                  <a:srgbClr val="FF0000"/>
                </a:solidFill>
              </a:rPr>
              <a:t>Memilih ERP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6089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922" y="2895601"/>
            <a:ext cx="19038277" cy="10433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 typeface="Wingdings" pitchFamily="2" charset="2"/>
              <a:buNone/>
              <a:defRPr/>
            </a:pP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Syarat sukses memilih ERP adalah Pengetahuan dan Pengalaman</a:t>
            </a: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Pengetahuan adalah pengetahuan tentang bagaimana cara sebuah proses seharusnya dilakukan, jika segala sesuatunya berjalan lancar 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Pengalaman adalah pemahaman terhadap kenyataan tentang bagaimana sebuah proses seharusnya dikerjakan dengan kemungkinan munculnya permasalahan 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Pengetahuan tanpa pengalaman menyebabkan orang membuat perencanaan yang terlihat sempurna tetapi kemudian terbukti tidak bisa diimplementasikan 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id-ID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Pengalaman tanpa pengetahuan bisa menyebabkan terulangnya atau terakumulasinya kesalahan dan kekeliruan karena tidak dibekali dengan pemahaman yg cukup </a:t>
            </a:r>
          </a:p>
          <a:p>
            <a:pPr eaLnBrk="1" hangingPunct="1">
              <a:lnSpc>
                <a:spcPct val="80000"/>
              </a:lnSpc>
              <a:buSzTx/>
              <a:defRPr/>
            </a:pPr>
            <a:endParaRPr lang="id-ID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9D78A0-765A-1B45-B90A-7131936D2DA6}"/>
              </a:ext>
            </a:extLst>
          </p:cNvPr>
          <p:cNvSpPr txBox="1"/>
          <p:nvPr/>
        </p:nvSpPr>
        <p:spPr>
          <a:xfrm>
            <a:off x="4478214" y="703384"/>
            <a:ext cx="55931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0" b="1" dirty="0">
                <a:solidFill>
                  <a:srgbClr val="FF0000"/>
                </a:solidFill>
              </a:rPr>
              <a:t>Memilih ERP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FFBC52B-F54B-D145-AE39-02BCB0B79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4180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				</a:t>
            </a:r>
            <a:endParaRPr lang="id-ID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SzPct val="80000"/>
              <a:buFont typeface="Wingdings" pitchFamily="2" charset="2"/>
              <a:buNone/>
            </a:pPr>
            <a:r>
              <a:rPr lang="id-ID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Analisa Strategi Usaha</a:t>
            </a: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Bagaimana level kompetisi di pasar dan apa harapan dari customers?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Adakah keuntungan kompetitif yang ingin dicapai?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Apa strategi bisnis perusahaan dan objectives yang ingin dicapai?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Bagaimana proses bisnis yang sekarang berjalan vs proses bisnis yang diinginkan?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Adakah proses bisnis yang harus diperbaiki?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Apa dan bagaimana prioritas bisnis yang ada dan adakah rencana kerja yang disusun untuk mencapai objektif dan prioritas tersebut?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id-ID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Target bisnis seperti apa yang harus dicapai dan kapan?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B00388-F924-F54A-B67A-F5BC44F94AA8}"/>
              </a:ext>
            </a:extLst>
          </p:cNvPr>
          <p:cNvSpPr txBox="1"/>
          <p:nvPr/>
        </p:nvSpPr>
        <p:spPr>
          <a:xfrm>
            <a:off x="3024554" y="679938"/>
            <a:ext cx="132095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Aktivitas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Dalam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Pemilihan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69398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225" y="2895601"/>
            <a:ext cx="16459200" cy="10128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id-ID" sz="5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Analisa Sumberdaya Manusia</a:t>
            </a: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Bagaimana komitment top management thd usaha untuk implementasi ERP? </a:t>
            </a: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Siapa yg akan mengimplementasikan ERP dan siapa yg akan menggunakannya? </a:t>
            </a: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Bagaimana komitmen dari tim implementasi? </a:t>
            </a: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Apa yg diharapkan para calon user thd ERP? </a:t>
            </a: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Adakah ERP champion yg menghubungkan top management dgn tim? </a:t>
            </a:r>
          </a:p>
          <a:p>
            <a:pPr marL="685800" indent="-685800"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Adakah konsultan dari luar yg disiapkan untuk membantu proses persiapan? 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id-ID" sz="5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A79E76-C16D-AB4B-9709-13ADDE4D72CE}"/>
              </a:ext>
            </a:extLst>
          </p:cNvPr>
          <p:cNvSpPr txBox="1"/>
          <p:nvPr/>
        </p:nvSpPr>
        <p:spPr>
          <a:xfrm>
            <a:off x="3024554" y="679938"/>
            <a:ext cx="132095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Aktivitas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Dalam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Pemilihan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70697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225" y="3505201"/>
            <a:ext cx="16459200" cy="8756650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id-ID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Analisa Infrastruktur</a:t>
            </a:r>
          </a:p>
          <a:p>
            <a:pPr marL="857250" indent="-857250" eaLnBrk="1" hangingPunct="1"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Bagaimanakah kelengkapan infrastruktur yang sudah ada (overall networks, permanent office systems, communication system dan auxiliary system) </a:t>
            </a:r>
          </a:p>
          <a:p>
            <a:pPr marL="857250" indent="-857250" eaLnBrk="1" hangingPunct="1"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Seberapa besar budget untuk infrastruktur? </a:t>
            </a:r>
          </a:p>
          <a:p>
            <a:pPr marL="857250" indent="-857250" eaLnBrk="1" hangingPunct="1"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id-ID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Apa infrastruktur yang harus disiapkan?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d-ID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B9C17DB-6FA0-7F45-AF5B-9EF438C6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77FB6A-7E88-0044-9541-F42EDA760686}"/>
              </a:ext>
            </a:extLst>
          </p:cNvPr>
          <p:cNvSpPr txBox="1"/>
          <p:nvPr/>
        </p:nvSpPr>
        <p:spPr>
          <a:xfrm>
            <a:off x="3024554" y="679938"/>
            <a:ext cx="132095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Aktivitas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Dalam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Pemilihan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51294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</a:t>
            </a:r>
            <a:br>
              <a:rPr lang="en-US" dirty="0"/>
            </a:br>
            <a:r>
              <a:rPr lang="en-US" dirty="0"/>
              <a:t>           				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1077"/>
          <p:cNvGrpSpPr>
            <a:grpSpLocks/>
          </p:cNvGrpSpPr>
          <p:nvPr/>
        </p:nvGrpSpPr>
        <p:grpSpPr bwMode="auto">
          <a:xfrm>
            <a:off x="4429437" y="3342425"/>
            <a:ext cx="15719423" cy="9448801"/>
            <a:chOff x="163" y="1270"/>
            <a:chExt cx="5501" cy="3290"/>
          </a:xfrm>
        </p:grpSpPr>
        <p:grpSp>
          <p:nvGrpSpPr>
            <p:cNvPr id="5" name="Group 1026"/>
            <p:cNvGrpSpPr>
              <a:grpSpLocks/>
            </p:cNvGrpSpPr>
            <p:nvPr/>
          </p:nvGrpSpPr>
          <p:grpSpPr bwMode="auto">
            <a:xfrm>
              <a:off x="4171" y="1270"/>
              <a:ext cx="1493" cy="1594"/>
              <a:chOff x="3977" y="1115"/>
              <a:chExt cx="1493" cy="1594"/>
            </a:xfrm>
          </p:grpSpPr>
          <p:pic>
            <p:nvPicPr>
              <p:cNvPr id="48" name="Picture 1027" descr="gateway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6" y="1115"/>
                <a:ext cx="527" cy="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Text Box 1028"/>
              <p:cNvSpPr txBox="1">
                <a:spLocks noChangeArrowheads="1"/>
              </p:cNvSpPr>
              <p:nvPr/>
            </p:nvSpPr>
            <p:spPr bwMode="auto">
              <a:xfrm>
                <a:off x="4512" y="2484"/>
                <a:ext cx="847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en-US" sz="3600">
                    <a:latin typeface="Tahoma" pitchFamily="34" charset="0"/>
                  </a:rPr>
                  <a:t>USER PCs</a:t>
                </a:r>
              </a:p>
            </p:txBody>
          </p:sp>
          <p:pic>
            <p:nvPicPr>
              <p:cNvPr id="50" name="Picture 1029" descr="gateway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3" y="1457"/>
                <a:ext cx="527" cy="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1030" descr="gateway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4" y="1927"/>
                <a:ext cx="527" cy="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" name="Freeform 1031"/>
              <p:cNvSpPr>
                <a:spLocks/>
              </p:cNvSpPr>
              <p:nvPr/>
            </p:nvSpPr>
            <p:spPr bwMode="auto">
              <a:xfrm>
                <a:off x="3977" y="1207"/>
                <a:ext cx="483" cy="250"/>
              </a:xfrm>
              <a:custGeom>
                <a:avLst/>
                <a:gdLst>
                  <a:gd name="T0" fmla="*/ 0 w 528"/>
                  <a:gd name="T1" fmla="*/ 178 h 280"/>
                  <a:gd name="T2" fmla="*/ 134 w 528"/>
                  <a:gd name="T3" fmla="*/ 26 h 280"/>
                  <a:gd name="T4" fmla="*/ 370 w 528"/>
                  <a:gd name="T5" fmla="*/ 26 h 280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280"/>
                  <a:gd name="T11" fmla="*/ 528 w 528"/>
                  <a:gd name="T12" fmla="*/ 280 h 2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280">
                    <a:moveTo>
                      <a:pt x="0" y="280"/>
                    </a:moveTo>
                    <a:cubicBezTo>
                      <a:pt x="52" y="180"/>
                      <a:pt x="104" y="80"/>
                      <a:pt x="192" y="40"/>
                    </a:cubicBezTo>
                    <a:cubicBezTo>
                      <a:pt x="280" y="0"/>
                      <a:pt x="404" y="20"/>
                      <a:pt x="528" y="4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  <p:sp>
            <p:nvSpPr>
              <p:cNvPr id="53" name="Freeform 1032"/>
              <p:cNvSpPr>
                <a:spLocks/>
              </p:cNvSpPr>
              <p:nvPr/>
            </p:nvSpPr>
            <p:spPr bwMode="auto">
              <a:xfrm>
                <a:off x="4021" y="1628"/>
                <a:ext cx="922" cy="235"/>
              </a:xfrm>
              <a:custGeom>
                <a:avLst/>
                <a:gdLst>
                  <a:gd name="T0" fmla="*/ 0 w 1008"/>
                  <a:gd name="T1" fmla="*/ 0 h 264"/>
                  <a:gd name="T2" fmla="*/ 403 w 1008"/>
                  <a:gd name="T3" fmla="*/ 150 h 264"/>
                  <a:gd name="T4" fmla="*/ 705 w 1008"/>
                  <a:gd name="T5" fmla="*/ 90 h 264"/>
                  <a:gd name="T6" fmla="*/ 0 60000 65536"/>
                  <a:gd name="T7" fmla="*/ 0 60000 65536"/>
                  <a:gd name="T8" fmla="*/ 0 60000 65536"/>
                  <a:gd name="T9" fmla="*/ 0 w 1008"/>
                  <a:gd name="T10" fmla="*/ 0 h 264"/>
                  <a:gd name="T11" fmla="*/ 1008 w 1008"/>
                  <a:gd name="T12" fmla="*/ 264 h 2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08" h="264">
                    <a:moveTo>
                      <a:pt x="0" y="0"/>
                    </a:moveTo>
                    <a:cubicBezTo>
                      <a:pt x="96" y="40"/>
                      <a:pt x="408" y="216"/>
                      <a:pt x="576" y="240"/>
                    </a:cubicBezTo>
                    <a:cubicBezTo>
                      <a:pt x="744" y="264"/>
                      <a:pt x="876" y="200"/>
                      <a:pt x="1008" y="144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  <p:sp>
            <p:nvSpPr>
              <p:cNvPr id="54" name="Freeform 1033"/>
              <p:cNvSpPr>
                <a:spLocks/>
              </p:cNvSpPr>
              <p:nvPr/>
            </p:nvSpPr>
            <p:spPr bwMode="auto">
              <a:xfrm>
                <a:off x="4021" y="1799"/>
                <a:ext cx="483" cy="427"/>
              </a:xfrm>
              <a:custGeom>
                <a:avLst/>
                <a:gdLst>
                  <a:gd name="T0" fmla="*/ 0 w 528"/>
                  <a:gd name="T1" fmla="*/ 0 h 480"/>
                  <a:gd name="T2" fmla="*/ 201 w 528"/>
                  <a:gd name="T3" fmla="*/ 240 h 480"/>
                  <a:gd name="T4" fmla="*/ 370 w 528"/>
                  <a:gd name="T5" fmla="*/ 301 h 480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480"/>
                  <a:gd name="T11" fmla="*/ 528 w 528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480">
                    <a:moveTo>
                      <a:pt x="0" y="0"/>
                    </a:moveTo>
                    <a:cubicBezTo>
                      <a:pt x="100" y="152"/>
                      <a:pt x="200" y="304"/>
                      <a:pt x="288" y="384"/>
                    </a:cubicBezTo>
                    <a:cubicBezTo>
                      <a:pt x="376" y="464"/>
                      <a:pt x="480" y="464"/>
                      <a:pt x="528" y="48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</p:grpSp>
        <p:grpSp>
          <p:nvGrpSpPr>
            <p:cNvPr id="6" name="Group 1034"/>
            <p:cNvGrpSpPr>
              <a:grpSpLocks/>
            </p:cNvGrpSpPr>
            <p:nvPr/>
          </p:nvGrpSpPr>
          <p:grpSpPr bwMode="auto">
            <a:xfrm>
              <a:off x="4080" y="3161"/>
              <a:ext cx="1405" cy="1323"/>
              <a:chOff x="3977" y="2867"/>
              <a:chExt cx="1405" cy="1323"/>
            </a:xfrm>
          </p:grpSpPr>
          <p:sp>
            <p:nvSpPr>
              <p:cNvPr id="41" name="Freeform 1035"/>
              <p:cNvSpPr>
                <a:spLocks/>
              </p:cNvSpPr>
              <p:nvPr/>
            </p:nvSpPr>
            <p:spPr bwMode="auto">
              <a:xfrm>
                <a:off x="3977" y="2988"/>
                <a:ext cx="363" cy="93"/>
              </a:xfrm>
              <a:custGeom>
                <a:avLst/>
                <a:gdLst>
                  <a:gd name="T0" fmla="*/ 0 w 396"/>
                  <a:gd name="T1" fmla="*/ 66 h 104"/>
                  <a:gd name="T2" fmla="*/ 102 w 396"/>
                  <a:gd name="T3" fmla="*/ 4 h 104"/>
                  <a:gd name="T4" fmla="*/ 280 w 396"/>
                  <a:gd name="T5" fmla="*/ 36 h 104"/>
                  <a:gd name="T6" fmla="*/ 0 60000 65536"/>
                  <a:gd name="T7" fmla="*/ 0 60000 65536"/>
                  <a:gd name="T8" fmla="*/ 0 60000 65536"/>
                  <a:gd name="T9" fmla="*/ 0 w 396"/>
                  <a:gd name="T10" fmla="*/ 0 h 104"/>
                  <a:gd name="T11" fmla="*/ 396 w 396"/>
                  <a:gd name="T12" fmla="*/ 104 h 1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6" h="104">
                    <a:moveTo>
                      <a:pt x="0" y="104"/>
                    </a:moveTo>
                    <a:cubicBezTo>
                      <a:pt x="40" y="60"/>
                      <a:pt x="78" y="16"/>
                      <a:pt x="144" y="8"/>
                    </a:cubicBezTo>
                    <a:cubicBezTo>
                      <a:pt x="210" y="0"/>
                      <a:pt x="344" y="46"/>
                      <a:pt x="396" y="56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  <p:grpSp>
            <p:nvGrpSpPr>
              <p:cNvPr id="42" name="Group 1036"/>
              <p:cNvGrpSpPr>
                <a:grpSpLocks/>
              </p:cNvGrpSpPr>
              <p:nvPr/>
            </p:nvGrpSpPr>
            <p:grpSpPr bwMode="auto">
              <a:xfrm>
                <a:off x="3977" y="2867"/>
                <a:ext cx="1405" cy="1323"/>
                <a:chOff x="3977" y="2867"/>
                <a:chExt cx="1405" cy="1323"/>
              </a:xfrm>
            </p:grpSpPr>
            <p:pic>
              <p:nvPicPr>
                <p:cNvPr id="43" name="Picture 1037" descr="gateway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29" y="2867"/>
                  <a:ext cx="526" cy="5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1038" descr="gateway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5" y="3209"/>
                  <a:ext cx="527" cy="5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1039" descr="gateway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16" y="3679"/>
                  <a:ext cx="527" cy="5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6" name="Freeform 1040"/>
                <p:cNvSpPr>
                  <a:spLocks/>
                </p:cNvSpPr>
                <p:nvPr/>
              </p:nvSpPr>
              <p:spPr bwMode="auto">
                <a:xfrm>
                  <a:off x="4027" y="3278"/>
                  <a:ext cx="845" cy="218"/>
                </a:xfrm>
                <a:custGeom>
                  <a:avLst/>
                  <a:gdLst>
                    <a:gd name="T0" fmla="*/ 0 w 924"/>
                    <a:gd name="T1" fmla="*/ 0 h 244"/>
                    <a:gd name="T2" fmla="*/ 282 w 924"/>
                    <a:gd name="T3" fmla="*/ 134 h 244"/>
                    <a:gd name="T4" fmla="*/ 647 w 924"/>
                    <a:gd name="T5" fmla="*/ 130 h 244"/>
                    <a:gd name="T6" fmla="*/ 0 60000 65536"/>
                    <a:gd name="T7" fmla="*/ 0 60000 65536"/>
                    <a:gd name="T8" fmla="*/ 0 60000 65536"/>
                    <a:gd name="T9" fmla="*/ 0 w 924"/>
                    <a:gd name="T10" fmla="*/ 0 h 244"/>
                    <a:gd name="T11" fmla="*/ 924 w 924"/>
                    <a:gd name="T12" fmla="*/ 244 h 24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4" h="244">
                      <a:moveTo>
                        <a:pt x="0" y="0"/>
                      </a:moveTo>
                      <a:cubicBezTo>
                        <a:pt x="67" y="35"/>
                        <a:pt x="248" y="176"/>
                        <a:pt x="402" y="210"/>
                      </a:cubicBezTo>
                      <a:cubicBezTo>
                        <a:pt x="556" y="244"/>
                        <a:pt x="815" y="205"/>
                        <a:pt x="924" y="20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7200"/>
                </a:p>
              </p:txBody>
            </p:sp>
            <p:sp>
              <p:nvSpPr>
                <p:cNvPr id="47" name="Freeform 1041"/>
                <p:cNvSpPr>
                  <a:spLocks/>
                </p:cNvSpPr>
                <p:nvPr/>
              </p:nvSpPr>
              <p:spPr bwMode="auto">
                <a:xfrm>
                  <a:off x="3977" y="3423"/>
                  <a:ext cx="527" cy="341"/>
                </a:xfrm>
                <a:custGeom>
                  <a:avLst/>
                  <a:gdLst>
                    <a:gd name="T0" fmla="*/ 0 w 576"/>
                    <a:gd name="T1" fmla="*/ 0 h 384"/>
                    <a:gd name="T2" fmla="*/ 269 w 576"/>
                    <a:gd name="T3" fmla="*/ 90 h 384"/>
                    <a:gd name="T4" fmla="*/ 403 w 576"/>
                    <a:gd name="T5" fmla="*/ 239 h 384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384"/>
                    <a:gd name="T11" fmla="*/ 576 w 576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384">
                      <a:moveTo>
                        <a:pt x="0" y="0"/>
                      </a:moveTo>
                      <a:cubicBezTo>
                        <a:pt x="144" y="40"/>
                        <a:pt x="288" y="80"/>
                        <a:pt x="384" y="144"/>
                      </a:cubicBezTo>
                      <a:cubicBezTo>
                        <a:pt x="480" y="208"/>
                        <a:pt x="528" y="296"/>
                        <a:pt x="57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7200"/>
                </a:p>
              </p:txBody>
            </p:sp>
          </p:grpSp>
        </p:grpSp>
        <p:grpSp>
          <p:nvGrpSpPr>
            <p:cNvPr id="7" name="Group 1042"/>
            <p:cNvGrpSpPr>
              <a:grpSpLocks/>
            </p:cNvGrpSpPr>
            <p:nvPr/>
          </p:nvGrpSpPr>
          <p:grpSpPr bwMode="auto">
            <a:xfrm>
              <a:off x="235" y="3237"/>
              <a:ext cx="1274" cy="1323"/>
              <a:chOff x="334" y="2824"/>
              <a:chExt cx="1274" cy="1323"/>
            </a:xfrm>
          </p:grpSpPr>
          <p:pic>
            <p:nvPicPr>
              <p:cNvPr id="35" name="Picture 1043" descr="gateway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" y="2824"/>
                <a:ext cx="527" cy="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Picture 1044" descr="gateway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1" y="3166"/>
                <a:ext cx="526" cy="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" name="Picture 1045" descr="gateway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" y="3636"/>
                <a:ext cx="526" cy="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" name="Freeform 1046"/>
              <p:cNvSpPr>
                <a:spLocks/>
              </p:cNvSpPr>
              <p:nvPr/>
            </p:nvSpPr>
            <p:spPr bwMode="auto">
              <a:xfrm>
                <a:off x="768" y="2920"/>
                <a:ext cx="816" cy="168"/>
              </a:xfrm>
              <a:custGeom>
                <a:avLst/>
                <a:gdLst>
                  <a:gd name="T0" fmla="*/ 816 w 816"/>
                  <a:gd name="T1" fmla="*/ 168 h 168"/>
                  <a:gd name="T2" fmla="*/ 384 w 816"/>
                  <a:gd name="T3" fmla="*/ 24 h 168"/>
                  <a:gd name="T4" fmla="*/ 0 w 816"/>
                  <a:gd name="T5" fmla="*/ 24 h 168"/>
                  <a:gd name="T6" fmla="*/ 0 60000 65536"/>
                  <a:gd name="T7" fmla="*/ 0 60000 65536"/>
                  <a:gd name="T8" fmla="*/ 0 60000 65536"/>
                  <a:gd name="T9" fmla="*/ 0 w 816"/>
                  <a:gd name="T10" fmla="*/ 0 h 168"/>
                  <a:gd name="T11" fmla="*/ 816 w 816"/>
                  <a:gd name="T12" fmla="*/ 168 h 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6" h="168">
                    <a:moveTo>
                      <a:pt x="816" y="168"/>
                    </a:moveTo>
                    <a:cubicBezTo>
                      <a:pt x="668" y="108"/>
                      <a:pt x="520" y="48"/>
                      <a:pt x="384" y="24"/>
                    </a:cubicBezTo>
                    <a:cubicBezTo>
                      <a:pt x="248" y="0"/>
                      <a:pt x="124" y="12"/>
                      <a:pt x="0" y="24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  <p:sp>
            <p:nvSpPr>
              <p:cNvPr id="39" name="Freeform 1047"/>
              <p:cNvSpPr>
                <a:spLocks/>
              </p:cNvSpPr>
              <p:nvPr/>
            </p:nvSpPr>
            <p:spPr bwMode="auto">
              <a:xfrm>
                <a:off x="1296" y="3316"/>
                <a:ext cx="300" cy="70"/>
              </a:xfrm>
              <a:custGeom>
                <a:avLst/>
                <a:gdLst>
                  <a:gd name="T0" fmla="*/ 300 w 300"/>
                  <a:gd name="T1" fmla="*/ 0 h 70"/>
                  <a:gd name="T2" fmla="*/ 144 w 300"/>
                  <a:gd name="T3" fmla="*/ 60 h 70"/>
                  <a:gd name="T4" fmla="*/ 0 w 300"/>
                  <a:gd name="T5" fmla="*/ 60 h 70"/>
                  <a:gd name="T6" fmla="*/ 0 60000 65536"/>
                  <a:gd name="T7" fmla="*/ 0 60000 65536"/>
                  <a:gd name="T8" fmla="*/ 0 60000 65536"/>
                  <a:gd name="T9" fmla="*/ 0 w 300"/>
                  <a:gd name="T10" fmla="*/ 0 h 70"/>
                  <a:gd name="T11" fmla="*/ 300 w 300"/>
                  <a:gd name="T12" fmla="*/ 70 h 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0" h="70">
                    <a:moveTo>
                      <a:pt x="300" y="0"/>
                    </a:moveTo>
                    <a:cubicBezTo>
                      <a:pt x="275" y="10"/>
                      <a:pt x="194" y="50"/>
                      <a:pt x="144" y="60"/>
                    </a:cubicBezTo>
                    <a:cubicBezTo>
                      <a:pt x="94" y="70"/>
                      <a:pt x="48" y="64"/>
                      <a:pt x="0" y="6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  <p:sp>
            <p:nvSpPr>
              <p:cNvPr id="40" name="Freeform 1048"/>
              <p:cNvSpPr>
                <a:spLocks/>
              </p:cNvSpPr>
              <p:nvPr/>
            </p:nvSpPr>
            <p:spPr bwMode="auto">
              <a:xfrm>
                <a:off x="864" y="3442"/>
                <a:ext cx="744" cy="414"/>
              </a:xfrm>
              <a:custGeom>
                <a:avLst/>
                <a:gdLst>
                  <a:gd name="T0" fmla="*/ 744 w 744"/>
                  <a:gd name="T1" fmla="*/ 0 h 414"/>
                  <a:gd name="T2" fmla="*/ 336 w 744"/>
                  <a:gd name="T3" fmla="*/ 318 h 414"/>
                  <a:gd name="T4" fmla="*/ 0 w 744"/>
                  <a:gd name="T5" fmla="*/ 414 h 414"/>
                  <a:gd name="T6" fmla="*/ 0 60000 65536"/>
                  <a:gd name="T7" fmla="*/ 0 60000 65536"/>
                  <a:gd name="T8" fmla="*/ 0 60000 65536"/>
                  <a:gd name="T9" fmla="*/ 0 w 744"/>
                  <a:gd name="T10" fmla="*/ 0 h 414"/>
                  <a:gd name="T11" fmla="*/ 744 w 744"/>
                  <a:gd name="T12" fmla="*/ 414 h 4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4" h="414">
                    <a:moveTo>
                      <a:pt x="744" y="0"/>
                    </a:moveTo>
                    <a:cubicBezTo>
                      <a:pt x="677" y="53"/>
                      <a:pt x="460" y="249"/>
                      <a:pt x="336" y="318"/>
                    </a:cubicBezTo>
                    <a:cubicBezTo>
                      <a:pt x="212" y="387"/>
                      <a:pt x="108" y="398"/>
                      <a:pt x="0" y="414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</p:grpSp>
        <p:grpSp>
          <p:nvGrpSpPr>
            <p:cNvPr id="8" name="Group 1050"/>
            <p:cNvGrpSpPr>
              <a:grpSpLocks/>
            </p:cNvGrpSpPr>
            <p:nvPr/>
          </p:nvGrpSpPr>
          <p:grpSpPr bwMode="auto">
            <a:xfrm>
              <a:off x="163" y="1384"/>
              <a:ext cx="1361" cy="1593"/>
              <a:chOff x="362" y="670"/>
              <a:chExt cx="1361" cy="1593"/>
            </a:xfrm>
          </p:grpSpPr>
          <p:sp>
            <p:nvSpPr>
              <p:cNvPr id="28" name="Text Box 1051"/>
              <p:cNvSpPr txBox="1">
                <a:spLocks noChangeArrowheads="1"/>
              </p:cNvSpPr>
              <p:nvPr/>
            </p:nvSpPr>
            <p:spPr bwMode="auto">
              <a:xfrm>
                <a:off x="458" y="2038"/>
                <a:ext cx="847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en-US" sz="3600">
                    <a:latin typeface="Tahoma" pitchFamily="34" charset="0"/>
                  </a:rPr>
                  <a:t>USER PCs</a:t>
                </a:r>
              </a:p>
            </p:txBody>
          </p:sp>
          <p:sp>
            <p:nvSpPr>
              <p:cNvPr id="29" name="Freeform 1052"/>
              <p:cNvSpPr>
                <a:spLocks/>
              </p:cNvSpPr>
              <p:nvPr/>
            </p:nvSpPr>
            <p:spPr bwMode="auto">
              <a:xfrm>
                <a:off x="801" y="770"/>
                <a:ext cx="922" cy="199"/>
              </a:xfrm>
              <a:custGeom>
                <a:avLst/>
                <a:gdLst>
                  <a:gd name="T0" fmla="*/ 705 w 1008"/>
                  <a:gd name="T1" fmla="*/ 139 h 224"/>
                  <a:gd name="T2" fmla="*/ 302 w 1008"/>
                  <a:gd name="T3" fmla="*/ 20 h 224"/>
                  <a:gd name="T4" fmla="*/ 0 w 1008"/>
                  <a:gd name="T5" fmla="*/ 20 h 224"/>
                  <a:gd name="T6" fmla="*/ 0 60000 65536"/>
                  <a:gd name="T7" fmla="*/ 0 60000 65536"/>
                  <a:gd name="T8" fmla="*/ 0 60000 65536"/>
                  <a:gd name="T9" fmla="*/ 0 w 1008"/>
                  <a:gd name="T10" fmla="*/ 0 h 224"/>
                  <a:gd name="T11" fmla="*/ 1008 w 1008"/>
                  <a:gd name="T12" fmla="*/ 224 h 2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08" h="224">
                    <a:moveTo>
                      <a:pt x="1008" y="224"/>
                    </a:moveTo>
                    <a:cubicBezTo>
                      <a:pt x="804" y="144"/>
                      <a:pt x="600" y="64"/>
                      <a:pt x="432" y="32"/>
                    </a:cubicBezTo>
                    <a:cubicBezTo>
                      <a:pt x="264" y="0"/>
                      <a:pt x="80" y="16"/>
                      <a:pt x="0" y="32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  <p:sp>
            <p:nvSpPr>
              <p:cNvPr id="30" name="Freeform 1053"/>
              <p:cNvSpPr>
                <a:spLocks/>
              </p:cNvSpPr>
              <p:nvPr/>
            </p:nvSpPr>
            <p:spPr bwMode="auto">
              <a:xfrm>
                <a:off x="1311" y="1177"/>
                <a:ext cx="302" cy="33"/>
              </a:xfrm>
              <a:custGeom>
                <a:avLst/>
                <a:gdLst>
                  <a:gd name="T0" fmla="*/ 232 w 330"/>
                  <a:gd name="T1" fmla="*/ 0 h 36"/>
                  <a:gd name="T2" fmla="*/ 123 w 330"/>
                  <a:gd name="T3" fmla="*/ 25 h 36"/>
                  <a:gd name="T4" fmla="*/ 0 w 330"/>
                  <a:gd name="T5" fmla="*/ 0 h 36"/>
                  <a:gd name="T6" fmla="*/ 0 60000 65536"/>
                  <a:gd name="T7" fmla="*/ 0 60000 65536"/>
                  <a:gd name="T8" fmla="*/ 0 60000 65536"/>
                  <a:gd name="T9" fmla="*/ 0 w 330"/>
                  <a:gd name="T10" fmla="*/ 0 h 36"/>
                  <a:gd name="T11" fmla="*/ 330 w 330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0" h="36">
                    <a:moveTo>
                      <a:pt x="330" y="0"/>
                    </a:moveTo>
                    <a:cubicBezTo>
                      <a:pt x="305" y="6"/>
                      <a:pt x="229" y="36"/>
                      <a:pt x="174" y="36"/>
                    </a:cubicBezTo>
                    <a:cubicBezTo>
                      <a:pt x="119" y="36"/>
                      <a:pt x="36" y="8"/>
                      <a:pt x="0" y="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  <p:sp>
            <p:nvSpPr>
              <p:cNvPr id="31" name="Freeform 1054"/>
              <p:cNvSpPr>
                <a:spLocks/>
              </p:cNvSpPr>
              <p:nvPr/>
            </p:nvSpPr>
            <p:spPr bwMode="auto">
              <a:xfrm>
                <a:off x="872" y="1439"/>
                <a:ext cx="763" cy="399"/>
              </a:xfrm>
              <a:custGeom>
                <a:avLst/>
                <a:gdLst>
                  <a:gd name="T0" fmla="*/ 585 w 834"/>
                  <a:gd name="T1" fmla="*/ 0 h 448"/>
                  <a:gd name="T2" fmla="*/ 214 w 834"/>
                  <a:gd name="T3" fmla="*/ 242 h 448"/>
                  <a:gd name="T4" fmla="*/ 0 w 834"/>
                  <a:gd name="T5" fmla="*/ 242 h 448"/>
                  <a:gd name="T6" fmla="*/ 0 60000 65536"/>
                  <a:gd name="T7" fmla="*/ 0 60000 65536"/>
                  <a:gd name="T8" fmla="*/ 0 60000 65536"/>
                  <a:gd name="T9" fmla="*/ 0 w 834"/>
                  <a:gd name="T10" fmla="*/ 0 h 448"/>
                  <a:gd name="T11" fmla="*/ 834 w 834"/>
                  <a:gd name="T12" fmla="*/ 448 h 4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4" h="448">
                    <a:moveTo>
                      <a:pt x="834" y="0"/>
                    </a:moveTo>
                    <a:cubicBezTo>
                      <a:pt x="638" y="160"/>
                      <a:pt x="445" y="320"/>
                      <a:pt x="306" y="384"/>
                    </a:cubicBezTo>
                    <a:cubicBezTo>
                      <a:pt x="167" y="448"/>
                      <a:pt x="64" y="384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  <p:pic>
            <p:nvPicPr>
              <p:cNvPr id="32" name="Picture 1055" descr="gateway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9" y="1012"/>
                <a:ext cx="526" cy="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1056" descr="gateway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" y="1482"/>
                <a:ext cx="526" cy="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1057" descr="gateway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" y="670"/>
                <a:ext cx="527" cy="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" name="Group 1058"/>
            <p:cNvGrpSpPr>
              <a:grpSpLocks/>
            </p:cNvGrpSpPr>
            <p:nvPr/>
          </p:nvGrpSpPr>
          <p:grpSpPr bwMode="auto">
            <a:xfrm>
              <a:off x="1422" y="1663"/>
              <a:ext cx="1185" cy="1102"/>
              <a:chOff x="880" y="940"/>
              <a:chExt cx="1185" cy="1102"/>
            </a:xfrm>
          </p:grpSpPr>
          <p:sp>
            <p:nvSpPr>
              <p:cNvPr id="25" name="Freeform 1059"/>
              <p:cNvSpPr>
                <a:spLocks/>
              </p:cNvSpPr>
              <p:nvPr/>
            </p:nvSpPr>
            <p:spPr bwMode="auto">
              <a:xfrm>
                <a:off x="1583" y="1282"/>
                <a:ext cx="482" cy="342"/>
              </a:xfrm>
              <a:custGeom>
                <a:avLst/>
                <a:gdLst>
                  <a:gd name="T0" fmla="*/ 367 w 528"/>
                  <a:gd name="T1" fmla="*/ 242 h 384"/>
                  <a:gd name="T2" fmla="*/ 234 w 528"/>
                  <a:gd name="T3" fmla="*/ 61 h 384"/>
                  <a:gd name="T4" fmla="*/ 0 w 528"/>
                  <a:gd name="T5" fmla="*/ 0 h 384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384"/>
                  <a:gd name="T11" fmla="*/ 528 w 528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384">
                    <a:moveTo>
                      <a:pt x="528" y="384"/>
                    </a:moveTo>
                    <a:cubicBezTo>
                      <a:pt x="476" y="272"/>
                      <a:pt x="424" y="160"/>
                      <a:pt x="336" y="96"/>
                    </a:cubicBezTo>
                    <a:cubicBezTo>
                      <a:pt x="248" y="32"/>
                      <a:pt x="64" y="24"/>
                      <a:pt x="0" y="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  <p:sp>
            <p:nvSpPr>
              <p:cNvPr id="26" name="Text Box 1060"/>
              <p:cNvSpPr txBox="1">
                <a:spLocks noChangeArrowheads="1"/>
              </p:cNvSpPr>
              <p:nvPr/>
            </p:nvSpPr>
            <p:spPr bwMode="auto">
              <a:xfrm>
                <a:off x="890" y="1624"/>
                <a:ext cx="977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en-US" sz="3600">
                    <a:latin typeface="Tahoma" pitchFamily="34" charset="0"/>
                  </a:rPr>
                  <a:t>Application</a:t>
                </a:r>
              </a:p>
              <a:p>
                <a:r>
                  <a:rPr lang="en-US" sz="3600">
                    <a:latin typeface="Tahoma" pitchFamily="34" charset="0"/>
                  </a:rPr>
                  <a:t>Server</a:t>
                </a:r>
              </a:p>
            </p:txBody>
          </p:sp>
          <p:pic>
            <p:nvPicPr>
              <p:cNvPr id="27" name="Picture 1061" descr="ue450mo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0" y="940"/>
                <a:ext cx="834" cy="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" name="Group 1062"/>
            <p:cNvGrpSpPr>
              <a:grpSpLocks/>
            </p:cNvGrpSpPr>
            <p:nvPr/>
          </p:nvGrpSpPr>
          <p:grpSpPr bwMode="auto">
            <a:xfrm>
              <a:off x="3075" y="1363"/>
              <a:ext cx="1316" cy="1102"/>
              <a:chOff x="2341" y="914"/>
              <a:chExt cx="1316" cy="1102"/>
            </a:xfrm>
          </p:grpSpPr>
          <p:sp>
            <p:nvSpPr>
              <p:cNvPr id="22" name="Freeform 1063"/>
              <p:cNvSpPr>
                <a:spLocks/>
              </p:cNvSpPr>
              <p:nvPr/>
            </p:nvSpPr>
            <p:spPr bwMode="auto">
              <a:xfrm>
                <a:off x="2341" y="1267"/>
                <a:ext cx="444" cy="368"/>
              </a:xfrm>
              <a:custGeom>
                <a:avLst/>
                <a:gdLst>
                  <a:gd name="T0" fmla="*/ 0 w 486"/>
                  <a:gd name="T1" fmla="*/ 259 h 414"/>
                  <a:gd name="T2" fmla="*/ 167 w 486"/>
                  <a:gd name="T3" fmla="*/ 45 h 414"/>
                  <a:gd name="T4" fmla="*/ 339 w 486"/>
                  <a:gd name="T5" fmla="*/ 0 h 414"/>
                  <a:gd name="T6" fmla="*/ 0 60000 65536"/>
                  <a:gd name="T7" fmla="*/ 0 60000 65536"/>
                  <a:gd name="T8" fmla="*/ 0 60000 65536"/>
                  <a:gd name="T9" fmla="*/ 0 w 486"/>
                  <a:gd name="T10" fmla="*/ 0 h 414"/>
                  <a:gd name="T11" fmla="*/ 486 w 486"/>
                  <a:gd name="T12" fmla="*/ 414 h 4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6" h="414">
                    <a:moveTo>
                      <a:pt x="0" y="414"/>
                    </a:moveTo>
                    <a:cubicBezTo>
                      <a:pt x="40" y="357"/>
                      <a:pt x="159" y="141"/>
                      <a:pt x="240" y="72"/>
                    </a:cubicBezTo>
                    <a:cubicBezTo>
                      <a:pt x="321" y="3"/>
                      <a:pt x="435" y="15"/>
                      <a:pt x="486" y="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  <p:sp>
            <p:nvSpPr>
              <p:cNvPr id="23" name="Text Box 1064"/>
              <p:cNvSpPr txBox="1">
                <a:spLocks noChangeArrowheads="1"/>
              </p:cNvSpPr>
              <p:nvPr/>
            </p:nvSpPr>
            <p:spPr bwMode="auto">
              <a:xfrm>
                <a:off x="2680" y="1598"/>
                <a:ext cx="977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en-US" sz="3600">
                    <a:latin typeface="Tahoma" pitchFamily="34" charset="0"/>
                  </a:rPr>
                  <a:t>Application</a:t>
                </a:r>
              </a:p>
              <a:p>
                <a:r>
                  <a:rPr lang="en-US" sz="3600">
                    <a:latin typeface="Tahoma" pitchFamily="34" charset="0"/>
                  </a:rPr>
                  <a:t>Server</a:t>
                </a:r>
              </a:p>
            </p:txBody>
          </p:sp>
          <p:pic>
            <p:nvPicPr>
              <p:cNvPr id="24" name="Picture 1065" descr="ue450mo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0" y="914"/>
                <a:ext cx="834" cy="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" name="Group 1066"/>
            <p:cNvGrpSpPr>
              <a:grpSpLocks/>
            </p:cNvGrpSpPr>
            <p:nvPr/>
          </p:nvGrpSpPr>
          <p:grpSpPr bwMode="auto">
            <a:xfrm>
              <a:off x="3042" y="2721"/>
              <a:ext cx="1267" cy="1524"/>
              <a:chOff x="3039" y="2445"/>
              <a:chExt cx="1267" cy="1524"/>
            </a:xfrm>
          </p:grpSpPr>
          <p:sp>
            <p:nvSpPr>
              <p:cNvPr id="19" name="Freeform 1067"/>
              <p:cNvSpPr>
                <a:spLocks/>
              </p:cNvSpPr>
              <p:nvPr/>
            </p:nvSpPr>
            <p:spPr bwMode="auto">
              <a:xfrm>
                <a:off x="3039" y="2445"/>
                <a:ext cx="587" cy="507"/>
              </a:xfrm>
              <a:custGeom>
                <a:avLst/>
                <a:gdLst>
                  <a:gd name="T0" fmla="*/ 0 w 642"/>
                  <a:gd name="T1" fmla="*/ 0 h 570"/>
                  <a:gd name="T2" fmla="*/ 310 w 642"/>
                  <a:gd name="T3" fmla="*/ 64 h 570"/>
                  <a:gd name="T4" fmla="*/ 449 w 642"/>
                  <a:gd name="T5" fmla="*/ 357 h 570"/>
                  <a:gd name="T6" fmla="*/ 0 60000 65536"/>
                  <a:gd name="T7" fmla="*/ 0 60000 65536"/>
                  <a:gd name="T8" fmla="*/ 0 60000 65536"/>
                  <a:gd name="T9" fmla="*/ 0 w 642"/>
                  <a:gd name="T10" fmla="*/ 0 h 570"/>
                  <a:gd name="T11" fmla="*/ 642 w 642"/>
                  <a:gd name="T12" fmla="*/ 570 h 5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42" h="570">
                    <a:moveTo>
                      <a:pt x="0" y="0"/>
                    </a:moveTo>
                    <a:cubicBezTo>
                      <a:pt x="73" y="17"/>
                      <a:pt x="337" y="7"/>
                      <a:pt x="444" y="102"/>
                    </a:cubicBezTo>
                    <a:cubicBezTo>
                      <a:pt x="551" y="197"/>
                      <a:pt x="601" y="472"/>
                      <a:pt x="642" y="57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  <p:pic>
            <p:nvPicPr>
              <p:cNvPr id="20" name="Picture 1068" descr="ue450mo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19" y="2867"/>
                <a:ext cx="834" cy="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Text Box 1069"/>
              <p:cNvSpPr txBox="1">
                <a:spLocks noChangeArrowheads="1"/>
              </p:cNvSpPr>
              <p:nvPr/>
            </p:nvSpPr>
            <p:spPr bwMode="auto">
              <a:xfrm>
                <a:off x="3329" y="3551"/>
                <a:ext cx="977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en-US" sz="3600">
                    <a:latin typeface="Tahoma" pitchFamily="34" charset="0"/>
                  </a:rPr>
                  <a:t>Application</a:t>
                </a:r>
              </a:p>
              <a:p>
                <a:r>
                  <a:rPr lang="en-US" sz="3600">
                    <a:latin typeface="Tahoma" pitchFamily="34" charset="0"/>
                  </a:rPr>
                  <a:t>Server</a:t>
                </a:r>
              </a:p>
            </p:txBody>
          </p:sp>
        </p:grpSp>
        <p:grpSp>
          <p:nvGrpSpPr>
            <p:cNvPr id="12" name="Group 1070"/>
            <p:cNvGrpSpPr>
              <a:grpSpLocks/>
            </p:cNvGrpSpPr>
            <p:nvPr/>
          </p:nvGrpSpPr>
          <p:grpSpPr bwMode="auto">
            <a:xfrm>
              <a:off x="1419" y="2770"/>
              <a:ext cx="1129" cy="1498"/>
              <a:chOff x="1801" y="2257"/>
              <a:chExt cx="1129" cy="1498"/>
            </a:xfrm>
          </p:grpSpPr>
          <p:sp>
            <p:nvSpPr>
              <p:cNvPr id="16" name="Text Box 1071"/>
              <p:cNvSpPr txBox="1">
                <a:spLocks noChangeArrowheads="1"/>
              </p:cNvSpPr>
              <p:nvPr/>
            </p:nvSpPr>
            <p:spPr bwMode="auto">
              <a:xfrm>
                <a:off x="1801" y="3337"/>
                <a:ext cx="977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en-US" sz="3600">
                    <a:latin typeface="Tahoma" pitchFamily="34" charset="0"/>
                  </a:rPr>
                  <a:t>Application</a:t>
                </a:r>
              </a:p>
              <a:p>
                <a:r>
                  <a:rPr lang="en-US" sz="3600">
                    <a:latin typeface="Tahoma" pitchFamily="34" charset="0"/>
                  </a:rPr>
                  <a:t>Server</a:t>
                </a:r>
              </a:p>
            </p:txBody>
          </p:sp>
          <p:sp>
            <p:nvSpPr>
              <p:cNvPr id="17" name="Freeform 1072"/>
              <p:cNvSpPr>
                <a:spLocks/>
              </p:cNvSpPr>
              <p:nvPr/>
            </p:nvSpPr>
            <p:spPr bwMode="auto">
              <a:xfrm>
                <a:off x="2112" y="2257"/>
                <a:ext cx="818" cy="512"/>
              </a:xfrm>
              <a:custGeom>
                <a:avLst/>
                <a:gdLst>
                  <a:gd name="T0" fmla="*/ 626 w 894"/>
                  <a:gd name="T1" fmla="*/ 0 h 576"/>
                  <a:gd name="T2" fmla="*/ 189 w 894"/>
                  <a:gd name="T3" fmla="*/ 90 h 576"/>
                  <a:gd name="T4" fmla="*/ 0 w 894"/>
                  <a:gd name="T5" fmla="*/ 359 h 576"/>
                  <a:gd name="T6" fmla="*/ 0 60000 65536"/>
                  <a:gd name="T7" fmla="*/ 0 60000 65536"/>
                  <a:gd name="T8" fmla="*/ 0 60000 65536"/>
                  <a:gd name="T9" fmla="*/ 0 w 894"/>
                  <a:gd name="T10" fmla="*/ 0 h 576"/>
                  <a:gd name="T11" fmla="*/ 894 w 894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94" h="576">
                    <a:moveTo>
                      <a:pt x="894" y="0"/>
                    </a:moveTo>
                    <a:cubicBezTo>
                      <a:pt x="658" y="24"/>
                      <a:pt x="419" y="48"/>
                      <a:pt x="270" y="144"/>
                    </a:cubicBezTo>
                    <a:cubicBezTo>
                      <a:pt x="121" y="240"/>
                      <a:pt x="56" y="486"/>
                      <a:pt x="0" y="576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7200"/>
              </a:p>
            </p:txBody>
          </p:sp>
          <p:pic>
            <p:nvPicPr>
              <p:cNvPr id="18" name="Picture 1073" descr="ue450mo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2" y="2684"/>
                <a:ext cx="834" cy="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3" name="Group 1074"/>
            <p:cNvGrpSpPr>
              <a:grpSpLocks/>
            </p:cNvGrpSpPr>
            <p:nvPr/>
          </p:nvGrpSpPr>
          <p:grpSpPr bwMode="auto">
            <a:xfrm>
              <a:off x="2412" y="1891"/>
              <a:ext cx="825" cy="1431"/>
              <a:chOff x="5628" y="702"/>
              <a:chExt cx="825" cy="1431"/>
            </a:xfrm>
          </p:grpSpPr>
          <p:pic>
            <p:nvPicPr>
              <p:cNvPr id="14" name="Picture 1075" descr="e650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9" y="702"/>
                <a:ext cx="599" cy="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1076"/>
              <p:cNvSpPr txBox="1">
                <a:spLocks noChangeArrowheads="1"/>
              </p:cNvSpPr>
              <p:nvPr/>
            </p:nvSpPr>
            <p:spPr bwMode="auto">
              <a:xfrm>
                <a:off x="5628" y="1715"/>
                <a:ext cx="825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en-US" sz="3600">
                    <a:latin typeface="Tahoma" pitchFamily="34" charset="0"/>
                  </a:rPr>
                  <a:t>Database</a:t>
                </a:r>
              </a:p>
              <a:p>
                <a:r>
                  <a:rPr lang="en-US" sz="3600">
                    <a:latin typeface="Tahoma" pitchFamily="34" charset="0"/>
                  </a:rPr>
                  <a:t>Server</a:t>
                </a:r>
              </a:p>
            </p:txBody>
          </p:sp>
        </p:grp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A5FDB11E-54A2-9348-B7C0-D01B72DF380E}"/>
              </a:ext>
            </a:extLst>
          </p:cNvPr>
          <p:cNvSpPr txBox="1"/>
          <p:nvPr/>
        </p:nvSpPr>
        <p:spPr>
          <a:xfrm>
            <a:off x="3678736" y="817640"/>
            <a:ext cx="174633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Contoh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Infrastruktur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yg</a:t>
            </a:r>
            <a:r>
              <a:rPr lang="en-US" sz="8000" b="1" dirty="0">
                <a:solidFill>
                  <a:srgbClr val="FF0000"/>
                </a:solidFill>
              </a:rPr>
              <a:t>  </a:t>
            </a:r>
            <a:r>
              <a:rPr lang="en-US" sz="8000" b="1" dirty="0" err="1">
                <a:solidFill>
                  <a:srgbClr val="FF0000"/>
                </a:solidFill>
              </a:rPr>
              <a:t>biasa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digunakan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35874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21756</TotalTime>
  <Words>1221</Words>
  <Application>Microsoft Macintosh PowerPoint</Application>
  <PresentationFormat>Custom</PresentationFormat>
  <Paragraphs>200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Lato</vt:lpstr>
      <vt:lpstr>Lato Bold</vt:lpstr>
      <vt:lpstr>Lato Light</vt:lpstr>
      <vt:lpstr>Tahoma</vt:lpstr>
      <vt:lpstr>Times New Roman</vt:lpstr>
      <vt:lpstr>Wingdings</vt:lpstr>
      <vt:lpstr>Halaman Depan Slide</vt:lpstr>
      <vt:lpstr>KONFIGURASI dan IMPLEMENTASI ERP</vt:lpstr>
      <vt:lpstr>TUJUAN PEMBELAJARAN</vt:lpstr>
      <vt:lpstr>PowerPoint Presentation</vt:lpstr>
      <vt:lpstr>            </vt:lpstr>
      <vt:lpstr>PowerPoint Presentation</vt:lpstr>
      <vt:lpstr>     </vt:lpstr>
      <vt:lpstr>PowerPoint Presentation</vt:lpstr>
      <vt:lpstr>PowerPoint Presentation</vt:lpstr>
      <vt:lpstr>                                                                          </vt:lpstr>
      <vt:lpstr>Aktivitas Dalam Pemilihan ERP</vt:lpstr>
      <vt:lpstr>Penerapan ERP</vt:lpstr>
      <vt:lpstr>Gagalnya ERP</vt:lpstr>
      <vt:lpstr>                                             </vt:lpstr>
      <vt:lpstr>PowerPoint Presentation</vt:lpstr>
      <vt:lpstr>PowerPoint Presentation</vt:lpstr>
      <vt:lpstr>PowerPoint Presentation</vt:lpstr>
      <vt:lpstr>Tahapan seleksi &amp; implementasi Sistem ERP [Herzog, Thomas, ”A Comparison of Open Source ERP Systems”, 2006]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Microsoft Office User</cp:lastModifiedBy>
  <cp:revision>3153</cp:revision>
  <dcterms:created xsi:type="dcterms:W3CDTF">2014-11-12T21:47:38Z</dcterms:created>
  <dcterms:modified xsi:type="dcterms:W3CDTF">2020-06-26T00:11:13Z</dcterms:modified>
  <cp:category/>
</cp:coreProperties>
</file>