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3FD"/>
    <a:srgbClr val="CFEAFD"/>
    <a:srgbClr val="E6E6E6"/>
    <a:srgbClr val="92F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9EE2-73FA-8906-E6B9-AEC4D337E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390CE-3B1A-9F48-4377-198B1E25C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A1ABE-7B52-EC6E-773E-9502F999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B327-D2CA-41E5-9538-4F67AD0CF4C2}" type="datetimeFigureOut">
              <a:rPr lang="en-ID" smtClean="0"/>
              <a:t>30/11/2024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7F2F-00FF-A4B5-0C91-5C511B33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0D753-BFD9-C362-62D6-6BB1F16A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905B-7FB5-4D63-A017-743D046ECB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310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F538-8273-71B3-41B7-3D5BD94C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60D63-15C0-EA84-005E-B7A32B700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58AC-25AD-04EC-CDB0-812C0E0A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B327-D2CA-41E5-9538-4F67AD0CF4C2}" type="datetimeFigureOut">
              <a:rPr lang="en-ID" smtClean="0"/>
              <a:t>30/11/2024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F2951-9644-788B-61F4-B650BBAE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5C799-AD01-CB7F-CED8-5346B598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905B-7FB5-4D63-A017-743D046ECB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749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6F473-E533-8C57-6563-D0DC813DD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D305F-24BB-1C93-18A8-1DDC9613B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EB59E-D2C9-596E-CAC9-58E277A6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B327-D2CA-41E5-9538-4F67AD0CF4C2}" type="datetimeFigureOut">
              <a:rPr lang="en-ID" smtClean="0"/>
              <a:t>30/11/2024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8191A-4CEB-FF1B-820F-FE2E1F0C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58BA7-ADE4-4A4F-5F63-9548BEDD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905B-7FB5-4D63-A017-743D046ECB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848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D6D0-0932-CEDB-C7D6-B8D8AE00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9C9C7-660D-1594-611D-04197D8CA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B61CC-5C64-72D4-F939-480A23278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B327-D2CA-41E5-9538-4F67AD0CF4C2}" type="datetimeFigureOut">
              <a:rPr lang="en-ID" smtClean="0"/>
              <a:t>30/11/2024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4D73E-041C-137C-C8DF-CE733F91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2179-3C4A-12A9-200D-8C11237D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905B-7FB5-4D63-A017-743D046ECB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496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8D7B-5F0B-4DF3-7261-2DFF5ADC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D2A3C-0708-0322-E4B5-AFBD71911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CB1E1-2ADA-3A3D-9F6B-A984573F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B327-D2CA-41E5-9538-4F67AD0CF4C2}" type="datetimeFigureOut">
              <a:rPr lang="en-ID" smtClean="0"/>
              <a:t>30/11/2024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AF2B1-6F83-CC15-1A55-C87355FA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A769B-B19B-73AA-5EE0-46A88C54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905B-7FB5-4D63-A017-743D046ECB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721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0622-77CF-8D4E-E205-C8E99E6E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314A7-404E-93A2-C68D-12B5C97D9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32C99-E119-47DF-EF38-06719730B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E9FD1-61C6-A07D-45E9-62269CC6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B327-D2CA-41E5-9538-4F67AD0CF4C2}" type="datetimeFigureOut">
              <a:rPr lang="en-ID" smtClean="0"/>
              <a:t>30/11/2024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50132-1E90-9F0A-8658-FC7F0211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C8EDA-E3C6-0283-C0C7-C0126E37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905B-7FB5-4D63-A017-743D046ECB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722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2DD84-35E4-E953-459B-DCA7C016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9C96E-F476-1E1A-DF4B-1F361C07B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DD15C-B703-DBF1-60EF-C53A065F5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8421A-F41F-4E76-8E7F-5CA9D6D5D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BB9E59-ADE1-A5B0-A3B7-49B360C92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53826F-17F1-0930-FA90-D2C990B2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B327-D2CA-41E5-9538-4F67AD0CF4C2}" type="datetimeFigureOut">
              <a:rPr lang="en-ID" smtClean="0"/>
              <a:t>30/11/2024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C0256-185C-0D3E-6CB6-F1849160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4AC3B-9245-DE59-F24B-579AFFEF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905B-7FB5-4D63-A017-743D046ECB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20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51E6-1510-44C8-F21D-F70330EB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4FB2BE-E831-E29B-85A7-1D4E76B3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B327-D2CA-41E5-9538-4F67AD0CF4C2}" type="datetimeFigureOut">
              <a:rPr lang="en-ID" smtClean="0"/>
              <a:t>30/11/2024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66BDF-2F97-7815-0E3E-460CFCA0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BF027-04DB-D35B-F25D-EDDE94CE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905B-7FB5-4D63-A017-743D046ECB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286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EE9DE-61A3-9A1F-D41B-3BDAB442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B327-D2CA-41E5-9538-4F67AD0CF4C2}" type="datetimeFigureOut">
              <a:rPr lang="en-ID" smtClean="0"/>
              <a:t>30/11/2024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122EF-15B3-A67B-BD05-2D0AC14E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AE0BA-5CE5-F55C-4BCC-E4C94A865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905B-7FB5-4D63-A017-743D046ECB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201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F2A5-5C08-32C4-F916-B032FC71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0D173-35D5-09B2-23FD-7CEBCE498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81348-9B93-6DE7-311C-3F4595E3A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58F1F-2A98-EEAA-4891-9F558C37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B327-D2CA-41E5-9538-4F67AD0CF4C2}" type="datetimeFigureOut">
              <a:rPr lang="en-ID" smtClean="0"/>
              <a:t>30/11/2024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46373-32D8-C687-2FB7-08119908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4A133-788E-02D5-AE5E-C577C799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905B-7FB5-4D63-A017-743D046ECB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148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B0E4-3B7A-6FE2-8BE8-3C16DF69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603B6-3CDC-DC09-0169-34A48ACE2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9359F-0FF0-5954-05C3-B5F603E8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1BE89-7F63-9C9C-12F4-8020CE607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B327-D2CA-41E5-9538-4F67AD0CF4C2}" type="datetimeFigureOut">
              <a:rPr lang="en-ID" smtClean="0"/>
              <a:t>30/11/2024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2BD94-54A1-977C-7691-CB7EE577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0332-B32D-45F5-003D-DE7D775C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905B-7FB5-4D63-A017-743D046ECB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47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44C404-BC52-711B-9471-D58B03A8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A8E5F-117A-5C07-080F-B8C62AAC0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77F21-5527-B947-643E-BD584F4CA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B327-D2CA-41E5-9538-4F67AD0CF4C2}" type="datetimeFigureOut">
              <a:rPr lang="en-ID" smtClean="0"/>
              <a:t>30/11/2024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C54FC-1125-2E72-4B05-5FD10A33C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D5A1-C2A8-FBF6-7584-65EDB2302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C905B-7FB5-4D63-A017-743D046ECB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694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7C92C70F-DD1D-4888-191F-4FF025DC2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94" y="-26338"/>
            <a:ext cx="1606241" cy="10383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460EBB-FA97-7B00-C57E-94C9CD345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17" y="830275"/>
            <a:ext cx="4259283" cy="4883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C13399-AB82-CBB1-69F0-008D74ACA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81" y="1148243"/>
            <a:ext cx="713233" cy="725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5F1E12-46CE-A828-4537-B76FA4067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15" y="1142463"/>
            <a:ext cx="749810" cy="7132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522F51-BC7D-5DDD-6173-EE3F0FAE6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83" y="1799706"/>
            <a:ext cx="2459764" cy="27288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3939A5-D486-68C7-6525-BB47C58825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" y="1499081"/>
            <a:ext cx="5638727" cy="3330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F8FD2B-627D-CB0C-BFD5-28AC3EB49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06876" y="917634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Pandas </a:t>
            </a:r>
            <a:r>
              <a:rPr lang="en-US" sz="5400" b="1" dirty="0" err="1">
                <a:solidFill>
                  <a:schemeClr val="bg1"/>
                </a:solidFill>
              </a:rPr>
              <a:t>DataFrame</a:t>
            </a:r>
            <a:endParaRPr lang="en-ID" sz="54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35E7C1-4651-18A8-FF54-97A9946915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8" y="3305234"/>
            <a:ext cx="3121511" cy="922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9D083E-8306-0564-48E9-2A002C6635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68" y="3429000"/>
            <a:ext cx="1197866" cy="938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429E66-8926-F75C-1F79-49D5D44A55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04" y="4919468"/>
            <a:ext cx="2560325" cy="19385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1B6C1C-BC43-CD97-E31E-DFD5F0E478F7}"/>
              </a:ext>
            </a:extLst>
          </p:cNvPr>
          <p:cNvSpPr txBox="1"/>
          <p:nvPr/>
        </p:nvSpPr>
        <p:spPr>
          <a:xfrm>
            <a:off x="887382" y="5035753"/>
            <a:ext cx="2462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Perkuliahan</a:t>
            </a:r>
            <a:endParaRPr lang="en-ID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7C3CB5-FC71-7A83-E73F-1B35A019068E}"/>
              </a:ext>
            </a:extLst>
          </p:cNvPr>
          <p:cNvSpPr txBox="1"/>
          <p:nvPr/>
        </p:nvSpPr>
        <p:spPr>
          <a:xfrm>
            <a:off x="887382" y="5678756"/>
            <a:ext cx="3292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EMON MILK Bold" panose="00000800000000000000" pitchFamily="50" charset="0"/>
              </a:rPr>
              <a:t>ROBOT </a:t>
            </a:r>
            <a:r>
              <a:rPr lang="en-US" sz="2800" dirty="0">
                <a:solidFill>
                  <a:srgbClr val="0070C0"/>
                </a:solidFill>
                <a:latin typeface="LEMON MILK Bold" panose="00000800000000000000" pitchFamily="50" charset="0"/>
              </a:rPr>
              <a:t>CERDAS</a:t>
            </a:r>
            <a:endParaRPr lang="en-ID" sz="2800" dirty="0">
              <a:solidFill>
                <a:srgbClr val="0070C0"/>
              </a:solidFill>
              <a:latin typeface="LEMON MILK Bold" panose="00000800000000000000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FC182C-BDF6-B274-1CAD-D8C5BB218173}"/>
              </a:ext>
            </a:extLst>
          </p:cNvPr>
          <p:cNvSpPr txBox="1"/>
          <p:nvPr/>
        </p:nvSpPr>
        <p:spPr>
          <a:xfrm>
            <a:off x="163004" y="219133"/>
            <a:ext cx="4841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0" i="0" dirty="0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Program </a:t>
            </a:r>
            <a:r>
              <a:rPr lang="en-ID" b="0" i="0" dirty="0" err="1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Bantuan</a:t>
            </a:r>
            <a:r>
              <a:rPr lang="en-ID" b="0" i="0" dirty="0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Pengembangan</a:t>
            </a:r>
            <a:r>
              <a:rPr lang="en-ID" b="0" i="0" dirty="0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 dan </a:t>
            </a:r>
          </a:p>
          <a:p>
            <a:r>
              <a:rPr lang="en-ID" b="0" i="0" dirty="0" err="1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Penyelenggaraan</a:t>
            </a:r>
            <a:r>
              <a:rPr lang="en-ID" b="0" i="0" dirty="0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lang="en-ID" b="0" i="0" dirty="0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 Digital (P3D) </a:t>
            </a:r>
          </a:p>
          <a:p>
            <a:r>
              <a:rPr lang="en-ID" b="0" i="0" dirty="0" err="1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Tahun</a:t>
            </a:r>
            <a:r>
              <a:rPr lang="en-ID" b="0" i="0" dirty="0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 2024</a:t>
            </a:r>
            <a:endParaRPr lang="en-ID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64F13E-A232-2EEC-B7DC-59AE356474A2}"/>
              </a:ext>
            </a:extLst>
          </p:cNvPr>
          <p:cNvSpPr txBox="1"/>
          <p:nvPr/>
        </p:nvSpPr>
        <p:spPr>
          <a:xfrm>
            <a:off x="887382" y="6201976"/>
            <a:ext cx="2715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Muh</a:t>
            </a:r>
            <a:r>
              <a:rPr lang="en-US" sz="2000" dirty="0"/>
              <a:t> </a:t>
            </a:r>
            <a:r>
              <a:rPr lang="en-US" sz="2000" dirty="0" err="1"/>
              <a:t>Pauzan</a:t>
            </a:r>
            <a:r>
              <a:rPr lang="en-US" sz="2000" dirty="0"/>
              <a:t>, </a:t>
            </a:r>
            <a:r>
              <a:rPr lang="en-US" sz="2000" dirty="0" err="1"/>
              <a:t>S.Si</a:t>
            </a:r>
            <a:r>
              <a:rPr lang="en-US" sz="2000" dirty="0"/>
              <a:t>., M.Sc.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50547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21332-4168-6E1E-6C4F-F631BF213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CE269E-00A0-267B-7954-C9BEBE7A0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41CDC8-9AB1-4D3C-02D1-06F499470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153A02-F721-1464-611D-C8D626263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B54E1C-A71A-3116-D5D4-AFBCFDBBF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86F574-2F62-2722-1BDB-EC3FD24A07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50B9C9-7495-F870-C225-1204D1B6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7" y="31983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head()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F0526B-0A10-5092-A753-217D08DE3D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45D118-AA1D-4B29-9C9F-E36EA03E026C}"/>
              </a:ext>
            </a:extLst>
          </p:cNvPr>
          <p:cNvSpPr txBox="1"/>
          <p:nvPr/>
        </p:nvSpPr>
        <p:spPr>
          <a:xfrm>
            <a:off x="309747" y="2096050"/>
            <a:ext cx="9594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Method </a:t>
            </a:r>
            <a:r>
              <a:rPr lang="en-US" sz="2400" dirty="0">
                <a:solidFill>
                  <a:srgbClr val="C00000"/>
                </a:solidFill>
              </a:rPr>
              <a:t>head() </a:t>
            </a:r>
            <a:r>
              <a:rPr lang="en-US" sz="2400" dirty="0"/>
              <a:t>pada pandas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header dan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indeks</a:t>
            </a:r>
            <a:r>
              <a:rPr lang="en-US" sz="2400" dirty="0"/>
              <a:t> </a:t>
            </a:r>
            <a:r>
              <a:rPr lang="en-US" sz="2400" dirty="0" err="1"/>
              <a:t>spesifik</a:t>
            </a:r>
            <a:r>
              <a:rPr lang="en-US" sz="2400" dirty="0"/>
              <a:t> pada baris, </a:t>
            </a:r>
            <a:r>
              <a:rPr lang="en-US" sz="2400" dirty="0" err="1"/>
              <a:t>dimulai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data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indeks</a:t>
            </a:r>
            <a:r>
              <a:rPr lang="en-US" sz="2400" dirty="0"/>
              <a:t> baris paling </a:t>
            </a:r>
            <a:r>
              <a:rPr lang="en-US" sz="2400" dirty="0" err="1"/>
              <a:t>kecil</a:t>
            </a:r>
            <a:endParaRPr lang="en-ID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A7F57-4ACD-7356-8D78-DBC5EA259CF7}"/>
              </a:ext>
            </a:extLst>
          </p:cNvPr>
          <p:cNvSpPr txBox="1"/>
          <p:nvPr/>
        </p:nvSpPr>
        <p:spPr>
          <a:xfrm>
            <a:off x="392874" y="3192290"/>
            <a:ext cx="60979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latin typeface="Consolas" panose="020B0609020204030204" pitchFamily="49" charset="0"/>
              </a:rPr>
              <a:t>import pandas as pd</a:t>
            </a:r>
          </a:p>
          <a:p>
            <a:endParaRPr lang="en-ID" sz="2400" dirty="0">
              <a:latin typeface="Consolas" panose="020B0609020204030204" pitchFamily="49" charset="0"/>
            </a:endParaRPr>
          </a:p>
          <a:p>
            <a:r>
              <a:rPr lang="en-ID" sz="2400" dirty="0" err="1">
                <a:latin typeface="Consolas" panose="020B0609020204030204" pitchFamily="49" charset="0"/>
              </a:rPr>
              <a:t>df</a:t>
            </a:r>
            <a:r>
              <a:rPr lang="en-ID" sz="2400" dirty="0">
                <a:latin typeface="Consolas" panose="020B0609020204030204" pitchFamily="49" charset="0"/>
              </a:rPr>
              <a:t> = </a:t>
            </a:r>
            <a:r>
              <a:rPr lang="en-ID" sz="2400" dirty="0" err="1">
                <a:latin typeface="Consolas" panose="020B0609020204030204" pitchFamily="49" charset="0"/>
              </a:rPr>
              <a:t>pd.read_csv</a:t>
            </a:r>
            <a:r>
              <a:rPr lang="en-ID" sz="2400" dirty="0">
                <a:latin typeface="Consolas" panose="020B0609020204030204" pitchFamily="49" charset="0"/>
              </a:rPr>
              <a:t>('data.csv')</a:t>
            </a:r>
          </a:p>
          <a:p>
            <a:endParaRPr lang="en-ID" sz="2400" dirty="0">
              <a:latin typeface="Consolas" panose="020B0609020204030204" pitchFamily="49" charset="0"/>
            </a:endParaRPr>
          </a:p>
          <a:p>
            <a:r>
              <a:rPr lang="en-ID" sz="2400" dirty="0">
                <a:latin typeface="Consolas" panose="020B0609020204030204" pitchFamily="49" charset="0"/>
              </a:rPr>
              <a:t>print(</a:t>
            </a:r>
            <a:r>
              <a:rPr lang="en-ID" sz="2400" dirty="0" err="1">
                <a:latin typeface="Consolas" panose="020B0609020204030204" pitchFamily="49" charset="0"/>
              </a:rPr>
              <a:t>df.head</a:t>
            </a:r>
            <a:r>
              <a:rPr lang="en-ID" sz="2400" dirty="0">
                <a:latin typeface="Consolas" panose="020B0609020204030204" pitchFamily="49" charset="0"/>
              </a:rPr>
              <a:t>(10))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AD77B-FECD-CCC9-1DDA-46C6397E39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4916" y="3287956"/>
            <a:ext cx="4214462" cy="325020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7E4DE52-FDE7-0C09-F93D-C5D53864A9E0}"/>
              </a:ext>
            </a:extLst>
          </p:cNvPr>
          <p:cNvSpPr/>
          <p:nvPr/>
        </p:nvSpPr>
        <p:spPr>
          <a:xfrm>
            <a:off x="5450774" y="4093816"/>
            <a:ext cx="426311" cy="5527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348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22923-3985-E657-437F-A5F3CA5EE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479F646-459F-53F3-94C1-E2BD34DFB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8DD41-E983-CBEF-C125-F62F565B4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ADA01E-EA47-F3D7-1585-02D856E39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B79B90-E9C6-A880-2FAF-08D8023EE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7B7524-6AE7-3DC9-B627-79B6193C7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ACE10C-A7E8-8359-0B1B-59910BE0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370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Info </a:t>
            </a:r>
            <a:r>
              <a:rPr lang="en-US" b="1" dirty="0" err="1">
                <a:solidFill>
                  <a:schemeClr val="bg1"/>
                </a:solidFill>
              </a:rPr>
              <a:t>Tentang</a:t>
            </a:r>
            <a:r>
              <a:rPr lang="en-US" b="1" dirty="0">
                <a:solidFill>
                  <a:schemeClr val="bg1"/>
                </a:solidFill>
              </a:rPr>
              <a:t> Data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0C5EE6-48E0-2859-ACA6-63651E69F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B7FE9A-7CB1-DE62-89AB-E91767876F90}"/>
              </a:ext>
            </a:extLst>
          </p:cNvPr>
          <p:cNvSpPr txBox="1"/>
          <p:nvPr/>
        </p:nvSpPr>
        <p:spPr>
          <a:xfrm>
            <a:off x="258288" y="1789677"/>
            <a:ext cx="11284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DataFrame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method </a:t>
            </a:r>
            <a:r>
              <a:rPr lang="en-US" sz="2400" dirty="0" err="1"/>
              <a:t>bernama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info()</a:t>
            </a:r>
            <a:r>
              <a:rPr lang="en-US" sz="2400" dirty="0"/>
              <a:t>, method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data set.</a:t>
            </a:r>
            <a:endParaRPr lang="en-ID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EBA773-807E-06CC-3B63-F1027299E678}"/>
              </a:ext>
            </a:extLst>
          </p:cNvPr>
          <p:cNvSpPr txBox="1"/>
          <p:nvPr/>
        </p:nvSpPr>
        <p:spPr>
          <a:xfrm>
            <a:off x="458191" y="3215820"/>
            <a:ext cx="60979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import pandas as pd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df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</a:rPr>
              <a:t>pd.read_csv</a:t>
            </a:r>
            <a:r>
              <a:rPr lang="en-US" sz="2400" dirty="0">
                <a:latin typeface="Consolas" panose="020B0609020204030204" pitchFamily="49" charset="0"/>
              </a:rPr>
              <a:t>('data.csv')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print(df.info())</a:t>
            </a:r>
            <a:endParaRPr lang="en-ID" sz="2400" dirty="0">
              <a:latin typeface="Consolas" panose="020B06090202040302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388E98-8F2A-D17F-8F99-DDE3ED604C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7638" y="2901849"/>
            <a:ext cx="3975179" cy="340025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B6B07B0-84B0-5FC8-A3D0-A5A40D48C7C5}"/>
              </a:ext>
            </a:extLst>
          </p:cNvPr>
          <p:cNvSpPr/>
          <p:nvPr/>
        </p:nvSpPr>
        <p:spPr>
          <a:xfrm>
            <a:off x="6021934" y="4275117"/>
            <a:ext cx="484306" cy="4631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5613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93A2E-7261-1003-4B51-9A260C9F7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F8D4C1F-9D4D-8BCF-EF0B-7E38C441E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916" y="4962133"/>
            <a:ext cx="5497741" cy="1472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6AB75C-AE55-A405-1BE5-7E120A075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5FDD35-7644-7999-11FF-2F598E460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3861AF-5A80-CAB1-DFE2-0D8C808A0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57C3D0-EC3D-4FB4-A34C-2F1909B00E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AEC1AD-F6A1-79DF-D58E-F7D0EE9526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BA46D4-2C21-4118-B749-08BB7E0DA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56" y="33304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Hapus </a:t>
            </a:r>
            <a:r>
              <a:rPr lang="en-US" b="1" dirty="0" err="1">
                <a:solidFill>
                  <a:schemeClr val="bg1"/>
                </a:solidFill>
              </a:rPr>
              <a:t>sel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kosong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840B42-C80E-548B-A1DA-3FB5B365A4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DCF5A0-234C-22A7-E641-8C9F2315C007}"/>
              </a:ext>
            </a:extLst>
          </p:cNvPr>
          <p:cNvSpPr txBox="1"/>
          <p:nvPr/>
        </p:nvSpPr>
        <p:spPr>
          <a:xfrm>
            <a:off x="392874" y="2750277"/>
            <a:ext cx="434834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import pandas as pd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 err="1">
                <a:latin typeface="Consolas" panose="020B0609020204030204" pitchFamily="49" charset="0"/>
              </a:rPr>
              <a:t>df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pd.read_csv</a:t>
            </a:r>
            <a:r>
              <a:rPr lang="en-US" sz="2000" dirty="0">
                <a:latin typeface="Consolas" panose="020B0609020204030204" pitchFamily="49" charset="0"/>
              </a:rPr>
              <a:t>('data.csv')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 err="1">
                <a:latin typeface="Consolas" panose="020B0609020204030204" pitchFamily="49" charset="0"/>
              </a:rPr>
              <a:t>new_df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df.dropna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print(</a:t>
            </a:r>
            <a:r>
              <a:rPr lang="en-US" sz="2000" dirty="0" err="1">
                <a:latin typeface="Consolas" panose="020B0609020204030204" pitchFamily="49" charset="0"/>
              </a:rPr>
              <a:t>new_df.to_string</a:t>
            </a:r>
            <a:r>
              <a:rPr lang="en-US" sz="2000" dirty="0">
                <a:latin typeface="Consolas" panose="020B0609020204030204" pitchFamily="49" charset="0"/>
              </a:rPr>
              <a:t>())</a:t>
            </a:r>
          </a:p>
          <a:p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52956-CEE0-82B8-2C13-3976B7EFEC69}"/>
              </a:ext>
            </a:extLst>
          </p:cNvPr>
          <p:cNvSpPr txBox="1"/>
          <p:nvPr/>
        </p:nvSpPr>
        <p:spPr>
          <a:xfrm>
            <a:off x="308759" y="1769168"/>
            <a:ext cx="11297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Gunakan</a:t>
            </a:r>
            <a:r>
              <a:rPr lang="en-US" sz="2400" dirty="0"/>
              <a:t> method </a:t>
            </a:r>
            <a:r>
              <a:rPr lang="en-US" sz="2400" dirty="0" err="1">
                <a:solidFill>
                  <a:srgbClr val="C00000"/>
                </a:solidFill>
              </a:rPr>
              <a:t>dropna</a:t>
            </a:r>
            <a:r>
              <a:rPr lang="en-US" sz="2400" dirty="0">
                <a:solidFill>
                  <a:srgbClr val="C00000"/>
                </a:solidFill>
              </a:rPr>
              <a:t>()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membersihkan</a:t>
            </a:r>
            <a:r>
              <a:rPr lang="en-US" sz="2400" dirty="0"/>
              <a:t> </a:t>
            </a:r>
            <a:r>
              <a:rPr lang="en-US" sz="2400" dirty="0" err="1"/>
              <a:t>dataframe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baris-baris yang </a:t>
            </a:r>
            <a:r>
              <a:rPr lang="en-US" sz="2400" dirty="0" err="1"/>
              <a:t>memiliki</a:t>
            </a:r>
            <a:r>
              <a:rPr lang="en-US" sz="2400" dirty="0"/>
              <a:t> data </a:t>
            </a:r>
            <a:r>
              <a:rPr lang="en-US" sz="2400" dirty="0" err="1"/>
              <a:t>kosong</a:t>
            </a:r>
            <a:endParaRPr lang="en-ID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92A26F-49A5-AED8-216C-ACD873A2CD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7467" y="2934943"/>
            <a:ext cx="5208130" cy="1325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8590AE-8820-8335-7A5B-A946238824C0}"/>
              </a:ext>
            </a:extLst>
          </p:cNvPr>
          <p:cNvSpPr txBox="1"/>
          <p:nvPr/>
        </p:nvSpPr>
        <p:spPr>
          <a:xfrm>
            <a:off x="5795163" y="2565611"/>
            <a:ext cx="941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Before:</a:t>
            </a:r>
            <a:endParaRPr lang="en-ID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59926-FAEC-6BC6-AED0-27417747F415}"/>
              </a:ext>
            </a:extLst>
          </p:cNvPr>
          <p:cNvSpPr txBox="1"/>
          <p:nvPr/>
        </p:nvSpPr>
        <p:spPr>
          <a:xfrm>
            <a:off x="5855916" y="4543080"/>
            <a:ext cx="783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After:</a:t>
            </a:r>
            <a:endParaRPr lang="en-ID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676291-96BE-FB71-2DAE-FA30B6B8BE31}"/>
              </a:ext>
            </a:extLst>
          </p:cNvPr>
          <p:cNvSpPr txBox="1"/>
          <p:nvPr/>
        </p:nvSpPr>
        <p:spPr>
          <a:xfrm>
            <a:off x="1587901" y="5932751"/>
            <a:ext cx="3294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Baris[18] dan baris[22] </a:t>
            </a:r>
            <a:r>
              <a:rPr lang="en-US" sz="2000" dirty="0" err="1"/>
              <a:t>hilang</a:t>
            </a:r>
            <a:r>
              <a:rPr lang="en-US" sz="2000" dirty="0"/>
              <a:t> </a:t>
            </a:r>
            <a:endParaRPr lang="en-ID" sz="2000" dirty="0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30A056BA-6728-091B-2C33-C0E4BEFF832C}"/>
              </a:ext>
            </a:extLst>
          </p:cNvPr>
          <p:cNvSpPr/>
          <p:nvPr/>
        </p:nvSpPr>
        <p:spPr>
          <a:xfrm>
            <a:off x="5058783" y="5930601"/>
            <a:ext cx="380655" cy="51985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3581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FEE59-DCEA-F314-17AF-DC4B6301A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637A55-8863-A9AB-F1ED-C53CB52B1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3A7F5E-8E06-5085-4A95-C101E3B91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230286-B51F-10FD-D2AC-BC591E791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AE45D5-9DAD-9EE4-229D-960CD1EF5D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A49F55-1599-0562-7EC3-B973584EF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A9CA83-0C3C-C748-6F7A-6D2A5FD1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3707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Mengganti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sel</a:t>
            </a:r>
            <a:r>
              <a:rPr lang="en-US" b="1" dirty="0">
                <a:solidFill>
                  <a:schemeClr val="bg1"/>
                </a:solidFill>
              </a:rPr>
              <a:t> null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4E0129-AEF3-6994-7354-3374B9FE9F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9CAB6C-BEDE-43DD-0BC5-CF695A399795}"/>
              </a:ext>
            </a:extLst>
          </p:cNvPr>
          <p:cNvSpPr txBox="1"/>
          <p:nvPr/>
        </p:nvSpPr>
        <p:spPr>
          <a:xfrm>
            <a:off x="458191" y="2563674"/>
            <a:ext cx="69619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import pandas as pd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 err="1">
                <a:latin typeface="Consolas" panose="020B0609020204030204" pitchFamily="49" charset="0"/>
              </a:rPr>
              <a:t>df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pd.read_csv</a:t>
            </a:r>
            <a:r>
              <a:rPr lang="en-US" sz="2000" dirty="0">
                <a:latin typeface="Consolas" panose="020B0609020204030204" pitchFamily="49" charset="0"/>
              </a:rPr>
              <a:t>('data.csv')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 err="1">
                <a:latin typeface="Consolas" panose="020B0609020204030204" pitchFamily="49" charset="0"/>
              </a:rPr>
              <a:t>df.fillna</a:t>
            </a:r>
            <a:r>
              <a:rPr lang="en-US" sz="2000" dirty="0">
                <a:latin typeface="Consolas" panose="020B0609020204030204" pitchFamily="49" charset="0"/>
              </a:rPr>
              <a:t>(130, </a:t>
            </a:r>
            <a:r>
              <a:rPr lang="en-US" sz="2000" dirty="0" err="1">
                <a:latin typeface="Consolas" panose="020B0609020204030204" pitchFamily="49" charset="0"/>
              </a:rPr>
              <a:t>inplace</a:t>
            </a:r>
            <a:r>
              <a:rPr lang="en-US" sz="2000" dirty="0">
                <a:latin typeface="Consolas" panose="020B0609020204030204" pitchFamily="49" charset="0"/>
              </a:rPr>
              <a:t> = True)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print(</a:t>
            </a:r>
            <a:r>
              <a:rPr lang="en-US" sz="2000" dirty="0" err="1">
                <a:latin typeface="Consolas" panose="020B0609020204030204" pitchFamily="49" charset="0"/>
              </a:rPr>
              <a:t>df.to_string</a:t>
            </a:r>
            <a:r>
              <a:rPr lang="en-US" sz="2000" dirty="0">
                <a:latin typeface="Consolas" panose="020B0609020204030204" pitchFamily="49" charset="0"/>
              </a:rPr>
              <a:t>())</a:t>
            </a:r>
          </a:p>
          <a:p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867F8-0E5D-2EB6-C44E-26BDE0F6F401}"/>
              </a:ext>
            </a:extLst>
          </p:cNvPr>
          <p:cNvSpPr txBox="1"/>
          <p:nvPr/>
        </p:nvSpPr>
        <p:spPr>
          <a:xfrm>
            <a:off x="244434" y="1783477"/>
            <a:ext cx="11405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Method </a:t>
            </a:r>
            <a:r>
              <a:rPr lang="en-US" sz="2400" dirty="0" err="1">
                <a:solidFill>
                  <a:srgbClr val="C00000"/>
                </a:solidFill>
              </a:rPr>
              <a:t>fillna</a:t>
            </a:r>
            <a:r>
              <a:rPr lang="en-US" sz="2400" dirty="0">
                <a:solidFill>
                  <a:srgbClr val="C00000"/>
                </a:solidFill>
              </a:rPr>
              <a:t>()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mengganti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kosong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endParaRPr lang="en-ID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9D5339-583E-F0EE-1BA8-624B39839F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7440" y="4713430"/>
            <a:ext cx="5651997" cy="144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FF2AC9-4CF3-2375-318E-30450DC9631A}"/>
              </a:ext>
            </a:extLst>
          </p:cNvPr>
          <p:cNvSpPr txBox="1"/>
          <p:nvPr/>
        </p:nvSpPr>
        <p:spPr>
          <a:xfrm>
            <a:off x="5607440" y="4210232"/>
            <a:ext cx="8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After:</a:t>
            </a:r>
            <a:endParaRPr lang="en-ID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DCE42F-BDA8-A2E9-60C5-68E6A77A6A78}"/>
              </a:ext>
            </a:extLst>
          </p:cNvPr>
          <p:cNvSpPr txBox="1"/>
          <p:nvPr/>
        </p:nvSpPr>
        <p:spPr>
          <a:xfrm>
            <a:off x="5607439" y="2442857"/>
            <a:ext cx="1091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Before:</a:t>
            </a:r>
            <a:endParaRPr lang="en-ID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44E02A-3549-86E5-7804-FD714E9BB6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4690" y="2816504"/>
            <a:ext cx="5208130" cy="13255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ABBF89-237B-790D-23DE-D3F720117F87}"/>
              </a:ext>
            </a:extLst>
          </p:cNvPr>
          <p:cNvSpPr txBox="1"/>
          <p:nvPr/>
        </p:nvSpPr>
        <p:spPr>
          <a:xfrm>
            <a:off x="1443214" y="5551422"/>
            <a:ext cx="317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NaN</a:t>
            </a:r>
            <a:r>
              <a:rPr lang="en-US" sz="2400" dirty="0"/>
              <a:t> </a:t>
            </a:r>
            <a:r>
              <a:rPr lang="en-US" sz="2400" dirty="0" err="1"/>
              <a:t>diganti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130</a:t>
            </a:r>
            <a:endParaRPr lang="en-ID" sz="2400" dirty="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E8BDD599-701E-BE66-3E69-43B68D48762C}"/>
              </a:ext>
            </a:extLst>
          </p:cNvPr>
          <p:cNvSpPr/>
          <p:nvPr/>
        </p:nvSpPr>
        <p:spPr>
          <a:xfrm>
            <a:off x="4733265" y="5541296"/>
            <a:ext cx="404324" cy="47179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966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42A93-58D0-9E54-263A-5E08B06E3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A722A-AB7B-8516-C5A0-29E78173F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A928D6-87F2-40EF-2104-F94725C6A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E9F8E2-D7BD-0B63-CF59-3C41DD335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CC806E-2085-9C5E-5C28-D47FE992B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A53BC8-0383-10F2-947C-BED9069A9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3358A-AE23-C292-52EF-50982959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3707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Konversi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</a:t>
            </a:r>
            <a:r>
              <a:rPr lang="en-US" b="1" dirty="0">
                <a:solidFill>
                  <a:schemeClr val="bg1"/>
                </a:solidFill>
              </a:rPr>
              <a:t> format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yang </a:t>
            </a:r>
            <a:r>
              <a:rPr lang="en-US" b="1" dirty="0" err="1">
                <a:solidFill>
                  <a:schemeClr val="bg1"/>
                </a:solidFill>
              </a:rPr>
              <a:t>tepat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9FCCAF-1DC5-6C61-7D38-FD25900E1F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5C62CC-DDCD-F325-98DD-EFA5643F466A}"/>
              </a:ext>
            </a:extLst>
          </p:cNvPr>
          <p:cNvSpPr txBox="1"/>
          <p:nvPr/>
        </p:nvSpPr>
        <p:spPr>
          <a:xfrm>
            <a:off x="310566" y="1969091"/>
            <a:ext cx="111263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Konversi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 ‘Date’ </a:t>
            </a:r>
            <a:r>
              <a:rPr lang="en-US" sz="2400" dirty="0" err="1"/>
              <a:t>menjadi</a:t>
            </a:r>
            <a:r>
              <a:rPr lang="en-US" sz="2400" dirty="0"/>
              <a:t> format yang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gunakan</a:t>
            </a:r>
            <a:r>
              <a:rPr lang="en-US" sz="2400" dirty="0"/>
              <a:t> method </a:t>
            </a:r>
            <a:r>
              <a:rPr lang="en-US" sz="2400" dirty="0" err="1">
                <a:solidFill>
                  <a:srgbClr val="C00000"/>
                </a:solidFill>
              </a:rPr>
              <a:t>to_datetime</a:t>
            </a:r>
            <a:r>
              <a:rPr lang="en-US" sz="2400" dirty="0">
                <a:solidFill>
                  <a:srgbClr val="C00000"/>
                </a:solidFill>
              </a:rPr>
              <a:t>().</a:t>
            </a:r>
            <a:endParaRPr lang="en-ID" sz="24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C345A-C61A-2663-9F88-76F35B07A7A9}"/>
              </a:ext>
            </a:extLst>
          </p:cNvPr>
          <p:cNvSpPr txBox="1"/>
          <p:nvPr/>
        </p:nvSpPr>
        <p:spPr>
          <a:xfrm>
            <a:off x="578923" y="3219909"/>
            <a:ext cx="60979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latin typeface="Consolas" panose="020B0609020204030204" pitchFamily="49" charset="0"/>
              </a:rPr>
              <a:t>import pandas as pd</a:t>
            </a:r>
          </a:p>
          <a:p>
            <a:endParaRPr lang="en-ID" sz="2000" dirty="0">
              <a:latin typeface="Consolas" panose="020B0609020204030204" pitchFamily="49" charset="0"/>
            </a:endParaRPr>
          </a:p>
          <a:p>
            <a:r>
              <a:rPr lang="en-ID" sz="2000" dirty="0" err="1">
                <a:latin typeface="Consolas" panose="020B0609020204030204" pitchFamily="49" charset="0"/>
              </a:rPr>
              <a:t>df</a:t>
            </a:r>
            <a:r>
              <a:rPr lang="en-ID" sz="2000" dirty="0">
                <a:latin typeface="Consolas" panose="020B0609020204030204" pitchFamily="49" charset="0"/>
              </a:rPr>
              <a:t> = </a:t>
            </a:r>
            <a:r>
              <a:rPr lang="en-ID" sz="2000" dirty="0" err="1">
                <a:latin typeface="Consolas" panose="020B0609020204030204" pitchFamily="49" charset="0"/>
              </a:rPr>
              <a:t>pd.read_csv</a:t>
            </a:r>
            <a:r>
              <a:rPr lang="en-ID" sz="2000" dirty="0">
                <a:latin typeface="Consolas" panose="020B0609020204030204" pitchFamily="49" charset="0"/>
              </a:rPr>
              <a:t>('data.csv')</a:t>
            </a:r>
          </a:p>
          <a:p>
            <a:endParaRPr lang="en-ID" sz="2000" dirty="0">
              <a:latin typeface="Consolas" panose="020B0609020204030204" pitchFamily="49" charset="0"/>
            </a:endParaRPr>
          </a:p>
          <a:p>
            <a:r>
              <a:rPr lang="en-ID" sz="2000" dirty="0" err="1">
                <a:latin typeface="Consolas" panose="020B0609020204030204" pitchFamily="49" charset="0"/>
              </a:rPr>
              <a:t>df</a:t>
            </a:r>
            <a:r>
              <a:rPr lang="en-ID" sz="2000" dirty="0">
                <a:latin typeface="Consolas" panose="020B0609020204030204" pitchFamily="49" charset="0"/>
              </a:rPr>
              <a:t>['Date'] = </a:t>
            </a:r>
            <a:r>
              <a:rPr lang="en-ID" sz="2000" dirty="0" err="1">
                <a:latin typeface="Consolas" panose="020B0609020204030204" pitchFamily="49" charset="0"/>
              </a:rPr>
              <a:t>pd.to_datetime</a:t>
            </a:r>
            <a:r>
              <a:rPr lang="en-ID" sz="2000" dirty="0">
                <a:latin typeface="Consolas" panose="020B0609020204030204" pitchFamily="49" charset="0"/>
              </a:rPr>
              <a:t>(</a:t>
            </a:r>
            <a:r>
              <a:rPr lang="en-ID" sz="2000" dirty="0" err="1">
                <a:latin typeface="Consolas" panose="020B0609020204030204" pitchFamily="49" charset="0"/>
              </a:rPr>
              <a:t>df</a:t>
            </a:r>
            <a:r>
              <a:rPr lang="en-ID" sz="2000" dirty="0">
                <a:latin typeface="Consolas" panose="020B0609020204030204" pitchFamily="49" charset="0"/>
              </a:rPr>
              <a:t>['Date'])</a:t>
            </a:r>
          </a:p>
          <a:p>
            <a:endParaRPr lang="en-ID" sz="2000" dirty="0">
              <a:latin typeface="Consolas" panose="020B0609020204030204" pitchFamily="49" charset="0"/>
            </a:endParaRPr>
          </a:p>
          <a:p>
            <a:r>
              <a:rPr lang="en-ID" sz="2000" dirty="0">
                <a:latin typeface="Consolas" panose="020B0609020204030204" pitchFamily="49" charset="0"/>
              </a:rPr>
              <a:t>print(</a:t>
            </a:r>
            <a:r>
              <a:rPr lang="en-ID" sz="2000" dirty="0" err="1">
                <a:latin typeface="Consolas" panose="020B0609020204030204" pitchFamily="49" charset="0"/>
              </a:rPr>
              <a:t>df.to_string</a:t>
            </a:r>
            <a:r>
              <a:rPr lang="en-ID" sz="2000" dirty="0">
                <a:latin typeface="Consolas" panose="020B0609020204030204" pitchFamily="49" charset="0"/>
              </a:rPr>
              <a:t>())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4DC484-5FD3-16A7-0B87-C1C6F0DCB7CA}"/>
              </a:ext>
            </a:extLst>
          </p:cNvPr>
          <p:cNvSpPr txBox="1"/>
          <p:nvPr/>
        </p:nvSpPr>
        <p:spPr>
          <a:xfrm>
            <a:off x="6512878" y="4301721"/>
            <a:ext cx="8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After:</a:t>
            </a:r>
            <a:endParaRPr lang="en-ID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3E54C-C435-07D4-E4B1-222C57F9D298}"/>
              </a:ext>
            </a:extLst>
          </p:cNvPr>
          <p:cNvSpPr txBox="1"/>
          <p:nvPr/>
        </p:nvSpPr>
        <p:spPr>
          <a:xfrm>
            <a:off x="6512877" y="2534346"/>
            <a:ext cx="1091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Before:</a:t>
            </a:r>
            <a:endParaRPr lang="en-ID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DD2392-6837-0631-DFB1-9CFD056F83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2877" y="4719913"/>
            <a:ext cx="5595335" cy="11656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A8F9BB-39B0-6D3A-DB8E-15AC8B92B6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2876" y="2908467"/>
            <a:ext cx="5682755" cy="11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1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4EF18-9034-F845-9E1A-26589AFA8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B84BB4-4479-913A-51EE-450D15FFD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F1E2C3-3D9D-9E02-F9D8-BA4158501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A88E2A-429B-94C4-E722-8EE63F96D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5F3F02-3665-5162-65B3-638CB26A80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910D23-649C-C8A7-0189-EE9322E9F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417708-8F00-7160-1151-CA4F85C8B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3707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Ganti</a:t>
            </a:r>
            <a:r>
              <a:rPr lang="en-US" b="1" dirty="0">
                <a:solidFill>
                  <a:schemeClr val="bg1"/>
                </a:solidFill>
              </a:rPr>
              <a:t> Data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D6507F-4408-F298-D2A4-12ABDBCA0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16B90A-EF3E-302B-F1EB-ACBA3A60318A}"/>
              </a:ext>
            </a:extLst>
          </p:cNvPr>
          <p:cNvSpPr txBox="1"/>
          <p:nvPr/>
        </p:nvSpPr>
        <p:spPr>
          <a:xfrm>
            <a:off x="293914" y="1693300"/>
            <a:ext cx="11985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Data pada baris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indeks</a:t>
            </a:r>
            <a:r>
              <a:rPr lang="en-US" sz="2400" dirty="0"/>
              <a:t>[7] </a:t>
            </a:r>
            <a:r>
              <a:rPr lang="en-US" sz="2400" dirty="0" err="1"/>
              <a:t>sepertinya</a:t>
            </a:r>
            <a:r>
              <a:rPr lang="en-US" sz="2400" dirty="0"/>
              <a:t> typo, </a:t>
            </a:r>
            <a:r>
              <a:rPr lang="en-US" sz="2400" dirty="0" err="1"/>
              <a:t>harusnya</a:t>
            </a:r>
            <a:r>
              <a:rPr lang="en-US" sz="2400" dirty="0"/>
              <a:t> 45 </a:t>
            </a:r>
            <a:r>
              <a:rPr lang="en-US" sz="2400" dirty="0" err="1"/>
              <a:t>bukan</a:t>
            </a:r>
            <a:r>
              <a:rPr lang="en-US" sz="2400" dirty="0"/>
              <a:t> 450.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memperbaikinya</a:t>
            </a:r>
            <a:r>
              <a:rPr lang="en-US" sz="2400" dirty="0"/>
              <a:t>, </a:t>
            </a: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sintaks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C00000"/>
                </a:solidFill>
              </a:rPr>
              <a:t>loc[</a:t>
            </a:r>
            <a:r>
              <a:rPr lang="en-US" sz="2400" dirty="0" err="1">
                <a:solidFill>
                  <a:srgbClr val="C00000"/>
                </a:solidFill>
              </a:rPr>
              <a:t>indes_baris</a:t>
            </a:r>
            <a:r>
              <a:rPr lang="en-US" sz="2400" dirty="0">
                <a:solidFill>
                  <a:srgbClr val="C00000"/>
                </a:solidFill>
              </a:rPr>
              <a:t>, ‘</a:t>
            </a:r>
            <a:r>
              <a:rPr lang="en-US" sz="2400" dirty="0" err="1">
                <a:solidFill>
                  <a:srgbClr val="C00000"/>
                </a:solidFill>
              </a:rPr>
              <a:t>judul_kolom</a:t>
            </a:r>
            <a:r>
              <a:rPr lang="en-US" sz="2400" dirty="0">
                <a:solidFill>
                  <a:srgbClr val="C00000"/>
                </a:solidFill>
              </a:rPr>
              <a:t>’]=</a:t>
            </a:r>
            <a:r>
              <a:rPr lang="en-US" sz="2400" dirty="0" err="1">
                <a:solidFill>
                  <a:srgbClr val="C00000"/>
                </a:solidFill>
              </a:rPr>
              <a:t>nilai_pengganti</a:t>
            </a:r>
            <a:endParaRPr lang="en-ID" sz="24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F59A1-5A69-4130-C1DD-40137D696B0E}"/>
              </a:ext>
            </a:extLst>
          </p:cNvPr>
          <p:cNvSpPr txBox="1"/>
          <p:nvPr/>
        </p:nvSpPr>
        <p:spPr>
          <a:xfrm>
            <a:off x="458191" y="3002456"/>
            <a:ext cx="60979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latin typeface="Consolas" panose="020B0609020204030204" pitchFamily="49" charset="0"/>
              </a:rPr>
              <a:t>import pandas as pd</a:t>
            </a:r>
          </a:p>
          <a:p>
            <a:endParaRPr lang="en-ID" sz="2400" dirty="0">
              <a:latin typeface="Consolas" panose="020B0609020204030204" pitchFamily="49" charset="0"/>
            </a:endParaRPr>
          </a:p>
          <a:p>
            <a:r>
              <a:rPr lang="en-ID" sz="2400" dirty="0" err="1">
                <a:latin typeface="Consolas" panose="020B0609020204030204" pitchFamily="49" charset="0"/>
              </a:rPr>
              <a:t>df</a:t>
            </a:r>
            <a:r>
              <a:rPr lang="en-ID" sz="2400" dirty="0">
                <a:latin typeface="Consolas" panose="020B0609020204030204" pitchFamily="49" charset="0"/>
              </a:rPr>
              <a:t> = </a:t>
            </a:r>
            <a:r>
              <a:rPr lang="en-ID" sz="2400" dirty="0" err="1">
                <a:latin typeface="Consolas" panose="020B0609020204030204" pitchFamily="49" charset="0"/>
              </a:rPr>
              <a:t>pd.read_csv</a:t>
            </a:r>
            <a:r>
              <a:rPr lang="en-ID" sz="2400" dirty="0">
                <a:latin typeface="Consolas" panose="020B0609020204030204" pitchFamily="49" charset="0"/>
              </a:rPr>
              <a:t>('data.csv')</a:t>
            </a:r>
          </a:p>
          <a:p>
            <a:endParaRPr lang="en-ID" sz="2400" dirty="0">
              <a:latin typeface="Consolas" panose="020B0609020204030204" pitchFamily="49" charset="0"/>
            </a:endParaRPr>
          </a:p>
          <a:p>
            <a:r>
              <a:rPr lang="en-ID" sz="2400" dirty="0" err="1">
                <a:latin typeface="Consolas" panose="020B0609020204030204" pitchFamily="49" charset="0"/>
              </a:rPr>
              <a:t>df.loc</a:t>
            </a:r>
            <a:r>
              <a:rPr lang="en-ID" sz="2400" dirty="0">
                <a:latin typeface="Consolas" panose="020B0609020204030204" pitchFamily="49" charset="0"/>
              </a:rPr>
              <a:t>[7,'Duration'] = 45</a:t>
            </a:r>
          </a:p>
          <a:p>
            <a:endParaRPr lang="en-ID" sz="2400" dirty="0">
              <a:latin typeface="Consolas" panose="020B0609020204030204" pitchFamily="49" charset="0"/>
            </a:endParaRPr>
          </a:p>
          <a:p>
            <a:r>
              <a:rPr lang="en-ID" sz="2400" dirty="0">
                <a:latin typeface="Consolas" panose="020B0609020204030204" pitchFamily="49" charset="0"/>
              </a:rPr>
              <a:t>print(</a:t>
            </a:r>
            <a:r>
              <a:rPr lang="en-ID" sz="2400" dirty="0" err="1">
                <a:latin typeface="Consolas" panose="020B0609020204030204" pitchFamily="49" charset="0"/>
              </a:rPr>
              <a:t>df.to_string</a:t>
            </a:r>
            <a:r>
              <a:rPr lang="en-ID" sz="2400" dirty="0">
                <a:latin typeface="Consolas" panose="020B0609020204030204" pitchFamily="49" charset="0"/>
              </a:rPr>
              <a:t>())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099F48-6827-05F4-B846-8A4CB383EEEE}"/>
              </a:ext>
            </a:extLst>
          </p:cNvPr>
          <p:cNvSpPr txBox="1"/>
          <p:nvPr/>
        </p:nvSpPr>
        <p:spPr>
          <a:xfrm>
            <a:off x="6512878" y="4657979"/>
            <a:ext cx="8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After:</a:t>
            </a:r>
            <a:endParaRPr lang="en-ID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00EF93-41C9-B7BC-7AAC-16C69E13500B}"/>
              </a:ext>
            </a:extLst>
          </p:cNvPr>
          <p:cNvSpPr txBox="1"/>
          <p:nvPr/>
        </p:nvSpPr>
        <p:spPr>
          <a:xfrm>
            <a:off x="6512877" y="2890604"/>
            <a:ext cx="1091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Before:</a:t>
            </a:r>
            <a:endParaRPr lang="en-ID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8CADC1-FFCC-2679-721F-525AF0647F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049" y="3505732"/>
            <a:ext cx="5224687" cy="72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B4AB42-2973-911A-8771-B4C1F29FF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049" y="5250885"/>
            <a:ext cx="5515801" cy="6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74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BE58A-CC9E-A687-4EB6-B80A3DACD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8C6EF7-FFAC-11E9-6684-C56BD87BA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7DEB29-1018-949E-2E10-5E4495F87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99E7D0-BE48-67F0-0CA7-7BF7E9FBC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BA80F2-C54C-EF75-8781-39D528067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099E30-FC82-2FB2-02AC-ABDB375CB2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2A88C5-C3A9-41F7-1CDC-AD3903FC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3707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Menemukan</a:t>
            </a:r>
            <a:r>
              <a:rPr lang="en-US" b="1" dirty="0">
                <a:solidFill>
                  <a:schemeClr val="bg1"/>
                </a:solidFill>
              </a:rPr>
              <a:t> data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err="1">
                <a:solidFill>
                  <a:schemeClr val="bg1"/>
                </a:solidFill>
              </a:rPr>
              <a:t>duplikat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0FA5CA-BEDF-BEA4-F931-F1FBD83E3F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154708-76E0-0D1B-79C9-5C1E4F138294}"/>
              </a:ext>
            </a:extLst>
          </p:cNvPr>
          <p:cNvSpPr txBox="1"/>
          <p:nvPr/>
        </p:nvSpPr>
        <p:spPr>
          <a:xfrm>
            <a:off x="246414" y="1796159"/>
            <a:ext cx="11561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Gunakan</a:t>
            </a:r>
            <a:r>
              <a:rPr lang="en-US" sz="2400" dirty="0"/>
              <a:t> method </a:t>
            </a:r>
            <a:r>
              <a:rPr lang="en-US" sz="2400" dirty="0">
                <a:solidFill>
                  <a:srgbClr val="C00000"/>
                </a:solidFill>
              </a:rPr>
              <a:t>duplicated()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data yang </a:t>
            </a:r>
            <a:r>
              <a:rPr lang="en-US" sz="2400" dirty="0" err="1"/>
              <a:t>duplikat</a:t>
            </a:r>
            <a:r>
              <a:rPr lang="en-US" sz="2400" dirty="0"/>
              <a:t>/</a:t>
            </a:r>
            <a:r>
              <a:rPr lang="en-US" sz="2400" dirty="0" err="1"/>
              <a:t>sama</a:t>
            </a:r>
            <a:r>
              <a:rPr lang="en-US" sz="2400" dirty="0"/>
              <a:t>.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Boolean, </a:t>
            </a:r>
            <a:r>
              <a:rPr lang="en-US" sz="2400" dirty="0" err="1"/>
              <a:t>kalau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yang </a:t>
            </a:r>
            <a:r>
              <a:rPr lang="en-US" sz="2400" dirty="0" err="1"/>
              <a:t>duplikat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True </a:t>
            </a:r>
            <a:r>
              <a:rPr lang="en-US" sz="2400" dirty="0" err="1"/>
              <a:t>tapi</a:t>
            </a:r>
            <a:r>
              <a:rPr lang="en-US" sz="2400" dirty="0"/>
              <a:t> </a:t>
            </a:r>
            <a:r>
              <a:rPr lang="en-US" sz="2400" dirty="0" err="1"/>
              <a:t>kalau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False</a:t>
            </a:r>
            <a:endParaRPr lang="en-ID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C6DFA-0561-2487-E213-6EE38FD8AED3}"/>
              </a:ext>
            </a:extLst>
          </p:cNvPr>
          <p:cNvSpPr txBox="1"/>
          <p:nvPr/>
        </p:nvSpPr>
        <p:spPr>
          <a:xfrm>
            <a:off x="458191" y="3156442"/>
            <a:ext cx="60979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latin typeface="Consolas" panose="020B0609020204030204" pitchFamily="49" charset="0"/>
              </a:rPr>
              <a:t>import pandas as pd</a:t>
            </a:r>
          </a:p>
          <a:p>
            <a:endParaRPr lang="en-ID" sz="2000" dirty="0">
              <a:latin typeface="Consolas" panose="020B0609020204030204" pitchFamily="49" charset="0"/>
            </a:endParaRPr>
          </a:p>
          <a:p>
            <a:r>
              <a:rPr lang="en-ID" sz="2000" dirty="0" err="1">
                <a:latin typeface="Consolas" panose="020B0609020204030204" pitchFamily="49" charset="0"/>
              </a:rPr>
              <a:t>df</a:t>
            </a:r>
            <a:r>
              <a:rPr lang="en-ID" sz="2000" dirty="0">
                <a:latin typeface="Consolas" panose="020B0609020204030204" pitchFamily="49" charset="0"/>
              </a:rPr>
              <a:t> = </a:t>
            </a:r>
            <a:r>
              <a:rPr lang="en-ID" sz="2000" dirty="0" err="1">
                <a:latin typeface="Consolas" panose="020B0609020204030204" pitchFamily="49" charset="0"/>
              </a:rPr>
              <a:t>pd.read_csv</a:t>
            </a:r>
            <a:r>
              <a:rPr lang="en-ID" sz="2000" dirty="0">
                <a:latin typeface="Consolas" panose="020B0609020204030204" pitchFamily="49" charset="0"/>
              </a:rPr>
              <a:t>('data.csv')</a:t>
            </a:r>
          </a:p>
          <a:p>
            <a:endParaRPr lang="en-ID" sz="2000" dirty="0">
              <a:latin typeface="Consolas" panose="020B0609020204030204" pitchFamily="49" charset="0"/>
            </a:endParaRPr>
          </a:p>
          <a:p>
            <a:r>
              <a:rPr lang="en-ID" sz="2000" dirty="0">
                <a:latin typeface="Consolas" panose="020B0609020204030204" pitchFamily="49" charset="0"/>
              </a:rPr>
              <a:t>print(</a:t>
            </a:r>
            <a:r>
              <a:rPr lang="en-ID" sz="2000" dirty="0" err="1">
                <a:latin typeface="Consolas" panose="020B0609020204030204" pitchFamily="49" charset="0"/>
              </a:rPr>
              <a:t>df.duplicated</a:t>
            </a:r>
            <a:r>
              <a:rPr lang="en-ID" sz="2000" dirty="0">
                <a:latin typeface="Consolas" panose="020B0609020204030204" pitchFamily="49" charset="0"/>
              </a:rPr>
              <a:t>())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18F18D4-E9B5-8930-30D5-8A5021726BC0}"/>
              </a:ext>
            </a:extLst>
          </p:cNvPr>
          <p:cNvSpPr/>
          <p:nvPr/>
        </p:nvSpPr>
        <p:spPr>
          <a:xfrm>
            <a:off x="4910448" y="3740725"/>
            <a:ext cx="415637" cy="6175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B5F937-D08B-EE90-7057-6FAA86B5D9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3334" y="3394310"/>
            <a:ext cx="2287209" cy="1330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CC3235-1AA0-DE64-F2C2-A905171CA13E}"/>
              </a:ext>
            </a:extLst>
          </p:cNvPr>
          <p:cNvSpPr txBox="1"/>
          <p:nvPr/>
        </p:nvSpPr>
        <p:spPr>
          <a:xfrm>
            <a:off x="4563376" y="5284545"/>
            <a:ext cx="7455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pada baris[12]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data </a:t>
            </a:r>
            <a:r>
              <a:rPr lang="en-US" sz="2400" dirty="0" err="1"/>
              <a:t>sebelumnya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511309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C11EB-95C1-2CA4-A053-40ADFB8C1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BC3CCE-A743-4291-CA88-194A1432C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1F64B7-C3EA-257C-C9D9-7E494927D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D5B26D-046E-5FA8-AB01-EDECBFACB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B01645-04F4-49BC-74BE-EC7EE3DDD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4DCFAD-060D-FD38-00C4-F9A39F9E6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6CBBB7-EC08-B874-467F-C35E4C23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3707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Menghapus</a:t>
            </a:r>
            <a:r>
              <a:rPr lang="en-US" b="1" dirty="0">
                <a:solidFill>
                  <a:schemeClr val="bg1"/>
                </a:solidFill>
              </a:rPr>
              <a:t> data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err="1">
                <a:solidFill>
                  <a:schemeClr val="bg1"/>
                </a:solidFill>
              </a:rPr>
              <a:t>duplikat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0CC5D9-F998-7338-774C-8A60D86598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40ED6-44DA-F3B7-5D27-6E1FCCED1F1F}"/>
              </a:ext>
            </a:extLst>
          </p:cNvPr>
          <p:cNvSpPr txBox="1"/>
          <p:nvPr/>
        </p:nvSpPr>
        <p:spPr>
          <a:xfrm>
            <a:off x="246414" y="1796159"/>
            <a:ext cx="11561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Gunakan</a:t>
            </a:r>
            <a:r>
              <a:rPr lang="en-US" sz="2400" dirty="0"/>
              <a:t> method </a:t>
            </a:r>
            <a:r>
              <a:rPr lang="en-US" sz="2400" dirty="0" err="1">
                <a:solidFill>
                  <a:srgbClr val="C00000"/>
                </a:solidFill>
              </a:rPr>
              <a:t>drop_duplicates</a:t>
            </a:r>
            <a:r>
              <a:rPr lang="en-US" sz="2400" dirty="0">
                <a:solidFill>
                  <a:srgbClr val="C00000"/>
                </a:solidFill>
              </a:rPr>
              <a:t>()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menghapus</a:t>
            </a:r>
            <a:r>
              <a:rPr lang="en-US" sz="2400" dirty="0"/>
              <a:t> data yang </a:t>
            </a:r>
            <a:r>
              <a:rPr lang="en-US" sz="2400" dirty="0" err="1"/>
              <a:t>duplikat</a:t>
            </a:r>
            <a:r>
              <a:rPr lang="en-US" sz="2400" dirty="0"/>
              <a:t>/</a:t>
            </a:r>
            <a:r>
              <a:rPr lang="en-US" sz="2400" dirty="0" err="1"/>
              <a:t>sama</a:t>
            </a:r>
            <a:r>
              <a:rPr lang="en-US" sz="2400" dirty="0"/>
              <a:t>.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data yang </a:t>
            </a:r>
            <a:r>
              <a:rPr lang="en-US" sz="2400" dirty="0" err="1"/>
              <a:t>duplikat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dihapus</a:t>
            </a:r>
            <a:endParaRPr lang="en-ID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93B94-C653-53E5-2CDA-65E3D2F0B271}"/>
              </a:ext>
            </a:extLst>
          </p:cNvPr>
          <p:cNvSpPr txBox="1"/>
          <p:nvPr/>
        </p:nvSpPr>
        <p:spPr>
          <a:xfrm>
            <a:off x="458191" y="3098062"/>
            <a:ext cx="60979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import pandas as pd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 err="1">
                <a:latin typeface="Consolas" panose="020B0609020204030204" pitchFamily="49" charset="0"/>
              </a:rPr>
              <a:t>df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pd.read_csv</a:t>
            </a:r>
            <a:r>
              <a:rPr lang="en-US" sz="2000" dirty="0">
                <a:latin typeface="Consolas" panose="020B0609020204030204" pitchFamily="49" charset="0"/>
              </a:rPr>
              <a:t>('data.csv')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 err="1">
                <a:latin typeface="Consolas" panose="020B0609020204030204" pitchFamily="49" charset="0"/>
              </a:rPr>
              <a:t>df.drop_duplicates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inplace</a:t>
            </a:r>
            <a:r>
              <a:rPr lang="en-US" sz="2000" dirty="0">
                <a:latin typeface="Consolas" panose="020B0609020204030204" pitchFamily="49" charset="0"/>
              </a:rPr>
              <a:t> = True)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print(</a:t>
            </a:r>
            <a:r>
              <a:rPr lang="en-US" sz="2000" dirty="0" err="1">
                <a:latin typeface="Consolas" panose="020B0609020204030204" pitchFamily="49" charset="0"/>
              </a:rPr>
              <a:t>df.to_string</a:t>
            </a:r>
            <a:r>
              <a:rPr lang="en-US" sz="2000" dirty="0">
                <a:latin typeface="Consolas" panose="020B0609020204030204" pitchFamily="49" charset="0"/>
              </a:rPr>
              <a:t>())</a:t>
            </a:r>
          </a:p>
          <a:p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45353-E7B9-8201-6ABE-D3F2FD9220AE}"/>
              </a:ext>
            </a:extLst>
          </p:cNvPr>
          <p:cNvSpPr txBox="1"/>
          <p:nvPr/>
        </p:nvSpPr>
        <p:spPr>
          <a:xfrm>
            <a:off x="6556169" y="4098926"/>
            <a:ext cx="8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After:</a:t>
            </a:r>
            <a:endParaRPr lang="en-ID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88151F-D36A-0A31-4598-7F8A60BE8B18}"/>
              </a:ext>
            </a:extLst>
          </p:cNvPr>
          <p:cNvSpPr txBox="1"/>
          <p:nvPr/>
        </p:nvSpPr>
        <p:spPr>
          <a:xfrm>
            <a:off x="6512877" y="2890604"/>
            <a:ext cx="1091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Before:</a:t>
            </a:r>
            <a:endParaRPr lang="en-ID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F51E1E-B07B-C7F1-F088-C65C7BF374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0145" y="3352268"/>
            <a:ext cx="5442058" cy="4832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DC02BB-5F4C-577E-5F01-CD39ADF69D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6719" y="4743065"/>
            <a:ext cx="5355484" cy="3524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29ECEF-16C4-CC22-12FE-90C9F2A4236A}"/>
              </a:ext>
            </a:extLst>
          </p:cNvPr>
          <p:cNvSpPr txBox="1"/>
          <p:nvPr/>
        </p:nvSpPr>
        <p:spPr>
          <a:xfrm>
            <a:off x="6303604" y="5685221"/>
            <a:ext cx="3683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pada baris[12] </a:t>
            </a:r>
            <a:r>
              <a:rPr lang="en-US" sz="2400" dirty="0" err="1"/>
              <a:t>dihapus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715334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79E25-7A27-1AB3-9813-6713D2A26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B4AA0D-FE40-8D55-E0DA-752B01901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948CD2-A435-87D9-7247-94B88CFA2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A8EF3B-385D-A82E-1507-955203467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80457E-3C63-8169-C35D-DC215A2AB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2C7176-34A6-6B8A-0718-D0B0E03370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3539FE-7098-165A-1E40-147A3E49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370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Plotting Pandas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CB248B-93D1-679F-FE89-038D904046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9FEC5E-28AB-3D00-2CC2-42BF973FD8DB}"/>
              </a:ext>
            </a:extLst>
          </p:cNvPr>
          <p:cNvSpPr txBox="1"/>
          <p:nvPr/>
        </p:nvSpPr>
        <p:spPr>
          <a:xfrm>
            <a:off x="246414" y="1796159"/>
            <a:ext cx="11561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Gunakan</a:t>
            </a:r>
            <a:r>
              <a:rPr lang="en-US" sz="2400" dirty="0"/>
              <a:t> method </a:t>
            </a:r>
            <a:r>
              <a:rPr lang="en-US" sz="2400" dirty="0">
                <a:solidFill>
                  <a:srgbClr val="C00000"/>
                </a:solidFill>
              </a:rPr>
              <a:t>plot()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menghsilkan</a:t>
            </a:r>
            <a:r>
              <a:rPr lang="en-US" sz="2400" dirty="0"/>
              <a:t> diagram/</a:t>
            </a:r>
            <a:r>
              <a:rPr lang="en-US" sz="2400" dirty="0" err="1"/>
              <a:t>grafik</a:t>
            </a:r>
            <a:r>
              <a:rPr lang="en-US" sz="2400" dirty="0"/>
              <a:t>,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pyplot</a:t>
            </a:r>
            <a:r>
              <a:rPr lang="en-US" sz="2400" dirty="0"/>
              <a:t> yang </a:t>
            </a:r>
            <a:r>
              <a:rPr lang="en-US" sz="2400" dirty="0" err="1"/>
              <a:t>merupakan</a:t>
            </a:r>
            <a:r>
              <a:rPr lang="en-US" sz="2400" dirty="0"/>
              <a:t> submodule pada library matplotlib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visualisasi</a:t>
            </a:r>
            <a:r>
              <a:rPr lang="en-US" sz="2400" dirty="0"/>
              <a:t> data.</a:t>
            </a:r>
            <a:endParaRPr lang="en-ID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2EC39-4F7B-E8E2-C3BB-05573F02238C}"/>
              </a:ext>
            </a:extLst>
          </p:cNvPr>
          <p:cNvSpPr txBox="1"/>
          <p:nvPr/>
        </p:nvSpPr>
        <p:spPr>
          <a:xfrm>
            <a:off x="238509" y="2627156"/>
            <a:ext cx="60979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latin typeface="Consolas" panose="020B0609020204030204" pitchFamily="49" charset="0"/>
              </a:rPr>
              <a:t>import sys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import matplotlib</a:t>
            </a:r>
          </a:p>
          <a:p>
            <a:r>
              <a:rPr lang="en-ID" sz="2000" dirty="0" err="1">
                <a:latin typeface="Consolas" panose="020B0609020204030204" pitchFamily="49" charset="0"/>
              </a:rPr>
              <a:t>matplotlib.use</a:t>
            </a:r>
            <a:r>
              <a:rPr lang="en-ID" sz="2000" dirty="0">
                <a:latin typeface="Consolas" panose="020B0609020204030204" pitchFamily="49" charset="0"/>
              </a:rPr>
              <a:t>('Agg')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import pandas as pd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import </a:t>
            </a:r>
            <a:r>
              <a:rPr lang="en-ID" sz="2000" dirty="0" err="1">
                <a:latin typeface="Consolas" panose="020B0609020204030204" pitchFamily="49" charset="0"/>
              </a:rPr>
              <a:t>matplotlib.pyplot</a:t>
            </a:r>
            <a:r>
              <a:rPr lang="en-ID" sz="2000" dirty="0">
                <a:latin typeface="Consolas" panose="020B0609020204030204" pitchFamily="49" charset="0"/>
              </a:rPr>
              <a:t> as </a:t>
            </a:r>
            <a:r>
              <a:rPr lang="en-ID" sz="2000" dirty="0" err="1">
                <a:latin typeface="Consolas" panose="020B0609020204030204" pitchFamily="49" charset="0"/>
              </a:rPr>
              <a:t>plt</a:t>
            </a:r>
            <a:endParaRPr lang="en-ID" sz="2000" dirty="0">
              <a:latin typeface="Consolas" panose="020B0609020204030204" pitchFamily="49" charset="0"/>
            </a:endParaRPr>
          </a:p>
          <a:p>
            <a:endParaRPr lang="en-ID" sz="2000" dirty="0">
              <a:latin typeface="Consolas" panose="020B0609020204030204" pitchFamily="49" charset="0"/>
            </a:endParaRPr>
          </a:p>
          <a:p>
            <a:r>
              <a:rPr lang="en-ID" sz="2000" dirty="0" err="1">
                <a:latin typeface="Consolas" panose="020B0609020204030204" pitchFamily="49" charset="0"/>
              </a:rPr>
              <a:t>df</a:t>
            </a:r>
            <a:r>
              <a:rPr lang="en-ID" sz="2000" dirty="0">
                <a:latin typeface="Consolas" panose="020B0609020204030204" pitchFamily="49" charset="0"/>
              </a:rPr>
              <a:t> = </a:t>
            </a:r>
            <a:r>
              <a:rPr lang="en-ID" sz="2000" dirty="0" err="1">
                <a:latin typeface="Consolas" panose="020B0609020204030204" pitchFamily="49" charset="0"/>
              </a:rPr>
              <a:t>pd.read_csv</a:t>
            </a:r>
            <a:r>
              <a:rPr lang="en-ID" sz="2000" dirty="0">
                <a:latin typeface="Consolas" panose="020B0609020204030204" pitchFamily="49" charset="0"/>
              </a:rPr>
              <a:t>('data.csv')</a:t>
            </a:r>
          </a:p>
          <a:p>
            <a:r>
              <a:rPr lang="en-ID" sz="2000" dirty="0" err="1">
                <a:latin typeface="Consolas" panose="020B0609020204030204" pitchFamily="49" charset="0"/>
              </a:rPr>
              <a:t>df.plot</a:t>
            </a:r>
            <a:r>
              <a:rPr lang="en-ID" sz="2000" dirty="0">
                <a:latin typeface="Consolas" panose="020B0609020204030204" pitchFamily="49" charset="0"/>
              </a:rPr>
              <a:t>()</a:t>
            </a:r>
          </a:p>
          <a:p>
            <a:r>
              <a:rPr lang="en-ID" sz="2000" dirty="0" err="1">
                <a:latin typeface="Consolas" panose="020B0609020204030204" pitchFamily="49" charset="0"/>
              </a:rPr>
              <a:t>plt.show</a:t>
            </a:r>
            <a:r>
              <a:rPr lang="en-ID" sz="2000" dirty="0">
                <a:latin typeface="Consolas" panose="020B0609020204030204" pitchFamily="49" charset="0"/>
              </a:rPr>
              <a:t>()</a:t>
            </a:r>
          </a:p>
          <a:p>
            <a:endParaRPr lang="en-ID" sz="2000" dirty="0">
              <a:latin typeface="Consolas" panose="020B0609020204030204" pitchFamily="49" charset="0"/>
            </a:endParaRPr>
          </a:p>
          <a:p>
            <a:r>
              <a:rPr lang="en-ID" sz="2000" dirty="0" err="1">
                <a:latin typeface="Consolas" panose="020B0609020204030204" pitchFamily="49" charset="0"/>
              </a:rPr>
              <a:t>plt.savefig</a:t>
            </a:r>
            <a:r>
              <a:rPr lang="en-ID" sz="2000" dirty="0">
                <a:latin typeface="Consolas" panose="020B0609020204030204" pitchFamily="49" charset="0"/>
              </a:rPr>
              <a:t>(</a:t>
            </a:r>
            <a:r>
              <a:rPr lang="en-ID" sz="2000" dirty="0" err="1">
                <a:latin typeface="Consolas" panose="020B0609020204030204" pitchFamily="49" charset="0"/>
              </a:rPr>
              <a:t>sys.stdout.buffer</a:t>
            </a:r>
            <a:r>
              <a:rPr lang="en-ID" sz="20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000" dirty="0" err="1">
                <a:latin typeface="Consolas" panose="020B0609020204030204" pitchFamily="49" charset="0"/>
              </a:rPr>
              <a:t>sys.stdout.flush</a:t>
            </a:r>
            <a:r>
              <a:rPr lang="en-ID" sz="2000" dirty="0"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B892C2-AE89-D75E-A70A-7372B7B63A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8539" y="2920815"/>
            <a:ext cx="4528924" cy="37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68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63C9A-8742-C3FE-3CD3-A74A0C075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0164E3-10A3-15FC-BF6F-D3324AA74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486" y="2288762"/>
            <a:ext cx="4629126" cy="39202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B83FA2-183E-ED73-5813-C0A0819E4841}"/>
              </a:ext>
            </a:extLst>
          </p:cNvPr>
          <p:cNvSpPr txBox="1"/>
          <p:nvPr/>
        </p:nvSpPr>
        <p:spPr>
          <a:xfrm>
            <a:off x="246414" y="2890604"/>
            <a:ext cx="76744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latin typeface="Consolas" panose="020B0609020204030204" pitchFamily="49" charset="0"/>
              </a:rPr>
              <a:t>import pandas as pd</a:t>
            </a:r>
          </a:p>
          <a:p>
            <a:r>
              <a:rPr lang="en-ID" dirty="0">
                <a:latin typeface="Consolas" panose="020B0609020204030204" pitchFamily="49" charset="0"/>
              </a:rPr>
              <a:t>import </a:t>
            </a:r>
            <a:r>
              <a:rPr lang="en-ID" dirty="0" err="1">
                <a:latin typeface="Consolas" panose="020B0609020204030204" pitchFamily="49" charset="0"/>
              </a:rPr>
              <a:t>matplotlib.pyplot</a:t>
            </a:r>
            <a:r>
              <a:rPr lang="en-ID" dirty="0">
                <a:latin typeface="Consolas" panose="020B0609020204030204" pitchFamily="49" charset="0"/>
              </a:rPr>
              <a:t> as </a:t>
            </a:r>
            <a:r>
              <a:rPr lang="en-ID" dirty="0" err="1">
                <a:latin typeface="Consolas" panose="020B0609020204030204" pitchFamily="49" charset="0"/>
              </a:rPr>
              <a:t>plt</a:t>
            </a:r>
            <a:endParaRPr lang="en-ID" dirty="0">
              <a:latin typeface="Consolas" panose="020B0609020204030204" pitchFamily="49" charset="0"/>
            </a:endParaRPr>
          </a:p>
          <a:p>
            <a:endParaRPr lang="en-ID" dirty="0">
              <a:latin typeface="Consolas" panose="020B0609020204030204" pitchFamily="49" charset="0"/>
            </a:endParaRPr>
          </a:p>
          <a:p>
            <a:r>
              <a:rPr lang="en-ID" dirty="0" err="1">
                <a:latin typeface="Consolas" panose="020B0609020204030204" pitchFamily="49" charset="0"/>
              </a:rPr>
              <a:t>df</a:t>
            </a:r>
            <a:r>
              <a:rPr lang="en-ID" dirty="0">
                <a:latin typeface="Consolas" panose="020B0609020204030204" pitchFamily="49" charset="0"/>
              </a:rPr>
              <a:t> = </a:t>
            </a:r>
            <a:r>
              <a:rPr lang="en-ID" dirty="0" err="1">
                <a:latin typeface="Consolas" panose="020B0609020204030204" pitchFamily="49" charset="0"/>
              </a:rPr>
              <a:t>pd.read_csv</a:t>
            </a:r>
            <a:r>
              <a:rPr lang="en-ID" dirty="0">
                <a:latin typeface="Consolas" panose="020B0609020204030204" pitchFamily="49" charset="0"/>
              </a:rPr>
              <a:t>('data.csv')</a:t>
            </a:r>
          </a:p>
          <a:p>
            <a:endParaRPr lang="en-ID" dirty="0">
              <a:latin typeface="Consolas" panose="020B0609020204030204" pitchFamily="49" charset="0"/>
            </a:endParaRPr>
          </a:p>
          <a:p>
            <a:r>
              <a:rPr lang="en-ID" dirty="0" err="1">
                <a:latin typeface="Consolas" panose="020B0609020204030204" pitchFamily="49" charset="0"/>
              </a:rPr>
              <a:t>df.plot</a:t>
            </a:r>
            <a:r>
              <a:rPr lang="en-ID" dirty="0">
                <a:latin typeface="Consolas" panose="020B0609020204030204" pitchFamily="49" charset="0"/>
              </a:rPr>
              <a:t>(kind = 'scatter', x = 'Duration', y = 'Calories')</a:t>
            </a:r>
          </a:p>
          <a:p>
            <a:endParaRPr lang="en-ID" dirty="0">
              <a:latin typeface="Consolas" panose="020B0609020204030204" pitchFamily="49" charset="0"/>
            </a:endParaRPr>
          </a:p>
          <a:p>
            <a:r>
              <a:rPr lang="en-ID" dirty="0" err="1">
                <a:latin typeface="Consolas" panose="020B0609020204030204" pitchFamily="49" charset="0"/>
              </a:rPr>
              <a:t>plt.show</a:t>
            </a:r>
            <a:r>
              <a:rPr lang="en-ID" dirty="0"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7E8B69-F710-7491-6FB3-A861BDA7B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481943-DEAA-1823-FF17-C0D6B4D72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0B69E5-426D-B63F-5E18-917E825BF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71BEF6-A25D-5123-2983-EFBB5E154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EDA6C8-960A-5B39-E9FD-004638D2D0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D19055-D081-A980-D148-BF700F99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370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Plotting </a:t>
            </a:r>
            <a:r>
              <a:rPr lang="en-US" b="1" dirty="0" err="1">
                <a:solidFill>
                  <a:schemeClr val="bg1"/>
                </a:solidFill>
              </a:rPr>
              <a:t>Titik-titik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90EEE2-F270-C6AC-ADF5-17BB4D60CF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65E422-E24B-E501-9463-9C423A246857}"/>
              </a:ext>
            </a:extLst>
          </p:cNvPr>
          <p:cNvSpPr txBox="1"/>
          <p:nvPr/>
        </p:nvSpPr>
        <p:spPr>
          <a:xfrm>
            <a:off x="246414" y="1796159"/>
            <a:ext cx="11561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Plot scatter(</a:t>
            </a:r>
            <a:r>
              <a:rPr lang="en-US" sz="2400" dirty="0" err="1"/>
              <a:t>titik-titik</a:t>
            </a:r>
            <a:r>
              <a:rPr lang="en-US" sz="2400" dirty="0"/>
              <a:t>)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-x dan </a:t>
            </a:r>
            <a:r>
              <a:rPr lang="en-US" sz="2400" dirty="0" err="1"/>
              <a:t>sumbu</a:t>
            </a:r>
            <a:r>
              <a:rPr lang="en-US" sz="2400" dirty="0"/>
              <a:t>-y. </a:t>
            </a:r>
            <a:r>
              <a:rPr lang="en-US" sz="2400" dirty="0" err="1"/>
              <a:t>Digunakan</a:t>
            </a:r>
            <a:r>
              <a:rPr lang="en-US" sz="2400" dirty="0"/>
              <a:t> “Duration”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-x dan “Calories”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-y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9942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5110E3E-E02A-8082-640E-C2998D31C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360" y="2663856"/>
            <a:ext cx="6307103" cy="35195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F9B73-E6D8-AD9B-FE6F-B8E479D33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2" y="1690688"/>
            <a:ext cx="10515600" cy="4351338"/>
          </a:xfrm>
        </p:spPr>
        <p:txBody>
          <a:bodyPr/>
          <a:lstStyle/>
          <a:p>
            <a:pPr algn="l"/>
            <a:r>
              <a:rPr lang="en-US" dirty="0" err="1">
                <a:solidFill>
                  <a:srgbClr val="000000"/>
                </a:solidFill>
              </a:rPr>
              <a:t>DataFrame</a:t>
            </a:r>
            <a:r>
              <a:rPr lang="en-US" dirty="0">
                <a:solidFill>
                  <a:srgbClr val="000000"/>
                </a:solidFill>
              </a:rPr>
              <a:t> pandas </a:t>
            </a:r>
            <a:r>
              <a:rPr lang="en-US" dirty="0" err="1">
                <a:solidFill>
                  <a:srgbClr val="000000"/>
                </a:solidFill>
              </a:rPr>
              <a:t>adalah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struktur</a:t>
            </a:r>
            <a:r>
              <a:rPr lang="en-US" dirty="0">
                <a:solidFill>
                  <a:srgbClr val="000000"/>
                </a:solidFill>
              </a:rPr>
              <a:t> data dua </a:t>
            </a:r>
            <a:r>
              <a:rPr lang="en-US" dirty="0" err="1">
                <a:solidFill>
                  <a:srgbClr val="000000"/>
                </a:solidFill>
              </a:rPr>
              <a:t>dimensi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seperti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tabel</a:t>
            </a:r>
            <a:r>
              <a:rPr lang="en-US" dirty="0">
                <a:solidFill>
                  <a:srgbClr val="000000"/>
                </a:solidFill>
              </a:rPr>
              <a:t> yang </a:t>
            </a:r>
            <a:r>
              <a:rPr lang="en-US" dirty="0" err="1">
                <a:solidFill>
                  <a:srgbClr val="000000"/>
                </a:solidFill>
              </a:rPr>
              <a:t>memiliki</a:t>
            </a:r>
            <a:r>
              <a:rPr lang="en-US" dirty="0">
                <a:solidFill>
                  <a:srgbClr val="000000"/>
                </a:solidFill>
              </a:rPr>
              <a:t> baris dan </a:t>
            </a:r>
            <a:r>
              <a:rPr lang="en-US" dirty="0" err="1">
                <a:solidFill>
                  <a:srgbClr val="000000"/>
                </a:solidFill>
              </a:rPr>
              <a:t>kolom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445D6F-E000-25D7-7F3E-7921A0F9A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180BEF-45DD-4482-B5E4-C7C30E427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A9472A-CE82-8F77-5CFE-CFDE3E549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0B5D20-1FCC-1F88-2693-84CF4E42A7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482CB5-142C-16E5-8279-D271D9AE9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FDBF5-3E3F-FBEA-602E-E819E5C6A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97" y="24779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Pandas </a:t>
            </a:r>
            <a:r>
              <a:rPr lang="en-US" b="1" dirty="0" err="1">
                <a:solidFill>
                  <a:schemeClr val="bg1"/>
                </a:solidFill>
              </a:rPr>
              <a:t>DataFrame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2813D9-93C4-93C5-E94A-F65BB401EF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912139-74E1-25B2-AF0A-5F6CF65F34D8}"/>
              </a:ext>
            </a:extLst>
          </p:cNvPr>
          <p:cNvSpPr txBox="1"/>
          <p:nvPr/>
        </p:nvSpPr>
        <p:spPr>
          <a:xfrm>
            <a:off x="921328" y="3404839"/>
            <a:ext cx="4136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DataFrame</a:t>
            </a:r>
            <a:r>
              <a:rPr lang="en-US" sz="2400" dirty="0"/>
              <a:t>:</a:t>
            </a:r>
            <a:endParaRPr lang="en-ID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A44B2D-F42C-55AE-94C2-00B4D5898AE5}"/>
              </a:ext>
            </a:extLst>
          </p:cNvPr>
          <p:cNvSpPr txBox="1"/>
          <p:nvPr/>
        </p:nvSpPr>
        <p:spPr>
          <a:xfrm>
            <a:off x="983918" y="3938234"/>
            <a:ext cx="2129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Baris (row)</a:t>
            </a:r>
          </a:p>
          <a:p>
            <a:r>
              <a:rPr lang="en-US" sz="2400" dirty="0"/>
              <a:t>Kolom(Column)</a:t>
            </a:r>
          </a:p>
          <a:p>
            <a:r>
              <a:rPr lang="en-US" sz="2400" dirty="0"/>
              <a:t>Data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2038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CDDA0-F0BA-277E-B912-A38DFEB30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1B8FF5-D0E6-0EE8-6FAA-A5322C9E3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10" y="2203211"/>
            <a:ext cx="5512083" cy="4654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933269-771A-B5DF-C109-B38EC4C00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6500A2-FF2A-5137-70A4-90C887531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069094-5AE4-A59B-C06F-2AA7F5DFC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716029-5F58-9345-3544-3EE27BD2EF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EE6024-64E2-B68D-754E-ECF83C0AAB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D5EA47-7817-4B51-3682-B8EA0448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370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Plotting Histogram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5054DA-6639-B3F5-70B6-13136309E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05D3FA-FFEB-C722-942E-61C2B448A9A8}"/>
              </a:ext>
            </a:extLst>
          </p:cNvPr>
          <p:cNvSpPr txBox="1"/>
          <p:nvPr/>
        </p:nvSpPr>
        <p:spPr>
          <a:xfrm>
            <a:off x="246414" y="1622561"/>
            <a:ext cx="11561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Histogram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, </a:t>
            </a:r>
            <a:r>
              <a:rPr lang="en-US" sz="2400" dirty="0" err="1"/>
              <a:t>tipe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banyaknya</a:t>
            </a:r>
            <a:r>
              <a:rPr lang="en-US" sz="2400" dirty="0"/>
              <a:t> data pada interval </a:t>
            </a:r>
            <a:r>
              <a:rPr lang="en-US" sz="2400" dirty="0" err="1"/>
              <a:t>tertentu</a:t>
            </a:r>
            <a:r>
              <a:rPr lang="en-US" sz="2400" dirty="0"/>
              <a:t>.</a:t>
            </a:r>
            <a:endParaRPr lang="en-ID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D6A036-95DF-D4B4-1037-37E781B89694}"/>
              </a:ext>
            </a:extLst>
          </p:cNvPr>
          <p:cNvSpPr txBox="1"/>
          <p:nvPr/>
        </p:nvSpPr>
        <p:spPr>
          <a:xfrm>
            <a:off x="383742" y="2526850"/>
            <a:ext cx="609797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latin typeface="Consolas" panose="020B0609020204030204" pitchFamily="49" charset="0"/>
              </a:rPr>
              <a:t>import sys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import matplotlib</a:t>
            </a:r>
          </a:p>
          <a:p>
            <a:r>
              <a:rPr lang="en-ID" sz="2000" dirty="0" err="1">
                <a:latin typeface="Consolas" panose="020B0609020204030204" pitchFamily="49" charset="0"/>
              </a:rPr>
              <a:t>matplotlib.use</a:t>
            </a:r>
            <a:r>
              <a:rPr lang="en-ID" sz="2000" dirty="0">
                <a:latin typeface="Consolas" panose="020B0609020204030204" pitchFamily="49" charset="0"/>
              </a:rPr>
              <a:t>('Agg')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import pandas as pd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import </a:t>
            </a:r>
            <a:r>
              <a:rPr lang="en-ID" sz="2000" dirty="0" err="1">
                <a:latin typeface="Consolas" panose="020B0609020204030204" pitchFamily="49" charset="0"/>
              </a:rPr>
              <a:t>matplotlib.pyplot</a:t>
            </a:r>
            <a:r>
              <a:rPr lang="en-ID" sz="2000" dirty="0">
                <a:latin typeface="Consolas" panose="020B0609020204030204" pitchFamily="49" charset="0"/>
              </a:rPr>
              <a:t> as </a:t>
            </a:r>
            <a:r>
              <a:rPr lang="en-ID" sz="2000" dirty="0" err="1">
                <a:latin typeface="Consolas" panose="020B0609020204030204" pitchFamily="49" charset="0"/>
              </a:rPr>
              <a:t>plt</a:t>
            </a:r>
            <a:endParaRPr lang="en-ID" sz="2000" dirty="0">
              <a:latin typeface="Consolas" panose="020B0609020204030204" pitchFamily="49" charset="0"/>
            </a:endParaRPr>
          </a:p>
          <a:p>
            <a:endParaRPr lang="en-ID" sz="2000" dirty="0">
              <a:latin typeface="Consolas" panose="020B0609020204030204" pitchFamily="49" charset="0"/>
            </a:endParaRPr>
          </a:p>
          <a:p>
            <a:r>
              <a:rPr lang="en-ID" sz="2000" dirty="0" err="1">
                <a:latin typeface="Consolas" panose="020B0609020204030204" pitchFamily="49" charset="0"/>
              </a:rPr>
              <a:t>df</a:t>
            </a:r>
            <a:r>
              <a:rPr lang="en-ID" sz="2000" dirty="0">
                <a:latin typeface="Consolas" panose="020B0609020204030204" pitchFamily="49" charset="0"/>
              </a:rPr>
              <a:t> = </a:t>
            </a:r>
            <a:r>
              <a:rPr lang="en-ID" sz="2000" dirty="0" err="1">
                <a:latin typeface="Consolas" panose="020B0609020204030204" pitchFamily="49" charset="0"/>
              </a:rPr>
              <a:t>pd.read_csv</a:t>
            </a:r>
            <a:r>
              <a:rPr lang="en-ID" sz="2000" dirty="0">
                <a:latin typeface="Consolas" panose="020B0609020204030204" pitchFamily="49" charset="0"/>
              </a:rPr>
              <a:t>('data.csv')</a:t>
            </a:r>
          </a:p>
          <a:p>
            <a:r>
              <a:rPr lang="en-ID" sz="2000" dirty="0" err="1">
                <a:latin typeface="Consolas" panose="020B0609020204030204" pitchFamily="49" charset="0"/>
              </a:rPr>
              <a:t>df</a:t>
            </a:r>
            <a:r>
              <a:rPr lang="en-ID" sz="2000" dirty="0">
                <a:latin typeface="Consolas" panose="020B0609020204030204" pitchFamily="49" charset="0"/>
              </a:rPr>
              <a:t>["Duration"].plot(kind = 'hist')</a:t>
            </a:r>
          </a:p>
          <a:p>
            <a:endParaRPr lang="en-ID" sz="2000" dirty="0">
              <a:latin typeface="Consolas" panose="020B0609020204030204" pitchFamily="49" charset="0"/>
            </a:endParaRPr>
          </a:p>
          <a:p>
            <a:r>
              <a:rPr lang="en-ID" sz="2000" dirty="0" err="1">
                <a:latin typeface="Consolas" panose="020B0609020204030204" pitchFamily="49" charset="0"/>
              </a:rPr>
              <a:t>plt.show</a:t>
            </a:r>
            <a:r>
              <a:rPr lang="en-ID" sz="2000" dirty="0">
                <a:latin typeface="Consolas" panose="020B0609020204030204" pitchFamily="49" charset="0"/>
              </a:rPr>
              <a:t>()</a:t>
            </a:r>
          </a:p>
          <a:p>
            <a:endParaRPr lang="en-ID" sz="2000" dirty="0">
              <a:latin typeface="Consolas" panose="020B0609020204030204" pitchFamily="49" charset="0"/>
            </a:endParaRPr>
          </a:p>
          <a:p>
            <a:r>
              <a:rPr lang="en-ID" sz="2000" dirty="0" err="1">
                <a:latin typeface="Consolas" panose="020B0609020204030204" pitchFamily="49" charset="0"/>
              </a:rPr>
              <a:t>plt.savefig</a:t>
            </a:r>
            <a:r>
              <a:rPr lang="en-ID" sz="2000" dirty="0">
                <a:latin typeface="Consolas" panose="020B0609020204030204" pitchFamily="49" charset="0"/>
              </a:rPr>
              <a:t>(</a:t>
            </a:r>
            <a:r>
              <a:rPr lang="en-ID" sz="2000" dirty="0" err="1">
                <a:latin typeface="Consolas" panose="020B0609020204030204" pitchFamily="49" charset="0"/>
              </a:rPr>
              <a:t>sys.stdout.buffer</a:t>
            </a:r>
            <a:r>
              <a:rPr lang="en-ID" sz="20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000" dirty="0" err="1">
                <a:latin typeface="Consolas" panose="020B0609020204030204" pitchFamily="49" charset="0"/>
              </a:rPr>
              <a:t>sys.stdout.flush</a:t>
            </a:r>
            <a:r>
              <a:rPr lang="en-ID" sz="2000" dirty="0"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922372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C1583C-982F-BDEC-1437-CF65189B9820}"/>
              </a:ext>
            </a:extLst>
          </p:cNvPr>
          <p:cNvSpPr txBox="1"/>
          <p:nvPr/>
        </p:nvSpPr>
        <p:spPr>
          <a:xfrm>
            <a:off x="4006664" y="2844225"/>
            <a:ext cx="3405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LEMON MILK Bold" panose="00000800000000000000" pitchFamily="50" charset="0"/>
              </a:rPr>
              <a:t>TERIMA KASIH</a:t>
            </a:r>
            <a:endParaRPr lang="en-ID" sz="3200" dirty="0">
              <a:latin typeface="LEMON MILK Bold" panose="000008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54059F-52F9-6B4D-639B-CD8A50985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9" y="1022783"/>
            <a:ext cx="3831771" cy="4393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63366-A9F1-10DF-E9B3-6717E920D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529" y="4480555"/>
            <a:ext cx="1962916" cy="2791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13001B-E467-E3E5-2326-2ACD0CDDE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96" y="2352109"/>
            <a:ext cx="1723552" cy="175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DD5FE4-E134-98AE-8422-8256C8160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3" y="5308270"/>
            <a:ext cx="1250240" cy="1189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EA77C6-88EF-A193-BB6F-8AED7DF27A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47" y="3429000"/>
            <a:ext cx="1573131" cy="1745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BC227E-4E56-5239-8F30-CFFA686539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40" y="5354131"/>
            <a:ext cx="3121511" cy="9223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CF84C6-B705-8DE9-7C5D-5E268565FB0F}"/>
              </a:ext>
            </a:extLst>
          </p:cNvPr>
          <p:cNvSpPr txBox="1"/>
          <p:nvPr/>
        </p:nvSpPr>
        <p:spPr>
          <a:xfrm>
            <a:off x="2203738" y="1683807"/>
            <a:ext cx="7010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0" i="0" dirty="0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Program </a:t>
            </a:r>
            <a:r>
              <a:rPr lang="en-ID" b="0" i="0" dirty="0" err="1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Bantuan</a:t>
            </a:r>
            <a:r>
              <a:rPr lang="en-ID" b="0" i="0" dirty="0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Pengembangan</a:t>
            </a:r>
            <a:r>
              <a:rPr lang="en-ID" b="0" i="0" dirty="0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 dan </a:t>
            </a:r>
          </a:p>
          <a:p>
            <a:pPr algn="ctr"/>
            <a:r>
              <a:rPr lang="en-ID" b="0" i="0" dirty="0" err="1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Penyelenggaraan</a:t>
            </a:r>
            <a:r>
              <a:rPr lang="en-ID" b="0" i="0" dirty="0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lang="en-ID" b="0" i="0" dirty="0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 Digital (P3D) </a:t>
            </a:r>
          </a:p>
          <a:p>
            <a:pPr algn="ctr"/>
            <a:r>
              <a:rPr lang="en-ID" b="0" i="0" dirty="0" err="1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Tahun</a:t>
            </a:r>
            <a:r>
              <a:rPr lang="en-ID" b="0" i="0" dirty="0">
                <a:solidFill>
                  <a:srgbClr val="747579"/>
                </a:solidFill>
                <a:effectLst/>
                <a:latin typeface="Roboto" panose="02000000000000000000" pitchFamily="2" charset="0"/>
              </a:rPr>
              <a:t> 2024</a:t>
            </a:r>
            <a:endParaRPr lang="en-ID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658EA1-71D9-22D3-656D-C1F37311CB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5" y="1"/>
            <a:ext cx="1892178" cy="122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7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69BDF-6474-C422-41B7-E68848C90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199EFF-6F59-FC1F-1891-E52D5AA1839A}"/>
              </a:ext>
            </a:extLst>
          </p:cNvPr>
          <p:cNvSpPr txBox="1"/>
          <p:nvPr/>
        </p:nvSpPr>
        <p:spPr>
          <a:xfrm>
            <a:off x="469077" y="2674523"/>
            <a:ext cx="60979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latin typeface="Consolas" panose="020B0609020204030204" pitchFamily="49" charset="0"/>
              </a:rPr>
              <a:t>import pandas as pd</a:t>
            </a:r>
          </a:p>
          <a:p>
            <a:endParaRPr lang="en-ID" sz="2400" dirty="0">
              <a:latin typeface="Consolas" panose="020B0609020204030204" pitchFamily="49" charset="0"/>
            </a:endParaRPr>
          </a:p>
          <a:p>
            <a:r>
              <a:rPr lang="en-ID" sz="2400" dirty="0">
                <a:latin typeface="Consolas" panose="020B0609020204030204" pitchFamily="49" charset="0"/>
              </a:rPr>
              <a:t>data = {</a:t>
            </a:r>
          </a:p>
          <a:p>
            <a:r>
              <a:rPr lang="en-ID" sz="2400" dirty="0">
                <a:latin typeface="Consolas" panose="020B0609020204030204" pitchFamily="49" charset="0"/>
              </a:rPr>
              <a:t>  "calories": [420, 380, 390],</a:t>
            </a:r>
          </a:p>
          <a:p>
            <a:r>
              <a:rPr lang="en-ID" sz="2400" dirty="0">
                <a:latin typeface="Consolas" panose="020B0609020204030204" pitchFamily="49" charset="0"/>
              </a:rPr>
              <a:t>  "duration": [50, 40, 45]</a:t>
            </a:r>
          </a:p>
          <a:p>
            <a:r>
              <a:rPr lang="en-ID" sz="2400" dirty="0">
                <a:latin typeface="Consolas" panose="020B0609020204030204" pitchFamily="49" charset="0"/>
              </a:rPr>
              <a:t>}</a:t>
            </a:r>
          </a:p>
          <a:p>
            <a:endParaRPr lang="en-ID" sz="2400" dirty="0">
              <a:latin typeface="Consolas" panose="020B0609020204030204" pitchFamily="49" charset="0"/>
            </a:endParaRPr>
          </a:p>
          <a:p>
            <a:r>
              <a:rPr lang="en-ID" sz="2400" dirty="0" err="1">
                <a:latin typeface="Consolas" panose="020B0609020204030204" pitchFamily="49" charset="0"/>
              </a:rPr>
              <a:t>myvar</a:t>
            </a:r>
            <a:r>
              <a:rPr lang="en-ID" sz="2400" dirty="0">
                <a:latin typeface="Consolas" panose="020B0609020204030204" pitchFamily="49" charset="0"/>
              </a:rPr>
              <a:t> = </a:t>
            </a:r>
            <a:r>
              <a:rPr lang="en-ID" sz="2400" dirty="0" err="1">
                <a:latin typeface="Consolas" panose="020B0609020204030204" pitchFamily="49" charset="0"/>
              </a:rPr>
              <a:t>pd.DataFrame</a:t>
            </a:r>
            <a:r>
              <a:rPr lang="en-ID" sz="2400" dirty="0">
                <a:latin typeface="Consolas" panose="020B0609020204030204" pitchFamily="49" charset="0"/>
              </a:rPr>
              <a:t>(data)</a:t>
            </a:r>
          </a:p>
          <a:p>
            <a:endParaRPr lang="en-ID" sz="2400" dirty="0">
              <a:latin typeface="Consolas" panose="020B0609020204030204" pitchFamily="49" charset="0"/>
            </a:endParaRPr>
          </a:p>
          <a:p>
            <a:r>
              <a:rPr lang="en-ID" sz="2400" dirty="0">
                <a:latin typeface="Consolas" panose="020B0609020204030204" pitchFamily="49" charset="0"/>
              </a:rPr>
              <a:t>print(</a:t>
            </a:r>
            <a:r>
              <a:rPr lang="en-ID" sz="2400" dirty="0" err="1">
                <a:latin typeface="Consolas" panose="020B0609020204030204" pitchFamily="49" charset="0"/>
              </a:rPr>
              <a:t>myvar</a:t>
            </a:r>
            <a:r>
              <a:rPr lang="en-ID" sz="2400" dirty="0"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2DC76A-8BE7-FE56-E631-B41539277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114" y="3121814"/>
            <a:ext cx="3541706" cy="1985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B9A6AB-3DF6-700F-5015-F7422E709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B68F15-7B3E-7E4C-4AA7-A36E78FCD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FAB86E-BD28-D90D-52E6-B5FEFD8BB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09046B-F96F-EA8E-AE0D-C9F77D0590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E15289-1038-41B8-A8EE-5D117374CD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914B17-624E-052D-81FB-3A495451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370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Pandas </a:t>
            </a:r>
            <a:r>
              <a:rPr lang="en-US" b="1" dirty="0" err="1">
                <a:solidFill>
                  <a:schemeClr val="bg1"/>
                </a:solidFill>
              </a:rPr>
              <a:t>DataFrame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12C0DF-8204-02BD-1863-AD7C0CF2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8FDBA1C-EFE8-C0D0-1C8A-028064BF1636}"/>
              </a:ext>
            </a:extLst>
          </p:cNvPr>
          <p:cNvSpPr/>
          <p:nvPr/>
        </p:nvSpPr>
        <p:spPr>
          <a:xfrm>
            <a:off x="6377049" y="3669475"/>
            <a:ext cx="570016" cy="73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9CFD4-5FB8-05CD-C8E1-6B7A07EAB7C0}"/>
              </a:ext>
            </a:extLst>
          </p:cNvPr>
          <p:cNvSpPr txBox="1"/>
          <p:nvPr/>
        </p:nvSpPr>
        <p:spPr>
          <a:xfrm>
            <a:off x="392874" y="1519318"/>
            <a:ext cx="11424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konversi</a:t>
            </a:r>
            <a:r>
              <a:rPr lang="en-US" sz="2400" dirty="0"/>
              <a:t> data built-in </a:t>
            </a:r>
            <a:r>
              <a:rPr lang="en-US" sz="2400" dirty="0" err="1"/>
              <a:t>seperti</a:t>
            </a:r>
            <a:r>
              <a:rPr lang="en-US" sz="2400" dirty="0"/>
              <a:t> dictionary, list, </a:t>
            </a:r>
            <a:r>
              <a:rPr lang="en-US" sz="2400" dirty="0" err="1"/>
              <a:t>maupun</a:t>
            </a:r>
            <a:r>
              <a:rPr lang="en-US" sz="2400" dirty="0"/>
              <a:t> tuple </a:t>
            </a:r>
            <a:r>
              <a:rPr lang="en-US" sz="2400" dirty="0" err="1"/>
              <a:t>ke</a:t>
            </a:r>
            <a:r>
              <a:rPr lang="en-US" sz="2400" dirty="0"/>
              <a:t> pandas </a:t>
            </a:r>
            <a:r>
              <a:rPr lang="en-US" sz="2400" dirty="0" err="1"/>
              <a:t>DataFrame</a:t>
            </a:r>
            <a:r>
              <a:rPr lang="en-US" sz="2400" dirty="0"/>
              <a:t>, </a:t>
            </a: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C00000"/>
                </a:solidFill>
                <a:latin typeface="Consolas" panose="020B0609020204030204" pitchFamily="49" charset="0"/>
              </a:rPr>
              <a:t>DataFrame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  <a:endParaRPr lang="en-ID" sz="2400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2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17CAD-B7A1-871F-1238-229C2DF9C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8729061-EF1C-ED94-59FB-B0E87948A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4E77D0-9F27-C311-F5E7-2AB69680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501BEB-7B8B-758B-882A-D7154F99A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D50E9C-AAD9-12DB-FDF4-F5ACFB396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32206C-F416-5DD4-6773-7182DB17E4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3EF2FF-0D01-A5E9-2467-175DE41D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3707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Atribut</a:t>
            </a:r>
            <a:r>
              <a:rPr lang="en-US" b="1" dirty="0">
                <a:solidFill>
                  <a:schemeClr val="bg1"/>
                </a:solidFill>
              </a:rPr>
              <a:t> loc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4BE3C0-EA21-7163-6B7E-57A081E183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E36E35-70D1-42FE-6C40-5133214373AB}"/>
              </a:ext>
            </a:extLst>
          </p:cNvPr>
          <p:cNvSpPr txBox="1"/>
          <p:nvPr/>
        </p:nvSpPr>
        <p:spPr>
          <a:xfrm>
            <a:off x="294324" y="1789677"/>
            <a:ext cx="10716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Pandas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atribut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loc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baris </a:t>
            </a:r>
            <a:r>
              <a:rPr lang="en-US" sz="2400" dirty="0" err="1"/>
              <a:t>tertentu</a:t>
            </a:r>
            <a:r>
              <a:rPr lang="en-US" sz="2400" dirty="0"/>
              <a:t> yang </a:t>
            </a:r>
            <a:r>
              <a:rPr lang="en-US" sz="2400" dirty="0" err="1"/>
              <a:t>diinginkan</a:t>
            </a:r>
            <a:endParaRPr lang="en-ID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7358C5-9D6C-D6CF-117D-2922834B1DF5}"/>
              </a:ext>
            </a:extLst>
          </p:cNvPr>
          <p:cNvSpPr txBox="1"/>
          <p:nvPr/>
        </p:nvSpPr>
        <p:spPr>
          <a:xfrm>
            <a:off x="404750" y="2750839"/>
            <a:ext cx="609797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latin typeface="Consolas" panose="020B0609020204030204" pitchFamily="49" charset="0"/>
              </a:rPr>
              <a:t>import pandas as pd</a:t>
            </a:r>
          </a:p>
          <a:p>
            <a:endParaRPr lang="en-ID" dirty="0">
              <a:latin typeface="Consolas" panose="020B0609020204030204" pitchFamily="49" charset="0"/>
            </a:endParaRPr>
          </a:p>
          <a:p>
            <a:r>
              <a:rPr lang="en-ID" dirty="0">
                <a:latin typeface="Consolas" panose="020B0609020204030204" pitchFamily="49" charset="0"/>
              </a:rPr>
              <a:t>data = {</a:t>
            </a:r>
          </a:p>
          <a:p>
            <a:r>
              <a:rPr lang="en-ID" dirty="0">
                <a:latin typeface="Consolas" panose="020B0609020204030204" pitchFamily="49" charset="0"/>
              </a:rPr>
              <a:t>  "calories": [420, 380, 390],</a:t>
            </a:r>
          </a:p>
          <a:p>
            <a:r>
              <a:rPr lang="en-ID" dirty="0">
                <a:latin typeface="Consolas" panose="020B0609020204030204" pitchFamily="49" charset="0"/>
              </a:rPr>
              <a:t>  "duration": [50, 40, 45]</a:t>
            </a:r>
          </a:p>
          <a:p>
            <a:r>
              <a:rPr lang="en-ID" dirty="0">
                <a:latin typeface="Consolas" panose="020B0609020204030204" pitchFamily="49" charset="0"/>
              </a:rPr>
              <a:t>}</a:t>
            </a:r>
          </a:p>
          <a:p>
            <a:endParaRPr lang="en-ID" dirty="0">
              <a:latin typeface="Consolas" panose="020B0609020204030204" pitchFamily="49" charset="0"/>
            </a:endParaRPr>
          </a:p>
          <a:p>
            <a:r>
              <a:rPr lang="en-ID" dirty="0">
                <a:latin typeface="Consolas" panose="020B0609020204030204" pitchFamily="49" charset="0"/>
              </a:rPr>
              <a:t>#load data into a </a:t>
            </a:r>
            <a:r>
              <a:rPr lang="en-ID" dirty="0" err="1">
                <a:latin typeface="Consolas" panose="020B0609020204030204" pitchFamily="49" charset="0"/>
              </a:rPr>
              <a:t>DataFrame</a:t>
            </a:r>
            <a:r>
              <a:rPr lang="en-ID" dirty="0">
                <a:latin typeface="Consolas" panose="020B0609020204030204" pitchFamily="49" charset="0"/>
              </a:rPr>
              <a:t> object:</a:t>
            </a:r>
          </a:p>
          <a:p>
            <a:r>
              <a:rPr lang="en-ID" dirty="0" err="1">
                <a:latin typeface="Consolas" panose="020B0609020204030204" pitchFamily="49" charset="0"/>
              </a:rPr>
              <a:t>df</a:t>
            </a:r>
            <a:r>
              <a:rPr lang="en-ID" dirty="0">
                <a:latin typeface="Consolas" panose="020B0609020204030204" pitchFamily="49" charset="0"/>
              </a:rPr>
              <a:t> = </a:t>
            </a:r>
            <a:r>
              <a:rPr lang="en-ID" dirty="0" err="1">
                <a:latin typeface="Consolas" panose="020B0609020204030204" pitchFamily="49" charset="0"/>
              </a:rPr>
              <a:t>pd.DataFrame</a:t>
            </a:r>
            <a:r>
              <a:rPr lang="en-ID" dirty="0">
                <a:latin typeface="Consolas" panose="020B0609020204030204" pitchFamily="49" charset="0"/>
              </a:rPr>
              <a:t>(data)</a:t>
            </a:r>
          </a:p>
          <a:p>
            <a:endParaRPr lang="en-ID" dirty="0">
              <a:latin typeface="Consolas" panose="020B0609020204030204" pitchFamily="49" charset="0"/>
            </a:endParaRPr>
          </a:p>
          <a:p>
            <a:r>
              <a:rPr lang="en-ID" dirty="0">
                <a:latin typeface="Consolas" panose="020B0609020204030204" pitchFamily="49" charset="0"/>
              </a:rPr>
              <a:t>print(</a:t>
            </a:r>
            <a:r>
              <a:rPr lang="en-ID" dirty="0" err="1">
                <a:latin typeface="Consolas" panose="020B0609020204030204" pitchFamily="49" charset="0"/>
              </a:rPr>
              <a:t>df.loc</a:t>
            </a:r>
            <a:r>
              <a:rPr lang="en-ID" dirty="0">
                <a:latin typeface="Consolas" panose="020B0609020204030204" pitchFamily="49" charset="0"/>
              </a:rPr>
              <a:t>[0])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C8E80A-8F4E-CDE8-3D40-F1E2A7DD8A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325" y="3560030"/>
            <a:ext cx="3110797" cy="1325562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A8BC7B9D-6522-A5AB-25EA-3BB9708A4471}"/>
              </a:ext>
            </a:extLst>
          </p:cNvPr>
          <p:cNvSpPr/>
          <p:nvPr/>
        </p:nvSpPr>
        <p:spPr>
          <a:xfrm>
            <a:off x="5932712" y="3752602"/>
            <a:ext cx="570016" cy="73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062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4C40A-E852-7C71-EE5A-755DF6385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3D11EB-B417-FC08-D69D-F03841E49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82E133-4C9A-8221-D775-21DFA6FC5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57B3D8-A7E9-939B-3DC1-C4487B169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A17740-D341-6B31-8A95-AAA844CF86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D871D3-6979-6E38-FD55-B0D7D90A10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126AAD-ABC4-3143-9992-E1AE9E18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3707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Atribut</a:t>
            </a:r>
            <a:r>
              <a:rPr lang="en-US" b="1" dirty="0">
                <a:solidFill>
                  <a:schemeClr val="bg1"/>
                </a:solidFill>
              </a:rPr>
              <a:t> loc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5B9AB6-76F4-7627-2258-F2447FD6C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0ED5F7-BCFA-4941-7C9A-AA3E8DDE69D1}"/>
              </a:ext>
            </a:extLst>
          </p:cNvPr>
          <p:cNvSpPr txBox="1"/>
          <p:nvPr/>
        </p:nvSpPr>
        <p:spPr>
          <a:xfrm>
            <a:off x="458191" y="2649314"/>
            <a:ext cx="609797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latin typeface="Consolas" panose="020B0609020204030204" pitchFamily="49" charset="0"/>
              </a:rPr>
              <a:t>import pandas as pd</a:t>
            </a:r>
          </a:p>
          <a:p>
            <a:endParaRPr lang="en-ID" sz="2000" dirty="0">
              <a:latin typeface="Consolas" panose="020B0609020204030204" pitchFamily="49" charset="0"/>
            </a:endParaRPr>
          </a:p>
          <a:p>
            <a:r>
              <a:rPr lang="en-ID" sz="2000" dirty="0">
                <a:latin typeface="Consolas" panose="020B0609020204030204" pitchFamily="49" charset="0"/>
              </a:rPr>
              <a:t>data = {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  "calories": [420, 380, 390],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  "duration": [50, 40, 45]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}</a:t>
            </a:r>
          </a:p>
          <a:p>
            <a:endParaRPr lang="en-ID" sz="2000" dirty="0">
              <a:latin typeface="Consolas" panose="020B0609020204030204" pitchFamily="49" charset="0"/>
            </a:endParaRPr>
          </a:p>
          <a:p>
            <a:r>
              <a:rPr lang="en-ID" sz="2000" dirty="0">
                <a:latin typeface="Consolas" panose="020B0609020204030204" pitchFamily="49" charset="0"/>
              </a:rPr>
              <a:t>#load data into a </a:t>
            </a:r>
            <a:r>
              <a:rPr lang="en-ID" sz="2000" dirty="0" err="1">
                <a:latin typeface="Consolas" panose="020B0609020204030204" pitchFamily="49" charset="0"/>
              </a:rPr>
              <a:t>DataFrame</a:t>
            </a:r>
            <a:r>
              <a:rPr lang="en-ID" sz="2000" dirty="0">
                <a:latin typeface="Consolas" panose="020B0609020204030204" pitchFamily="49" charset="0"/>
              </a:rPr>
              <a:t> object:</a:t>
            </a:r>
          </a:p>
          <a:p>
            <a:r>
              <a:rPr lang="en-ID" sz="2000" dirty="0" err="1">
                <a:latin typeface="Consolas" panose="020B0609020204030204" pitchFamily="49" charset="0"/>
              </a:rPr>
              <a:t>df</a:t>
            </a:r>
            <a:r>
              <a:rPr lang="en-ID" sz="2000" dirty="0">
                <a:latin typeface="Consolas" panose="020B0609020204030204" pitchFamily="49" charset="0"/>
              </a:rPr>
              <a:t> = </a:t>
            </a:r>
            <a:r>
              <a:rPr lang="en-ID" sz="2000" dirty="0" err="1">
                <a:latin typeface="Consolas" panose="020B0609020204030204" pitchFamily="49" charset="0"/>
              </a:rPr>
              <a:t>pd.DataFrame</a:t>
            </a:r>
            <a:r>
              <a:rPr lang="en-ID" sz="2000" dirty="0">
                <a:latin typeface="Consolas" panose="020B0609020204030204" pitchFamily="49" charset="0"/>
              </a:rPr>
              <a:t>(data)</a:t>
            </a:r>
          </a:p>
          <a:p>
            <a:endParaRPr lang="en-ID" sz="2000" dirty="0">
              <a:latin typeface="Consolas" panose="020B0609020204030204" pitchFamily="49" charset="0"/>
            </a:endParaRPr>
          </a:p>
          <a:p>
            <a:r>
              <a:rPr lang="en-ID" sz="2000" dirty="0">
                <a:latin typeface="Consolas" panose="020B0609020204030204" pitchFamily="49" charset="0"/>
              </a:rPr>
              <a:t>print(</a:t>
            </a:r>
            <a:r>
              <a:rPr lang="en-ID" sz="2000" dirty="0" err="1">
                <a:latin typeface="Consolas" panose="020B0609020204030204" pitchFamily="49" charset="0"/>
              </a:rPr>
              <a:t>df.loc</a:t>
            </a:r>
            <a:r>
              <a:rPr lang="en-ID" sz="2000" dirty="0">
                <a:latin typeface="Consolas" panose="020B0609020204030204" pitchFamily="49" charset="0"/>
              </a:rPr>
              <a:t>[[0, 1]])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3EC42F-1536-15F3-59EC-6CCA6D4E2A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6267" y="3509765"/>
            <a:ext cx="3967524" cy="191850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90A4333-E37C-439E-14E0-C3FA06910E45}"/>
              </a:ext>
            </a:extLst>
          </p:cNvPr>
          <p:cNvSpPr/>
          <p:nvPr/>
        </p:nvSpPr>
        <p:spPr>
          <a:xfrm>
            <a:off x="6193971" y="4061681"/>
            <a:ext cx="482930" cy="6531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B418C-8D15-A992-BCB4-7B0DD33AF64F}"/>
              </a:ext>
            </a:extLst>
          </p:cNvPr>
          <p:cNvSpPr txBox="1"/>
          <p:nvPr/>
        </p:nvSpPr>
        <p:spPr>
          <a:xfrm>
            <a:off x="458191" y="1563967"/>
            <a:ext cx="107166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Akses</a:t>
            </a:r>
            <a:r>
              <a:rPr lang="en-US" sz="2400" dirty="0"/>
              <a:t> data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baris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baris yang lain, </a:t>
            </a: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atribut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loc[[</a:t>
            </a:r>
            <a:r>
              <a:rPr lang="en-US" sz="2400" dirty="0" err="1">
                <a:solidFill>
                  <a:srgbClr val="C00000"/>
                </a:solidFill>
              </a:rPr>
              <a:t>index_baris_awal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index_baris_akhir</a:t>
            </a:r>
            <a:r>
              <a:rPr lang="en-US" sz="2400" dirty="0">
                <a:solidFill>
                  <a:srgbClr val="C00000"/>
                </a:solidFill>
              </a:rPr>
              <a:t>]]</a:t>
            </a:r>
            <a:endParaRPr lang="en-ID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6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771CF-0592-1C97-6AE8-E8AE2C127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A944E70-F062-3195-B7DE-742A0A9D3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2E266A-A9A3-EACD-F109-54DD56D04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1BCF2E-2EF9-D9CC-8510-41B2620A4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CFA46E-1B73-369B-0B9E-D08EA42D6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9DFD0A-96D0-2E40-33A4-1FF53E2CA0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0BC74-F820-62A2-D6AA-E160C624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3707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Menamakan</a:t>
            </a:r>
            <a:r>
              <a:rPr lang="en-US" b="1" dirty="0">
                <a:solidFill>
                  <a:schemeClr val="bg1"/>
                </a:solidFill>
              </a:rPr>
              <a:t> index 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533C91-4A2A-2BCC-5B90-CBDA27BF77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EB3178-78B9-7C89-8A30-7E7F20ACDB32}"/>
              </a:ext>
            </a:extLst>
          </p:cNvPr>
          <p:cNvSpPr txBox="1"/>
          <p:nvPr/>
        </p:nvSpPr>
        <p:spPr>
          <a:xfrm>
            <a:off x="244458" y="2612156"/>
            <a:ext cx="854328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import pandas as pd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data =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"calories": [420, 380, 390],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"duration": [50, 40, 45]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 err="1">
                <a:latin typeface="Consolas" panose="020B0609020204030204" pitchFamily="49" charset="0"/>
              </a:rPr>
              <a:t>df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pd.DataFrame</a:t>
            </a:r>
            <a:r>
              <a:rPr lang="en-US" sz="2000" dirty="0">
                <a:latin typeface="Consolas" panose="020B0609020204030204" pitchFamily="49" charset="0"/>
              </a:rPr>
              <a:t>(data, index = ["day1", "day2", "day3"])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print(</a:t>
            </a:r>
            <a:r>
              <a:rPr lang="en-US" sz="2000" dirty="0" err="1">
                <a:latin typeface="Consolas" panose="020B0609020204030204" pitchFamily="49" charset="0"/>
              </a:rPr>
              <a:t>df</a:t>
            </a:r>
            <a:r>
              <a:rPr lang="en-US" sz="2000" dirty="0">
                <a:latin typeface="Consolas" panose="020B0609020204030204" pitchFamily="49" charset="0"/>
              </a:rPr>
              <a:t>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B2B103-B55E-B619-6742-0F9F44CAE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1660" y="2683104"/>
            <a:ext cx="4036598" cy="203681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BE93522-529F-608A-0DF5-8871338CE33A}"/>
              </a:ext>
            </a:extLst>
          </p:cNvPr>
          <p:cNvSpPr/>
          <p:nvPr/>
        </p:nvSpPr>
        <p:spPr>
          <a:xfrm>
            <a:off x="6911438" y="3321260"/>
            <a:ext cx="475013" cy="6056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2771D-04BC-7CB5-2529-B05CA6D3DEE2}"/>
              </a:ext>
            </a:extLst>
          </p:cNvPr>
          <p:cNvSpPr txBox="1"/>
          <p:nvPr/>
        </p:nvSpPr>
        <p:spPr>
          <a:xfrm>
            <a:off x="244459" y="1693301"/>
            <a:ext cx="1156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Index baris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namakan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, index baris ke-0 </a:t>
            </a:r>
            <a:r>
              <a:rPr lang="en-US" sz="2400" dirty="0" err="1"/>
              <a:t>dinamakan</a:t>
            </a:r>
            <a:r>
              <a:rPr lang="en-US" sz="2400" dirty="0"/>
              <a:t> day1, </a:t>
            </a:r>
            <a:r>
              <a:rPr lang="en-US" sz="2400" dirty="0" err="1"/>
              <a:t>begitu</a:t>
            </a:r>
            <a:r>
              <a:rPr lang="en-US" sz="2400" dirty="0"/>
              <a:t> </a:t>
            </a:r>
            <a:r>
              <a:rPr lang="en-US" sz="2400" dirty="0" err="1"/>
              <a:t>seterusnya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18145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6E5C8-C7A7-040A-9C03-BD0232FE0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F32226-5980-E951-E48A-C941CBBC5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3F920-0A29-3316-CE89-05E3BB3AE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AFD84F-472C-BE6D-9FB9-F52730301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A95D12-7E07-16E3-67F2-560293FF7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9BE8C1-15C5-6825-CB0E-C1EC3E3F5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8E6CC5-2423-EAC9-22E1-7BA95290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370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shape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A18F42-0170-1256-2816-A9AF5EDE4D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BC3E09-A534-D61D-076E-103FF1BC1F71}"/>
              </a:ext>
            </a:extLst>
          </p:cNvPr>
          <p:cNvSpPr txBox="1"/>
          <p:nvPr/>
        </p:nvSpPr>
        <p:spPr>
          <a:xfrm>
            <a:off x="269670" y="1744711"/>
            <a:ext cx="108926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Atribut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shape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dimensi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DataFrame</a:t>
            </a:r>
            <a:r>
              <a:rPr lang="en-US" sz="2400" dirty="0"/>
              <a:t>.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tuple yang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baris(rows) dan </a:t>
            </a:r>
            <a:r>
              <a:rPr lang="en-US" sz="2400" dirty="0" err="1"/>
              <a:t>kolom</a:t>
            </a:r>
            <a:r>
              <a:rPr lang="en-US" sz="2400" dirty="0"/>
              <a:t> pada </a:t>
            </a:r>
            <a:r>
              <a:rPr lang="en-US" sz="2400" dirty="0" err="1"/>
              <a:t>DataFrame</a:t>
            </a:r>
            <a:r>
              <a:rPr lang="en-US" sz="2400" dirty="0"/>
              <a:t>.</a:t>
            </a:r>
            <a:endParaRPr lang="en-ID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C0259-F7C1-1A67-12BB-99FA712441DD}"/>
              </a:ext>
            </a:extLst>
          </p:cNvPr>
          <p:cNvSpPr txBox="1"/>
          <p:nvPr/>
        </p:nvSpPr>
        <p:spPr>
          <a:xfrm>
            <a:off x="467308" y="2878108"/>
            <a:ext cx="91370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latin typeface="Consolas" panose="020B0609020204030204" pitchFamily="49" charset="0"/>
              </a:rPr>
              <a:t>import pandas as pd</a:t>
            </a:r>
          </a:p>
          <a:p>
            <a:endParaRPr lang="en-ID" dirty="0">
              <a:latin typeface="Consolas" panose="020B0609020204030204" pitchFamily="49" charset="0"/>
            </a:endParaRPr>
          </a:p>
          <a:p>
            <a:r>
              <a:rPr lang="en-ID" dirty="0">
                <a:latin typeface="Consolas" panose="020B0609020204030204" pitchFamily="49" charset="0"/>
              </a:rPr>
              <a:t># Create a sample </a:t>
            </a:r>
            <a:r>
              <a:rPr lang="en-ID" dirty="0" err="1">
                <a:latin typeface="Consolas" panose="020B0609020204030204" pitchFamily="49" charset="0"/>
              </a:rPr>
              <a:t>DataFrame</a:t>
            </a:r>
            <a:endParaRPr lang="en-ID" dirty="0">
              <a:latin typeface="Consolas" panose="020B0609020204030204" pitchFamily="49" charset="0"/>
            </a:endParaRPr>
          </a:p>
          <a:p>
            <a:r>
              <a:rPr lang="en-ID" dirty="0">
                <a:latin typeface="Consolas" panose="020B0609020204030204" pitchFamily="49" charset="0"/>
              </a:rPr>
              <a:t>data = {</a:t>
            </a:r>
          </a:p>
          <a:p>
            <a:r>
              <a:rPr lang="en-ID" dirty="0">
                <a:latin typeface="Consolas" panose="020B0609020204030204" pitchFamily="49" charset="0"/>
              </a:rPr>
              <a:t>    'Column1': [1, 2, 3],</a:t>
            </a:r>
          </a:p>
          <a:p>
            <a:r>
              <a:rPr lang="en-ID" dirty="0">
                <a:latin typeface="Consolas" panose="020B0609020204030204" pitchFamily="49" charset="0"/>
              </a:rPr>
              <a:t>    'Column2': [4, 5, 6]</a:t>
            </a:r>
          </a:p>
          <a:p>
            <a:r>
              <a:rPr lang="en-ID" dirty="0">
                <a:latin typeface="Consolas" panose="020B0609020204030204" pitchFamily="49" charset="0"/>
              </a:rPr>
              <a:t>}</a:t>
            </a:r>
          </a:p>
          <a:p>
            <a:r>
              <a:rPr lang="en-ID" dirty="0" err="1">
                <a:latin typeface="Consolas" panose="020B0609020204030204" pitchFamily="49" charset="0"/>
              </a:rPr>
              <a:t>df</a:t>
            </a:r>
            <a:r>
              <a:rPr lang="en-ID" dirty="0">
                <a:latin typeface="Consolas" panose="020B0609020204030204" pitchFamily="49" charset="0"/>
              </a:rPr>
              <a:t> = </a:t>
            </a:r>
            <a:r>
              <a:rPr lang="en-ID" dirty="0" err="1">
                <a:latin typeface="Consolas" panose="020B0609020204030204" pitchFamily="49" charset="0"/>
              </a:rPr>
              <a:t>pd.DataFrame</a:t>
            </a:r>
            <a:r>
              <a:rPr lang="en-ID" dirty="0">
                <a:latin typeface="Consolas" panose="020B0609020204030204" pitchFamily="49" charset="0"/>
              </a:rPr>
              <a:t>(data)</a:t>
            </a:r>
          </a:p>
          <a:p>
            <a:endParaRPr lang="en-ID" dirty="0">
              <a:latin typeface="Consolas" panose="020B0609020204030204" pitchFamily="49" charset="0"/>
            </a:endParaRPr>
          </a:p>
          <a:p>
            <a:r>
              <a:rPr lang="en-ID" dirty="0">
                <a:latin typeface="Consolas" panose="020B0609020204030204" pitchFamily="49" charset="0"/>
              </a:rPr>
              <a:t># Get the shape of the </a:t>
            </a:r>
            <a:r>
              <a:rPr lang="en-ID" dirty="0" err="1">
                <a:latin typeface="Consolas" panose="020B0609020204030204" pitchFamily="49" charset="0"/>
              </a:rPr>
              <a:t>DataFrame</a:t>
            </a:r>
            <a:endParaRPr lang="en-ID" dirty="0">
              <a:latin typeface="Consolas" panose="020B0609020204030204" pitchFamily="49" charset="0"/>
            </a:endParaRPr>
          </a:p>
          <a:p>
            <a:r>
              <a:rPr lang="en-ID" dirty="0">
                <a:latin typeface="Consolas" panose="020B0609020204030204" pitchFamily="49" charset="0"/>
              </a:rPr>
              <a:t>shape = </a:t>
            </a:r>
            <a:r>
              <a:rPr lang="en-ID" dirty="0" err="1">
                <a:latin typeface="Consolas" panose="020B0609020204030204" pitchFamily="49" charset="0"/>
              </a:rPr>
              <a:t>df.shape</a:t>
            </a:r>
            <a:endParaRPr lang="en-ID" dirty="0">
              <a:latin typeface="Consolas" panose="020B0609020204030204" pitchFamily="49" charset="0"/>
            </a:endParaRPr>
          </a:p>
          <a:p>
            <a:r>
              <a:rPr lang="en-ID" dirty="0">
                <a:latin typeface="Consolas" panose="020B0609020204030204" pitchFamily="49" charset="0"/>
              </a:rPr>
              <a:t>print(shape)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EE72B-DE46-28F3-F483-D7CA8DF83F7C}"/>
              </a:ext>
            </a:extLst>
          </p:cNvPr>
          <p:cNvSpPr txBox="1"/>
          <p:nvPr/>
        </p:nvSpPr>
        <p:spPr>
          <a:xfrm>
            <a:off x="7156156" y="4427957"/>
            <a:ext cx="4954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latin typeface="Consolas" panose="020B0609020204030204" pitchFamily="49" charset="0"/>
              </a:rPr>
              <a:t>(3, 2) -&gt; 3 rows, 2 columns</a:t>
            </a:r>
            <a:endParaRPr lang="en-ID" sz="24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D55FEA3-FFD5-3857-EC4E-DFB1FFC0A891}"/>
              </a:ext>
            </a:extLst>
          </p:cNvPr>
          <p:cNvSpPr/>
          <p:nvPr/>
        </p:nvSpPr>
        <p:spPr>
          <a:xfrm>
            <a:off x="6348987" y="4384117"/>
            <a:ext cx="601683" cy="6309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483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C2D4B-F34B-EA0A-3A68-A6074713F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2FA101-5B3A-98DF-77F4-5E494FAE1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4FC118-DEC4-93C4-2C70-C0638FDD1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D8F1EE-016B-EB8E-E394-5DD461114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FD16C7-F3D1-FF0B-F23E-CE3690158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0DA20-E37B-1B30-75CD-F944D8B25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13715-EF66-AE91-FCF9-71B7EFE8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370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Load file 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DE461A-79F3-A182-AE74-31CD0B2540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56877-E7C0-3837-2CBB-AD5B9849D58B}"/>
              </a:ext>
            </a:extLst>
          </p:cNvPr>
          <p:cNvSpPr txBox="1"/>
          <p:nvPr/>
        </p:nvSpPr>
        <p:spPr>
          <a:xfrm>
            <a:off x="612569" y="3643331"/>
            <a:ext cx="42919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latin typeface="Consolas" panose="020B0609020204030204" pitchFamily="49" charset="0"/>
              </a:rPr>
              <a:t>import pandas as pd</a:t>
            </a:r>
          </a:p>
          <a:p>
            <a:endParaRPr lang="en-ID" sz="2000" dirty="0">
              <a:latin typeface="Consolas" panose="020B0609020204030204" pitchFamily="49" charset="0"/>
            </a:endParaRPr>
          </a:p>
          <a:p>
            <a:r>
              <a:rPr lang="en-ID" sz="2000" dirty="0" err="1">
                <a:latin typeface="Consolas" panose="020B0609020204030204" pitchFamily="49" charset="0"/>
              </a:rPr>
              <a:t>df</a:t>
            </a:r>
            <a:r>
              <a:rPr lang="en-ID" sz="2000" dirty="0">
                <a:latin typeface="Consolas" panose="020B0609020204030204" pitchFamily="49" charset="0"/>
              </a:rPr>
              <a:t> = </a:t>
            </a:r>
            <a:r>
              <a:rPr lang="en-ID" sz="2000" dirty="0" err="1">
                <a:latin typeface="Consolas" panose="020B0609020204030204" pitchFamily="49" charset="0"/>
              </a:rPr>
              <a:t>pd.read_csv</a:t>
            </a:r>
            <a:r>
              <a:rPr lang="en-ID" sz="2000" dirty="0">
                <a:latin typeface="Consolas" panose="020B0609020204030204" pitchFamily="49" charset="0"/>
              </a:rPr>
              <a:t>('data.csv')</a:t>
            </a:r>
          </a:p>
          <a:p>
            <a:endParaRPr lang="en-ID" sz="2000" dirty="0">
              <a:latin typeface="Consolas" panose="020B0609020204030204" pitchFamily="49" charset="0"/>
            </a:endParaRPr>
          </a:p>
          <a:p>
            <a:r>
              <a:rPr lang="en-ID" sz="2000" dirty="0">
                <a:latin typeface="Consolas" panose="020B0609020204030204" pitchFamily="49" charset="0"/>
              </a:rPr>
              <a:t>print(</a:t>
            </a:r>
            <a:r>
              <a:rPr lang="en-ID" sz="2000" dirty="0" err="1">
                <a:latin typeface="Consolas" panose="020B0609020204030204" pitchFamily="49" charset="0"/>
              </a:rPr>
              <a:t>df</a:t>
            </a:r>
            <a:r>
              <a:rPr lang="en-ID" sz="2000" dirty="0"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C7703-995E-4D58-068F-E4BA947C31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269225"/>
            <a:ext cx="4115246" cy="3444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E570FF-3A98-582E-E888-66438DC1CA8E}"/>
              </a:ext>
            </a:extLst>
          </p:cNvPr>
          <p:cNvSpPr txBox="1"/>
          <p:nvPr/>
        </p:nvSpPr>
        <p:spPr>
          <a:xfrm>
            <a:off x="392873" y="1796159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Kita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data </a:t>
            </a:r>
            <a:r>
              <a:rPr lang="en-US" sz="2400" dirty="0" err="1"/>
              <a:t>dari</a:t>
            </a:r>
            <a:r>
              <a:rPr lang="en-US" sz="2400" dirty="0"/>
              <a:t> file.csv dan </a:t>
            </a:r>
            <a:r>
              <a:rPr lang="en-US" sz="2400" dirty="0" err="1"/>
              <a:t>mengkonversinya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Pandas </a:t>
            </a:r>
            <a:r>
              <a:rPr lang="en-US" sz="2400" dirty="0" err="1"/>
              <a:t>DataFrame</a:t>
            </a:r>
            <a:r>
              <a:rPr lang="en-US" sz="2400" dirty="0"/>
              <a:t>. </a:t>
            </a:r>
            <a:r>
              <a:rPr lang="en-US" sz="2400" dirty="0" err="1"/>
              <a:t>Sebuah</a:t>
            </a:r>
            <a:r>
              <a:rPr lang="en-US" sz="2400" dirty="0"/>
              <a:t> file </a:t>
            </a:r>
            <a:r>
              <a:rPr lang="en-US" sz="2400" dirty="0" err="1"/>
              <a:t>bernama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data.csv </a:t>
            </a:r>
            <a:r>
              <a:rPr lang="en-US" sz="2400" dirty="0" err="1"/>
              <a:t>diload</a:t>
            </a:r>
            <a:r>
              <a:rPr lang="en-US" sz="2400" dirty="0"/>
              <a:t> dan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datanya</a:t>
            </a:r>
            <a:r>
              <a:rPr lang="en-US" sz="2400" dirty="0"/>
              <a:t>:</a:t>
            </a:r>
            <a:endParaRPr lang="en-ID" sz="24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E0DF81E-23B6-6F2C-D7AE-0CB8B1080B3D}"/>
              </a:ext>
            </a:extLst>
          </p:cNvPr>
          <p:cNvSpPr/>
          <p:nvPr/>
        </p:nvSpPr>
        <p:spPr>
          <a:xfrm>
            <a:off x="5368797" y="4286992"/>
            <a:ext cx="451263" cy="4631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522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ED7A2-06AD-971E-838D-9AE530349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086DFF-D6D5-67BF-C5FF-4EE7737ED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5652655" cy="157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622EF9-BFBF-0EB5-D876-1E666C784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86159"/>
            <a:ext cx="724396" cy="72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601984-1B76-4412-7004-834A79672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17" y="5782255"/>
            <a:ext cx="1420795" cy="107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03944E-1ECE-781A-91DC-5009F8947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4" y="149289"/>
            <a:ext cx="713233" cy="72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1F5DE8-31F1-7696-131C-2810B9A861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4" y="143509"/>
            <a:ext cx="749810" cy="71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6677BB-B18D-5C13-F00A-569E825A4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3707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to_string</a:t>
            </a:r>
            <a:r>
              <a:rPr lang="en-US" b="1" dirty="0">
                <a:solidFill>
                  <a:schemeClr val="bg1"/>
                </a:solidFill>
              </a:rPr>
              <a:t>()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FF34B4-1D66-6E67-BBC8-389C49A33E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97" y="5890160"/>
            <a:ext cx="742661" cy="823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0842F5-3456-663A-32A9-BF4C54FF2D80}"/>
              </a:ext>
            </a:extLst>
          </p:cNvPr>
          <p:cNvSpPr txBox="1"/>
          <p:nvPr/>
        </p:nvSpPr>
        <p:spPr>
          <a:xfrm>
            <a:off x="755072" y="3215244"/>
            <a:ext cx="60979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latin typeface="Consolas" panose="020B0609020204030204" pitchFamily="49" charset="0"/>
              </a:rPr>
              <a:t>import pandas as pd</a:t>
            </a:r>
          </a:p>
          <a:p>
            <a:endParaRPr lang="en-ID" sz="2000" dirty="0">
              <a:latin typeface="Consolas" panose="020B0609020204030204" pitchFamily="49" charset="0"/>
            </a:endParaRPr>
          </a:p>
          <a:p>
            <a:r>
              <a:rPr lang="en-ID" sz="2000" dirty="0" err="1">
                <a:latin typeface="Consolas" panose="020B0609020204030204" pitchFamily="49" charset="0"/>
              </a:rPr>
              <a:t>df</a:t>
            </a:r>
            <a:r>
              <a:rPr lang="en-ID" sz="2000" dirty="0">
                <a:latin typeface="Consolas" panose="020B0609020204030204" pitchFamily="49" charset="0"/>
              </a:rPr>
              <a:t> = </a:t>
            </a:r>
            <a:r>
              <a:rPr lang="en-ID" sz="2000" dirty="0" err="1">
                <a:latin typeface="Consolas" panose="020B0609020204030204" pitchFamily="49" charset="0"/>
              </a:rPr>
              <a:t>pd.read_csv</a:t>
            </a:r>
            <a:r>
              <a:rPr lang="en-ID" sz="2000" dirty="0">
                <a:latin typeface="Consolas" panose="020B0609020204030204" pitchFamily="49" charset="0"/>
              </a:rPr>
              <a:t>('data.csv')</a:t>
            </a:r>
          </a:p>
          <a:p>
            <a:endParaRPr lang="en-ID" sz="2000" dirty="0">
              <a:latin typeface="Consolas" panose="020B0609020204030204" pitchFamily="49" charset="0"/>
            </a:endParaRPr>
          </a:p>
          <a:p>
            <a:r>
              <a:rPr lang="en-ID" sz="2000" dirty="0">
                <a:latin typeface="Consolas" panose="020B0609020204030204" pitchFamily="49" charset="0"/>
              </a:rPr>
              <a:t>print(</a:t>
            </a:r>
            <a:r>
              <a:rPr lang="en-ID" sz="2000" dirty="0" err="1">
                <a:latin typeface="Consolas" panose="020B0609020204030204" pitchFamily="49" charset="0"/>
              </a:rPr>
              <a:t>df.to_string</a:t>
            </a:r>
            <a:r>
              <a:rPr lang="en-ID" sz="2000" dirty="0">
                <a:latin typeface="Consolas" panose="020B0609020204030204" pitchFamily="49" charset="0"/>
              </a:rPr>
              <a:t>())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C4AE2A-C29B-6B37-6301-534E377A55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0856" y="2779029"/>
            <a:ext cx="4421926" cy="4078971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1157FB77-00E3-F203-85BF-51528B5262AC}"/>
              </a:ext>
            </a:extLst>
          </p:cNvPr>
          <p:cNvSpPr/>
          <p:nvPr/>
        </p:nvSpPr>
        <p:spPr>
          <a:xfrm>
            <a:off x="5304315" y="3787408"/>
            <a:ext cx="403761" cy="4868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CDB820-498E-2978-E46D-BCBC47B89E51}"/>
              </a:ext>
            </a:extLst>
          </p:cNvPr>
          <p:cNvSpPr txBox="1"/>
          <p:nvPr/>
        </p:nvSpPr>
        <p:spPr>
          <a:xfrm>
            <a:off x="285007" y="1789677"/>
            <a:ext cx="1011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data (</a:t>
            </a:r>
            <a:r>
              <a:rPr lang="en-US" sz="2400" dirty="0" err="1"/>
              <a:t>semua</a:t>
            </a:r>
            <a:r>
              <a:rPr lang="en-US" sz="2400" dirty="0"/>
              <a:t> baris data), </a:t>
            </a: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atribut</a:t>
            </a:r>
            <a:r>
              <a:rPr lang="en-US" sz="2400" dirty="0"/>
              <a:t> </a:t>
            </a:r>
            <a:r>
              <a:rPr lang="en-US" sz="2400" dirty="0" err="1"/>
              <a:t>to_string</a:t>
            </a:r>
            <a:r>
              <a:rPr lang="en-US" sz="2400" dirty="0"/>
              <a:t>()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543624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1257</Words>
  <Application>Microsoft Office PowerPoint</Application>
  <PresentationFormat>Widescreen</PresentationFormat>
  <Paragraphs>215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Consolas</vt:lpstr>
      <vt:lpstr>LEMON MILK Bold</vt:lpstr>
      <vt:lpstr>Roboto</vt:lpstr>
      <vt:lpstr>Office Theme</vt:lpstr>
      <vt:lpstr>Pandas DataFrame</vt:lpstr>
      <vt:lpstr>Pandas DataFrame</vt:lpstr>
      <vt:lpstr>Pandas DataFrame</vt:lpstr>
      <vt:lpstr>Atribut loc</vt:lpstr>
      <vt:lpstr>Atribut loc</vt:lpstr>
      <vt:lpstr>Menamakan index </vt:lpstr>
      <vt:lpstr>shape</vt:lpstr>
      <vt:lpstr>Load file </vt:lpstr>
      <vt:lpstr>to_string()</vt:lpstr>
      <vt:lpstr>head()</vt:lpstr>
      <vt:lpstr>Info Tentang Data</vt:lpstr>
      <vt:lpstr>Hapus sel kosong</vt:lpstr>
      <vt:lpstr>Mengganti sel null</vt:lpstr>
      <vt:lpstr>Konversi ke format  yang tepat</vt:lpstr>
      <vt:lpstr>Ganti Data</vt:lpstr>
      <vt:lpstr>Menemukan data  duplikat</vt:lpstr>
      <vt:lpstr>Menghapus data  duplikat</vt:lpstr>
      <vt:lpstr>Plotting Pandas</vt:lpstr>
      <vt:lpstr>Plotting Titik-titik</vt:lpstr>
      <vt:lpstr>Plotting Histogram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Asus</cp:lastModifiedBy>
  <cp:revision>190</cp:revision>
  <dcterms:created xsi:type="dcterms:W3CDTF">2024-10-19T15:50:44Z</dcterms:created>
  <dcterms:modified xsi:type="dcterms:W3CDTF">2024-11-29T22:34:25Z</dcterms:modified>
</cp:coreProperties>
</file>