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1"/>
  </p:notesMasterIdLst>
  <p:sldIdLst>
    <p:sldId id="316" r:id="rId2"/>
    <p:sldId id="314" r:id="rId3"/>
    <p:sldId id="332" r:id="rId4"/>
    <p:sldId id="331" r:id="rId5"/>
    <p:sldId id="315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5" r:id="rId14"/>
    <p:sldId id="326" r:id="rId15"/>
    <p:sldId id="327" r:id="rId16"/>
    <p:sldId id="328" r:id="rId17"/>
    <p:sldId id="330" r:id="rId18"/>
    <p:sldId id="333" r:id="rId19"/>
    <p:sldId id="300" r:id="rId20"/>
  </p:sldIdLst>
  <p:sldSz cx="9144000" cy="5143500" type="screen16x9"/>
  <p:notesSz cx="6858000" cy="9144000"/>
  <p:embeddedFontLst>
    <p:embeddedFont>
      <p:font typeface="맑은 고딕" panose="020B0503020000020004" pitchFamily="34" charset="-127"/>
      <p:regular r:id="rId22"/>
      <p:bold r:id="rId23"/>
    </p:embeddedFont>
    <p:embeddedFont>
      <p:font typeface="Candara" panose="020E050203030302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AC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589" autoAdjust="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97680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5f6af9dd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5f6af9dd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Harus</a:t>
            </a:r>
            <a:r>
              <a:rPr lang="en-US" dirty="0"/>
              <a:t> di input juga di daftar </a:t>
            </a:r>
            <a:r>
              <a:rPr lang="en-US" dirty="0" err="1"/>
              <a:t>harta</a:t>
            </a:r>
            <a:r>
              <a:rPr lang="en-US" dirty="0"/>
              <a:t> </a:t>
            </a:r>
            <a:r>
              <a:rPr lang="en-US" dirty="0" err="1"/>
              <a:t>tetap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487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5f6af9dd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5f6af9dd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508104" y="0"/>
            <a:ext cx="3635896" cy="514350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buClrTx/>
              <a:buFontTx/>
              <a:buNone/>
            </a:pPr>
            <a:endParaRPr lang="ko-KR" altLang="en-US" sz="1800" kern="1200">
              <a:solidFill>
                <a:prstClr val="white"/>
              </a:solidFill>
            </a:endParaRPr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181762" y="711266"/>
            <a:ext cx="3548712" cy="1954376"/>
          </a:xfrm>
          <a:custGeom>
            <a:avLst/>
            <a:gdLst>
              <a:gd name="connsiteX0" fmla="*/ 0 w 3528392"/>
              <a:gd name="connsiteY0" fmla="*/ 0 h 1944216"/>
              <a:gd name="connsiteX1" fmla="*/ 3528392 w 3528392"/>
              <a:gd name="connsiteY1" fmla="*/ 0 h 1944216"/>
              <a:gd name="connsiteX2" fmla="*/ 3528392 w 3528392"/>
              <a:gd name="connsiteY2" fmla="*/ 1944216 h 1944216"/>
              <a:gd name="connsiteX3" fmla="*/ 0 w 3528392"/>
              <a:gd name="connsiteY3" fmla="*/ 1944216 h 1944216"/>
              <a:gd name="connsiteX4" fmla="*/ 0 w 3528392"/>
              <a:gd name="connsiteY4" fmla="*/ 0 h 1944216"/>
              <a:gd name="connsiteX0" fmla="*/ 0 w 3528392"/>
              <a:gd name="connsiteY0" fmla="*/ 0 h 1944216"/>
              <a:gd name="connsiteX1" fmla="*/ 3500960 w 3528392"/>
              <a:gd name="connsiteY1" fmla="*/ 0 h 1944216"/>
              <a:gd name="connsiteX2" fmla="*/ 3528392 w 3528392"/>
              <a:gd name="connsiteY2" fmla="*/ 1944216 h 1944216"/>
              <a:gd name="connsiteX3" fmla="*/ 0 w 3528392"/>
              <a:gd name="connsiteY3" fmla="*/ 1944216 h 1944216"/>
              <a:gd name="connsiteX4" fmla="*/ 0 w 3528392"/>
              <a:gd name="connsiteY4" fmla="*/ 0 h 1944216"/>
              <a:gd name="connsiteX0" fmla="*/ 0 w 3528392"/>
              <a:gd name="connsiteY0" fmla="*/ 0 h 1944216"/>
              <a:gd name="connsiteX1" fmla="*/ 3446096 w 3528392"/>
              <a:gd name="connsiteY1" fmla="*/ 18288 h 1944216"/>
              <a:gd name="connsiteX2" fmla="*/ 3528392 w 3528392"/>
              <a:gd name="connsiteY2" fmla="*/ 1944216 h 1944216"/>
              <a:gd name="connsiteX3" fmla="*/ 0 w 3528392"/>
              <a:gd name="connsiteY3" fmla="*/ 1944216 h 1944216"/>
              <a:gd name="connsiteX4" fmla="*/ 0 w 3528392"/>
              <a:gd name="connsiteY4" fmla="*/ 0 h 1944216"/>
              <a:gd name="connsiteX0" fmla="*/ 0 w 3528392"/>
              <a:gd name="connsiteY0" fmla="*/ 0 h 1944216"/>
              <a:gd name="connsiteX1" fmla="*/ 3491816 w 3528392"/>
              <a:gd name="connsiteY1" fmla="*/ 0 h 1944216"/>
              <a:gd name="connsiteX2" fmla="*/ 3528392 w 3528392"/>
              <a:gd name="connsiteY2" fmla="*/ 1944216 h 1944216"/>
              <a:gd name="connsiteX3" fmla="*/ 0 w 3528392"/>
              <a:gd name="connsiteY3" fmla="*/ 1944216 h 1944216"/>
              <a:gd name="connsiteX4" fmla="*/ 0 w 3528392"/>
              <a:gd name="connsiteY4" fmla="*/ 0 h 1944216"/>
              <a:gd name="connsiteX0" fmla="*/ 0 w 3528392"/>
              <a:gd name="connsiteY0" fmla="*/ 0 h 1944216"/>
              <a:gd name="connsiteX1" fmla="*/ 3464384 w 3528392"/>
              <a:gd name="connsiteY1" fmla="*/ 18288 h 1944216"/>
              <a:gd name="connsiteX2" fmla="*/ 3528392 w 3528392"/>
              <a:gd name="connsiteY2" fmla="*/ 1944216 h 1944216"/>
              <a:gd name="connsiteX3" fmla="*/ 0 w 3528392"/>
              <a:gd name="connsiteY3" fmla="*/ 1944216 h 1944216"/>
              <a:gd name="connsiteX4" fmla="*/ 0 w 3528392"/>
              <a:gd name="connsiteY4" fmla="*/ 0 h 1944216"/>
              <a:gd name="connsiteX0" fmla="*/ 0 w 3528392"/>
              <a:gd name="connsiteY0" fmla="*/ 0 h 1944216"/>
              <a:gd name="connsiteX1" fmla="*/ 3500960 w 3528392"/>
              <a:gd name="connsiteY1" fmla="*/ 0 h 1944216"/>
              <a:gd name="connsiteX2" fmla="*/ 3528392 w 3528392"/>
              <a:gd name="connsiteY2" fmla="*/ 1944216 h 1944216"/>
              <a:gd name="connsiteX3" fmla="*/ 0 w 3528392"/>
              <a:gd name="connsiteY3" fmla="*/ 1944216 h 1944216"/>
              <a:gd name="connsiteX4" fmla="*/ 0 w 3528392"/>
              <a:gd name="connsiteY4" fmla="*/ 0 h 1944216"/>
              <a:gd name="connsiteX0" fmla="*/ 0 w 3546680"/>
              <a:gd name="connsiteY0" fmla="*/ 5080 h 1949296"/>
              <a:gd name="connsiteX1" fmla="*/ 3546680 w 3546680"/>
              <a:gd name="connsiteY1" fmla="*/ 0 h 1949296"/>
              <a:gd name="connsiteX2" fmla="*/ 3528392 w 3546680"/>
              <a:gd name="connsiteY2" fmla="*/ 1949296 h 1949296"/>
              <a:gd name="connsiteX3" fmla="*/ 0 w 3546680"/>
              <a:gd name="connsiteY3" fmla="*/ 1949296 h 1949296"/>
              <a:gd name="connsiteX4" fmla="*/ 0 w 3546680"/>
              <a:gd name="connsiteY4" fmla="*/ 5080 h 1949296"/>
              <a:gd name="connsiteX0" fmla="*/ 0 w 3528392"/>
              <a:gd name="connsiteY0" fmla="*/ 5080 h 1949296"/>
              <a:gd name="connsiteX1" fmla="*/ 3490800 w 3528392"/>
              <a:gd name="connsiteY1" fmla="*/ 0 h 1949296"/>
              <a:gd name="connsiteX2" fmla="*/ 3528392 w 3528392"/>
              <a:gd name="connsiteY2" fmla="*/ 1949296 h 1949296"/>
              <a:gd name="connsiteX3" fmla="*/ 0 w 3528392"/>
              <a:gd name="connsiteY3" fmla="*/ 1949296 h 1949296"/>
              <a:gd name="connsiteX4" fmla="*/ 0 w 3528392"/>
              <a:gd name="connsiteY4" fmla="*/ 5080 h 1949296"/>
              <a:gd name="connsiteX0" fmla="*/ 20320 w 3548712"/>
              <a:gd name="connsiteY0" fmla="*/ 5080 h 1954376"/>
              <a:gd name="connsiteX1" fmla="*/ 3511120 w 3548712"/>
              <a:gd name="connsiteY1" fmla="*/ 0 h 1954376"/>
              <a:gd name="connsiteX2" fmla="*/ 3548712 w 3548712"/>
              <a:gd name="connsiteY2" fmla="*/ 1949296 h 1954376"/>
              <a:gd name="connsiteX3" fmla="*/ 0 w 3548712"/>
              <a:gd name="connsiteY3" fmla="*/ 1954376 h 1954376"/>
              <a:gd name="connsiteX4" fmla="*/ 20320 w 3548712"/>
              <a:gd name="connsiteY4" fmla="*/ 5080 h 195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8712" h="1954376">
                <a:moveTo>
                  <a:pt x="20320" y="5080"/>
                </a:moveTo>
                <a:lnTo>
                  <a:pt x="3511120" y="0"/>
                </a:lnTo>
                <a:lnTo>
                  <a:pt x="3548712" y="1949296"/>
                </a:lnTo>
                <a:lnTo>
                  <a:pt x="0" y="1954376"/>
                </a:lnTo>
                <a:lnTo>
                  <a:pt x="20320" y="508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377950" y="4054608"/>
            <a:ext cx="1343624" cy="533752"/>
          </a:xfrm>
          <a:custGeom>
            <a:avLst/>
            <a:gdLst>
              <a:gd name="connsiteX0" fmla="*/ 0 w 3528392"/>
              <a:gd name="connsiteY0" fmla="*/ 0 h 1944216"/>
              <a:gd name="connsiteX1" fmla="*/ 3528392 w 3528392"/>
              <a:gd name="connsiteY1" fmla="*/ 0 h 1944216"/>
              <a:gd name="connsiteX2" fmla="*/ 3528392 w 3528392"/>
              <a:gd name="connsiteY2" fmla="*/ 1944216 h 1944216"/>
              <a:gd name="connsiteX3" fmla="*/ 0 w 3528392"/>
              <a:gd name="connsiteY3" fmla="*/ 1944216 h 1944216"/>
              <a:gd name="connsiteX4" fmla="*/ 0 w 3528392"/>
              <a:gd name="connsiteY4" fmla="*/ 0 h 1944216"/>
              <a:gd name="connsiteX0" fmla="*/ 0 w 3528392"/>
              <a:gd name="connsiteY0" fmla="*/ 0 h 1944216"/>
              <a:gd name="connsiteX1" fmla="*/ 3500960 w 3528392"/>
              <a:gd name="connsiteY1" fmla="*/ 0 h 1944216"/>
              <a:gd name="connsiteX2" fmla="*/ 3528392 w 3528392"/>
              <a:gd name="connsiteY2" fmla="*/ 1944216 h 1944216"/>
              <a:gd name="connsiteX3" fmla="*/ 0 w 3528392"/>
              <a:gd name="connsiteY3" fmla="*/ 1944216 h 1944216"/>
              <a:gd name="connsiteX4" fmla="*/ 0 w 3528392"/>
              <a:gd name="connsiteY4" fmla="*/ 0 h 1944216"/>
              <a:gd name="connsiteX0" fmla="*/ 0 w 3528392"/>
              <a:gd name="connsiteY0" fmla="*/ 0 h 1944216"/>
              <a:gd name="connsiteX1" fmla="*/ 3446096 w 3528392"/>
              <a:gd name="connsiteY1" fmla="*/ 18288 h 1944216"/>
              <a:gd name="connsiteX2" fmla="*/ 3528392 w 3528392"/>
              <a:gd name="connsiteY2" fmla="*/ 1944216 h 1944216"/>
              <a:gd name="connsiteX3" fmla="*/ 0 w 3528392"/>
              <a:gd name="connsiteY3" fmla="*/ 1944216 h 1944216"/>
              <a:gd name="connsiteX4" fmla="*/ 0 w 3528392"/>
              <a:gd name="connsiteY4" fmla="*/ 0 h 1944216"/>
              <a:gd name="connsiteX0" fmla="*/ 0 w 3528392"/>
              <a:gd name="connsiteY0" fmla="*/ 0 h 1944216"/>
              <a:gd name="connsiteX1" fmla="*/ 3491816 w 3528392"/>
              <a:gd name="connsiteY1" fmla="*/ 0 h 1944216"/>
              <a:gd name="connsiteX2" fmla="*/ 3528392 w 3528392"/>
              <a:gd name="connsiteY2" fmla="*/ 1944216 h 1944216"/>
              <a:gd name="connsiteX3" fmla="*/ 0 w 3528392"/>
              <a:gd name="connsiteY3" fmla="*/ 1944216 h 1944216"/>
              <a:gd name="connsiteX4" fmla="*/ 0 w 3528392"/>
              <a:gd name="connsiteY4" fmla="*/ 0 h 1944216"/>
              <a:gd name="connsiteX0" fmla="*/ 0 w 3528392"/>
              <a:gd name="connsiteY0" fmla="*/ 0 h 1944216"/>
              <a:gd name="connsiteX1" fmla="*/ 3464384 w 3528392"/>
              <a:gd name="connsiteY1" fmla="*/ 18288 h 1944216"/>
              <a:gd name="connsiteX2" fmla="*/ 3528392 w 3528392"/>
              <a:gd name="connsiteY2" fmla="*/ 1944216 h 1944216"/>
              <a:gd name="connsiteX3" fmla="*/ 0 w 3528392"/>
              <a:gd name="connsiteY3" fmla="*/ 1944216 h 1944216"/>
              <a:gd name="connsiteX4" fmla="*/ 0 w 3528392"/>
              <a:gd name="connsiteY4" fmla="*/ 0 h 1944216"/>
              <a:gd name="connsiteX0" fmla="*/ 0 w 3528392"/>
              <a:gd name="connsiteY0" fmla="*/ 0 h 1944216"/>
              <a:gd name="connsiteX1" fmla="*/ 3500960 w 3528392"/>
              <a:gd name="connsiteY1" fmla="*/ 0 h 1944216"/>
              <a:gd name="connsiteX2" fmla="*/ 3528392 w 3528392"/>
              <a:gd name="connsiteY2" fmla="*/ 1944216 h 1944216"/>
              <a:gd name="connsiteX3" fmla="*/ 0 w 3528392"/>
              <a:gd name="connsiteY3" fmla="*/ 1944216 h 1944216"/>
              <a:gd name="connsiteX4" fmla="*/ 0 w 3528392"/>
              <a:gd name="connsiteY4" fmla="*/ 0 h 1944216"/>
              <a:gd name="connsiteX0" fmla="*/ 0 w 3546680"/>
              <a:gd name="connsiteY0" fmla="*/ 5080 h 1949296"/>
              <a:gd name="connsiteX1" fmla="*/ 3546680 w 3546680"/>
              <a:gd name="connsiteY1" fmla="*/ 0 h 1949296"/>
              <a:gd name="connsiteX2" fmla="*/ 3528392 w 3546680"/>
              <a:gd name="connsiteY2" fmla="*/ 1949296 h 1949296"/>
              <a:gd name="connsiteX3" fmla="*/ 0 w 3546680"/>
              <a:gd name="connsiteY3" fmla="*/ 1949296 h 1949296"/>
              <a:gd name="connsiteX4" fmla="*/ 0 w 3546680"/>
              <a:gd name="connsiteY4" fmla="*/ 5080 h 1949296"/>
              <a:gd name="connsiteX0" fmla="*/ 0 w 3528392"/>
              <a:gd name="connsiteY0" fmla="*/ 5080 h 1949296"/>
              <a:gd name="connsiteX1" fmla="*/ 3490800 w 3528392"/>
              <a:gd name="connsiteY1" fmla="*/ 0 h 1949296"/>
              <a:gd name="connsiteX2" fmla="*/ 3528392 w 3528392"/>
              <a:gd name="connsiteY2" fmla="*/ 1949296 h 1949296"/>
              <a:gd name="connsiteX3" fmla="*/ 0 w 3528392"/>
              <a:gd name="connsiteY3" fmla="*/ 1949296 h 1949296"/>
              <a:gd name="connsiteX4" fmla="*/ 0 w 3528392"/>
              <a:gd name="connsiteY4" fmla="*/ 5080 h 1949296"/>
              <a:gd name="connsiteX0" fmla="*/ 20320 w 3548712"/>
              <a:gd name="connsiteY0" fmla="*/ 5080 h 1954376"/>
              <a:gd name="connsiteX1" fmla="*/ 3511120 w 3548712"/>
              <a:gd name="connsiteY1" fmla="*/ 0 h 1954376"/>
              <a:gd name="connsiteX2" fmla="*/ 3548712 w 3548712"/>
              <a:gd name="connsiteY2" fmla="*/ 1949296 h 1954376"/>
              <a:gd name="connsiteX3" fmla="*/ 0 w 3548712"/>
              <a:gd name="connsiteY3" fmla="*/ 1954376 h 1954376"/>
              <a:gd name="connsiteX4" fmla="*/ 20320 w 3548712"/>
              <a:gd name="connsiteY4" fmla="*/ 5080 h 1954376"/>
              <a:gd name="connsiteX0" fmla="*/ 0 w 3841335"/>
              <a:gd name="connsiteY0" fmla="*/ 78615 h 1954376"/>
              <a:gd name="connsiteX1" fmla="*/ 3803743 w 3841335"/>
              <a:gd name="connsiteY1" fmla="*/ 0 h 1954376"/>
              <a:gd name="connsiteX2" fmla="*/ 3841335 w 3841335"/>
              <a:gd name="connsiteY2" fmla="*/ 1949296 h 1954376"/>
              <a:gd name="connsiteX3" fmla="*/ 292623 w 3841335"/>
              <a:gd name="connsiteY3" fmla="*/ 1954376 h 1954376"/>
              <a:gd name="connsiteX4" fmla="*/ 0 w 3841335"/>
              <a:gd name="connsiteY4" fmla="*/ 78615 h 1954376"/>
              <a:gd name="connsiteX0" fmla="*/ 533544 w 4374879"/>
              <a:gd name="connsiteY0" fmla="*/ 78615 h 1949295"/>
              <a:gd name="connsiteX1" fmla="*/ 4337287 w 4374879"/>
              <a:gd name="connsiteY1" fmla="*/ 0 h 1949295"/>
              <a:gd name="connsiteX2" fmla="*/ 4374879 w 4374879"/>
              <a:gd name="connsiteY2" fmla="*/ 1949296 h 1949295"/>
              <a:gd name="connsiteX3" fmla="*/ 0 w 4374879"/>
              <a:gd name="connsiteY3" fmla="*/ 1035198 h 1949295"/>
              <a:gd name="connsiteX4" fmla="*/ 533544 w 4374879"/>
              <a:gd name="connsiteY4" fmla="*/ 78615 h 1949295"/>
              <a:gd name="connsiteX0" fmla="*/ 533544 w 4374879"/>
              <a:gd name="connsiteY0" fmla="*/ 0 h 1870682"/>
              <a:gd name="connsiteX1" fmla="*/ 1883822 w 4374879"/>
              <a:gd name="connsiteY1" fmla="*/ 316632 h 1870682"/>
              <a:gd name="connsiteX2" fmla="*/ 4374879 w 4374879"/>
              <a:gd name="connsiteY2" fmla="*/ 1870681 h 1870682"/>
              <a:gd name="connsiteX3" fmla="*/ 0 w 4374879"/>
              <a:gd name="connsiteY3" fmla="*/ 956583 h 1870682"/>
              <a:gd name="connsiteX4" fmla="*/ 533544 w 4374879"/>
              <a:gd name="connsiteY4" fmla="*/ 0 h 1870682"/>
              <a:gd name="connsiteX0" fmla="*/ 533544 w 4374879"/>
              <a:gd name="connsiteY0" fmla="*/ 0 h 1870680"/>
              <a:gd name="connsiteX1" fmla="*/ 3273284 w 4374879"/>
              <a:gd name="connsiteY1" fmla="*/ 13303 h 1870680"/>
              <a:gd name="connsiteX2" fmla="*/ 4374879 w 4374879"/>
              <a:gd name="connsiteY2" fmla="*/ 1870681 h 1870680"/>
              <a:gd name="connsiteX3" fmla="*/ 0 w 4374879"/>
              <a:gd name="connsiteY3" fmla="*/ 956583 h 1870680"/>
              <a:gd name="connsiteX4" fmla="*/ 533544 w 4374879"/>
              <a:gd name="connsiteY4" fmla="*/ 0 h 1870680"/>
              <a:gd name="connsiteX0" fmla="*/ 533544 w 3273284"/>
              <a:gd name="connsiteY0" fmla="*/ 0 h 956582"/>
              <a:gd name="connsiteX1" fmla="*/ 3273284 w 3273284"/>
              <a:gd name="connsiteY1" fmla="*/ 13303 h 956582"/>
              <a:gd name="connsiteX2" fmla="*/ 2059109 w 3273284"/>
              <a:gd name="connsiteY2" fmla="*/ 887161 h 956582"/>
              <a:gd name="connsiteX3" fmla="*/ 0 w 3273284"/>
              <a:gd name="connsiteY3" fmla="*/ 956583 h 956582"/>
              <a:gd name="connsiteX4" fmla="*/ 533544 w 3273284"/>
              <a:gd name="connsiteY4" fmla="*/ 0 h 956582"/>
              <a:gd name="connsiteX0" fmla="*/ 533544 w 3273284"/>
              <a:gd name="connsiteY0" fmla="*/ 0 h 960695"/>
              <a:gd name="connsiteX1" fmla="*/ 3273284 w 3273284"/>
              <a:gd name="connsiteY1" fmla="*/ 13303 h 960695"/>
              <a:gd name="connsiteX2" fmla="*/ 3035488 w 3273284"/>
              <a:gd name="connsiteY2" fmla="*/ 960695 h 960695"/>
              <a:gd name="connsiteX3" fmla="*/ 0 w 3273284"/>
              <a:gd name="connsiteY3" fmla="*/ 956583 h 960695"/>
              <a:gd name="connsiteX4" fmla="*/ 533544 w 3273284"/>
              <a:gd name="connsiteY4" fmla="*/ 0 h 960695"/>
              <a:gd name="connsiteX0" fmla="*/ 533544 w 3285802"/>
              <a:gd name="connsiteY0" fmla="*/ 0 h 960695"/>
              <a:gd name="connsiteX1" fmla="*/ 3285802 w 3285802"/>
              <a:gd name="connsiteY1" fmla="*/ 50070 h 960695"/>
              <a:gd name="connsiteX2" fmla="*/ 3035488 w 3285802"/>
              <a:gd name="connsiteY2" fmla="*/ 960695 h 960695"/>
              <a:gd name="connsiteX3" fmla="*/ 0 w 3285802"/>
              <a:gd name="connsiteY3" fmla="*/ 956583 h 960695"/>
              <a:gd name="connsiteX4" fmla="*/ 533544 w 3285802"/>
              <a:gd name="connsiteY4" fmla="*/ 0 h 960695"/>
              <a:gd name="connsiteX0" fmla="*/ 533544 w 3298320"/>
              <a:gd name="connsiteY0" fmla="*/ 0 h 960695"/>
              <a:gd name="connsiteX1" fmla="*/ 3298320 w 3298320"/>
              <a:gd name="connsiteY1" fmla="*/ 13303 h 960695"/>
              <a:gd name="connsiteX2" fmla="*/ 3035488 w 3298320"/>
              <a:gd name="connsiteY2" fmla="*/ 960695 h 960695"/>
              <a:gd name="connsiteX3" fmla="*/ 0 w 3298320"/>
              <a:gd name="connsiteY3" fmla="*/ 956583 h 960695"/>
              <a:gd name="connsiteX4" fmla="*/ 533544 w 3298320"/>
              <a:gd name="connsiteY4" fmla="*/ 0 h 960695"/>
              <a:gd name="connsiteX0" fmla="*/ 433403 w 3198179"/>
              <a:gd name="connsiteY0" fmla="*/ 0 h 960695"/>
              <a:gd name="connsiteX1" fmla="*/ 3198179 w 3198179"/>
              <a:gd name="connsiteY1" fmla="*/ 13303 h 960695"/>
              <a:gd name="connsiteX2" fmla="*/ 2935347 w 3198179"/>
              <a:gd name="connsiteY2" fmla="*/ 960695 h 960695"/>
              <a:gd name="connsiteX3" fmla="*/ 0 w 3198179"/>
              <a:gd name="connsiteY3" fmla="*/ 947390 h 960695"/>
              <a:gd name="connsiteX4" fmla="*/ 433403 w 3198179"/>
              <a:gd name="connsiteY4" fmla="*/ 0 h 960695"/>
              <a:gd name="connsiteX0" fmla="*/ 508509 w 3273285"/>
              <a:gd name="connsiteY0" fmla="*/ 0 h 960695"/>
              <a:gd name="connsiteX1" fmla="*/ 3273285 w 3273285"/>
              <a:gd name="connsiteY1" fmla="*/ 13303 h 960695"/>
              <a:gd name="connsiteX2" fmla="*/ 3010453 w 3273285"/>
              <a:gd name="connsiteY2" fmla="*/ 960695 h 960695"/>
              <a:gd name="connsiteX3" fmla="*/ 0 w 3273285"/>
              <a:gd name="connsiteY3" fmla="*/ 947390 h 960695"/>
              <a:gd name="connsiteX4" fmla="*/ 508509 w 3273285"/>
              <a:gd name="connsiteY4" fmla="*/ 0 h 960695"/>
              <a:gd name="connsiteX0" fmla="*/ 546062 w 3310838"/>
              <a:gd name="connsiteY0" fmla="*/ 0 h 965774"/>
              <a:gd name="connsiteX1" fmla="*/ 3310838 w 3310838"/>
              <a:gd name="connsiteY1" fmla="*/ 13303 h 965774"/>
              <a:gd name="connsiteX2" fmla="*/ 3048006 w 3310838"/>
              <a:gd name="connsiteY2" fmla="*/ 960695 h 965774"/>
              <a:gd name="connsiteX3" fmla="*/ 0 w 3310838"/>
              <a:gd name="connsiteY3" fmla="*/ 965774 h 965774"/>
              <a:gd name="connsiteX4" fmla="*/ 546062 w 3310838"/>
              <a:gd name="connsiteY4" fmla="*/ 0 h 965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0838" h="965774">
                <a:moveTo>
                  <a:pt x="546062" y="0"/>
                </a:moveTo>
                <a:lnTo>
                  <a:pt x="3310838" y="13303"/>
                </a:lnTo>
                <a:lnTo>
                  <a:pt x="3048006" y="960695"/>
                </a:lnTo>
                <a:lnTo>
                  <a:pt x="0" y="965774"/>
                </a:lnTo>
                <a:lnTo>
                  <a:pt x="546062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54586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3675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47664" y="0"/>
            <a:ext cx="7596336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13557" y="987574"/>
            <a:ext cx="6978923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23901" y="1664245"/>
            <a:ext cx="6978923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740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15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24" name="Google Shape;124;p1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" name="Google Shape;125;p1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26" name="Google Shape;126;p15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7" name="Google Shape;127;p15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179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139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968" y="1645472"/>
            <a:ext cx="3487495" cy="1940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5" name="Google Shape;135;p17" descr="Open Chromebook laptop computer"/>
          <p:cNvPicPr preferRelativeResize="0"/>
          <p:nvPr/>
        </p:nvPicPr>
        <p:blipFill rotWithShape="1">
          <a:blip r:embed="rId4">
            <a:alphaModFix/>
          </a:blip>
          <a:srcRect r="3344"/>
          <a:stretch/>
        </p:blipFill>
        <p:spPr>
          <a:xfrm>
            <a:off x="4606900" y="1399750"/>
            <a:ext cx="4537098" cy="282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7" descr="Portrait-oriented black smaptphone"/>
          <p:cNvPicPr preferRelativeResize="0"/>
          <p:nvPr/>
        </p:nvPicPr>
        <p:blipFill rotWithShape="1">
          <a:blip r:embed="rId5">
            <a:alphaModFix/>
          </a:blip>
          <a:srcRect r="19980"/>
          <a:stretch/>
        </p:blipFill>
        <p:spPr>
          <a:xfrm>
            <a:off x="8220926" y="2149750"/>
            <a:ext cx="923075" cy="2265601"/>
          </a:xfrm>
          <a:prstGeom prst="rect">
            <a:avLst/>
          </a:prstGeom>
          <a:noFill/>
          <a:ln>
            <a:noFill/>
          </a:ln>
          <a:effectLst>
            <a:reflection stA="20000" endPos="4000" fadeDir="5400012" sy="-100000" algn="bl" rotWithShape="0"/>
          </a:effectLst>
        </p:spPr>
      </p:pic>
      <p:sp>
        <p:nvSpPr>
          <p:cNvPr id="137" name="Google Shape;137;p17"/>
          <p:cNvSpPr txBox="1">
            <a:spLocks noGrp="1"/>
          </p:cNvSpPr>
          <p:nvPr>
            <p:ph type="title"/>
          </p:nvPr>
        </p:nvSpPr>
        <p:spPr>
          <a:xfrm>
            <a:off x="212272" y="1053193"/>
            <a:ext cx="9144000" cy="8844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600" dirty="0"/>
              <a:t>Praktika Akuntansi</a:t>
            </a:r>
            <a:endParaRPr sz="3600" dirty="0"/>
          </a:p>
        </p:txBody>
      </p:sp>
      <p:sp>
        <p:nvSpPr>
          <p:cNvPr id="138" name="Google Shape;138;p17"/>
          <p:cNvSpPr txBox="1">
            <a:spLocks noGrp="1"/>
          </p:cNvSpPr>
          <p:nvPr>
            <p:ph idx="1"/>
          </p:nvPr>
        </p:nvSpPr>
        <p:spPr>
          <a:xfrm>
            <a:off x="358428" y="2149750"/>
            <a:ext cx="8496944" cy="4606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C000"/>
                </a:solidFill>
              </a:rPr>
              <a:t>A</a:t>
            </a:r>
            <a:r>
              <a:rPr lang="id-ID" sz="2000" b="1" dirty="0">
                <a:solidFill>
                  <a:srgbClr val="FFC000"/>
                </a:solidFill>
              </a:rPr>
              <a:t>gus Maulana. S.Pd., M.S.Ak.</a:t>
            </a:r>
            <a:endParaRPr sz="2000" b="1" dirty="0">
              <a:solidFill>
                <a:srgbClr val="FFC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" t="28015" r="58480"/>
          <a:stretch/>
        </p:blipFill>
        <p:spPr bwMode="auto">
          <a:xfrm>
            <a:off x="8284307" y="2318483"/>
            <a:ext cx="859691" cy="184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0647" y="4794295"/>
            <a:ext cx="6879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100" b="1" i="1" dirty="0">
                <a:solidFill>
                  <a:schemeClr val="bg1"/>
                </a:solidFill>
              </a:rPr>
              <a:t>Program Studi Akuntansi  - Universitas Pembangungan Nasional Veteran Jakarta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54116" y="3254425"/>
            <a:ext cx="3444948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b="1" dirty="0">
                <a:solidFill>
                  <a:schemeClr val="bg1"/>
                </a:solidFill>
                <a:latin typeface="Candara" pitchFamily="34" charset="0"/>
              </a:rPr>
              <a:t>agus.maulana@upnvj.ac.id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3" t="29023" r="21713" b="29374"/>
          <a:stretch/>
        </p:blipFill>
        <p:spPr bwMode="auto">
          <a:xfrm>
            <a:off x="656001" y="3361854"/>
            <a:ext cx="315621" cy="223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D:\File Agus\VIDEO\Tutorial Mendeley\logo youtube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74" b="90000" l="0" r="100000">
                        <a14:foregroundMark x1="47609" y1="47826" x2="54022" y2="50543"/>
                        <a14:foregroundMark x1="40217" y1="35326" x2="49022" y2="53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3" y="3665179"/>
            <a:ext cx="384038" cy="38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62347" y="3665179"/>
            <a:ext cx="2012089" cy="3820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id-ID" b="1" dirty="0">
                <a:solidFill>
                  <a:schemeClr val="bg1"/>
                </a:solidFill>
                <a:latin typeface="Candara" pitchFamily="34" charset="0"/>
              </a:rPr>
              <a:t>Studi Akuntansi Syariah</a:t>
            </a:r>
          </a:p>
        </p:txBody>
      </p:sp>
    </p:spTree>
    <p:extLst>
      <p:ext uri="{BB962C8B-B14F-4D97-AF65-F5344CB8AC3E}">
        <p14:creationId xmlns:p14="http://schemas.microsoft.com/office/powerpoint/2010/main" val="826297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800" dirty="0"/>
              <a:t>Pembayaran Hutang</a:t>
            </a:r>
          </a:p>
        </p:txBody>
      </p:sp>
      <p:pic>
        <p:nvPicPr>
          <p:cNvPr id="5" name="Picture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" b="1063"/>
          <a:stretch>
            <a:fillRect/>
          </a:stretch>
        </p:blipFill>
        <p:spPr>
          <a:xfrm>
            <a:off x="295274" y="3858852"/>
            <a:ext cx="1000899" cy="5512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23320" y="1905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kern="1200" dirty="0">
                <a:solidFill>
                  <a:srgbClr val="92D050"/>
                </a:solidFill>
                <a:latin typeface="Arial" pitchFamily="34" charset="0"/>
                <a:ea typeface="+mj-ea"/>
                <a:cs typeface="Arial" pitchFamily="34" charset="0"/>
              </a:rPr>
              <a:t>6</a:t>
            </a:r>
            <a:endParaRPr lang="id-ID" sz="1100" dirty="0">
              <a:solidFill>
                <a:srgbClr val="92D05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548" y="923925"/>
            <a:ext cx="7101772" cy="397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94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47664" y="28575"/>
            <a:ext cx="7596336" cy="884466"/>
          </a:xfrm>
        </p:spPr>
        <p:txBody>
          <a:bodyPr/>
          <a:lstStyle/>
          <a:p>
            <a:r>
              <a:rPr lang="id-ID" sz="2800" dirty="0"/>
              <a:t>Pembayaran Piutang dengan </a:t>
            </a:r>
            <a:br>
              <a:rPr lang="id-ID" sz="2800" dirty="0"/>
            </a:br>
            <a:r>
              <a:rPr lang="id-ID" sz="2800" dirty="0"/>
              <a:t>Discount Tambahan</a:t>
            </a:r>
          </a:p>
        </p:txBody>
      </p:sp>
      <p:pic>
        <p:nvPicPr>
          <p:cNvPr id="5" name="Picture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" b="1063"/>
          <a:stretch>
            <a:fillRect/>
          </a:stretch>
        </p:blipFill>
        <p:spPr>
          <a:xfrm>
            <a:off x="295274" y="3858852"/>
            <a:ext cx="1000899" cy="5512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23320" y="1905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kern="1200" dirty="0">
                <a:solidFill>
                  <a:srgbClr val="92D050"/>
                </a:solidFill>
                <a:latin typeface="Arial" pitchFamily="34" charset="0"/>
                <a:ea typeface="+mj-ea"/>
                <a:cs typeface="Arial" pitchFamily="34" charset="0"/>
              </a:rPr>
              <a:t>7</a:t>
            </a:r>
            <a:endParaRPr lang="id-ID" sz="1100" dirty="0">
              <a:solidFill>
                <a:srgbClr val="92D05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820" y="1038225"/>
            <a:ext cx="6447905" cy="3933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3692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47664" y="28575"/>
            <a:ext cx="7596336" cy="884466"/>
          </a:xfrm>
        </p:spPr>
        <p:txBody>
          <a:bodyPr/>
          <a:lstStyle/>
          <a:p>
            <a:r>
              <a:rPr lang="id-ID" sz="2800" dirty="0"/>
              <a:t>Pengambilan Pribadi </a:t>
            </a:r>
            <a:r>
              <a:rPr lang="id-ID" sz="2800" i="1" dirty="0"/>
              <a:t>(Prive)</a:t>
            </a:r>
          </a:p>
        </p:txBody>
      </p:sp>
      <p:pic>
        <p:nvPicPr>
          <p:cNvPr id="5" name="Picture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" b="1063"/>
          <a:stretch>
            <a:fillRect/>
          </a:stretch>
        </p:blipFill>
        <p:spPr>
          <a:xfrm>
            <a:off x="295274" y="3858852"/>
            <a:ext cx="1000899" cy="5512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23320" y="1905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kern="1200" dirty="0">
                <a:solidFill>
                  <a:srgbClr val="92D050"/>
                </a:solidFill>
                <a:latin typeface="Arial" pitchFamily="34" charset="0"/>
                <a:ea typeface="+mj-ea"/>
                <a:cs typeface="Arial" pitchFamily="34" charset="0"/>
              </a:rPr>
              <a:t>8</a:t>
            </a:r>
            <a:endParaRPr lang="id-ID" sz="1100" dirty="0">
              <a:solidFill>
                <a:srgbClr val="92D05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989214"/>
            <a:ext cx="7367588" cy="3277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115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47664" y="133350"/>
            <a:ext cx="7596336" cy="884466"/>
          </a:xfrm>
        </p:spPr>
        <p:txBody>
          <a:bodyPr/>
          <a:lstStyle/>
          <a:p>
            <a:r>
              <a:rPr lang="it-IT" sz="2800" dirty="0"/>
              <a:t>Pencairan Giro – Giro Masuk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7824" y="987573"/>
            <a:ext cx="7496176" cy="2641451"/>
          </a:xfrm>
        </p:spPr>
        <p:txBody>
          <a:bodyPr/>
          <a:lstStyle/>
          <a:p>
            <a:r>
              <a:rPr lang="id-ID" b="1" dirty="0">
                <a:solidFill>
                  <a:srgbClr val="FFFF00"/>
                </a:solidFill>
              </a:rPr>
              <a:t>25 Januari 2016</a:t>
            </a:r>
          </a:p>
          <a:p>
            <a:endParaRPr lang="id-ID" dirty="0"/>
          </a:p>
          <a:p>
            <a:r>
              <a:rPr lang="id-ID" sz="2400" dirty="0"/>
              <a:t>Terjadi pencaian giro yang diterima pada </a:t>
            </a:r>
          </a:p>
          <a:p>
            <a:r>
              <a:rPr lang="id-ID" sz="2400" dirty="0"/>
              <a:t>tanggal 6 Januari 2016 dari PT. Sinar Abadi</a:t>
            </a:r>
          </a:p>
        </p:txBody>
      </p:sp>
      <p:pic>
        <p:nvPicPr>
          <p:cNvPr id="7" name="Picture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" b="1063"/>
          <a:stretch>
            <a:fillRect/>
          </a:stretch>
        </p:blipFill>
        <p:spPr>
          <a:xfrm>
            <a:off x="295274" y="3858852"/>
            <a:ext cx="1000899" cy="55122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723320" y="1905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kern="1200" dirty="0">
                <a:solidFill>
                  <a:srgbClr val="92D050"/>
                </a:solidFill>
                <a:latin typeface="Arial" pitchFamily="34" charset="0"/>
                <a:ea typeface="+mj-ea"/>
                <a:cs typeface="Arial" pitchFamily="34" charset="0"/>
              </a:rPr>
              <a:t>9</a:t>
            </a:r>
            <a:endParaRPr lang="id-ID" sz="11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532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47664" y="28575"/>
            <a:ext cx="7596336" cy="884466"/>
          </a:xfrm>
        </p:spPr>
        <p:txBody>
          <a:bodyPr/>
          <a:lstStyle/>
          <a:p>
            <a:r>
              <a:rPr lang="id-ID" sz="2800" i="1" dirty="0"/>
              <a:t>Write off</a:t>
            </a:r>
            <a:r>
              <a:rPr lang="id-ID" sz="2800" dirty="0"/>
              <a:t> Piutang </a:t>
            </a:r>
            <a:r>
              <a:rPr lang="id-ID" sz="1600" i="1" dirty="0">
                <a:solidFill>
                  <a:srgbClr val="FFFF00"/>
                </a:solidFill>
              </a:rPr>
              <a:t>(Tidak Sanggup Bayar)</a:t>
            </a:r>
            <a:endParaRPr lang="id-ID" sz="2800" i="1" dirty="0">
              <a:solidFill>
                <a:srgbClr val="FFFF00"/>
              </a:solidFill>
            </a:endParaRPr>
          </a:p>
        </p:txBody>
      </p:sp>
      <p:pic>
        <p:nvPicPr>
          <p:cNvPr id="5" name="Picture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" b="1063"/>
          <a:stretch>
            <a:fillRect/>
          </a:stretch>
        </p:blipFill>
        <p:spPr>
          <a:xfrm>
            <a:off x="295274" y="3858852"/>
            <a:ext cx="1000899" cy="5512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609020" y="19050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kern="1200" dirty="0">
                <a:solidFill>
                  <a:srgbClr val="92D050"/>
                </a:solidFill>
                <a:latin typeface="Arial" pitchFamily="34" charset="0"/>
                <a:ea typeface="+mj-ea"/>
                <a:cs typeface="Arial" pitchFamily="34" charset="0"/>
              </a:rPr>
              <a:t>10</a:t>
            </a:r>
            <a:endParaRPr lang="id-ID" sz="1100" dirty="0">
              <a:solidFill>
                <a:srgbClr val="92D05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741" y="1104899"/>
            <a:ext cx="7474767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418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47664" y="28575"/>
            <a:ext cx="7596336" cy="884466"/>
          </a:xfrm>
        </p:spPr>
        <p:txBody>
          <a:bodyPr/>
          <a:lstStyle/>
          <a:p>
            <a:r>
              <a:rPr lang="id-ID" sz="2800" dirty="0"/>
              <a:t>Setor Kas ke Bank</a:t>
            </a:r>
            <a:endParaRPr lang="id-ID" sz="2800" i="1" dirty="0">
              <a:solidFill>
                <a:srgbClr val="FFFF00"/>
              </a:solidFill>
            </a:endParaRPr>
          </a:p>
        </p:txBody>
      </p:sp>
      <p:pic>
        <p:nvPicPr>
          <p:cNvPr id="5" name="Picture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" b="1063"/>
          <a:stretch>
            <a:fillRect/>
          </a:stretch>
        </p:blipFill>
        <p:spPr>
          <a:xfrm>
            <a:off x="295274" y="3858852"/>
            <a:ext cx="1000899" cy="5512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675695" y="19050"/>
            <a:ext cx="510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kern="1200" dirty="0">
                <a:solidFill>
                  <a:srgbClr val="92D050"/>
                </a:solidFill>
                <a:latin typeface="Arial" pitchFamily="34" charset="0"/>
                <a:ea typeface="+mj-ea"/>
                <a:cs typeface="Arial" pitchFamily="34" charset="0"/>
              </a:rPr>
              <a:t>11</a:t>
            </a:r>
            <a:endParaRPr lang="id-ID" sz="1100" dirty="0">
              <a:solidFill>
                <a:srgbClr val="92D05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550" y="819150"/>
            <a:ext cx="7463250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1932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47664" y="28575"/>
            <a:ext cx="7596336" cy="884466"/>
          </a:xfrm>
        </p:spPr>
        <p:txBody>
          <a:bodyPr/>
          <a:lstStyle/>
          <a:p>
            <a:r>
              <a:rPr lang="id-ID" sz="2400" dirty="0"/>
              <a:t>Alokasi Biaya Sewa Kantor per-bulan</a:t>
            </a:r>
            <a:endParaRPr lang="id-ID" sz="2800" i="1" dirty="0">
              <a:solidFill>
                <a:srgbClr val="FFFF00"/>
              </a:solidFill>
            </a:endParaRPr>
          </a:p>
        </p:txBody>
      </p:sp>
      <p:pic>
        <p:nvPicPr>
          <p:cNvPr id="5" name="Picture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" b="1063"/>
          <a:stretch>
            <a:fillRect/>
          </a:stretch>
        </p:blipFill>
        <p:spPr>
          <a:xfrm>
            <a:off x="295274" y="3858852"/>
            <a:ext cx="1000899" cy="5512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609020" y="19050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kern="1200" dirty="0">
                <a:solidFill>
                  <a:srgbClr val="92D050"/>
                </a:solidFill>
                <a:latin typeface="Arial" pitchFamily="34" charset="0"/>
                <a:ea typeface="+mj-ea"/>
                <a:cs typeface="Arial" pitchFamily="34" charset="0"/>
              </a:rPr>
              <a:t>12</a:t>
            </a:r>
            <a:endParaRPr lang="id-ID" sz="1100" dirty="0">
              <a:solidFill>
                <a:srgbClr val="92D05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4" y="1319877"/>
            <a:ext cx="7362825" cy="3152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6051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47664" y="28575"/>
            <a:ext cx="7596336" cy="884466"/>
          </a:xfrm>
        </p:spPr>
        <p:txBody>
          <a:bodyPr/>
          <a:lstStyle/>
          <a:p>
            <a:r>
              <a:rPr lang="id-ID" sz="2400" dirty="0"/>
              <a:t>Pembayaran Gaji Kayawan</a:t>
            </a:r>
            <a:endParaRPr lang="id-ID" sz="2800" i="1" dirty="0">
              <a:solidFill>
                <a:srgbClr val="FFFF00"/>
              </a:solidFill>
            </a:endParaRPr>
          </a:p>
        </p:txBody>
      </p:sp>
      <p:pic>
        <p:nvPicPr>
          <p:cNvPr id="5" name="Picture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" b="1063"/>
          <a:stretch>
            <a:fillRect/>
          </a:stretch>
        </p:blipFill>
        <p:spPr>
          <a:xfrm>
            <a:off x="295274" y="3858852"/>
            <a:ext cx="1000899" cy="5512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609020" y="19050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kern="1200" dirty="0">
                <a:solidFill>
                  <a:srgbClr val="92D050"/>
                </a:solidFill>
                <a:latin typeface="Arial" pitchFamily="34" charset="0"/>
                <a:ea typeface="+mj-ea"/>
                <a:cs typeface="Arial" pitchFamily="34" charset="0"/>
              </a:rPr>
              <a:t>13</a:t>
            </a:r>
            <a:endParaRPr lang="id-ID" sz="1100" dirty="0">
              <a:solidFill>
                <a:srgbClr val="92D05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053" y="1276350"/>
            <a:ext cx="7332071" cy="327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030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b="1" dirty="0"/>
              <a:t>Tugas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id-ID" sz="1800" dirty="0"/>
              <a:t>Laporan Laba Rugi (standar)</a:t>
            </a:r>
          </a:p>
          <a:p>
            <a:r>
              <a:rPr lang="id-ID" sz="1800" dirty="0"/>
              <a:t>Laporan Neraca (standar)</a:t>
            </a:r>
          </a:p>
          <a:p>
            <a:r>
              <a:rPr lang="id-ID" sz="1800" dirty="0"/>
              <a:t>Daftar Jurnal Semua transaksi (1 -31 Jan 2016)</a:t>
            </a:r>
          </a:p>
        </p:txBody>
      </p:sp>
      <p:pic>
        <p:nvPicPr>
          <p:cNvPr id="5" name="Picture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" b="1063"/>
          <a:stretch>
            <a:fillRect/>
          </a:stretch>
        </p:blipFill>
        <p:spPr>
          <a:xfrm>
            <a:off x="295274" y="3858852"/>
            <a:ext cx="1000899" cy="55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04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968" y="1645472"/>
            <a:ext cx="3487495" cy="1940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5" name="Google Shape;135;p17" descr="Open Chromebook laptop computer"/>
          <p:cNvPicPr preferRelativeResize="0"/>
          <p:nvPr/>
        </p:nvPicPr>
        <p:blipFill rotWithShape="1">
          <a:blip r:embed="rId4">
            <a:alphaModFix/>
          </a:blip>
          <a:srcRect r="3344"/>
          <a:stretch/>
        </p:blipFill>
        <p:spPr>
          <a:xfrm>
            <a:off x="4606900" y="1399750"/>
            <a:ext cx="4537098" cy="282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7" descr="Portrait-oriented black smaptphone"/>
          <p:cNvPicPr preferRelativeResize="0"/>
          <p:nvPr/>
        </p:nvPicPr>
        <p:blipFill rotWithShape="1">
          <a:blip r:embed="rId5">
            <a:alphaModFix/>
          </a:blip>
          <a:srcRect r="19980"/>
          <a:stretch/>
        </p:blipFill>
        <p:spPr>
          <a:xfrm>
            <a:off x="8220926" y="2149750"/>
            <a:ext cx="923075" cy="2265601"/>
          </a:xfrm>
          <a:prstGeom prst="rect">
            <a:avLst/>
          </a:prstGeom>
          <a:noFill/>
          <a:ln>
            <a:noFill/>
          </a:ln>
          <a:effectLst>
            <a:reflection stA="20000" endPos="4000" fadeDir="5400012" sy="-100000" algn="bl" rotWithShape="0"/>
          </a:effectLst>
        </p:spPr>
      </p:pic>
      <p:sp>
        <p:nvSpPr>
          <p:cNvPr id="137" name="Google Shape;137;p17"/>
          <p:cNvSpPr txBox="1">
            <a:spLocks noGrp="1"/>
          </p:cNvSpPr>
          <p:nvPr>
            <p:ph type="title"/>
          </p:nvPr>
        </p:nvSpPr>
        <p:spPr>
          <a:xfrm>
            <a:off x="228600" y="1265284"/>
            <a:ext cx="4606900" cy="8844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600" dirty="0"/>
              <a:t>Praktika Akuntansi</a:t>
            </a:r>
            <a:endParaRPr sz="3600" dirty="0"/>
          </a:p>
        </p:txBody>
      </p:sp>
      <p:sp>
        <p:nvSpPr>
          <p:cNvPr id="138" name="Google Shape;138;p17"/>
          <p:cNvSpPr txBox="1">
            <a:spLocks noGrp="1"/>
          </p:cNvSpPr>
          <p:nvPr>
            <p:ph idx="1"/>
          </p:nvPr>
        </p:nvSpPr>
        <p:spPr>
          <a:xfrm>
            <a:off x="294025" y="2088159"/>
            <a:ext cx="4109789" cy="4606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id-ID" sz="2000" b="1" dirty="0">
                <a:solidFill>
                  <a:schemeClr val="accent6">
                    <a:lumMod val="75000"/>
                  </a:schemeClr>
                </a:solidFill>
              </a:rPr>
              <a:t>gus Maulana. S.Pd., M.S.Ak.</a:t>
            </a:r>
            <a:endParaRPr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" t="28015" r="58480"/>
          <a:stretch/>
        </p:blipFill>
        <p:spPr bwMode="auto">
          <a:xfrm>
            <a:off x="8284307" y="2318483"/>
            <a:ext cx="859691" cy="184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0647" y="4794295"/>
            <a:ext cx="6879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100" b="1" i="1" dirty="0">
                <a:solidFill>
                  <a:schemeClr val="bg1"/>
                </a:solidFill>
              </a:rPr>
              <a:t>Program Studi Akuntansi  - Universitas Pembangungan Nasional Veteran Jakarta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0741" y="3254425"/>
            <a:ext cx="3444948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b="1" dirty="0">
                <a:solidFill>
                  <a:schemeClr val="bg1"/>
                </a:solidFill>
                <a:latin typeface="Candara" pitchFamily="34" charset="0"/>
              </a:rPr>
              <a:t>agus.maulana@upnvj.ac.id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3" t="29023" r="21713" b="29374"/>
          <a:stretch/>
        </p:blipFill>
        <p:spPr bwMode="auto">
          <a:xfrm>
            <a:off x="322626" y="3361854"/>
            <a:ext cx="315621" cy="223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D:\File Agus\VIDEO\Tutorial Mendeley\logo youtube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74" b="90000" l="0" r="100000">
                        <a14:foregroundMark x1="47609" y1="47826" x2="54022" y2="50543"/>
                        <a14:foregroundMark x1="40217" y1="35326" x2="49022" y2="53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08" y="3608029"/>
            <a:ext cx="384038" cy="38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28972" y="3608029"/>
            <a:ext cx="2012089" cy="3820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id-ID" b="1" dirty="0">
                <a:solidFill>
                  <a:schemeClr val="bg1"/>
                </a:solidFill>
                <a:latin typeface="Candara" pitchFamily="34" charset="0"/>
              </a:rPr>
              <a:t>Studi Akuntansi Syariah</a:t>
            </a:r>
          </a:p>
        </p:txBody>
      </p:sp>
    </p:spTree>
    <p:extLst>
      <p:ext uri="{BB962C8B-B14F-4D97-AF65-F5344CB8AC3E}">
        <p14:creationId xmlns:p14="http://schemas.microsoft.com/office/powerpoint/2010/main" val="2602221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87839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latinLnBrk="1">
              <a:buClrTx/>
              <a:buFontTx/>
              <a:buNone/>
            </a:pPr>
            <a:r>
              <a:rPr lang="en-US" altLang="ko-KR" sz="8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맑은 고딕"/>
                <a:cs typeface="Arial" pitchFamily="34" charset="0"/>
              </a:rPr>
              <a:t>ALLPPT.com _ Free PowerPoint Templates, Diagrams and Charts</a:t>
            </a:r>
            <a:endParaRPr lang="ko-KR" altLang="en-US" sz="800" kern="12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ea typeface="맑은 고딕"/>
              <a:cs typeface="Arial" pitchFamily="34" charset="0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" b="1063"/>
          <a:stretch>
            <a:fillRect/>
          </a:stretch>
        </p:blipFill>
        <p:spPr/>
      </p:pic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1" b="11611"/>
          <a:stretch>
            <a:fillRect/>
          </a:stretch>
        </p:blipFill>
        <p:spPr/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5505062" y="59015"/>
            <a:ext cx="403549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1">
              <a:buClrTx/>
              <a:buFontTx/>
              <a:buNone/>
            </a:pPr>
            <a:r>
              <a:rPr lang="id-ID" altLang="ko-KR" sz="4800" b="1" kern="1200" dirty="0">
                <a:solidFill>
                  <a:prstClr val="white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Mencatat</a:t>
            </a:r>
          </a:p>
          <a:p>
            <a:pPr latinLnBrk="1">
              <a:buClrTx/>
              <a:buFontTx/>
              <a:buNone/>
            </a:pPr>
            <a:r>
              <a:rPr lang="id-ID" altLang="ko-KR" sz="4800" b="1" kern="1200" dirty="0">
                <a:solidFill>
                  <a:prstClr val="white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Transaksi</a:t>
            </a:r>
          </a:p>
          <a:p>
            <a:pPr latinLnBrk="1">
              <a:buClrTx/>
              <a:buFontTx/>
              <a:buNone/>
            </a:pPr>
            <a:r>
              <a:rPr lang="id-ID" altLang="ko-KR" sz="4800" b="1" kern="1200" dirty="0">
                <a:solidFill>
                  <a:prstClr val="white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Perusahaan Jasa</a:t>
            </a:r>
            <a:endParaRPr lang="en-US" altLang="ko-KR" sz="4800" b="1" kern="1200" dirty="0">
              <a:solidFill>
                <a:prstClr val="white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12470" y="3472905"/>
            <a:ext cx="34270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altLang="ko-KR" sz="2800" b="1" kern="1200" dirty="0">
                <a:solidFill>
                  <a:srgbClr val="FFC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Zahir Accounting 6</a:t>
            </a:r>
            <a:endParaRPr lang="id-ID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89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928" y="0"/>
            <a:ext cx="9144000" cy="884466"/>
          </a:xfrm>
        </p:spPr>
        <p:txBody>
          <a:bodyPr/>
          <a:lstStyle/>
          <a:p>
            <a:r>
              <a:rPr lang="id-ID" sz="3200" dirty="0"/>
              <a:t>Transaksi Perusahaan Jasa</a:t>
            </a:r>
            <a:endParaRPr lang="id-ID" dirty="0"/>
          </a:p>
        </p:txBody>
      </p:sp>
      <p:sp>
        <p:nvSpPr>
          <p:cNvPr id="7" name="Freeform 6"/>
          <p:cNvSpPr/>
          <p:nvPr/>
        </p:nvSpPr>
        <p:spPr>
          <a:xfrm>
            <a:off x="190757" y="1197330"/>
            <a:ext cx="1612771" cy="967662"/>
          </a:xfrm>
          <a:custGeom>
            <a:avLst/>
            <a:gdLst>
              <a:gd name="connsiteX0" fmla="*/ 0 w 1612771"/>
              <a:gd name="connsiteY0" fmla="*/ 0 h 967662"/>
              <a:gd name="connsiteX1" fmla="*/ 1612771 w 1612771"/>
              <a:gd name="connsiteY1" fmla="*/ 0 h 967662"/>
              <a:gd name="connsiteX2" fmla="*/ 1612771 w 1612771"/>
              <a:gd name="connsiteY2" fmla="*/ 967662 h 967662"/>
              <a:gd name="connsiteX3" fmla="*/ 0 w 1612771"/>
              <a:gd name="connsiteY3" fmla="*/ 967662 h 967662"/>
              <a:gd name="connsiteX4" fmla="*/ 0 w 1612771"/>
              <a:gd name="connsiteY4" fmla="*/ 0 h 96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2771" h="967662">
                <a:moveTo>
                  <a:pt x="0" y="0"/>
                </a:moveTo>
                <a:lnTo>
                  <a:pt x="1612771" y="0"/>
                </a:lnTo>
                <a:lnTo>
                  <a:pt x="1612771" y="967662"/>
                </a:lnTo>
                <a:lnTo>
                  <a:pt x="0" y="9676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1400" kern="1200" dirty="0"/>
              <a:t>Pembayaran Sewa dimuka</a:t>
            </a:r>
          </a:p>
        </p:txBody>
      </p:sp>
      <p:sp>
        <p:nvSpPr>
          <p:cNvPr id="8" name="Freeform 7"/>
          <p:cNvSpPr/>
          <p:nvPr/>
        </p:nvSpPr>
        <p:spPr>
          <a:xfrm>
            <a:off x="1964805" y="1197330"/>
            <a:ext cx="1612771" cy="967662"/>
          </a:xfrm>
          <a:custGeom>
            <a:avLst/>
            <a:gdLst>
              <a:gd name="connsiteX0" fmla="*/ 0 w 1612771"/>
              <a:gd name="connsiteY0" fmla="*/ 0 h 967662"/>
              <a:gd name="connsiteX1" fmla="*/ 1612771 w 1612771"/>
              <a:gd name="connsiteY1" fmla="*/ 0 h 967662"/>
              <a:gd name="connsiteX2" fmla="*/ 1612771 w 1612771"/>
              <a:gd name="connsiteY2" fmla="*/ 967662 h 967662"/>
              <a:gd name="connsiteX3" fmla="*/ 0 w 1612771"/>
              <a:gd name="connsiteY3" fmla="*/ 967662 h 967662"/>
              <a:gd name="connsiteX4" fmla="*/ 0 w 1612771"/>
              <a:gd name="connsiteY4" fmla="*/ 0 h 96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2771" h="967662">
                <a:moveTo>
                  <a:pt x="0" y="0"/>
                </a:moveTo>
                <a:lnTo>
                  <a:pt x="1612771" y="0"/>
                </a:lnTo>
                <a:lnTo>
                  <a:pt x="1612771" y="967662"/>
                </a:lnTo>
                <a:lnTo>
                  <a:pt x="0" y="9676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1400" kern="1200"/>
              <a:t>Pembelian Aktiva Tetap</a:t>
            </a:r>
          </a:p>
        </p:txBody>
      </p:sp>
      <p:sp>
        <p:nvSpPr>
          <p:cNvPr id="9" name="Freeform 8"/>
          <p:cNvSpPr/>
          <p:nvPr/>
        </p:nvSpPr>
        <p:spPr>
          <a:xfrm>
            <a:off x="3738853" y="1197330"/>
            <a:ext cx="1612771" cy="967662"/>
          </a:xfrm>
          <a:custGeom>
            <a:avLst/>
            <a:gdLst>
              <a:gd name="connsiteX0" fmla="*/ 0 w 1612771"/>
              <a:gd name="connsiteY0" fmla="*/ 0 h 967662"/>
              <a:gd name="connsiteX1" fmla="*/ 1612771 w 1612771"/>
              <a:gd name="connsiteY1" fmla="*/ 0 h 967662"/>
              <a:gd name="connsiteX2" fmla="*/ 1612771 w 1612771"/>
              <a:gd name="connsiteY2" fmla="*/ 967662 h 967662"/>
              <a:gd name="connsiteX3" fmla="*/ 0 w 1612771"/>
              <a:gd name="connsiteY3" fmla="*/ 967662 h 967662"/>
              <a:gd name="connsiteX4" fmla="*/ 0 w 1612771"/>
              <a:gd name="connsiteY4" fmla="*/ 0 h 96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2771" h="967662">
                <a:moveTo>
                  <a:pt x="0" y="0"/>
                </a:moveTo>
                <a:lnTo>
                  <a:pt x="1612771" y="0"/>
                </a:lnTo>
                <a:lnTo>
                  <a:pt x="1612771" y="967662"/>
                </a:lnTo>
                <a:lnTo>
                  <a:pt x="0" y="9676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1400" kern="1200"/>
              <a:t>Pembayaran Piutang dengan Giro</a:t>
            </a:r>
          </a:p>
        </p:txBody>
      </p:sp>
      <p:sp>
        <p:nvSpPr>
          <p:cNvPr id="10" name="Freeform 9"/>
          <p:cNvSpPr/>
          <p:nvPr/>
        </p:nvSpPr>
        <p:spPr>
          <a:xfrm>
            <a:off x="5512902" y="1197330"/>
            <a:ext cx="1612771" cy="967662"/>
          </a:xfrm>
          <a:custGeom>
            <a:avLst/>
            <a:gdLst>
              <a:gd name="connsiteX0" fmla="*/ 0 w 1612771"/>
              <a:gd name="connsiteY0" fmla="*/ 0 h 967662"/>
              <a:gd name="connsiteX1" fmla="*/ 1612771 w 1612771"/>
              <a:gd name="connsiteY1" fmla="*/ 0 h 967662"/>
              <a:gd name="connsiteX2" fmla="*/ 1612771 w 1612771"/>
              <a:gd name="connsiteY2" fmla="*/ 967662 h 967662"/>
              <a:gd name="connsiteX3" fmla="*/ 0 w 1612771"/>
              <a:gd name="connsiteY3" fmla="*/ 967662 h 967662"/>
              <a:gd name="connsiteX4" fmla="*/ 0 w 1612771"/>
              <a:gd name="connsiteY4" fmla="*/ 0 h 96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2771" h="967662">
                <a:moveTo>
                  <a:pt x="0" y="0"/>
                </a:moveTo>
                <a:lnTo>
                  <a:pt x="1612771" y="0"/>
                </a:lnTo>
                <a:lnTo>
                  <a:pt x="1612771" y="967662"/>
                </a:lnTo>
                <a:lnTo>
                  <a:pt x="0" y="9676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1400" kern="1200"/>
              <a:t>Pembayaran Biaya Operasional</a:t>
            </a:r>
          </a:p>
        </p:txBody>
      </p:sp>
      <p:sp>
        <p:nvSpPr>
          <p:cNvPr id="11" name="Freeform 10"/>
          <p:cNvSpPr/>
          <p:nvPr/>
        </p:nvSpPr>
        <p:spPr>
          <a:xfrm>
            <a:off x="7286950" y="1197330"/>
            <a:ext cx="1612771" cy="967662"/>
          </a:xfrm>
          <a:custGeom>
            <a:avLst/>
            <a:gdLst>
              <a:gd name="connsiteX0" fmla="*/ 0 w 1612771"/>
              <a:gd name="connsiteY0" fmla="*/ 0 h 967662"/>
              <a:gd name="connsiteX1" fmla="*/ 1612771 w 1612771"/>
              <a:gd name="connsiteY1" fmla="*/ 0 h 967662"/>
              <a:gd name="connsiteX2" fmla="*/ 1612771 w 1612771"/>
              <a:gd name="connsiteY2" fmla="*/ 967662 h 967662"/>
              <a:gd name="connsiteX3" fmla="*/ 0 w 1612771"/>
              <a:gd name="connsiteY3" fmla="*/ 967662 h 967662"/>
              <a:gd name="connsiteX4" fmla="*/ 0 w 1612771"/>
              <a:gd name="connsiteY4" fmla="*/ 0 h 96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2771" h="967662">
                <a:moveTo>
                  <a:pt x="0" y="0"/>
                </a:moveTo>
                <a:lnTo>
                  <a:pt x="1612771" y="0"/>
                </a:lnTo>
                <a:lnTo>
                  <a:pt x="1612771" y="967662"/>
                </a:lnTo>
                <a:lnTo>
                  <a:pt x="0" y="9676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1400" kern="1200" dirty="0"/>
              <a:t>Penjualan Tunai dengan Diskon</a:t>
            </a:r>
          </a:p>
        </p:txBody>
      </p:sp>
      <p:sp>
        <p:nvSpPr>
          <p:cNvPr id="12" name="Freeform 11"/>
          <p:cNvSpPr/>
          <p:nvPr/>
        </p:nvSpPr>
        <p:spPr>
          <a:xfrm>
            <a:off x="190757" y="2326270"/>
            <a:ext cx="1612771" cy="967662"/>
          </a:xfrm>
          <a:custGeom>
            <a:avLst/>
            <a:gdLst>
              <a:gd name="connsiteX0" fmla="*/ 0 w 1612771"/>
              <a:gd name="connsiteY0" fmla="*/ 0 h 967662"/>
              <a:gd name="connsiteX1" fmla="*/ 1612771 w 1612771"/>
              <a:gd name="connsiteY1" fmla="*/ 0 h 967662"/>
              <a:gd name="connsiteX2" fmla="*/ 1612771 w 1612771"/>
              <a:gd name="connsiteY2" fmla="*/ 967662 h 967662"/>
              <a:gd name="connsiteX3" fmla="*/ 0 w 1612771"/>
              <a:gd name="connsiteY3" fmla="*/ 967662 h 967662"/>
              <a:gd name="connsiteX4" fmla="*/ 0 w 1612771"/>
              <a:gd name="connsiteY4" fmla="*/ 0 h 96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2771" h="967662">
                <a:moveTo>
                  <a:pt x="0" y="0"/>
                </a:moveTo>
                <a:lnTo>
                  <a:pt x="1612771" y="0"/>
                </a:lnTo>
                <a:lnTo>
                  <a:pt x="1612771" y="967662"/>
                </a:lnTo>
                <a:lnTo>
                  <a:pt x="0" y="9676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1400" kern="1200"/>
              <a:t>Pembayaran Hutang</a:t>
            </a:r>
          </a:p>
        </p:txBody>
      </p:sp>
      <p:sp>
        <p:nvSpPr>
          <p:cNvPr id="13" name="Freeform 12"/>
          <p:cNvSpPr/>
          <p:nvPr/>
        </p:nvSpPr>
        <p:spPr>
          <a:xfrm>
            <a:off x="1964805" y="2326270"/>
            <a:ext cx="1612771" cy="967662"/>
          </a:xfrm>
          <a:custGeom>
            <a:avLst/>
            <a:gdLst>
              <a:gd name="connsiteX0" fmla="*/ 0 w 1612771"/>
              <a:gd name="connsiteY0" fmla="*/ 0 h 967662"/>
              <a:gd name="connsiteX1" fmla="*/ 1612771 w 1612771"/>
              <a:gd name="connsiteY1" fmla="*/ 0 h 967662"/>
              <a:gd name="connsiteX2" fmla="*/ 1612771 w 1612771"/>
              <a:gd name="connsiteY2" fmla="*/ 967662 h 967662"/>
              <a:gd name="connsiteX3" fmla="*/ 0 w 1612771"/>
              <a:gd name="connsiteY3" fmla="*/ 967662 h 967662"/>
              <a:gd name="connsiteX4" fmla="*/ 0 w 1612771"/>
              <a:gd name="connsiteY4" fmla="*/ 0 h 96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2771" h="967662">
                <a:moveTo>
                  <a:pt x="0" y="0"/>
                </a:moveTo>
                <a:lnTo>
                  <a:pt x="1612771" y="0"/>
                </a:lnTo>
                <a:lnTo>
                  <a:pt x="1612771" y="967662"/>
                </a:lnTo>
                <a:lnTo>
                  <a:pt x="0" y="9676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1400" kern="1200" dirty="0"/>
              <a:t>Pembayaran Piutang dengan Diskon</a:t>
            </a:r>
          </a:p>
        </p:txBody>
      </p:sp>
      <p:sp>
        <p:nvSpPr>
          <p:cNvPr id="14" name="Freeform 13"/>
          <p:cNvSpPr/>
          <p:nvPr/>
        </p:nvSpPr>
        <p:spPr>
          <a:xfrm>
            <a:off x="3738853" y="2326270"/>
            <a:ext cx="1612771" cy="967662"/>
          </a:xfrm>
          <a:custGeom>
            <a:avLst/>
            <a:gdLst>
              <a:gd name="connsiteX0" fmla="*/ 0 w 1612771"/>
              <a:gd name="connsiteY0" fmla="*/ 0 h 967662"/>
              <a:gd name="connsiteX1" fmla="*/ 1612771 w 1612771"/>
              <a:gd name="connsiteY1" fmla="*/ 0 h 967662"/>
              <a:gd name="connsiteX2" fmla="*/ 1612771 w 1612771"/>
              <a:gd name="connsiteY2" fmla="*/ 967662 h 967662"/>
              <a:gd name="connsiteX3" fmla="*/ 0 w 1612771"/>
              <a:gd name="connsiteY3" fmla="*/ 967662 h 967662"/>
              <a:gd name="connsiteX4" fmla="*/ 0 w 1612771"/>
              <a:gd name="connsiteY4" fmla="*/ 0 h 96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2771" h="967662">
                <a:moveTo>
                  <a:pt x="0" y="0"/>
                </a:moveTo>
                <a:lnTo>
                  <a:pt x="1612771" y="0"/>
                </a:lnTo>
                <a:lnTo>
                  <a:pt x="1612771" y="967662"/>
                </a:lnTo>
                <a:lnTo>
                  <a:pt x="0" y="9676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1400" kern="1200" dirty="0"/>
              <a:t>Pengambilan Pribadi </a:t>
            </a:r>
            <a:r>
              <a:rPr lang="id-ID" sz="1400" i="1" kern="1200" dirty="0"/>
              <a:t>(Prive)</a:t>
            </a:r>
          </a:p>
        </p:txBody>
      </p:sp>
      <p:sp>
        <p:nvSpPr>
          <p:cNvPr id="15" name="Freeform 14"/>
          <p:cNvSpPr/>
          <p:nvPr/>
        </p:nvSpPr>
        <p:spPr>
          <a:xfrm>
            <a:off x="5512902" y="2326270"/>
            <a:ext cx="1612771" cy="967662"/>
          </a:xfrm>
          <a:custGeom>
            <a:avLst/>
            <a:gdLst>
              <a:gd name="connsiteX0" fmla="*/ 0 w 1612771"/>
              <a:gd name="connsiteY0" fmla="*/ 0 h 967662"/>
              <a:gd name="connsiteX1" fmla="*/ 1612771 w 1612771"/>
              <a:gd name="connsiteY1" fmla="*/ 0 h 967662"/>
              <a:gd name="connsiteX2" fmla="*/ 1612771 w 1612771"/>
              <a:gd name="connsiteY2" fmla="*/ 967662 h 967662"/>
              <a:gd name="connsiteX3" fmla="*/ 0 w 1612771"/>
              <a:gd name="connsiteY3" fmla="*/ 967662 h 967662"/>
              <a:gd name="connsiteX4" fmla="*/ 0 w 1612771"/>
              <a:gd name="connsiteY4" fmla="*/ 0 h 96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2771" h="967662">
                <a:moveTo>
                  <a:pt x="0" y="0"/>
                </a:moveTo>
                <a:lnTo>
                  <a:pt x="1612771" y="0"/>
                </a:lnTo>
                <a:lnTo>
                  <a:pt x="1612771" y="967662"/>
                </a:lnTo>
                <a:lnTo>
                  <a:pt x="0" y="9676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1400" kern="1200"/>
              <a:t>Pencairan Giro</a:t>
            </a:r>
          </a:p>
        </p:txBody>
      </p:sp>
      <p:sp>
        <p:nvSpPr>
          <p:cNvPr id="16" name="Freeform 15"/>
          <p:cNvSpPr/>
          <p:nvPr/>
        </p:nvSpPr>
        <p:spPr>
          <a:xfrm>
            <a:off x="7286950" y="2326270"/>
            <a:ext cx="1612771" cy="967662"/>
          </a:xfrm>
          <a:custGeom>
            <a:avLst/>
            <a:gdLst>
              <a:gd name="connsiteX0" fmla="*/ 0 w 1612771"/>
              <a:gd name="connsiteY0" fmla="*/ 0 h 967662"/>
              <a:gd name="connsiteX1" fmla="*/ 1612771 w 1612771"/>
              <a:gd name="connsiteY1" fmla="*/ 0 h 967662"/>
              <a:gd name="connsiteX2" fmla="*/ 1612771 w 1612771"/>
              <a:gd name="connsiteY2" fmla="*/ 967662 h 967662"/>
              <a:gd name="connsiteX3" fmla="*/ 0 w 1612771"/>
              <a:gd name="connsiteY3" fmla="*/ 967662 h 967662"/>
              <a:gd name="connsiteX4" fmla="*/ 0 w 1612771"/>
              <a:gd name="connsiteY4" fmla="*/ 0 h 96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2771" h="967662">
                <a:moveTo>
                  <a:pt x="0" y="0"/>
                </a:moveTo>
                <a:lnTo>
                  <a:pt x="1612771" y="0"/>
                </a:lnTo>
                <a:lnTo>
                  <a:pt x="1612771" y="967662"/>
                </a:lnTo>
                <a:lnTo>
                  <a:pt x="0" y="9676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1400" i="1" kern="1200" dirty="0"/>
              <a:t>Write off</a:t>
            </a:r>
            <a:r>
              <a:rPr lang="id-ID" sz="1400" kern="1200" dirty="0"/>
              <a:t>  Piutang</a:t>
            </a:r>
          </a:p>
        </p:txBody>
      </p:sp>
      <p:sp>
        <p:nvSpPr>
          <p:cNvPr id="17" name="Freeform 16"/>
          <p:cNvSpPr/>
          <p:nvPr/>
        </p:nvSpPr>
        <p:spPr>
          <a:xfrm>
            <a:off x="1964805" y="3455210"/>
            <a:ext cx="1612771" cy="967662"/>
          </a:xfrm>
          <a:custGeom>
            <a:avLst/>
            <a:gdLst>
              <a:gd name="connsiteX0" fmla="*/ 0 w 1612771"/>
              <a:gd name="connsiteY0" fmla="*/ 0 h 967662"/>
              <a:gd name="connsiteX1" fmla="*/ 1612771 w 1612771"/>
              <a:gd name="connsiteY1" fmla="*/ 0 h 967662"/>
              <a:gd name="connsiteX2" fmla="*/ 1612771 w 1612771"/>
              <a:gd name="connsiteY2" fmla="*/ 967662 h 967662"/>
              <a:gd name="connsiteX3" fmla="*/ 0 w 1612771"/>
              <a:gd name="connsiteY3" fmla="*/ 967662 h 967662"/>
              <a:gd name="connsiteX4" fmla="*/ 0 w 1612771"/>
              <a:gd name="connsiteY4" fmla="*/ 0 h 96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2771" h="967662">
                <a:moveTo>
                  <a:pt x="0" y="0"/>
                </a:moveTo>
                <a:lnTo>
                  <a:pt x="1612771" y="0"/>
                </a:lnTo>
                <a:lnTo>
                  <a:pt x="1612771" y="967662"/>
                </a:lnTo>
                <a:lnTo>
                  <a:pt x="0" y="9676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1400" kern="1200"/>
              <a:t>Setoran Kas ke Bank</a:t>
            </a:r>
          </a:p>
        </p:txBody>
      </p:sp>
      <p:sp>
        <p:nvSpPr>
          <p:cNvPr id="18" name="Freeform 17"/>
          <p:cNvSpPr/>
          <p:nvPr/>
        </p:nvSpPr>
        <p:spPr>
          <a:xfrm>
            <a:off x="3738853" y="3455210"/>
            <a:ext cx="1612771" cy="967662"/>
          </a:xfrm>
          <a:custGeom>
            <a:avLst/>
            <a:gdLst>
              <a:gd name="connsiteX0" fmla="*/ 0 w 1612771"/>
              <a:gd name="connsiteY0" fmla="*/ 0 h 967662"/>
              <a:gd name="connsiteX1" fmla="*/ 1612771 w 1612771"/>
              <a:gd name="connsiteY1" fmla="*/ 0 h 967662"/>
              <a:gd name="connsiteX2" fmla="*/ 1612771 w 1612771"/>
              <a:gd name="connsiteY2" fmla="*/ 967662 h 967662"/>
              <a:gd name="connsiteX3" fmla="*/ 0 w 1612771"/>
              <a:gd name="connsiteY3" fmla="*/ 967662 h 967662"/>
              <a:gd name="connsiteX4" fmla="*/ 0 w 1612771"/>
              <a:gd name="connsiteY4" fmla="*/ 0 h 96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2771" h="967662">
                <a:moveTo>
                  <a:pt x="0" y="0"/>
                </a:moveTo>
                <a:lnTo>
                  <a:pt x="1612771" y="0"/>
                </a:lnTo>
                <a:lnTo>
                  <a:pt x="1612771" y="967662"/>
                </a:lnTo>
                <a:lnTo>
                  <a:pt x="0" y="9676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1400" kern="1200" dirty="0"/>
              <a:t>Alokasi Biaya Sewa Kantor per-bulan</a:t>
            </a:r>
          </a:p>
        </p:txBody>
      </p:sp>
      <p:sp>
        <p:nvSpPr>
          <p:cNvPr id="19" name="Freeform 18"/>
          <p:cNvSpPr/>
          <p:nvPr/>
        </p:nvSpPr>
        <p:spPr>
          <a:xfrm>
            <a:off x="5512902" y="3455210"/>
            <a:ext cx="1612771" cy="967662"/>
          </a:xfrm>
          <a:custGeom>
            <a:avLst/>
            <a:gdLst>
              <a:gd name="connsiteX0" fmla="*/ 0 w 1612771"/>
              <a:gd name="connsiteY0" fmla="*/ 0 h 967662"/>
              <a:gd name="connsiteX1" fmla="*/ 1612771 w 1612771"/>
              <a:gd name="connsiteY1" fmla="*/ 0 h 967662"/>
              <a:gd name="connsiteX2" fmla="*/ 1612771 w 1612771"/>
              <a:gd name="connsiteY2" fmla="*/ 967662 h 967662"/>
              <a:gd name="connsiteX3" fmla="*/ 0 w 1612771"/>
              <a:gd name="connsiteY3" fmla="*/ 967662 h 967662"/>
              <a:gd name="connsiteX4" fmla="*/ 0 w 1612771"/>
              <a:gd name="connsiteY4" fmla="*/ 0 h 96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2771" h="967662">
                <a:moveTo>
                  <a:pt x="0" y="0"/>
                </a:moveTo>
                <a:lnTo>
                  <a:pt x="1612771" y="0"/>
                </a:lnTo>
                <a:lnTo>
                  <a:pt x="1612771" y="967662"/>
                </a:lnTo>
                <a:lnTo>
                  <a:pt x="0" y="9676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1400" kern="1200" dirty="0"/>
              <a:t>Pembayaran Gaji Kayawan</a:t>
            </a:r>
          </a:p>
        </p:txBody>
      </p:sp>
    </p:spTree>
    <p:extLst>
      <p:ext uri="{BB962C8B-B14F-4D97-AF65-F5344CB8AC3E}">
        <p14:creationId xmlns:p14="http://schemas.microsoft.com/office/powerpoint/2010/main" val="284734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5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49263" indent="-449263" algn="l"/>
            <a:r>
              <a:rPr lang="id-ID" sz="3200" dirty="0"/>
              <a:t>1. Informasi Perusahaan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53250" y="1510888"/>
            <a:ext cx="8236750" cy="2565812"/>
          </a:xfrm>
        </p:spPr>
        <p:txBody>
          <a:bodyPr/>
          <a:lstStyle/>
          <a:p>
            <a:r>
              <a:rPr lang="id-ID" sz="1800" dirty="0"/>
              <a:t>Nama Perusahaan 	: Rudy Travel  </a:t>
            </a:r>
            <a:r>
              <a:rPr lang="id-ID" sz="1800" b="1" dirty="0">
                <a:solidFill>
                  <a:srgbClr val="FFFF00"/>
                </a:solidFill>
              </a:rPr>
              <a:t>(tambahkan 3 digit terakhir NIM)</a:t>
            </a:r>
          </a:p>
          <a:p>
            <a:r>
              <a:rPr lang="fi-FI" sz="1800" dirty="0"/>
              <a:t>Alamat </a:t>
            </a:r>
            <a:r>
              <a:rPr lang="id-ID" sz="1800" dirty="0"/>
              <a:t>		</a:t>
            </a:r>
            <a:r>
              <a:rPr lang="fi-FI" sz="1800" dirty="0"/>
              <a:t>: Jl. Kemang Selatan 1C No. 20 Jakarta selatan</a:t>
            </a:r>
          </a:p>
          <a:p>
            <a:r>
              <a:rPr lang="id-ID" sz="1800" dirty="0"/>
              <a:t>Kode pos 		: 12345</a:t>
            </a:r>
          </a:p>
          <a:p>
            <a:r>
              <a:rPr lang="id-ID" sz="1800" dirty="0"/>
              <a:t>Jenis Usaha 		: Jasa Travel</a:t>
            </a:r>
          </a:p>
          <a:p>
            <a:r>
              <a:rPr lang="id-ID" sz="1800" dirty="0"/>
              <a:t>Menggunakan Zahir 	: 1 Januari 2016</a:t>
            </a:r>
          </a:p>
          <a:p>
            <a:r>
              <a:rPr lang="id-ID" sz="1800" dirty="0"/>
              <a:t>Periode Akuntansi 	: Januari – Desember 2016</a:t>
            </a:r>
          </a:p>
          <a:p>
            <a:r>
              <a:rPr lang="id-ID" sz="1800" dirty="0"/>
              <a:t>Mata Uang Fungsional: Rupiah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2302737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ln w="9525">
            <a:noFill/>
          </a:ln>
        </p:spPr>
        <p:txBody>
          <a:bodyPr/>
          <a:lstStyle/>
          <a:p>
            <a:r>
              <a:rPr lang="id-ID" sz="3200" dirty="0"/>
              <a:t>Pembayaran Sewa dimuka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311" y="834050"/>
            <a:ext cx="6966063" cy="330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" b="1063"/>
          <a:stretch>
            <a:fillRect/>
          </a:stretch>
        </p:blipFill>
        <p:spPr>
          <a:xfrm>
            <a:off x="295274" y="3858852"/>
            <a:ext cx="1000899" cy="55122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723320" y="1905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kern="1200" dirty="0">
                <a:solidFill>
                  <a:srgbClr val="92D050"/>
                </a:solidFill>
                <a:latin typeface="Arial" pitchFamily="34" charset="0"/>
                <a:ea typeface="+mj-ea"/>
                <a:cs typeface="Arial" pitchFamily="34" charset="0"/>
              </a:rPr>
              <a:t>1</a:t>
            </a:r>
            <a:endParaRPr lang="id-ID" sz="1100" dirty="0">
              <a:solidFill>
                <a:srgbClr val="92D05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43775" y="2790825"/>
            <a:ext cx="857250" cy="32385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extBox 2"/>
          <p:cNvSpPr txBox="1"/>
          <p:nvPr/>
        </p:nvSpPr>
        <p:spPr>
          <a:xfrm>
            <a:off x="1749310" y="4218218"/>
            <a:ext cx="69660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>
                <a:solidFill>
                  <a:srgbClr val="FFFF00"/>
                </a:solidFill>
              </a:rPr>
              <a:t>Note:</a:t>
            </a:r>
          </a:p>
          <a:p>
            <a:endParaRPr lang="id-ID" dirty="0">
              <a:solidFill>
                <a:srgbClr val="FFFF00"/>
              </a:solidFill>
            </a:endParaRPr>
          </a:p>
          <a:p>
            <a:r>
              <a:rPr lang="id-ID" dirty="0">
                <a:solidFill>
                  <a:srgbClr val="FFFF00"/>
                </a:solidFill>
              </a:rPr>
              <a:t>Ganti nama vendor (Bpk. Ahmad Riyadi), dengan nama anda sendiri</a:t>
            </a:r>
          </a:p>
        </p:txBody>
      </p:sp>
      <p:sp>
        <p:nvSpPr>
          <p:cNvPr id="9" name="Rectangle 8"/>
          <p:cNvSpPr/>
          <p:nvPr/>
        </p:nvSpPr>
        <p:spPr>
          <a:xfrm>
            <a:off x="2809874" y="2289675"/>
            <a:ext cx="1628775" cy="32385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81391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200" dirty="0"/>
              <a:t>Pembelian Aktiva Tetap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048495"/>
            <a:ext cx="5862638" cy="395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" b="1063"/>
          <a:stretch>
            <a:fillRect/>
          </a:stretch>
        </p:blipFill>
        <p:spPr>
          <a:xfrm>
            <a:off x="295274" y="3858852"/>
            <a:ext cx="1000899" cy="5512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23320" y="1905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kern="1200" dirty="0">
                <a:solidFill>
                  <a:srgbClr val="92D050"/>
                </a:solidFill>
                <a:latin typeface="Arial" pitchFamily="34" charset="0"/>
                <a:ea typeface="+mj-ea"/>
                <a:cs typeface="Arial" pitchFamily="34" charset="0"/>
              </a:rPr>
              <a:t>2</a:t>
            </a:r>
            <a:endParaRPr lang="id-ID" sz="1100" dirty="0">
              <a:solidFill>
                <a:srgbClr val="92D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91275" y="1695450"/>
            <a:ext cx="857250" cy="32385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0B171B-90E0-4118-A508-4A17DA6E30BF}"/>
              </a:ext>
            </a:extLst>
          </p:cNvPr>
          <p:cNvSpPr txBox="1"/>
          <p:nvPr/>
        </p:nvSpPr>
        <p:spPr>
          <a:xfrm>
            <a:off x="7666074" y="2019300"/>
            <a:ext cx="14134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</a:rPr>
              <a:t>Setelah input di </a:t>
            </a:r>
            <a:r>
              <a:rPr lang="en-US" sz="1600" b="1" dirty="0" err="1">
                <a:solidFill>
                  <a:srgbClr val="FFFF00"/>
                </a:solidFill>
              </a:rPr>
              <a:t>pembelian</a:t>
            </a:r>
            <a:r>
              <a:rPr lang="en-US" sz="1600" b="1" dirty="0">
                <a:solidFill>
                  <a:srgbClr val="FFFF00"/>
                </a:solidFill>
              </a:rPr>
              <a:t>, </a:t>
            </a:r>
            <a:r>
              <a:rPr lang="en-US" sz="1600" b="1" dirty="0" err="1">
                <a:solidFill>
                  <a:srgbClr val="FFFF00"/>
                </a:solidFill>
              </a:rPr>
              <a:t>harus</a:t>
            </a:r>
            <a:r>
              <a:rPr lang="en-US" sz="1600" b="1" dirty="0">
                <a:solidFill>
                  <a:srgbClr val="FFFF00"/>
                </a:solidFill>
              </a:rPr>
              <a:t> di input juga di daftar </a:t>
            </a:r>
            <a:r>
              <a:rPr lang="en-US" sz="1600" b="1" dirty="0" err="1">
                <a:solidFill>
                  <a:srgbClr val="FFFF00"/>
                </a:solidFill>
              </a:rPr>
              <a:t>harta</a:t>
            </a:r>
            <a:r>
              <a:rPr lang="en-US" sz="1600" b="1" dirty="0">
                <a:solidFill>
                  <a:srgbClr val="FFFF00"/>
                </a:solidFill>
              </a:rPr>
              <a:t> </a:t>
            </a:r>
            <a:r>
              <a:rPr lang="en-US" sz="1600" b="1" dirty="0" err="1">
                <a:solidFill>
                  <a:srgbClr val="FFFF00"/>
                </a:solidFill>
              </a:rPr>
              <a:t>tetap</a:t>
            </a:r>
            <a:endParaRPr lang="en-US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837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47664" y="133350"/>
            <a:ext cx="7596336" cy="884466"/>
          </a:xfrm>
        </p:spPr>
        <p:txBody>
          <a:bodyPr/>
          <a:lstStyle/>
          <a:p>
            <a:r>
              <a:rPr lang="it-IT" sz="2800" dirty="0"/>
              <a:t>Pembayaran Piutang dengan </a:t>
            </a:r>
            <a:br>
              <a:rPr lang="id-ID" sz="2800" dirty="0"/>
            </a:br>
            <a:r>
              <a:rPr lang="it-IT" sz="2800" dirty="0"/>
              <a:t>Giro Mundur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7824" y="987573"/>
            <a:ext cx="7496176" cy="2641451"/>
          </a:xfrm>
        </p:spPr>
        <p:txBody>
          <a:bodyPr/>
          <a:lstStyle/>
          <a:p>
            <a:r>
              <a:rPr lang="id-ID" b="1" dirty="0">
                <a:solidFill>
                  <a:srgbClr val="FFFF00"/>
                </a:solidFill>
              </a:rPr>
              <a:t>6 Januari 2016</a:t>
            </a:r>
          </a:p>
          <a:p>
            <a:endParaRPr lang="id-ID" dirty="0"/>
          </a:p>
          <a:p>
            <a:r>
              <a:rPr lang="id-ID" dirty="0"/>
              <a:t>Diterima giro No. BG010023 sebagai pembayaran piutang </a:t>
            </a:r>
          </a:p>
          <a:p>
            <a:r>
              <a:rPr lang="id-ID" dirty="0"/>
              <a:t>dari PT. Sinar Abadi sebesar Rp. 11.125.000,- yang jatuh tempo pada tanggal 25 Januari 2016.</a:t>
            </a:r>
          </a:p>
        </p:txBody>
      </p:sp>
      <p:pic>
        <p:nvPicPr>
          <p:cNvPr id="7" name="Picture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" b="1063"/>
          <a:stretch>
            <a:fillRect/>
          </a:stretch>
        </p:blipFill>
        <p:spPr>
          <a:xfrm>
            <a:off x="295274" y="3858852"/>
            <a:ext cx="1000899" cy="55122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723320" y="1905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kern="1200" dirty="0">
                <a:solidFill>
                  <a:srgbClr val="92D050"/>
                </a:solidFill>
                <a:latin typeface="Arial" pitchFamily="34" charset="0"/>
                <a:ea typeface="+mj-ea"/>
                <a:cs typeface="Arial" pitchFamily="34" charset="0"/>
              </a:rPr>
              <a:t>3</a:t>
            </a:r>
            <a:endParaRPr lang="id-ID" sz="11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638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800" dirty="0"/>
              <a:t>Pembayaran Biaya Operasional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283" y="1200149"/>
            <a:ext cx="7355479" cy="3314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" b="1063"/>
          <a:stretch>
            <a:fillRect/>
          </a:stretch>
        </p:blipFill>
        <p:spPr>
          <a:xfrm>
            <a:off x="295274" y="3858852"/>
            <a:ext cx="1000899" cy="5512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23320" y="1905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kern="1200" dirty="0">
                <a:solidFill>
                  <a:srgbClr val="92D050"/>
                </a:solidFill>
                <a:latin typeface="Arial" pitchFamily="34" charset="0"/>
                <a:ea typeface="+mj-ea"/>
                <a:cs typeface="Arial" pitchFamily="34" charset="0"/>
              </a:rPr>
              <a:t>4</a:t>
            </a:r>
            <a:endParaRPr lang="id-ID" sz="11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325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800" dirty="0"/>
              <a:t>Penjualan Tunai dengan Discount</a:t>
            </a:r>
          </a:p>
        </p:txBody>
      </p:sp>
      <p:pic>
        <p:nvPicPr>
          <p:cNvPr id="5" name="Picture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" b="1063"/>
          <a:stretch>
            <a:fillRect/>
          </a:stretch>
        </p:blipFill>
        <p:spPr>
          <a:xfrm>
            <a:off x="295274" y="3858852"/>
            <a:ext cx="1000899" cy="5512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23320" y="1905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kern="1200" dirty="0">
                <a:solidFill>
                  <a:srgbClr val="92D050"/>
                </a:solidFill>
                <a:latin typeface="Arial" pitchFamily="34" charset="0"/>
                <a:ea typeface="+mj-ea"/>
                <a:cs typeface="Arial" pitchFamily="34" charset="0"/>
              </a:rPr>
              <a:t>5</a:t>
            </a:r>
            <a:endParaRPr lang="id-ID" sz="1100" dirty="0">
              <a:solidFill>
                <a:srgbClr val="92D05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890862"/>
            <a:ext cx="5781675" cy="414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486525" y="1508137"/>
            <a:ext cx="857250" cy="273037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38694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1781</TotalTime>
  <Words>381</Words>
  <Application>Microsoft Office PowerPoint</Application>
  <PresentationFormat>On-screen Show (16:9)</PresentationFormat>
  <Paragraphs>80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맑은 고딕</vt:lpstr>
      <vt:lpstr>Candara</vt:lpstr>
      <vt:lpstr>Office Theme</vt:lpstr>
      <vt:lpstr>Praktika Akuntansi</vt:lpstr>
      <vt:lpstr>PowerPoint Presentation</vt:lpstr>
      <vt:lpstr>Transaksi Perusahaan Jasa</vt:lpstr>
      <vt:lpstr>1. Informasi Perusahaan</vt:lpstr>
      <vt:lpstr>Pembayaran Sewa dimuka</vt:lpstr>
      <vt:lpstr>Pembelian Aktiva Tetap</vt:lpstr>
      <vt:lpstr>Pembayaran Piutang dengan  Giro Mundur</vt:lpstr>
      <vt:lpstr>Pembayaran Biaya Operasional</vt:lpstr>
      <vt:lpstr>Penjualan Tunai dengan Discount</vt:lpstr>
      <vt:lpstr>Pembayaran Hutang</vt:lpstr>
      <vt:lpstr>Pembayaran Piutang dengan  Discount Tambahan</vt:lpstr>
      <vt:lpstr>Pengambilan Pribadi (Prive)</vt:lpstr>
      <vt:lpstr>Pencairan Giro – Giro Masuk</vt:lpstr>
      <vt:lpstr>Write off Piutang (Tidak Sanggup Bayar)</vt:lpstr>
      <vt:lpstr>Setor Kas ke Bank</vt:lpstr>
      <vt:lpstr>Alokasi Biaya Sewa Kantor per-bulan</vt:lpstr>
      <vt:lpstr>Pembayaran Gaji Kayawan</vt:lpstr>
      <vt:lpstr>PowerPoint Presentation</vt:lpstr>
      <vt:lpstr>Praktika Akuntansi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Zahir Accounting 6</dc:title>
  <cp:lastModifiedBy>Agus Maulana</cp:lastModifiedBy>
  <cp:revision>102</cp:revision>
  <dcterms:modified xsi:type="dcterms:W3CDTF">2021-09-07T08:53:29Z</dcterms:modified>
</cp:coreProperties>
</file>