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C9217-0DB2-41B0-B2FA-7500601F758F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AB13BF-8137-4692-BCB7-AE40AC991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020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B13BF-8137-4692-BCB7-AE40AC99124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525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9276-2373-4E75-A9BA-67C3B94433B8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60F6-CE01-4D6A-8F5A-52BFE48F9C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9276-2373-4E75-A9BA-67C3B94433B8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60F6-CE01-4D6A-8F5A-52BFE48F9C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9276-2373-4E75-A9BA-67C3B94433B8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60F6-CE01-4D6A-8F5A-52BFE48F9C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9276-2373-4E75-A9BA-67C3B94433B8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60F6-CE01-4D6A-8F5A-52BFE48F9C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9276-2373-4E75-A9BA-67C3B94433B8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60F6-CE01-4D6A-8F5A-52BFE48F9C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9276-2373-4E75-A9BA-67C3B94433B8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60F6-CE01-4D6A-8F5A-52BFE48F9C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9276-2373-4E75-A9BA-67C3B94433B8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60F6-CE01-4D6A-8F5A-52BFE48F9C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9276-2373-4E75-A9BA-67C3B94433B8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60F6-CE01-4D6A-8F5A-52BFE48F9C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9276-2373-4E75-A9BA-67C3B94433B8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60F6-CE01-4D6A-8F5A-52BFE48F9C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9276-2373-4E75-A9BA-67C3B94433B8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60F6-CE01-4D6A-8F5A-52BFE48F9CB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9276-2373-4E75-A9BA-67C3B94433B8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2A60F6-CE01-4D6A-8F5A-52BFE48F9C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62A60F6-CE01-4D6A-8F5A-52BFE48F9CB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FA29276-2373-4E75-A9BA-67C3B94433B8}" type="datetimeFigureOut">
              <a:rPr lang="en-US" smtClean="0"/>
              <a:t>10/17/2023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9512" y="620688"/>
            <a:ext cx="8568952" cy="2979763"/>
          </a:xfrm>
        </p:spPr>
        <p:txBody>
          <a:bodyPr>
            <a:noAutofit/>
          </a:bodyPr>
          <a:lstStyle/>
          <a:p>
            <a:r>
              <a:rPr lang="id-ID" sz="4000" b="1" kern="0" spc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</a:rPr>
              <a:t>PENGANTAR AKUNTANSI </a:t>
            </a:r>
            <a:r>
              <a:rPr lang="id-ID" sz="3200" b="1" kern="0" dirty="0" smtClean="0">
                <a:effectLst/>
                <a:latin typeface="Times New Roman"/>
              </a:rPr>
              <a:t/>
            </a:r>
            <a:br>
              <a:rPr lang="id-ID" sz="3200" b="1" kern="0" dirty="0" smtClean="0">
                <a:effectLst/>
                <a:latin typeface="Times New Roman"/>
              </a:rPr>
            </a:br>
            <a:r>
              <a:rPr lang="id-ID" sz="3200" b="1" kern="0" dirty="0" smtClean="0">
                <a:effectLst/>
                <a:latin typeface="Times New Roman"/>
              </a:rPr>
              <a:t/>
            </a:r>
            <a:br>
              <a:rPr lang="id-ID" sz="3200" b="1" kern="0" dirty="0" smtClean="0">
                <a:effectLst/>
                <a:latin typeface="Times New Roman"/>
              </a:rPr>
            </a:br>
            <a:r>
              <a:rPr lang="id-ID" sz="2400" b="1" kern="0" dirty="0" smtClean="0">
                <a:effectLst/>
                <a:latin typeface="Times New Roman"/>
              </a:rPr>
              <a:t>BAB I</a:t>
            </a:r>
            <a:r>
              <a:rPr lang="id-ID" sz="2400" dirty="0" smtClean="0">
                <a:effectLst/>
                <a:latin typeface="Times New Roman"/>
                <a:ea typeface="Times New Roman"/>
              </a:rPr>
              <a:t> 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/>
            </a:r>
            <a:br>
              <a:rPr lang="en-US" sz="2400" dirty="0" smtClean="0">
                <a:effectLst/>
                <a:latin typeface="Times New Roman"/>
                <a:ea typeface="Times New Roman"/>
              </a:rPr>
            </a:br>
            <a:r>
              <a:rPr lang="id-ID" sz="2400" b="1" dirty="0" smtClean="0">
                <a:effectLst/>
                <a:latin typeface="Times New Roman"/>
                <a:ea typeface="Times New Roman"/>
              </a:rPr>
              <a:t>GAMBARAN UMUM AKUNTANSI  DAN PERANNYA DALAM PERUSAHAAN</a:t>
            </a:r>
            <a:endParaRPr lang="en-US" sz="2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600" dirty="0" smtClean="0">
                <a:solidFill>
                  <a:schemeClr val="tx1"/>
                </a:solidFill>
              </a:rPr>
              <a:t>Oleh : Mira Chairani, M.Pd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16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PENGERTIAN AKUNTANSI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/>
                <a:ea typeface="Times New Roman"/>
              </a:rPr>
              <a:t>.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6443" y="1268760"/>
            <a:ext cx="799288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Kata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akuntansi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berasal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dari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bahasa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Inggris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“ </a:t>
            </a:r>
            <a:r>
              <a:rPr lang="en-US" sz="3200" b="1" dirty="0">
                <a:solidFill>
                  <a:prstClr val="black"/>
                </a:solidFill>
                <a:latin typeface="Times New Roman"/>
                <a:ea typeface="Times New Roman"/>
              </a:rPr>
              <a:t>to account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“ yang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berarti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menghitunng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atau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mempertanggung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jawabkan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hal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–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hal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yang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berkaitan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dengan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masalah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pengelola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atau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pengurus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dari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suatu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perusahaan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kepada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pemiliknya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atas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kepercayaan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yang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telah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diberikan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kepada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pengelola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tersebut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untuk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menjalankan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kegiatan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Times New Roman"/>
              </a:rPr>
              <a:t>perusahaan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88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>
              <a:spcAft>
                <a:spcPts val="1500"/>
              </a:spcAft>
            </a:pPr>
            <a:r>
              <a:rPr lang="en-US" b="1" dirty="0" err="1" smtClean="0">
                <a:effectLst/>
                <a:latin typeface="Times New Roman"/>
                <a:ea typeface="Times New Roman"/>
              </a:rPr>
              <a:t>Peranan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Akuntansi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dalam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Bisnis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spcAft>
                <a:spcPts val="1500"/>
              </a:spcAft>
            </a:pPr>
            <a:r>
              <a:rPr lang="id-ID" sz="3300" b="1" dirty="0" smtClean="0">
                <a:effectLst/>
                <a:latin typeface="Times New Roman"/>
                <a:ea typeface="Times New Roman"/>
              </a:rPr>
              <a:t>1.</a:t>
            </a:r>
            <a:r>
              <a:rPr lang="en-US" sz="3300" b="1" dirty="0" err="1" smtClean="0">
                <a:effectLst/>
                <a:latin typeface="Times New Roman"/>
                <a:ea typeface="Times New Roman"/>
              </a:rPr>
              <a:t>Penyedia</a:t>
            </a:r>
            <a:r>
              <a:rPr lang="en-US" sz="33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300" b="1" dirty="0" err="1" smtClean="0">
                <a:effectLst/>
                <a:latin typeface="Times New Roman"/>
                <a:ea typeface="Times New Roman"/>
              </a:rPr>
              <a:t>Informasi</a:t>
            </a:r>
            <a:r>
              <a:rPr lang="en-US" sz="33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300" b="1" dirty="0" err="1" smtClean="0">
                <a:effectLst/>
                <a:latin typeface="Times New Roman"/>
                <a:ea typeface="Times New Roman"/>
              </a:rPr>
              <a:t>Keuangan</a:t>
            </a:r>
            <a:endParaRPr lang="id-ID" sz="3300" b="1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1500"/>
              </a:spcAft>
            </a:pPr>
            <a:endParaRPr lang="id-ID" sz="3300" b="1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1500"/>
              </a:spcAft>
            </a:pPr>
            <a:r>
              <a:rPr lang="en-US" sz="3300" b="1" dirty="0" smtClean="0">
                <a:effectLst/>
                <a:latin typeface="Times New Roman"/>
                <a:ea typeface="Times New Roman"/>
              </a:rPr>
              <a:t>2. </a:t>
            </a:r>
            <a:r>
              <a:rPr lang="en-US" sz="3300" b="1" dirty="0" err="1" smtClean="0">
                <a:effectLst/>
                <a:latin typeface="Times New Roman"/>
                <a:ea typeface="Times New Roman"/>
              </a:rPr>
              <a:t>Alat</a:t>
            </a:r>
            <a:r>
              <a:rPr lang="en-US" sz="33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300" b="1" dirty="0" err="1" smtClean="0">
                <a:effectLst/>
                <a:latin typeface="Times New Roman"/>
                <a:ea typeface="Times New Roman"/>
              </a:rPr>
              <a:t>Pengendali</a:t>
            </a:r>
            <a:r>
              <a:rPr lang="en-US" sz="33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300" b="1" dirty="0" err="1" smtClean="0">
                <a:effectLst/>
                <a:latin typeface="Times New Roman"/>
                <a:ea typeface="Times New Roman"/>
              </a:rPr>
              <a:t>Keuangan</a:t>
            </a:r>
            <a:endParaRPr lang="id-ID" sz="3300" b="1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1500"/>
              </a:spcAft>
            </a:pPr>
            <a:endParaRPr lang="id-ID" sz="3300" b="1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1500"/>
              </a:spcAft>
            </a:pPr>
            <a:r>
              <a:rPr lang="en-US" sz="3300" b="1" dirty="0" smtClean="0">
                <a:effectLst/>
                <a:latin typeface="Times New Roman"/>
                <a:ea typeface="Times New Roman"/>
              </a:rPr>
              <a:t>3.Membantu Stakeholders </a:t>
            </a:r>
            <a:r>
              <a:rPr lang="en-US" sz="3300" b="1" dirty="0" err="1" smtClean="0">
                <a:effectLst/>
                <a:latin typeface="Times New Roman"/>
                <a:ea typeface="Times New Roman"/>
              </a:rPr>
              <a:t>dalam</a:t>
            </a:r>
            <a:r>
              <a:rPr lang="en-US" sz="33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300" b="1" dirty="0" err="1" smtClean="0">
                <a:effectLst/>
                <a:latin typeface="Times New Roman"/>
                <a:ea typeface="Times New Roman"/>
              </a:rPr>
              <a:t>Mengambil</a:t>
            </a:r>
            <a:r>
              <a:rPr lang="en-US" sz="33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300" b="1" dirty="0" err="1" smtClean="0">
                <a:effectLst/>
                <a:latin typeface="Times New Roman"/>
                <a:ea typeface="Times New Roman"/>
              </a:rPr>
              <a:t>Keputusan</a:t>
            </a:r>
            <a:endParaRPr lang="id-ID" sz="3300" b="1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1500"/>
              </a:spcAft>
            </a:pPr>
            <a:endParaRPr lang="id-ID" sz="3300" b="1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1500"/>
              </a:spcAft>
            </a:pPr>
            <a:r>
              <a:rPr lang="en-US" sz="3300" b="1" dirty="0" smtClean="0">
                <a:effectLst/>
                <a:latin typeface="Times New Roman"/>
                <a:ea typeface="Times New Roman"/>
              </a:rPr>
              <a:t>4. </a:t>
            </a:r>
            <a:r>
              <a:rPr lang="en-US" sz="3300" b="1" dirty="0" err="1" smtClean="0">
                <a:effectLst/>
                <a:latin typeface="Times New Roman"/>
                <a:ea typeface="Times New Roman"/>
              </a:rPr>
              <a:t>Penghubung</a:t>
            </a:r>
            <a:r>
              <a:rPr lang="en-US" sz="33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300" b="1" dirty="0" err="1" smtClean="0">
                <a:effectLst/>
                <a:latin typeface="Times New Roman"/>
                <a:ea typeface="Times New Roman"/>
              </a:rPr>
              <a:t>dengan</a:t>
            </a:r>
            <a:r>
              <a:rPr lang="en-US" sz="33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300" b="1" dirty="0" err="1" smtClean="0">
                <a:effectLst/>
                <a:latin typeface="Times New Roman"/>
                <a:ea typeface="Times New Roman"/>
              </a:rPr>
              <a:t>Pihak</a:t>
            </a:r>
            <a:r>
              <a:rPr lang="en-US" sz="33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300" b="1" dirty="0" err="1" smtClean="0">
                <a:effectLst/>
                <a:latin typeface="Times New Roman"/>
                <a:ea typeface="Times New Roman"/>
              </a:rPr>
              <a:t>Ketiga</a:t>
            </a:r>
            <a:endParaRPr lang="en-US" sz="3300" b="1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1500"/>
              </a:spcAft>
            </a:pPr>
            <a:endParaRPr lang="en-US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1500"/>
              </a:spcAft>
            </a:pPr>
            <a:endParaRPr lang="en-US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1500"/>
              </a:spcAft>
            </a:pPr>
            <a:endParaRPr lang="en-US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5549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>
              <a:spcAft>
                <a:spcPts val="1125"/>
              </a:spcAft>
            </a:pPr>
            <a:r>
              <a:rPr lang="id-ID" b="1" dirty="0" smtClean="0">
                <a:effectLst/>
                <a:latin typeface="Times New Roman"/>
                <a:ea typeface="Times New Roman"/>
              </a:rPr>
              <a:t>PRINSIP DASAR AKUNTANSI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/>
            </a:r>
            <a:br>
              <a:rPr lang="en-US" dirty="0" smtClean="0">
                <a:effectLst/>
                <a:latin typeface="Times New Roman"/>
                <a:ea typeface="Times New Roman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Aft>
                <a:spcPts val="750"/>
              </a:spcAft>
              <a:buFont typeface="+mj-lt"/>
              <a:buAutoNum type="arabicPeriod"/>
            </a:pPr>
            <a:r>
              <a:rPr lang="en-US" sz="3600" b="1" dirty="0" err="1" smtClean="0">
                <a:effectLst/>
                <a:latin typeface="Times New Roman"/>
                <a:ea typeface="Times New Roman"/>
              </a:rPr>
              <a:t>Hutang</a:t>
            </a:r>
            <a:r>
              <a:rPr lang="en-US" sz="3600" b="1" dirty="0" smtClean="0">
                <a:effectLst/>
                <a:latin typeface="Times New Roman"/>
                <a:ea typeface="Times New Roman"/>
              </a:rPr>
              <a:t> Usaha</a:t>
            </a:r>
          </a:p>
          <a:p>
            <a:pPr lvl="0">
              <a:spcAft>
                <a:spcPts val="750"/>
              </a:spcAft>
              <a:buFont typeface="+mj-lt"/>
              <a:buAutoNum type="arabicPeriod"/>
            </a:pPr>
            <a:r>
              <a:rPr lang="en-US" sz="3600" b="1" dirty="0" err="1" smtClean="0">
                <a:effectLst/>
                <a:latin typeface="Times New Roman"/>
                <a:ea typeface="Times New Roman"/>
              </a:rPr>
              <a:t>Piutang</a:t>
            </a:r>
            <a:endParaRPr lang="en-US" sz="3600" b="1" dirty="0" smtClean="0">
              <a:effectLst/>
              <a:latin typeface="Times New Roman"/>
              <a:ea typeface="Times New Roman"/>
            </a:endParaRPr>
          </a:p>
          <a:p>
            <a:pPr lvl="0">
              <a:spcAft>
                <a:spcPts val="750"/>
              </a:spcAft>
              <a:buFont typeface="+mj-lt"/>
              <a:buAutoNum type="arabicPeriod"/>
            </a:pPr>
            <a:r>
              <a:rPr lang="en-US" sz="3600" b="1" dirty="0" err="1" smtClean="0">
                <a:effectLst/>
                <a:latin typeface="Times New Roman"/>
                <a:ea typeface="Times New Roman"/>
              </a:rPr>
              <a:t>Akuntansi</a:t>
            </a:r>
            <a:r>
              <a:rPr lang="en-US" sz="3600" b="1" dirty="0" smtClean="0">
                <a:effectLst/>
                <a:latin typeface="Times New Roman"/>
                <a:ea typeface="Times New Roman"/>
              </a:rPr>
              <a:t> yang </a:t>
            </a:r>
            <a:r>
              <a:rPr lang="en-US" sz="3600" b="1" dirty="0" err="1" smtClean="0">
                <a:effectLst/>
                <a:latin typeface="Times New Roman"/>
                <a:ea typeface="Times New Roman"/>
              </a:rPr>
              <a:t>Berbasis</a:t>
            </a:r>
            <a:r>
              <a:rPr lang="en-US" sz="36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600" b="1" dirty="0" err="1" smtClean="0">
                <a:effectLst/>
                <a:latin typeface="Times New Roman"/>
                <a:ea typeface="Times New Roman"/>
              </a:rPr>
              <a:t>Akrual</a:t>
            </a:r>
            <a:endParaRPr lang="en-US" sz="3600" b="1" dirty="0" smtClean="0">
              <a:effectLst/>
              <a:latin typeface="Times New Roman"/>
              <a:ea typeface="Times New Roman"/>
            </a:endParaRPr>
          </a:p>
          <a:p>
            <a:pPr lvl="0">
              <a:spcAft>
                <a:spcPts val="750"/>
              </a:spcAft>
              <a:buFont typeface="+mj-lt"/>
              <a:buAutoNum type="arabicPeriod"/>
            </a:pPr>
            <a:r>
              <a:rPr lang="en-US" sz="3600" b="1" dirty="0" err="1" smtClean="0">
                <a:effectLst/>
                <a:latin typeface="Times New Roman"/>
                <a:ea typeface="Times New Roman"/>
              </a:rPr>
              <a:t>Aset</a:t>
            </a:r>
            <a:endParaRPr lang="en-US" sz="3600" b="1" dirty="0" smtClean="0">
              <a:effectLst/>
              <a:latin typeface="Times New Roman"/>
              <a:ea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55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7250" lvl="0" indent="-742950">
              <a:spcAft>
                <a:spcPts val="750"/>
              </a:spcAft>
              <a:buClr>
                <a:srgbClr val="A9A57C"/>
              </a:buClr>
              <a:buFont typeface="+mj-lt"/>
              <a:buAutoNum type="arabicPeriod" startAt="5"/>
            </a:pPr>
            <a:r>
              <a:rPr lang="en-US" sz="4000" b="1" dirty="0" err="1">
                <a:solidFill>
                  <a:srgbClr val="2F2B20"/>
                </a:solidFill>
                <a:latin typeface="Times New Roman"/>
                <a:ea typeface="Times New Roman"/>
              </a:rPr>
              <a:t>Neraca</a:t>
            </a:r>
            <a:endParaRPr lang="en-US" sz="4000" b="1" dirty="0">
              <a:solidFill>
                <a:srgbClr val="2F2B20"/>
              </a:solidFill>
              <a:latin typeface="Times New Roman"/>
              <a:ea typeface="Times New Roman"/>
            </a:endParaRPr>
          </a:p>
          <a:p>
            <a:pPr marL="857250" lvl="0" indent="-742950">
              <a:spcAft>
                <a:spcPts val="750"/>
              </a:spcAft>
              <a:buClr>
                <a:srgbClr val="A9A57C"/>
              </a:buClr>
              <a:buFont typeface="+mj-lt"/>
              <a:buAutoNum type="arabicPeriod" startAt="5"/>
            </a:pPr>
            <a:r>
              <a:rPr lang="en-US" sz="4000" b="1" dirty="0">
                <a:solidFill>
                  <a:srgbClr val="2F2B20"/>
                </a:solidFill>
                <a:latin typeface="Times New Roman"/>
                <a:ea typeface="Times New Roman"/>
              </a:rPr>
              <a:t>Double Entry Bookkeeping</a:t>
            </a:r>
          </a:p>
          <a:p>
            <a:pPr marL="857250" lvl="0" indent="-742950">
              <a:spcAft>
                <a:spcPts val="750"/>
              </a:spcAft>
              <a:buClr>
                <a:srgbClr val="A9A57C"/>
              </a:buClr>
              <a:buFont typeface="+mj-lt"/>
              <a:buAutoNum type="arabicPeriod" startAt="5"/>
            </a:pPr>
            <a:r>
              <a:rPr lang="en-US" sz="4000" b="1" dirty="0" err="1">
                <a:solidFill>
                  <a:srgbClr val="2F2B20"/>
                </a:solidFill>
                <a:latin typeface="Times New Roman"/>
                <a:ea typeface="Times New Roman"/>
              </a:rPr>
              <a:t>Kewajiban</a:t>
            </a:r>
            <a:endParaRPr lang="en-US" sz="4000" b="1" dirty="0">
              <a:solidFill>
                <a:srgbClr val="2F2B20"/>
              </a:solidFill>
              <a:latin typeface="Times New Roman"/>
              <a:ea typeface="Times New Roman"/>
            </a:endParaRPr>
          </a:p>
          <a:p>
            <a:pPr marL="857250" lvl="0" indent="-742950">
              <a:spcAft>
                <a:spcPts val="750"/>
              </a:spcAft>
              <a:buClr>
                <a:srgbClr val="A9A57C"/>
              </a:buClr>
              <a:buFont typeface="+mj-lt"/>
              <a:buAutoNum type="arabicPeriod" startAt="5"/>
            </a:pPr>
            <a:r>
              <a:rPr lang="en-US" sz="4000" b="1" dirty="0" err="1">
                <a:solidFill>
                  <a:srgbClr val="2F2B20"/>
                </a:solidFill>
                <a:latin typeface="Times New Roman"/>
                <a:ea typeface="Times New Roman"/>
              </a:rPr>
              <a:t>Laporan</a:t>
            </a:r>
            <a:r>
              <a:rPr lang="en-US" sz="4000" b="1" dirty="0">
                <a:solidFill>
                  <a:srgbClr val="2F2B20"/>
                </a:solidFill>
                <a:latin typeface="Times New Roman"/>
                <a:ea typeface="Times New Roman"/>
              </a:rPr>
              <a:t> </a:t>
            </a:r>
            <a:r>
              <a:rPr lang="en-US" sz="4000" b="1" dirty="0" err="1">
                <a:solidFill>
                  <a:srgbClr val="2F2B20"/>
                </a:solidFill>
                <a:latin typeface="Times New Roman"/>
                <a:ea typeface="Times New Roman"/>
              </a:rPr>
              <a:t>Laba</a:t>
            </a:r>
            <a:r>
              <a:rPr lang="en-US" sz="4000" b="1" dirty="0">
                <a:solidFill>
                  <a:srgbClr val="2F2B20"/>
                </a:solidFill>
                <a:latin typeface="Times New Roman"/>
                <a:ea typeface="Times New Roman"/>
              </a:rPr>
              <a:t> </a:t>
            </a:r>
            <a:r>
              <a:rPr lang="en-US" sz="4000" b="1" dirty="0" err="1">
                <a:solidFill>
                  <a:srgbClr val="2F2B20"/>
                </a:solidFill>
                <a:latin typeface="Times New Roman"/>
                <a:ea typeface="Times New Roman"/>
              </a:rPr>
              <a:t>Rugi</a:t>
            </a:r>
            <a:endParaRPr lang="en-US" sz="4000" b="1" dirty="0">
              <a:solidFill>
                <a:srgbClr val="2F2B20"/>
              </a:solidFill>
              <a:latin typeface="Times New Roman"/>
              <a:ea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9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7992888" cy="936104"/>
          </a:xfrm>
        </p:spPr>
        <p:txBody>
          <a:bodyPr>
            <a:normAutofit fontScale="90000"/>
          </a:bodyPr>
          <a:lstStyle/>
          <a:p>
            <a:pPr algn="just">
              <a:spcAft>
                <a:spcPts val="0"/>
              </a:spcAft>
            </a:pPr>
            <a:r>
              <a:rPr lang="id-ID" sz="3600" b="1" kern="0" dirty="0" smtClean="0">
                <a:effectLst/>
                <a:latin typeface="Times New Roman"/>
              </a:rPr>
              <a:t/>
            </a:r>
            <a:br>
              <a:rPr lang="id-ID" sz="3600" b="1" kern="0" dirty="0" smtClean="0">
                <a:effectLst/>
                <a:latin typeface="Times New Roman"/>
              </a:rPr>
            </a:br>
            <a:r>
              <a:rPr lang="id-ID" sz="3600" b="1" kern="0" dirty="0" smtClean="0">
                <a:effectLst/>
                <a:latin typeface="Times New Roman"/>
              </a:rPr>
              <a:t>BIDANG BIDANG PROFESI </a:t>
            </a:r>
            <a:r>
              <a:rPr lang="en-US" sz="3600" b="1" kern="0" dirty="0" smtClean="0">
                <a:effectLst/>
                <a:latin typeface="Times New Roman"/>
              </a:rPr>
              <a:t>AKUNTANSI</a:t>
            </a:r>
            <a:r>
              <a:rPr lang="en-US" sz="3600" b="1" kern="0" dirty="0" smtClean="0">
                <a:effectLst/>
                <a:latin typeface="Tahoma"/>
              </a:rPr>
              <a:t/>
            </a:r>
            <a:br>
              <a:rPr lang="en-US" sz="3600" b="1" kern="0" dirty="0" smtClean="0">
                <a:effectLst/>
                <a:latin typeface="Tahoma"/>
              </a:rPr>
            </a:br>
            <a:r>
              <a:rPr lang="en-US" b="1" kern="0" dirty="0" smtClean="0">
                <a:effectLst/>
                <a:latin typeface="Tahoma"/>
              </a:rPr>
              <a:t/>
            </a:r>
            <a:br>
              <a:rPr lang="en-US" b="1" kern="0" dirty="0" smtClean="0">
                <a:effectLst/>
                <a:latin typeface="Tahoma"/>
              </a:rPr>
            </a:br>
            <a:endParaRPr lang="en-US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7992888" cy="4929411"/>
          </a:xfrm>
        </p:spPr>
        <p:txBody>
          <a:bodyPr>
            <a:normAutofit/>
          </a:bodyPr>
          <a:lstStyle/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en-US" sz="3600" b="1" dirty="0" err="1" smtClean="0">
                <a:effectLst/>
                <a:latin typeface="Times New Roman"/>
                <a:ea typeface="Times New Roman"/>
              </a:rPr>
              <a:t>Akuntansi</a:t>
            </a:r>
            <a:r>
              <a:rPr lang="en-US" sz="36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600" b="1" dirty="0" err="1" smtClean="0">
                <a:effectLst/>
                <a:latin typeface="Times New Roman"/>
                <a:ea typeface="Times New Roman"/>
              </a:rPr>
              <a:t>keuangan</a:t>
            </a:r>
            <a:r>
              <a:rPr lang="en-US" sz="3600" b="1" dirty="0" smtClean="0">
                <a:effectLst/>
                <a:latin typeface="Times New Roman"/>
                <a:ea typeface="Times New Roman"/>
              </a:rPr>
              <a:t> ( Financial Accounting ) </a:t>
            </a:r>
            <a:endParaRPr lang="id-ID" sz="3600" b="1" dirty="0" smtClean="0">
              <a:effectLst/>
              <a:latin typeface="Times New Roman"/>
              <a:ea typeface="Times New Roman"/>
            </a:endParaRP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en-US" sz="3600" b="1" dirty="0" err="1" smtClean="0">
                <a:effectLst/>
                <a:latin typeface="Times New Roman"/>
                <a:ea typeface="Times New Roman"/>
              </a:rPr>
              <a:t>Pemeriksaan</a:t>
            </a:r>
            <a:r>
              <a:rPr lang="en-US" sz="36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600" b="1" dirty="0" err="1" smtClean="0">
                <a:effectLst/>
                <a:latin typeface="Times New Roman"/>
                <a:ea typeface="Times New Roman"/>
              </a:rPr>
              <a:t>akuntansi</a:t>
            </a:r>
            <a:r>
              <a:rPr lang="en-US" sz="3600" b="1" dirty="0" smtClean="0">
                <a:effectLst/>
                <a:latin typeface="Times New Roman"/>
                <a:ea typeface="Times New Roman"/>
              </a:rPr>
              <a:t> ( </a:t>
            </a:r>
            <a:r>
              <a:rPr lang="en-US" sz="3600" b="1" dirty="0" err="1" smtClean="0">
                <a:effectLst/>
                <a:latin typeface="Times New Roman"/>
                <a:ea typeface="Times New Roman"/>
              </a:rPr>
              <a:t>Auditting</a:t>
            </a:r>
            <a:r>
              <a:rPr lang="en-US" sz="3600" b="1" dirty="0" smtClean="0">
                <a:effectLst/>
                <a:latin typeface="Times New Roman"/>
                <a:ea typeface="Times New Roman"/>
              </a:rPr>
              <a:t> )</a:t>
            </a:r>
            <a:endParaRPr lang="id-ID" sz="3600" b="1" dirty="0" smtClean="0">
              <a:effectLst/>
              <a:latin typeface="Times New Roman"/>
              <a:ea typeface="Times New Roman"/>
            </a:endParaRP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en-US" sz="3600" b="1" dirty="0" err="1" smtClean="0">
                <a:effectLst/>
                <a:latin typeface="Times New Roman"/>
                <a:ea typeface="Times New Roman"/>
              </a:rPr>
              <a:t>Akuntansi</a:t>
            </a:r>
            <a:r>
              <a:rPr lang="en-US" sz="36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600" b="1" dirty="0" err="1" smtClean="0">
                <a:effectLst/>
                <a:latin typeface="Times New Roman"/>
                <a:ea typeface="Times New Roman"/>
              </a:rPr>
              <a:t>biaya</a:t>
            </a:r>
            <a:r>
              <a:rPr lang="en-US" sz="3600" b="1" dirty="0" smtClean="0">
                <a:effectLst/>
                <a:latin typeface="Times New Roman"/>
                <a:ea typeface="Times New Roman"/>
              </a:rPr>
              <a:t> ( Cost Accounting )</a:t>
            </a: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en-US" sz="3600" b="1" dirty="0" err="1" smtClean="0">
                <a:effectLst/>
                <a:latin typeface="Times New Roman"/>
                <a:ea typeface="Times New Roman"/>
              </a:rPr>
              <a:t>Akuntansi</a:t>
            </a:r>
            <a:r>
              <a:rPr lang="en-US" sz="36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600" b="1" dirty="0" err="1" smtClean="0">
                <a:effectLst/>
                <a:latin typeface="Times New Roman"/>
                <a:ea typeface="Times New Roman"/>
              </a:rPr>
              <a:t>manajemen</a:t>
            </a:r>
            <a:r>
              <a:rPr lang="id-ID" sz="36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600" b="1" dirty="0" smtClean="0">
                <a:effectLst/>
                <a:latin typeface="Times New Roman"/>
                <a:ea typeface="Times New Roman"/>
              </a:rPr>
              <a:t> (Management Accounting )</a:t>
            </a:r>
            <a:endParaRPr lang="id-ID" sz="3600" b="1" dirty="0" smtClean="0">
              <a:effectLst/>
              <a:latin typeface="Times New Roman"/>
              <a:ea typeface="Times New Roman"/>
            </a:endParaRPr>
          </a:p>
          <a:p>
            <a:pPr lvl="0" algn="just">
              <a:buFont typeface="+mj-lt"/>
              <a:buAutoNum type="arabicPeriod"/>
              <a:tabLst>
                <a:tab pos="457200" algn="l"/>
              </a:tabLst>
            </a:pPr>
            <a:endParaRPr lang="en-US" dirty="0" smtClean="0">
              <a:effectLst/>
              <a:latin typeface="Times New Roman"/>
              <a:ea typeface="Times New Roman"/>
            </a:endParaRPr>
          </a:p>
          <a:p>
            <a:pPr lvl="0" algn="just">
              <a:buFont typeface="+mj-lt"/>
              <a:buAutoNum type="arabicPeriod"/>
              <a:tabLst>
                <a:tab pos="457200" algn="l"/>
              </a:tabLst>
            </a:pPr>
            <a:endParaRPr lang="en-US" dirty="0" smtClean="0">
              <a:effectLst/>
              <a:latin typeface="Times New Roman"/>
              <a:ea typeface="Times New Roman"/>
            </a:endParaRPr>
          </a:p>
          <a:p>
            <a:pPr lvl="0" algn="just">
              <a:buFont typeface="+mj-lt"/>
              <a:buAutoNum type="arabicPeriod"/>
              <a:tabLst>
                <a:tab pos="457200" algn="l"/>
              </a:tabLst>
            </a:pPr>
            <a:endParaRPr lang="id-ID" dirty="0" smtClean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7598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7859216" cy="5289451"/>
          </a:xfrm>
        </p:spPr>
        <p:txBody>
          <a:bodyPr/>
          <a:lstStyle/>
          <a:p>
            <a:pPr marL="514350" lvl="0" indent="-514350">
              <a:buFont typeface="+mj-lt"/>
              <a:buAutoNum type="arabicPeriod" startAt="5"/>
              <a:tabLst>
                <a:tab pos="457200" algn="l"/>
              </a:tabLst>
            </a:pPr>
            <a:r>
              <a:rPr lang="id-ID" sz="28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perpajakan</a:t>
            </a:r>
            <a:r>
              <a:rPr lang="en-US" sz="28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>
                <a:solidFill>
                  <a:prstClr val="black"/>
                </a:solidFill>
                <a:latin typeface="Times New Roman"/>
                <a:ea typeface="Times New Roman"/>
              </a:rPr>
              <a:t>( Tax </a:t>
            </a:r>
            <a:r>
              <a:rPr lang="en-US" sz="28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Accountung</a:t>
            </a:r>
            <a:r>
              <a:rPr lang="en-US" sz="2800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)</a:t>
            </a:r>
            <a:endParaRPr lang="id-ID" sz="2800" b="1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514350" lvl="0" indent="-514350">
              <a:buFont typeface="+mj-lt"/>
              <a:buAutoNum type="arabicPeriod" startAt="5"/>
              <a:tabLst>
                <a:tab pos="457200" algn="l"/>
              </a:tabLst>
            </a:pPr>
            <a:endParaRPr lang="en-US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514350" lvl="0" indent="-514350">
              <a:buFont typeface="+mj-lt"/>
              <a:buAutoNum type="arabicPeriod" startAt="5"/>
              <a:tabLst>
                <a:tab pos="457200" algn="l"/>
              </a:tabLst>
            </a:pPr>
            <a:r>
              <a:rPr lang="en-US" sz="2800" b="1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Sistem</a:t>
            </a:r>
            <a:r>
              <a:rPr lang="en-US" sz="28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akuntansi</a:t>
            </a:r>
            <a:r>
              <a:rPr lang="en-US" sz="2800" b="1" dirty="0">
                <a:solidFill>
                  <a:prstClr val="black"/>
                </a:solidFill>
                <a:latin typeface="Times New Roman"/>
                <a:ea typeface="Times New Roman"/>
              </a:rPr>
              <a:t> ( Accounting System </a:t>
            </a:r>
            <a:r>
              <a:rPr lang="en-US" sz="28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)</a:t>
            </a:r>
            <a:endParaRPr lang="id-ID" sz="2800" b="1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514350" lvl="0" indent="-514350">
              <a:buFont typeface="+mj-lt"/>
              <a:buAutoNum type="arabicPeriod" startAt="5"/>
              <a:tabLst>
                <a:tab pos="457200" algn="l"/>
              </a:tabLst>
            </a:pPr>
            <a:endParaRPr lang="id-ID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514350" lvl="0" indent="-514350">
              <a:buFont typeface="+mj-lt"/>
              <a:buAutoNum type="arabicPeriod" startAt="5"/>
              <a:tabLst>
                <a:tab pos="457200" algn="l"/>
              </a:tabLst>
            </a:pPr>
            <a:r>
              <a:rPr lang="en-US" sz="2800" b="1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Anggaran</a:t>
            </a:r>
            <a:r>
              <a:rPr lang="en-US" sz="28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perusahaan</a:t>
            </a:r>
            <a:r>
              <a:rPr lang="en-US" sz="2800" b="1" dirty="0">
                <a:solidFill>
                  <a:prstClr val="black"/>
                </a:solidFill>
                <a:latin typeface="Times New Roman"/>
                <a:ea typeface="Times New Roman"/>
              </a:rPr>
              <a:t> ( </a:t>
            </a:r>
            <a:r>
              <a:rPr lang="en-US" sz="28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Budgeting )</a:t>
            </a:r>
            <a:endParaRPr lang="id-ID" sz="2800" b="1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514350" lvl="0" indent="-514350">
              <a:buFont typeface="+mj-lt"/>
              <a:buAutoNum type="arabicPeriod" startAt="5"/>
              <a:tabLst>
                <a:tab pos="457200" algn="l"/>
              </a:tabLst>
            </a:pPr>
            <a:endParaRPr lang="en-US" sz="2800" b="1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514350" lvl="0" indent="-514350">
              <a:buFont typeface="+mj-lt"/>
              <a:buAutoNum type="arabicPeriod" startAt="5"/>
              <a:tabLst>
                <a:tab pos="457200" algn="l"/>
              </a:tabLst>
            </a:pPr>
            <a:r>
              <a:rPr lang="en-US" sz="2800" b="1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Akuntansi</a:t>
            </a:r>
            <a:r>
              <a:rPr lang="en-US" sz="28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pemerintahan</a:t>
            </a:r>
            <a:r>
              <a:rPr lang="en-US" sz="2800" b="1" dirty="0">
                <a:solidFill>
                  <a:prstClr val="black"/>
                </a:solidFill>
                <a:latin typeface="Times New Roman"/>
                <a:ea typeface="Times New Roman"/>
              </a:rPr>
              <a:t> ( </a:t>
            </a:r>
            <a:r>
              <a:rPr lang="en-US" sz="28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Govermental</a:t>
            </a:r>
            <a:r>
              <a:rPr lang="en-US" sz="2800" b="1" dirty="0">
                <a:solidFill>
                  <a:prstClr val="black"/>
                </a:solidFill>
                <a:latin typeface="Times New Roman"/>
                <a:ea typeface="Times New Roman"/>
              </a:rPr>
              <a:t> Accounting 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90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Siklus Akuntansi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96752"/>
            <a:ext cx="7856475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702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328</TotalTime>
  <Words>146</Words>
  <Application>Microsoft Office PowerPoint</Application>
  <PresentationFormat>On-screen Show (4:3)</PresentationFormat>
  <Paragraphs>38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PENGANTAR AKUNTANSI   BAB I  GAMBARAN UMUM AKUNTANSI  DAN PERANNYA DALAM PERUSAHAAN</vt:lpstr>
      <vt:lpstr>PENGERTIAN AKUNTANSI</vt:lpstr>
      <vt:lpstr>Peranan Akuntansi dalam Bisnis</vt:lpstr>
      <vt:lpstr>PRINSIP DASAR AKUNTANSI </vt:lpstr>
      <vt:lpstr>PowerPoint Presentation</vt:lpstr>
      <vt:lpstr> BIDANG BIDANG PROFESI AKUNTANSI  </vt:lpstr>
      <vt:lpstr>PowerPoint Presentation</vt:lpstr>
      <vt:lpstr>Siklus Akuntansi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 PEMBELAJARAN  PERSAMAAN AKUNTANSI</dc:title>
  <dc:creator>DELL</dc:creator>
  <cp:lastModifiedBy>DELL</cp:lastModifiedBy>
  <cp:revision>13</cp:revision>
  <dcterms:created xsi:type="dcterms:W3CDTF">2023-10-06T01:54:11Z</dcterms:created>
  <dcterms:modified xsi:type="dcterms:W3CDTF">2023-10-17T11:08:26Z</dcterms:modified>
</cp:coreProperties>
</file>