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9217-0DB2-41B0-B2FA-7500601F758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B13BF-8137-4692-BCB7-AE40AC991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B13BF-8137-4692-BCB7-AE40AC9912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2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62A60F6-CE01-4D6A-8F5A-52BFE48F9C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A29276-2373-4E75-A9BA-67C3B94433B8}" type="datetimeFigureOut">
              <a:rPr lang="en-US" smtClean="0"/>
              <a:t>10/17/2023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568952" cy="2979763"/>
          </a:xfrm>
        </p:spPr>
        <p:txBody>
          <a:bodyPr>
            <a:noAutofit/>
          </a:bodyPr>
          <a:lstStyle/>
          <a:p>
            <a:r>
              <a:rPr lang="id-ID" sz="4000" b="1" kern="0" spc="0" smtClean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</a:rPr>
              <a:t>PENGANTAR AKUNTANSI </a:t>
            </a:r>
            <a:r>
              <a:rPr lang="id-ID" sz="3200" b="1" kern="0" dirty="0" smtClean="0">
                <a:effectLst/>
                <a:latin typeface="Times New Roman"/>
              </a:rPr>
              <a:t/>
            </a:r>
            <a:br>
              <a:rPr lang="id-ID" sz="3200" b="1" kern="0" dirty="0" smtClean="0">
                <a:effectLst/>
                <a:latin typeface="Times New Roman"/>
              </a:rPr>
            </a:br>
            <a:r>
              <a:rPr lang="id-ID" sz="3200" b="1" kern="0" dirty="0" smtClean="0">
                <a:effectLst/>
                <a:latin typeface="Times New Roman"/>
              </a:rPr>
              <a:t/>
            </a:r>
            <a:br>
              <a:rPr lang="id-ID" sz="3200" b="1" kern="0" dirty="0" smtClean="0">
                <a:effectLst/>
                <a:latin typeface="Times New Roman"/>
              </a:rPr>
            </a:br>
            <a:r>
              <a:rPr lang="id-ID" sz="2400" b="1" kern="0" dirty="0" smtClean="0">
                <a:effectLst/>
                <a:latin typeface="Times New Roman"/>
              </a:rPr>
              <a:t>BAB I</a:t>
            </a:r>
            <a:r>
              <a:rPr lang="id-ID" sz="2400" dirty="0" smtClean="0">
                <a:effectLst/>
                <a:latin typeface="Times New Roman"/>
                <a:ea typeface="Times New Roman"/>
              </a:rPr>
              <a:t>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id-ID" sz="2400" b="1" dirty="0" smtClean="0">
                <a:effectLst/>
                <a:latin typeface="Times New Roman"/>
                <a:ea typeface="Times New Roman"/>
              </a:rPr>
              <a:t>GAMBARAN UMUM AKUNTANSI  DAN PERANNYA DALAM PERUSAHAAN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</a:rPr>
              <a:t>Oleh : Mira Chairani, M.Pd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443" y="1268760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Kata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akuntansi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berasal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dari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bahasa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Inggris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“ 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to account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“ yang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berarti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menghitunng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atau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mempertanggung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jawabkan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hal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–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hal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yang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berkaitan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dengan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masalah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pengelola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atau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pengurus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dari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suatu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perusahaan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kepada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pemiliknya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atas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kepercayaan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yang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telah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diberikan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kepada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pengelola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tersebut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untuk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menjalankan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kegiatan</a:t>
            </a:r>
            <a:r>
              <a:rPr lang="en-US" sz="32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/>
                <a:ea typeface="Times New Roman"/>
              </a:rPr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1500"/>
              </a:spcAft>
            </a:pPr>
            <a:r>
              <a:rPr lang="en-US" b="1" dirty="0" err="1" smtClean="0">
                <a:effectLst/>
                <a:latin typeface="Times New Roman"/>
                <a:ea typeface="Times New Roman"/>
              </a:rPr>
              <a:t>Peranan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dalam</a:t>
            </a:r>
            <a:r>
              <a:rPr lang="en-US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b="1" dirty="0" err="1" smtClean="0">
                <a:effectLst/>
                <a:latin typeface="Times New Roman"/>
                <a:ea typeface="Times New Roman"/>
              </a:rPr>
              <a:t>Bisnis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Aft>
                <a:spcPts val="1500"/>
              </a:spcAft>
            </a:pPr>
            <a:r>
              <a:rPr lang="id-ID" sz="3300" b="1" dirty="0" smtClean="0">
                <a:effectLst/>
                <a:latin typeface="Times New Roman"/>
                <a:ea typeface="Times New Roman"/>
              </a:rPr>
              <a:t>1.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Penyedia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Informasi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Keuangan</a:t>
            </a: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r>
              <a:rPr lang="en-US" sz="3300" b="1" dirty="0" smtClean="0">
                <a:effectLst/>
                <a:latin typeface="Times New Roman"/>
                <a:ea typeface="Times New Roman"/>
              </a:rPr>
              <a:t>2.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Alat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Pengendali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Keuangan</a:t>
            </a: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r>
              <a:rPr lang="en-US" sz="3300" b="1" dirty="0" smtClean="0">
                <a:effectLst/>
                <a:latin typeface="Times New Roman"/>
                <a:ea typeface="Times New Roman"/>
              </a:rPr>
              <a:t>3.Membantu Stakeholders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dalam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Mengambil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Keputusan</a:t>
            </a: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id-ID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r>
              <a:rPr lang="en-US" sz="3300" b="1" dirty="0" smtClean="0">
                <a:effectLst/>
                <a:latin typeface="Times New Roman"/>
                <a:ea typeface="Times New Roman"/>
              </a:rPr>
              <a:t>4.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Penghubung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dengan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Pihak</a:t>
            </a:r>
            <a:r>
              <a:rPr lang="en-US" sz="33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300" b="1" dirty="0" err="1" smtClean="0">
                <a:effectLst/>
                <a:latin typeface="Times New Roman"/>
                <a:ea typeface="Times New Roman"/>
              </a:rPr>
              <a:t>Ketiga</a:t>
            </a:r>
            <a:endParaRPr lang="en-US" sz="33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1500"/>
              </a:spcAft>
            </a:pP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54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1125"/>
              </a:spcAft>
            </a:pPr>
            <a:r>
              <a:rPr lang="id-ID" b="1" dirty="0" smtClean="0">
                <a:effectLst/>
                <a:latin typeface="Times New Roman"/>
                <a:ea typeface="Times New Roman"/>
              </a:rPr>
              <a:t>PRINSIP DASAR AKUNTANSI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750"/>
              </a:spcAft>
              <a:buFont typeface="+mj-lt"/>
              <a:buAutoNum type="arabicPeriod"/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Hutang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Usaha</a:t>
            </a:r>
          </a:p>
          <a:p>
            <a:pPr lvl="0">
              <a:spcAft>
                <a:spcPts val="750"/>
              </a:spcAft>
              <a:buFont typeface="+mj-lt"/>
              <a:buAutoNum type="arabicPeriod"/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Piutang</a:t>
            </a:r>
            <a:endParaRPr lang="en-US" sz="3600" b="1" dirty="0" smtClean="0">
              <a:effectLst/>
              <a:latin typeface="Times New Roman"/>
              <a:ea typeface="Times New Roman"/>
            </a:endParaRPr>
          </a:p>
          <a:p>
            <a:pPr lvl="0">
              <a:spcAft>
                <a:spcPts val="750"/>
              </a:spcAft>
              <a:buFont typeface="+mj-lt"/>
              <a:buAutoNum type="arabicPeriod"/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yang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Berbasis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Akrual</a:t>
            </a:r>
            <a:endParaRPr lang="en-US" sz="3600" b="1" dirty="0" smtClean="0">
              <a:effectLst/>
              <a:latin typeface="Times New Roman"/>
              <a:ea typeface="Times New Roman"/>
            </a:endParaRPr>
          </a:p>
          <a:p>
            <a:pPr lvl="0">
              <a:spcAft>
                <a:spcPts val="750"/>
              </a:spcAft>
              <a:buFont typeface="+mj-lt"/>
              <a:buAutoNum type="arabicPeriod"/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Aset</a:t>
            </a:r>
            <a:endParaRPr lang="en-US" sz="3600" b="1" dirty="0" smtClean="0">
              <a:effectLst/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0" indent="-742950">
              <a:spcAft>
                <a:spcPts val="750"/>
              </a:spcAft>
              <a:buClr>
                <a:srgbClr val="A9A57C"/>
              </a:buClr>
              <a:buFont typeface="+mj-lt"/>
              <a:buAutoNum type="arabicPeriod" startAt="5"/>
            </a:pPr>
            <a:r>
              <a:rPr lang="en-US" sz="4000" b="1" dirty="0" err="1">
                <a:solidFill>
                  <a:srgbClr val="2F2B20"/>
                </a:solidFill>
                <a:latin typeface="Times New Roman"/>
                <a:ea typeface="Times New Roman"/>
              </a:rPr>
              <a:t>Neraca</a:t>
            </a:r>
            <a:endParaRPr lang="en-US" sz="4000" b="1" dirty="0">
              <a:solidFill>
                <a:srgbClr val="2F2B20"/>
              </a:solidFill>
              <a:latin typeface="Times New Roman"/>
              <a:ea typeface="Times New Roman"/>
            </a:endParaRPr>
          </a:p>
          <a:p>
            <a:pPr marL="857250" lvl="0" indent="-742950">
              <a:spcAft>
                <a:spcPts val="750"/>
              </a:spcAft>
              <a:buClr>
                <a:srgbClr val="A9A57C"/>
              </a:buClr>
              <a:buFont typeface="+mj-lt"/>
              <a:buAutoNum type="arabicPeriod" startAt="5"/>
            </a:pPr>
            <a:r>
              <a:rPr lang="en-US" sz="4000" b="1" dirty="0">
                <a:solidFill>
                  <a:srgbClr val="2F2B20"/>
                </a:solidFill>
                <a:latin typeface="Times New Roman"/>
                <a:ea typeface="Times New Roman"/>
              </a:rPr>
              <a:t>Double Entry Bookkeeping</a:t>
            </a:r>
          </a:p>
          <a:p>
            <a:pPr marL="857250" lvl="0" indent="-742950">
              <a:spcAft>
                <a:spcPts val="750"/>
              </a:spcAft>
              <a:buClr>
                <a:srgbClr val="A9A57C"/>
              </a:buClr>
              <a:buFont typeface="+mj-lt"/>
              <a:buAutoNum type="arabicPeriod" startAt="5"/>
            </a:pPr>
            <a:r>
              <a:rPr lang="en-US" sz="4000" b="1" dirty="0" err="1">
                <a:solidFill>
                  <a:srgbClr val="2F2B20"/>
                </a:solidFill>
                <a:latin typeface="Times New Roman"/>
                <a:ea typeface="Times New Roman"/>
              </a:rPr>
              <a:t>Kewajiban</a:t>
            </a:r>
            <a:endParaRPr lang="en-US" sz="4000" b="1" dirty="0">
              <a:solidFill>
                <a:srgbClr val="2F2B20"/>
              </a:solidFill>
              <a:latin typeface="Times New Roman"/>
              <a:ea typeface="Times New Roman"/>
            </a:endParaRPr>
          </a:p>
          <a:p>
            <a:pPr marL="857250" lvl="0" indent="-742950">
              <a:spcAft>
                <a:spcPts val="750"/>
              </a:spcAft>
              <a:buClr>
                <a:srgbClr val="A9A57C"/>
              </a:buClr>
              <a:buFont typeface="+mj-lt"/>
              <a:buAutoNum type="arabicPeriod" startAt="5"/>
            </a:pPr>
            <a:r>
              <a:rPr lang="en-US" sz="4000" b="1" dirty="0" err="1">
                <a:solidFill>
                  <a:srgbClr val="2F2B20"/>
                </a:solidFill>
                <a:latin typeface="Times New Roman"/>
                <a:ea typeface="Times New Roman"/>
              </a:rPr>
              <a:t>Laporan</a:t>
            </a:r>
            <a:r>
              <a:rPr lang="en-US" sz="4000" b="1" dirty="0">
                <a:solidFill>
                  <a:srgbClr val="2F2B20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2F2B20"/>
                </a:solidFill>
                <a:latin typeface="Times New Roman"/>
                <a:ea typeface="Times New Roman"/>
              </a:rPr>
              <a:t>Laba</a:t>
            </a:r>
            <a:r>
              <a:rPr lang="en-US" sz="4000" b="1" dirty="0">
                <a:solidFill>
                  <a:srgbClr val="2F2B20"/>
                </a:solidFill>
                <a:latin typeface="Times New Roman"/>
                <a:ea typeface="Times New Roman"/>
              </a:rPr>
              <a:t> </a:t>
            </a:r>
            <a:r>
              <a:rPr lang="en-US" sz="4000" b="1" dirty="0" err="1">
                <a:solidFill>
                  <a:srgbClr val="2F2B20"/>
                </a:solidFill>
                <a:latin typeface="Times New Roman"/>
                <a:ea typeface="Times New Roman"/>
              </a:rPr>
              <a:t>Rugi</a:t>
            </a:r>
            <a:endParaRPr lang="en-US" sz="4000" b="1" dirty="0">
              <a:solidFill>
                <a:srgbClr val="2F2B20"/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2888" cy="936104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id-ID" sz="3600" b="1" kern="0" dirty="0" smtClean="0">
                <a:effectLst/>
                <a:latin typeface="Times New Roman"/>
              </a:rPr>
              <a:t/>
            </a:r>
            <a:br>
              <a:rPr lang="id-ID" sz="3600" b="1" kern="0" dirty="0" smtClean="0">
                <a:effectLst/>
                <a:latin typeface="Times New Roman"/>
              </a:rPr>
            </a:br>
            <a:r>
              <a:rPr lang="id-ID" sz="3600" b="1" kern="0" dirty="0" smtClean="0">
                <a:effectLst/>
                <a:latin typeface="Times New Roman"/>
              </a:rPr>
              <a:t>BIDANG BIDANG PROFESI </a:t>
            </a:r>
            <a:r>
              <a:rPr lang="en-US" sz="3600" b="1" kern="0" dirty="0" smtClean="0">
                <a:effectLst/>
                <a:latin typeface="Times New Roman"/>
              </a:rPr>
              <a:t>AKUNTANSI</a:t>
            </a:r>
            <a:r>
              <a:rPr lang="en-US" sz="3600" b="1" kern="0" dirty="0" smtClean="0">
                <a:effectLst/>
                <a:latin typeface="Tahoma"/>
              </a:rPr>
              <a:t/>
            </a:r>
            <a:br>
              <a:rPr lang="en-US" sz="3600" b="1" kern="0" dirty="0" smtClean="0">
                <a:effectLst/>
                <a:latin typeface="Tahoma"/>
              </a:rPr>
            </a:br>
            <a:r>
              <a:rPr lang="en-US" b="1" kern="0" dirty="0" smtClean="0">
                <a:effectLst/>
                <a:latin typeface="Tahoma"/>
              </a:rPr>
              <a:t/>
            </a:r>
            <a:br>
              <a:rPr lang="en-US" b="1" kern="0" dirty="0" smtClean="0">
                <a:effectLst/>
                <a:latin typeface="Tahoma"/>
              </a:rPr>
            </a:b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7992888" cy="4929411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keuangan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( Financial Accounting ) </a:t>
            </a:r>
            <a:endParaRPr lang="id-ID" sz="3600" b="1" dirty="0" smtClean="0">
              <a:effectLst/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Pemeriksaan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(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Auditting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)</a:t>
            </a:r>
            <a:endParaRPr lang="id-ID" sz="3600" b="1" dirty="0" smtClean="0">
              <a:effectLst/>
              <a:latin typeface="Times New Roman"/>
              <a:ea typeface="Times New Roman"/>
            </a:endParaRP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biaya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( Cost Accounting )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Akuntansi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err="1" smtClean="0">
                <a:effectLst/>
                <a:latin typeface="Times New Roman"/>
                <a:ea typeface="Times New Roman"/>
              </a:rPr>
              <a:t>manajemen</a:t>
            </a:r>
            <a:r>
              <a:rPr lang="id-ID" sz="36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3600" b="1" dirty="0" smtClean="0">
                <a:effectLst/>
                <a:latin typeface="Times New Roman"/>
                <a:ea typeface="Times New Roman"/>
              </a:rPr>
              <a:t> (Management Accounting )</a:t>
            </a:r>
            <a:endParaRPr lang="id-ID" sz="3600" b="1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  <a:tabLst>
                <a:tab pos="457200" algn="l"/>
              </a:tabLst>
            </a:pPr>
            <a:endParaRPr lang="id-ID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598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859216" cy="5289451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r>
              <a:rPr lang="id-ID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perpajakan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( Tax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Accountung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endParaRPr lang="id-ID" sz="2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endParaRPr lang="en-US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Sistem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akuntansi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( Accounting System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endParaRPr lang="id-ID" sz="2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endParaRPr lang="id-ID" sz="28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Anggaran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perusahaan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( 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Budgeting )</a:t>
            </a:r>
            <a:endParaRPr lang="id-ID" sz="2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endParaRPr lang="en-US" sz="28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514350" lvl="0" indent="-514350"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2800" b="1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Akuntansi</a:t>
            </a:r>
            <a:r>
              <a:rPr lang="en-US" sz="2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pemerintahan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(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Govermental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Accounting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Akuntansi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85647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70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328</TotalTime>
  <Words>146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PENGANTAR AKUNTANSI   BAB I  GAMBARAN UMUM AKUNTANSI  DAN PERANNYA DALAM PERUSAHAAN</vt:lpstr>
      <vt:lpstr>PENGERTIAN AKUNTANSI</vt:lpstr>
      <vt:lpstr>Peranan Akuntansi dalam Bisnis</vt:lpstr>
      <vt:lpstr>PRINSIP DASAR AKUNTANSI </vt:lpstr>
      <vt:lpstr>PowerPoint Presentation</vt:lpstr>
      <vt:lpstr> BIDANG BIDANG PROFESI AKUNTANSI  </vt:lpstr>
      <vt:lpstr>PowerPoint Presentation</vt:lpstr>
      <vt:lpstr>Siklus Akuntansi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PEMBELAJARAN  PERSAMAAN AKUNTANSI</dc:title>
  <dc:creator>DELL</dc:creator>
  <cp:lastModifiedBy>DELL</cp:lastModifiedBy>
  <cp:revision>13</cp:revision>
  <dcterms:created xsi:type="dcterms:W3CDTF">2023-10-06T01:54:11Z</dcterms:created>
  <dcterms:modified xsi:type="dcterms:W3CDTF">2023-10-17T11:08:26Z</dcterms:modified>
</cp:coreProperties>
</file>