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89" r:id="rId5"/>
    <p:sldId id="290" r:id="rId6"/>
    <p:sldId id="259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88" r:id="rId15"/>
    <p:sldId id="271" r:id="rId16"/>
    <p:sldId id="272" r:id="rId17"/>
    <p:sldId id="277" r:id="rId18"/>
    <p:sldId id="278" r:id="rId19"/>
    <p:sldId id="279" r:id="rId20"/>
    <p:sldId id="280" r:id="rId21"/>
    <p:sldId id="281" r:id="rId22"/>
    <p:sldId id="291" r:id="rId23"/>
    <p:sldId id="282" r:id="rId24"/>
    <p:sldId id="283" r:id="rId25"/>
    <p:sldId id="284" r:id="rId26"/>
    <p:sldId id="285" r:id="rId27"/>
    <p:sldId id="286" r:id="rId28"/>
    <p:sldId id="261" r:id="rId29"/>
    <p:sldId id="287" r:id="rId30"/>
    <p:sldId id="262" r:id="rId31"/>
    <p:sldId id="263" r:id="rId32"/>
    <p:sldId id="264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330" r:id="rId44"/>
    <p:sldId id="328" r:id="rId45"/>
    <p:sldId id="329" r:id="rId46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2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63751" y="1701800"/>
            <a:ext cx="9211733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3751" y="2927350"/>
            <a:ext cx="9218083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pPr lvl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8467" y="0"/>
            <a:ext cx="1220046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DE934FF-F4E1-47C5-9CA5-30A81DDE2BE4}" type="datetimeFigureOut">
              <a:rPr lang="en-US" smtClean="0"/>
              <a:pPr/>
              <a:t>8/30/2020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B3561BA9-CDCF-4958-B8AB-66F3BF063E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larwinds.com/netflow-traffic-analyzer/use-cases/network-traffic-analysis" TargetMode="External"/><Relationship Id="rId2" Type="http://schemas.openxmlformats.org/officeDocument/2006/relationships/hyperlink" Target="http://www.cacti.net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ireshark.org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Desain Pengelolaan jaringan</a:t>
            </a:r>
            <a:br>
              <a:rPr lang="en-US"/>
            </a:br>
            <a:br>
              <a:rPr lang="en-US"/>
            </a:br>
            <a:r>
              <a:rPr lang="en-US"/>
              <a:t>PPDIOO &amp; McCabe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6874" y="4706731"/>
            <a:ext cx="9144000" cy="1056005"/>
          </a:xfrm>
        </p:spPr>
        <p:txBody>
          <a:bodyPr/>
          <a:lstStyle/>
          <a:p>
            <a:r>
              <a:rPr lang="en-US" dirty="0" err="1"/>
              <a:t>Rochmad</a:t>
            </a:r>
            <a:r>
              <a:rPr lang="en-US" dirty="0"/>
              <a:t> M Thohir Yassin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6144" cy="106139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Identify Customer Requirements (2)</a:t>
            </a:r>
          </a:p>
        </p:txBody>
      </p:sp>
      <p:sp>
        <p:nvSpPr>
          <p:cNvPr id="25603" name="Rectangle 2"/>
          <p:cNvSpPr>
            <a:spLocks noGrp="1"/>
          </p:cNvSpPr>
          <p:nvPr>
            <p:ph type="body"/>
          </p:nvPr>
        </p:nvSpPr>
        <p:spPr>
          <a:xfrm>
            <a:off x="2111102" y="1735383"/>
            <a:ext cx="7867546" cy="4523514"/>
          </a:xfrm>
        </p:spPr>
        <p:txBody>
          <a:bodyPr vert="horz" wrap="square" lIns="0" tIns="0" rIns="0" bIns="0" anchor="t"/>
          <a:lstStyle/>
          <a:p>
            <a:pPr marL="679450" indent="-6794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400" dirty="0"/>
              <a:t>Hal-hal yang perlu dipertimbangkan pada tahap ini :</a:t>
            </a:r>
          </a:p>
          <a:p>
            <a:pPr marL="1479550" lvl="1" indent="-5651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400" dirty="0"/>
              <a:t>Apakah proses perancangan ini untuk sebuah </a:t>
            </a:r>
            <a:r>
              <a:rPr lang="en-US" altLang="x-none" sz="2400" i="1" dirty="0"/>
              <a:t>network </a:t>
            </a:r>
            <a:r>
              <a:rPr lang="en-US" altLang="x-none" sz="2400" dirty="0"/>
              <a:t>yang baru atau modifikasi dari </a:t>
            </a:r>
            <a:r>
              <a:rPr lang="en-US" altLang="x-none" sz="2400" i="1" dirty="0"/>
              <a:t>network </a:t>
            </a:r>
            <a:r>
              <a:rPr lang="en-US" altLang="x-none" sz="2400" dirty="0"/>
              <a:t>yang sudah ada ?</a:t>
            </a:r>
          </a:p>
          <a:p>
            <a:pPr marL="1479550" lvl="1" indent="-5651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400" dirty="0"/>
              <a:t>Apakah perancangan ini untuk keseluruhan </a:t>
            </a:r>
            <a:r>
              <a:rPr lang="en-US" altLang="x-none" sz="2400" i="1" dirty="0"/>
              <a:t>network</a:t>
            </a:r>
            <a:r>
              <a:rPr lang="en-US" altLang="x-none" sz="2400" dirty="0"/>
              <a:t>, bagian dari sebuah </a:t>
            </a:r>
            <a:r>
              <a:rPr lang="en-US" altLang="x-none" sz="2400" i="1" dirty="0"/>
              <a:t>network, </a:t>
            </a:r>
            <a:r>
              <a:rPr lang="en-US" altLang="x-none" sz="2400" dirty="0"/>
              <a:t>atau hanya sebagian dari </a:t>
            </a:r>
            <a:r>
              <a:rPr lang="en-US" altLang="x-none" sz="2400" i="1" dirty="0"/>
              <a:t>segment </a:t>
            </a:r>
            <a:r>
              <a:rPr lang="en-US" altLang="x-none" sz="2400" dirty="0"/>
              <a:t>atau </a:t>
            </a:r>
            <a:r>
              <a:rPr lang="en-US" altLang="x-none" sz="2400" i="1" dirty="0"/>
              <a:t>module</a:t>
            </a:r>
            <a:r>
              <a:rPr lang="en-US" altLang="x-none" sz="2400" dirty="0"/>
              <a:t> ?</a:t>
            </a:r>
          </a:p>
          <a:p>
            <a:pPr marL="1479550" lvl="1" indent="-5651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400" dirty="0"/>
              <a:t>Apakah perancangan ini ditujukan untuk fungsi yang tunggal atau keseluruhan fungsionalitas ?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/>
          </p:cNvSpPr>
          <p:nvPr>
            <p:ph type="title"/>
          </p:nvPr>
        </p:nvSpPr>
        <p:spPr>
          <a:xfrm>
            <a:off x="1980048" y="436366"/>
            <a:ext cx="8224703" cy="1142039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Contoh Design Assesment</a:t>
            </a:r>
          </a:p>
        </p:txBody>
      </p:sp>
      <p:graphicFrame>
        <p:nvGraphicFramePr>
          <p:cNvPr id="26627" name="Table 26626"/>
          <p:cNvGraphicFramePr/>
          <p:nvPr/>
        </p:nvGraphicFramePr>
        <p:xfrm>
          <a:off x="2507144" y="1463194"/>
          <a:ext cx="7259320" cy="4975225"/>
        </p:xfrm>
        <a:graphic>
          <a:graphicData uri="http://schemas.openxmlformats.org/drawingml/2006/table">
            <a:tbl>
              <a:tblPr/>
              <a:tblGrid>
                <a:gridCol w="2675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4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6290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algn="ctr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217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Scope of Design </a:t>
                      </a:r>
                      <a:endParaRPr lang="en-US" altLang="x-none" sz="2175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49444" marB="42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algn="ctr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217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Comments</a:t>
                      </a:r>
                      <a:endParaRPr lang="en-US" altLang="x-none" sz="2175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49444" marB="42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92555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algn="ctr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Entire Network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Backbone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 pada kantor pusat butuh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redesign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. Semua LAN pada kantor cabang butuh di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upgrade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 ke teknologi FastEthernet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825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algn="ctr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Network Layer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Perlunya perancangan baru terhadap IP Private. LAN-LAN harus disegmentasi. Routing harus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redesign 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untuk mendukung perancangan baru IP Address dan untuk menyediakan ketersediaan dan redudansi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2555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algn="ctr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Datalink Layer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Office Backbone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 membutuhkan perangkat dan link yang mendukung redudansi. Selain itu juga memerlukan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site survey 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untuk keperluan pengembangan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mobile application</a:t>
                      </a:r>
                      <a:endParaRPr lang="en-US" altLang="x-none" sz="2540" i="1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Identifying Required Information</a:t>
            </a:r>
          </a:p>
        </p:txBody>
      </p:sp>
      <p:sp>
        <p:nvSpPr>
          <p:cNvPr id="27651" name="Rectangle 2"/>
          <p:cNvSpPr>
            <a:spLocks noGrp="1"/>
          </p:cNvSpPr>
          <p:nvPr>
            <p:ph type="body"/>
          </p:nvPr>
        </p:nvSpPr>
        <p:spPr>
          <a:xfrm>
            <a:off x="2111102" y="1735383"/>
            <a:ext cx="7866106" cy="4522075"/>
          </a:xfrm>
        </p:spPr>
        <p:txBody>
          <a:bodyPr vert="horz" wrap="square" lIns="0" tIns="0" rIns="0" bIns="0" anchor="t"/>
          <a:lstStyle/>
          <a:p>
            <a:pPr marL="339725" indent="-339725" defTabSz="0" eaLnBrk="1">
              <a:buSzPct val="45000"/>
              <a:buFont typeface="Wingdings" panose="05000000000000000000" pitchFamily="2" charset="2"/>
              <a:buChar char="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i="1" dirty="0"/>
              <a:t> Extracting Initial Requirements</a:t>
            </a:r>
          </a:p>
          <a:p>
            <a:pPr marL="339725" indent="-339725" defTabSz="0" eaLnBrk="1">
              <a:buSzPct val="45000"/>
              <a:buFont typeface="Wingdings" panose="05000000000000000000" pitchFamily="2" charset="2"/>
              <a:buChar char="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</a:t>
            </a:r>
            <a:r>
              <a:rPr lang="en-US" altLang="x-none" i="1" dirty="0"/>
              <a:t>Gathering Network Requirements</a:t>
            </a:r>
          </a:p>
          <a:p>
            <a:pPr marL="339725" indent="-339725" defTabSz="0" eaLnBrk="1">
              <a:buClrTx/>
              <a:buSzPct val="45000"/>
              <a:buChar char="•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endParaRPr lang="en-US" altLang="x-none" i="1"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/>
          </p:cNvSpPr>
          <p:nvPr>
            <p:ph type="title"/>
          </p:nvPr>
        </p:nvSpPr>
        <p:spPr>
          <a:xfrm>
            <a:off x="1980048" y="436366"/>
            <a:ext cx="8224703" cy="1142039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Extracting Initial Requirements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74" y="1507839"/>
            <a:ext cx="5806690" cy="4298851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Extracting Initial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Step 1 Extract the initial customer requirements (from the RFP or RFI).</a:t>
            </a:r>
          </a:p>
          <a:p>
            <a:r>
              <a:rPr lang="en-US" sz="2800"/>
              <a:t>Step 2 Query the customer for a verbal description of the initial requirements.</a:t>
            </a:r>
          </a:p>
          <a:p>
            <a:r>
              <a:rPr lang="en-US" sz="2800"/>
              <a:t>Step 3 Produce a draft document that describes the design requirements.</a:t>
            </a:r>
          </a:p>
          <a:p>
            <a:r>
              <a:rPr lang="en-US" sz="2800"/>
              <a:t>Step 4 Verify the design requirements with the customer, and obtain customer approval.</a:t>
            </a:r>
          </a:p>
          <a:p>
            <a:r>
              <a:rPr lang="en-US" sz="2800"/>
              <a:t>Step 5 Revise the document as necessary to eliminate errors and omissions.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Gathering Network Requirements</a:t>
            </a:r>
          </a:p>
        </p:txBody>
      </p:sp>
      <p:pic>
        <p:nvPicPr>
          <p:cNvPr id="296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74" y="1417109"/>
            <a:ext cx="5970867" cy="50117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/>
          </p:cNvSpPr>
          <p:nvPr>
            <p:ph type="title"/>
          </p:nvPr>
        </p:nvSpPr>
        <p:spPr>
          <a:xfrm>
            <a:off x="2008851" y="414764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265" dirty="0"/>
              <a:t>Planned Applications and Network Services</a:t>
            </a:r>
          </a:p>
        </p:txBody>
      </p:sp>
      <p:pic>
        <p:nvPicPr>
          <p:cNvPr id="3072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047" y="1313418"/>
            <a:ext cx="7465744" cy="49080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/>
          </p:cNvSpPr>
          <p:nvPr>
            <p:ph type="title"/>
          </p:nvPr>
        </p:nvSpPr>
        <p:spPr>
          <a:xfrm>
            <a:off x="1980048" y="436366"/>
            <a:ext cx="8224703" cy="1142039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3200" dirty="0"/>
              <a:t>Characterize the existing network and sites</a:t>
            </a:r>
          </a:p>
        </p:txBody>
      </p:sp>
      <p:sp>
        <p:nvSpPr>
          <p:cNvPr id="31747" name="Rectangle 2"/>
          <p:cNvSpPr>
            <a:spLocks noGrp="1"/>
          </p:cNvSpPr>
          <p:nvPr>
            <p:ph type="body"/>
          </p:nvPr>
        </p:nvSpPr>
        <p:spPr>
          <a:xfrm>
            <a:off x="2111102" y="1735383"/>
            <a:ext cx="7866106" cy="4522075"/>
          </a:xfrm>
        </p:spPr>
        <p:txBody>
          <a:bodyPr vert="horz" wrap="square" lIns="0" tIns="0" rIns="0" bIns="0" anchor="t"/>
          <a:lstStyle/>
          <a:p>
            <a:pPr marL="339725" indent="-339725" defTabSz="0" eaLnBrk="1"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Step 1 : Customer Input</a:t>
            </a:r>
          </a:p>
          <a:p>
            <a:pPr marL="339725" indent="-339725" defTabSz="0" eaLnBrk="1"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Step 2 : Network Audit</a:t>
            </a:r>
          </a:p>
          <a:p>
            <a:pPr marL="339725" indent="-339725" defTabSz="0" eaLnBrk="1"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Step 3 : Traffic Analysis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Customer Input</a:t>
            </a:r>
          </a:p>
        </p:txBody>
      </p:sp>
      <p:sp>
        <p:nvSpPr>
          <p:cNvPr id="32771" name="Rectangle 2"/>
          <p:cNvSpPr>
            <a:spLocks noGrp="1"/>
          </p:cNvSpPr>
          <p:nvPr>
            <p:ph type="body"/>
          </p:nvPr>
        </p:nvSpPr>
        <p:spPr>
          <a:xfrm>
            <a:off x="711200" y="1370330"/>
            <a:ext cx="10703560" cy="4901565"/>
          </a:xfrm>
        </p:spPr>
        <p:txBody>
          <a:bodyPr vert="horz" wrap="square" lIns="0" tIns="0" rIns="0" bIns="0" anchor="t"/>
          <a:lstStyle/>
          <a:p>
            <a:pPr marL="339725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400" dirty="0"/>
              <a:t> Terkait dengan semua dokumentasi network</a:t>
            </a:r>
          </a:p>
          <a:p>
            <a:pPr marL="339725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400" dirty="0"/>
              <a:t>Hal-hal yang perlu diidentifikasi :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Locations and types of servers, including a list of network applications supported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Locations and types of network devices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Cabling that is currently in place, including network interface connection tables and 	worksheets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Wiring closet locations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Environmental controls, including heating, ventilation, and air conditioning requirements, and filtration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Locations of telephone service demarcation points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WAN speeds and locations of the WAN connection feeds</a:t>
            </a:r>
          </a:p>
          <a:p>
            <a:pPr marL="796925" lvl="1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sz="2000" dirty="0"/>
              <a:t>Locations of power receptacles, and availability of additional receptacles and power 	sources</a:t>
            </a:r>
          </a:p>
          <a:p>
            <a:pPr marL="339725" indent="-339725" defTabSz="0" eaLnBrk="1">
              <a:buClrTx/>
              <a:buSzPct val="45000"/>
              <a:buChar char="•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endParaRPr lang="en-US" altLang="x-none" sz="2000" dirty="0"/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767600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Customer Input (2)</a:t>
            </a:r>
          </a:p>
        </p:txBody>
      </p:sp>
      <p:sp>
        <p:nvSpPr>
          <p:cNvPr id="33795" name="Rectangle 2"/>
          <p:cNvSpPr>
            <a:spLocks noGrp="1"/>
          </p:cNvSpPr>
          <p:nvPr>
            <p:ph type="body"/>
          </p:nvPr>
        </p:nvSpPr>
        <p:spPr>
          <a:xfrm>
            <a:off x="2145665" y="1219809"/>
            <a:ext cx="7866106" cy="4805784"/>
          </a:xfrm>
        </p:spPr>
        <p:txBody>
          <a:bodyPr vert="horz" wrap="square" lIns="0" tIns="0" rIns="0" bIns="0" anchor="t"/>
          <a:lstStyle/>
          <a:p>
            <a:pPr marL="339725" indent="-339725" defTabSz="0" eaLnBrk="1">
              <a:buSzPct val="45000"/>
              <a:buFont typeface="Wingdings" panose="05000000000000000000" pitchFamily="2" charset="2"/>
              <a:buChar char="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Contoh dokumentasi network :</a:t>
            </a:r>
          </a:p>
          <a:p>
            <a:pPr marL="339725" indent="-339725" defTabSz="0" eaLnBrk="1">
              <a:buClrTx/>
              <a:buSzPct val="45000"/>
              <a:buChar char="•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endParaRPr lang="en-US" altLang="x-none" dirty="0"/>
          </a:p>
        </p:txBody>
      </p:sp>
      <p:graphicFrame>
        <p:nvGraphicFramePr>
          <p:cNvPr id="33796" name="Table 33795"/>
          <p:cNvGraphicFramePr/>
          <p:nvPr/>
        </p:nvGraphicFramePr>
        <p:xfrm>
          <a:off x="2353047" y="1885158"/>
          <a:ext cx="7259320" cy="4750435"/>
        </p:xfrm>
        <a:graphic>
          <a:graphicData uri="http://schemas.openxmlformats.org/drawingml/2006/table">
            <a:tbl>
              <a:tblPr/>
              <a:tblGrid>
                <a:gridCol w="362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15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2230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Identitas Pemilik ?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Nama :</a:t>
                      </a:r>
                    </a:p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Alamat :</a:t>
                      </a:r>
                    </a:p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No.Telp :</a:t>
                      </a:r>
                    </a:p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No.HP :</a:t>
                      </a:r>
                    </a:p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Email :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2930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Apakah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network 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ini di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maintenance 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oleh pemiliknya sendiri ?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Ya / Tidak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Berapa jam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network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 ini beroperasi sehari ?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 __ Jam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4390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Apakah ada prosedur untuk mengakses ruangan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network ?</a:t>
                      </a: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 Bagaimana prosedurnya ?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14533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120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Apakah ada standar prosedur keamanan ? Bagaimana standarnya ?</a:t>
                      </a: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14533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565"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altLang="x-none" sz="1635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Sebutkan secara detail perangkat </a:t>
                      </a:r>
                      <a:r>
                        <a:rPr lang="en-US" altLang="x-none" sz="1635" i="1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DejaVu Sans" charset="0"/>
                        </a:rPr>
                        <a:t>network !</a:t>
                      </a:r>
                      <a:endParaRPr lang="en-US" altLang="x-none" sz="2540" i="1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22698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42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80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1pPr>
                      <a:lvl2pPr marL="742950" lvl="1" indent="-28575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114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4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2pPr>
                      <a:lvl3pPr marL="1143000" lvl="2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85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20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3pPr>
                      <a:lvl4pPr marL="1600200" lvl="3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575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4pPr>
                      <a:lvl5pPr marL="2057400" lvl="4" indent="-228600" algn="l" defTabSz="457200" eaLnBrk="0" fontAlgn="base" latinLnBrk="0" hangingPunct="0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ts val="29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charset="0"/>
                        <a:buNone/>
                        <a:defRPr sz="1800" b="0" i="0" u="none" kern="1200" baseline="0">
                          <a:solidFill>
                            <a:srgbClr val="000000"/>
                          </a:solidFill>
                          <a:latin typeface="Times New Roman" panose="02020603050405020304" charset="0"/>
                          <a:ea typeface="Arial Unicode MS" panose="020B0604020202020204" charset="-122"/>
                        </a:defRPr>
                      </a:lvl5pPr>
                    </a:lstStyle>
                    <a:p>
                      <a:pPr marL="0" lvl="0" indent="0" defTabSz="0" eaLnBrk="1">
                        <a:lnSpc>
                          <a:spcPct val="81000"/>
                        </a:lnSpc>
                        <a:spcAft>
                          <a:spcPct val="0"/>
                        </a:spcAft>
                        <a:buClr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lang="en-US" altLang="x-none" sz="2540" dirty="0">
                        <a:solidFill>
                          <a:srgbClr val="000000"/>
                        </a:solidFill>
                      </a:endParaRPr>
                    </a:p>
                  </a:txBody>
                  <a:tcPr marL="81646" marR="81646" marT="114533" marB="4245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PPDIOO Model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0730" t="31000" r="29064" b="12397"/>
          <a:stretch>
            <a:fillRect/>
          </a:stretch>
        </p:blipFill>
        <p:spPr>
          <a:xfrm>
            <a:off x="450215" y="1040130"/>
            <a:ext cx="9579610" cy="53886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/>
          </p:cNvSpPr>
          <p:nvPr>
            <p:ph type="title"/>
          </p:nvPr>
        </p:nvSpPr>
        <p:spPr>
          <a:xfrm>
            <a:off x="1980048" y="436366"/>
            <a:ext cx="8224703" cy="1142039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Network Audit</a:t>
            </a:r>
          </a:p>
        </p:txBody>
      </p:sp>
      <p:pic>
        <p:nvPicPr>
          <p:cNvPr id="3481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92" y="1710900"/>
            <a:ext cx="6014071" cy="36810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Network Audit (2)</a:t>
            </a:r>
          </a:p>
        </p:txBody>
      </p:sp>
      <p:pic>
        <p:nvPicPr>
          <p:cNvPr id="3584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2574" y="1866436"/>
            <a:ext cx="6014071" cy="35254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Network Audit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7870" t="37500" r="35540" b="30705"/>
          <a:stretch>
            <a:fillRect/>
          </a:stretch>
        </p:blipFill>
        <p:spPr>
          <a:xfrm>
            <a:off x="1517650" y="1247775"/>
            <a:ext cx="880491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Traffic Analysis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5192" y="2095420"/>
            <a:ext cx="6843598" cy="371126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/>
          </p:cNvSpPr>
          <p:nvPr>
            <p:ph type="title"/>
          </p:nvPr>
        </p:nvSpPr>
        <p:spPr>
          <a:xfrm>
            <a:off x="1980048" y="436366"/>
            <a:ext cx="8224703" cy="1142039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Tools untuk Traffic Analysis</a:t>
            </a:r>
          </a:p>
        </p:txBody>
      </p:sp>
      <p:sp>
        <p:nvSpPr>
          <p:cNvPr id="37891" name="Rectangle 2"/>
          <p:cNvSpPr>
            <a:spLocks noGrp="1"/>
          </p:cNvSpPr>
          <p:nvPr>
            <p:ph type="body"/>
          </p:nvPr>
        </p:nvSpPr>
        <p:spPr>
          <a:xfrm>
            <a:off x="2111102" y="1578405"/>
            <a:ext cx="7866106" cy="5133113"/>
          </a:xfrm>
        </p:spPr>
        <p:txBody>
          <a:bodyPr vert="horz" wrap="square" lIns="0" tIns="0" rIns="0" bIns="0" anchor="t"/>
          <a:lstStyle/>
          <a:p>
            <a:pPr marL="339725" indent="-339725" defTabSz="0" eaLnBrk="1">
              <a:buSzPct val="45000"/>
              <a:buFont typeface="Wingdings" panose="05000000000000000000" pitchFamily="2" charset="2"/>
              <a:buChar char="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Cisco IOS Network-Based Application Recognation (NBAR)</a:t>
            </a:r>
          </a:p>
          <a:p>
            <a:pPr marL="339725" indent="-339725" defTabSz="0" eaLnBrk="1">
              <a:buSzPct val="45000"/>
              <a:buFont typeface="Wingdings" panose="05000000000000000000" pitchFamily="2" charset="2"/>
              <a:buChar char="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Ciso IOS NetFlow Technology</a:t>
            </a:r>
          </a:p>
          <a:p>
            <a:pPr marL="339725" indent="-339725" defTabSz="0" eaLnBrk="1">
              <a:buSzPct val="45000"/>
              <a:buFont typeface="Wingdings" panose="05000000000000000000" pitchFamily="2" charset="2"/>
              <a:buChar char="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Cacti (</a:t>
            </a:r>
            <a:r>
              <a:rPr lang="en-US" altLang="x-none" dirty="0">
                <a:solidFill>
                  <a:srgbClr val="CCCCFF"/>
                </a:solidFill>
                <a:hlinkClick r:id="rId2"/>
              </a:rPr>
              <a:t>http://www.cacti.net</a:t>
            </a:r>
            <a:r>
              <a:rPr lang="en-US" altLang="x-none" dirty="0"/>
              <a:t>)</a:t>
            </a:r>
          </a:p>
          <a:p>
            <a:pPr marL="339725" indent="-339725" defTabSz="0" eaLnBrk="1">
              <a:buSzPct val="45000"/>
              <a:buFont typeface="Wingdings" panose="05000000000000000000" pitchFamily="2" charset="2"/>
              <a:buChar char="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</a:t>
            </a:r>
            <a:r>
              <a:rPr lang="en-US" altLang="x-none" dirty="0" err="1"/>
              <a:t>Solarwinds</a:t>
            </a:r>
            <a:r>
              <a:rPr lang="en-US" altLang="x-none" dirty="0"/>
              <a:t> Network Traffic Analysis (</a:t>
            </a:r>
            <a:r>
              <a:rPr lang="en-ID" dirty="0">
                <a:hlinkClick r:id="rId3"/>
              </a:rPr>
              <a:t>https://www.solarwinds.com/netflow-traffic-analyzer/use-cases/network-traffic-analysis</a:t>
            </a:r>
            <a:r>
              <a:rPr lang="en-ID" dirty="0"/>
              <a:t>)</a:t>
            </a:r>
            <a:endParaRPr lang="en-US" altLang="x-none" dirty="0"/>
          </a:p>
          <a:p>
            <a:pPr marL="339725" indent="-339725" defTabSz="0" eaLnBrk="1">
              <a:buSzPct val="45000"/>
              <a:buFont typeface="Wingdings" panose="05000000000000000000" pitchFamily="2" charset="2"/>
              <a:buChar char="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r>
              <a:rPr lang="en-US" altLang="x-none" dirty="0"/>
              <a:t> Wireshark (</a:t>
            </a:r>
            <a:r>
              <a:rPr lang="en-US" altLang="x-none" dirty="0">
                <a:solidFill>
                  <a:srgbClr val="CCCCFF"/>
                </a:solidFill>
                <a:hlinkClick r:id="rId4"/>
              </a:rPr>
              <a:t>http://www.wireshark.org</a:t>
            </a:r>
            <a:r>
              <a:rPr lang="en-US" altLang="x-none" dirty="0"/>
              <a:t>)</a:t>
            </a:r>
          </a:p>
          <a:p>
            <a:pPr marL="339725" indent="-339725" defTabSz="0" eaLnBrk="1">
              <a:buClrTx/>
              <a:buSzPct val="45000"/>
              <a:buChar char="•"/>
              <a:tabLst>
                <a:tab pos="339725" algn="l"/>
                <a:tab pos="452755" algn="l"/>
                <a:tab pos="909955" algn="l"/>
                <a:tab pos="1367155" algn="l"/>
                <a:tab pos="1824355" algn="l"/>
                <a:tab pos="2281555" algn="l"/>
                <a:tab pos="2738755" algn="l"/>
                <a:tab pos="3195955" algn="l"/>
                <a:tab pos="3653155" algn="l"/>
                <a:tab pos="4110355" algn="l"/>
                <a:tab pos="4567555" algn="l"/>
                <a:tab pos="5024755" algn="l"/>
                <a:tab pos="5481955" algn="l"/>
                <a:tab pos="5939155" algn="l"/>
                <a:tab pos="6396355" algn="l"/>
                <a:tab pos="6853555" algn="l"/>
                <a:tab pos="7310755" algn="l"/>
                <a:tab pos="7767955" algn="l"/>
                <a:tab pos="8225155" algn="l"/>
                <a:tab pos="8682355" algn="l"/>
                <a:tab pos="9139555" algn="l"/>
              </a:tabLst>
            </a:pPr>
            <a:endParaRPr lang="en-US" altLang="x-none" dirty="0"/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sz="2720" dirty="0"/>
              <a:t>Design the network topology and solutions</a:t>
            </a:r>
          </a:p>
        </p:txBody>
      </p:sp>
      <p:sp>
        <p:nvSpPr>
          <p:cNvPr id="38915" name="Rectangle 2"/>
          <p:cNvSpPr>
            <a:spLocks noGrp="1"/>
          </p:cNvSpPr>
          <p:nvPr>
            <p:ph type="body"/>
          </p:nvPr>
        </p:nvSpPr>
        <p:spPr>
          <a:xfrm>
            <a:off x="2111102" y="1735383"/>
            <a:ext cx="7866106" cy="4522075"/>
          </a:xfrm>
        </p:spPr>
        <p:txBody>
          <a:bodyPr vert="horz" wrap="square" lIns="0" tIns="0" rIns="0" bIns="0" anchor="t"/>
          <a:lstStyle/>
          <a:p>
            <a:pPr indent="-337820" defTabSz="0" eaLnBrk="1">
              <a:buClrTx/>
              <a:buChar char="•"/>
              <a:tabLst>
                <a:tab pos="342900" algn="l"/>
                <a:tab pos="455930" algn="l"/>
                <a:tab pos="913130" algn="l"/>
                <a:tab pos="1370330" algn="l"/>
                <a:tab pos="1827530" algn="l"/>
                <a:tab pos="2284730" algn="l"/>
                <a:tab pos="2741930" algn="l"/>
                <a:tab pos="3199130" algn="l"/>
                <a:tab pos="3656330" algn="l"/>
                <a:tab pos="4113530" algn="l"/>
                <a:tab pos="4570730" algn="l"/>
                <a:tab pos="5027930" algn="l"/>
                <a:tab pos="5485130" algn="l"/>
                <a:tab pos="5942330" algn="l"/>
                <a:tab pos="6399530" algn="l"/>
                <a:tab pos="6856730" algn="l"/>
                <a:tab pos="7313930" algn="l"/>
                <a:tab pos="7771130" algn="l"/>
                <a:tab pos="8228330" algn="l"/>
                <a:tab pos="8685530" algn="l"/>
                <a:tab pos="9142730" algn="l"/>
              </a:tabLst>
            </a:pPr>
            <a:r>
              <a:rPr lang="en-US" altLang="x-none" dirty="0"/>
              <a:t>Top-Down Approach :</a:t>
            </a:r>
          </a:p>
        </p:txBody>
      </p:sp>
      <p:pic>
        <p:nvPicPr>
          <p:cNvPr id="38916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811" y="2454018"/>
            <a:ext cx="6636217" cy="356005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/>
          </p:cNvSpPr>
          <p:nvPr>
            <p:ph type="title"/>
          </p:nvPr>
        </p:nvSpPr>
        <p:spPr>
          <a:xfrm>
            <a:off x="1980048" y="436366"/>
            <a:ext cx="8224703" cy="1142039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Prototype</a:t>
            </a:r>
          </a:p>
        </p:txBody>
      </p:sp>
      <p:pic>
        <p:nvPicPr>
          <p:cNvPr id="3993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29" y="1659054"/>
            <a:ext cx="7258362" cy="45364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4703" cy="105995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Documenting Design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429" y="1702259"/>
            <a:ext cx="7050980" cy="4519194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ym typeface="+mn-ea"/>
              </a:rPr>
              <a:t>Fase implementasi baru dapat diimplementasikan, jika fase perancangan telah disetujui</a:t>
            </a:r>
            <a:endParaRPr lang="en-US" altLang="x-none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Implementation Phase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Step 1 : Plan the Implementation</a:t>
            </a:r>
          </a:p>
          <a:p>
            <a:r>
              <a:rPr lang="en-US"/>
              <a:t>Step 2 : Implement and verify the design</a:t>
            </a:r>
          </a:p>
          <a:p>
            <a:r>
              <a:rPr lang="en-US"/>
              <a:t>Step 3 : Monitor and Optionally redisgn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Prepare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Pada tahapan ini meliputi mengidentifikasi dan mengukuhkan kebutuhan organisasi, mengembangkan strategi jaringan, membuat arsitektur konseptual dengan skala yang tinggi dan mengidentifikasi teknologi yang tepat untuk dapat mendukung arsitektur tersebut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Operate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ym typeface="+mn-ea"/>
              </a:rPr>
              <a:t>Fase ini termasuk dalam fase implementasi, namun lebih kepada bagaimana memelihara berjalannya jaringan komputer dengan baik, termasuk di dalamnya </a:t>
            </a:r>
            <a:r>
              <a:rPr lang="en-US" altLang="x-none" i="1" dirty="0">
                <a:sym typeface="+mn-ea"/>
              </a:rPr>
              <a:t>fault detection, correction, </a:t>
            </a:r>
            <a:r>
              <a:rPr lang="en-US" altLang="x-none" dirty="0">
                <a:sym typeface="+mn-ea"/>
              </a:rPr>
              <a:t>dan </a:t>
            </a:r>
            <a:r>
              <a:rPr lang="en-US" altLang="x-none" i="1" dirty="0">
                <a:sym typeface="+mn-ea"/>
              </a:rPr>
              <a:t>performance monitoring</a:t>
            </a:r>
            <a:endParaRPr lang="en-US" altLang="x-none" i="1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Optimize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ym typeface="+mn-ea"/>
              </a:rPr>
              <a:t>Tujuan dari fase ini adalah untuk mengidentifikasi  dan mencari solusi sebelum terjadinya kerusakan pada jaringan. Fase ini sifatnya proaktif.</a:t>
            </a:r>
            <a:endParaRPr lang="en-US" altLang="x-none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Keuntungan PPDIOO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78180" indent="-678180" defTabSz="0" eaLnBrk="1">
              <a:tabLst>
                <a:tab pos="678180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altLang="x-none" dirty="0">
                <a:sym typeface="+mn-ea"/>
              </a:rPr>
              <a:t>Lowering the total cost of network ownership</a:t>
            </a:r>
            <a:endParaRPr lang="en-US" altLang="x-none" dirty="0"/>
          </a:p>
          <a:p>
            <a:pPr marL="678180" indent="-678180" defTabSz="0" eaLnBrk="1">
              <a:tabLst>
                <a:tab pos="678180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altLang="x-none" dirty="0">
                <a:sym typeface="+mn-ea"/>
              </a:rPr>
              <a:t>Increasing network availability</a:t>
            </a:r>
            <a:endParaRPr lang="en-US" altLang="x-none" dirty="0"/>
          </a:p>
          <a:p>
            <a:pPr marL="678180" indent="-678180" defTabSz="0" eaLnBrk="1">
              <a:tabLst>
                <a:tab pos="678180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altLang="x-none" dirty="0">
                <a:sym typeface="+mn-ea"/>
              </a:rPr>
              <a:t>Improving business agility</a:t>
            </a:r>
            <a:endParaRPr lang="en-US" altLang="x-none" dirty="0"/>
          </a:p>
          <a:p>
            <a:pPr marL="678180" indent="-678180" defTabSz="0" eaLnBrk="1">
              <a:tabLst>
                <a:tab pos="678180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r>
              <a:rPr lang="en-US" altLang="x-none" dirty="0">
                <a:sym typeface="+mn-ea"/>
              </a:rPr>
              <a:t>Accelerating access to applications and services</a:t>
            </a:r>
            <a:endParaRPr lang="en-US" altLang="x-none" dirty="0"/>
          </a:p>
          <a:p>
            <a:pPr marL="678180" indent="-678180" defTabSz="0" eaLnBrk="1">
              <a:buClrTx/>
              <a:tabLst>
                <a:tab pos="678180" algn="l"/>
                <a:tab pos="790575" algn="l"/>
                <a:tab pos="1247775" algn="l"/>
                <a:tab pos="1704975" algn="l"/>
                <a:tab pos="2162175" algn="l"/>
                <a:tab pos="2619375" algn="l"/>
                <a:tab pos="3076575" algn="l"/>
                <a:tab pos="3533775" algn="l"/>
                <a:tab pos="3990975" algn="l"/>
                <a:tab pos="4448175" algn="l"/>
                <a:tab pos="4905375" algn="l"/>
                <a:tab pos="5362575" algn="l"/>
                <a:tab pos="5819775" algn="l"/>
                <a:tab pos="6276975" algn="l"/>
                <a:tab pos="6734175" algn="l"/>
                <a:tab pos="7191375" algn="l"/>
                <a:tab pos="7648575" algn="l"/>
                <a:tab pos="8105775" algn="l"/>
                <a:tab pos="8562975" algn="l"/>
                <a:tab pos="9020175" algn="l"/>
                <a:tab pos="9477375" algn="l"/>
              </a:tabLst>
            </a:pPr>
            <a:endParaRPr lang="en-US" altLang="x-none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McCabe Model</a:t>
            </a:r>
          </a:p>
        </p:txBody>
      </p:sp>
      <p:sp>
        <p:nvSpPr>
          <p:cNvPr id="526339" name="Text Placeholder 526338"/>
          <p:cNvSpPr>
            <a:spLocks noGrp="1"/>
          </p:cNvSpPr>
          <p:nvPr/>
        </p:nvSpPr>
        <p:spPr>
          <a:xfrm>
            <a:off x="880745" y="1719263"/>
            <a:ext cx="5181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Designing a network is typically broken into three sections:</a:t>
            </a:r>
          </a:p>
          <a:p>
            <a:pPr lvl="1"/>
            <a:r>
              <a:t>Determine requirements</a:t>
            </a:r>
          </a:p>
          <a:p>
            <a:pPr lvl="1"/>
            <a:r>
              <a:t>Define the overall architecture</a:t>
            </a:r>
          </a:p>
          <a:p>
            <a:pPr lvl="1"/>
            <a:r>
              <a:t>Choose technology and specific devices</a:t>
            </a:r>
          </a:p>
        </p:txBody>
      </p:sp>
      <p:pic>
        <p:nvPicPr>
          <p:cNvPr id="526340" name="Picture 5263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183" y="1828800"/>
            <a:ext cx="3179762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Requirements</a:t>
            </a:r>
            <a:endParaRPr lang="en-US"/>
          </a:p>
        </p:txBody>
      </p:sp>
      <p:sp>
        <p:nvSpPr>
          <p:cNvPr id="535554" name="Title 535553"/>
          <p:cNvSpPr>
            <a:spLocks noGrp="1"/>
          </p:cNvSpPr>
          <p:nvPr/>
        </p:nvSpPr>
        <p:spPr>
          <a:xfrm>
            <a:off x="1099820" y="122238"/>
            <a:ext cx="7543800" cy="12954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900" b="1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/>
          </a:p>
        </p:txBody>
      </p:sp>
      <p:sp>
        <p:nvSpPr>
          <p:cNvPr id="535555" name="Text Placeholder 535554"/>
          <p:cNvSpPr>
            <a:spLocks noGrp="1"/>
          </p:cNvSpPr>
          <p:nvPr/>
        </p:nvSpPr>
        <p:spPr>
          <a:xfrm>
            <a:off x="1099820" y="171926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Consider how devices communicate</a:t>
            </a:r>
          </a:p>
        </p:txBody>
      </p:sp>
      <p:pic>
        <p:nvPicPr>
          <p:cNvPr id="535556" name="Picture 5355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595" y="4016375"/>
            <a:ext cx="4619625" cy="230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35557" name="Picture 5355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2286000"/>
            <a:ext cx="4114800" cy="233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Analysis</a:t>
            </a:r>
          </a:p>
        </p:txBody>
      </p:sp>
      <p:sp>
        <p:nvSpPr>
          <p:cNvPr id="541699" name="Text Placeholder 541698"/>
          <p:cNvSpPr>
            <a:spLocks noGrp="1"/>
          </p:cNvSpPr>
          <p:nvPr/>
        </p:nvSpPr>
        <p:spPr>
          <a:xfrm>
            <a:off x="609600" y="1412558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Given these concepts, how do we describe requirements for a network?</a:t>
            </a:r>
          </a:p>
          <a:p>
            <a:r>
              <a:t>Need a process to filter or classify requirements</a:t>
            </a:r>
          </a:p>
          <a:p>
            <a:pPr lvl="1"/>
            <a:r>
              <a:t>Network requirements (often have high, medium, low priorities)</a:t>
            </a:r>
          </a:p>
          <a:p>
            <a:pPr lvl="1"/>
            <a:r>
              <a:t>Future requirements (planned upgrades)</a:t>
            </a:r>
          </a:p>
          <a:p>
            <a:pPr lvl="1"/>
            <a:r>
              <a:t>Rejected requirements (remember for future ref.)</a:t>
            </a:r>
          </a:p>
          <a:p>
            <a:pPr lvl="1"/>
            <a:r>
              <a:t>Informational requirements (ideas, not required)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 Analysis (2)</a:t>
            </a:r>
          </a:p>
        </p:txBody>
      </p:sp>
      <p:sp>
        <p:nvSpPr>
          <p:cNvPr id="542723" name="Text Placeholder 542722"/>
          <p:cNvSpPr>
            <a:spLocks noGrp="1"/>
          </p:cNvSpPr>
          <p:nvPr/>
        </p:nvSpPr>
        <p:spPr>
          <a:xfrm>
            <a:off x="609600" y="1223328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Requirements can come from many aspects of the network system</a:t>
            </a:r>
          </a:p>
          <a:p>
            <a:pPr lvl="1"/>
            <a:r>
              <a:t>User Requirements </a:t>
            </a:r>
          </a:p>
          <a:p>
            <a:pPr lvl="1"/>
            <a:r>
              <a:t>Application Requirements </a:t>
            </a:r>
          </a:p>
          <a:p>
            <a:pPr lvl="1"/>
            <a:r>
              <a:t>Device Requirements </a:t>
            </a:r>
          </a:p>
          <a:p>
            <a:pPr lvl="1"/>
            <a:r>
              <a:t>Network Requirements </a:t>
            </a:r>
          </a:p>
          <a:p>
            <a:pPr lvl="1"/>
            <a:r>
              <a:t>Other Requirements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Requirement</a:t>
            </a:r>
          </a:p>
        </p:txBody>
      </p:sp>
      <p:sp>
        <p:nvSpPr>
          <p:cNvPr id="543747" name="Text Placeholder 543746"/>
          <p:cNvSpPr>
            <a:spLocks noGrp="1"/>
          </p:cNvSpPr>
          <p:nvPr/>
        </p:nvSpPr>
        <p:spPr>
          <a:xfrm>
            <a:off x="457200" y="1427163"/>
            <a:ext cx="43434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User requirements are often qualitative and very high level</a:t>
            </a:r>
          </a:p>
          <a:p>
            <a:pPr lvl="1"/>
            <a:r>
              <a:t>What is ‘fast enough’ for download? System response (RTT)?</a:t>
            </a:r>
          </a:p>
          <a:p>
            <a:pPr lvl="1"/>
            <a:r>
              <a:t>How good does video need to be?</a:t>
            </a:r>
          </a:p>
          <a:p>
            <a:pPr lvl="1"/>
            <a:r>
              <a:t>What’s my budget?</a:t>
            </a:r>
          </a:p>
        </p:txBody>
      </p:sp>
      <p:pic>
        <p:nvPicPr>
          <p:cNvPr id="543748" name="Picture 5437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088" y="2393950"/>
            <a:ext cx="4227512" cy="26622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 Requirement</a:t>
            </a:r>
          </a:p>
        </p:txBody>
      </p:sp>
      <p:sp>
        <p:nvSpPr>
          <p:cNvPr id="544771" name="Text Placeholder 544770"/>
          <p:cNvSpPr>
            <a:spLocks noGrp="1"/>
          </p:cNvSpPr>
          <p:nvPr/>
        </p:nvSpPr>
        <p:spPr>
          <a:xfrm>
            <a:off x="609600" y="1222693"/>
            <a:ext cx="8229600" cy="441166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What types of apps are we using?</a:t>
            </a:r>
          </a:p>
          <a:p>
            <a:pPr lvl="1"/>
            <a:r>
              <a:t>Mission-critical</a:t>
            </a:r>
          </a:p>
          <a:p>
            <a:pPr lvl="1"/>
            <a:r>
              <a:t>Rate-critical</a:t>
            </a:r>
          </a:p>
          <a:p>
            <a:pPr lvl="1"/>
            <a:r>
              <a:t>Real-time and/or interactive</a:t>
            </a:r>
          </a:p>
          <a:p>
            <a:r>
              <a:t>How sensitive are apps to RMA (reliability, maintainability, availability)?</a:t>
            </a:r>
          </a:p>
          <a:p>
            <a:r>
              <a:t>What capacity is needed?</a:t>
            </a:r>
          </a:p>
          <a:p>
            <a:r>
              <a:t>What delay time is acceptable?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Device Requirement</a:t>
            </a:r>
          </a:p>
        </p:txBody>
      </p:sp>
      <p:sp>
        <p:nvSpPr>
          <p:cNvPr id="547843" name="Text Placeholder 5478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What kinds of devices are on your network?</a:t>
            </a:r>
          </a:p>
          <a:p>
            <a:pPr lvl="1"/>
            <a:r>
              <a:rPr i="1"/>
              <a:t>Generic computing devices</a:t>
            </a:r>
            <a:r>
              <a:t> include normal PCs, Macs, laptops, handheld computers, workstations</a:t>
            </a:r>
          </a:p>
          <a:p>
            <a:pPr lvl="1"/>
            <a:r>
              <a:rPr i="1"/>
              <a:t>Servers</a:t>
            </a:r>
            <a:r>
              <a:t> include all flavors of server – file, print, app/computation, and backup</a:t>
            </a:r>
          </a:p>
          <a:p>
            <a:pPr lvl="1"/>
            <a:r>
              <a:rPr i="1"/>
              <a:t>Specialized devices</a:t>
            </a:r>
            <a:r>
              <a:t> include extreme servers (supercomputers, massively parallel servers), data collection systems (POS terminals), industry-specific devices, networked devices (cameras, tools), stoplights, ATMs, etc.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Identifying Organizational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/>
              <a:t>What are you trying to accomplish with this project?</a:t>
            </a:r>
          </a:p>
          <a:p>
            <a:r>
              <a:rPr lang="en-US" sz="2000"/>
              <a:t>What business challenges are you currently facing?</a:t>
            </a:r>
          </a:p>
          <a:p>
            <a:r>
              <a:rPr lang="en-US" sz="2000"/>
              <a:t>What are the consequences of not resolving these issues?</a:t>
            </a:r>
          </a:p>
          <a:p>
            <a:r>
              <a:rPr lang="en-US" sz="2000"/>
              <a:t>How would you measure or quantify success if you could fix or correct the identified problems and issues?</a:t>
            </a:r>
          </a:p>
          <a:p>
            <a:r>
              <a:rPr lang="en-US" sz="2000"/>
              <a:t>What applications are most critical to your organization?</a:t>
            </a:r>
          </a:p>
          <a:p>
            <a:r>
              <a:rPr lang="en-US" sz="2000"/>
              <a:t>What is the major objective of this project?</a:t>
            </a:r>
          </a:p>
          <a:p>
            <a:r>
              <a:rPr lang="en-US" sz="2000"/>
              <a:t>What is driving the change?</a:t>
            </a:r>
          </a:p>
          <a:p>
            <a:r>
              <a:rPr lang="en-US" sz="2000"/>
              <a:t>Do you need to support any government or safety or legal mandates?</a:t>
            </a:r>
          </a:p>
          <a:p>
            <a:r>
              <a:rPr lang="en-US" sz="2000"/>
              <a:t>What are your main concerns with the implementation of a new solution?</a:t>
            </a:r>
          </a:p>
          <a:p>
            <a:r>
              <a:rPr lang="en-US" sz="2000"/>
              <a:t>What technologies or services are needed to support your objectives?</a:t>
            </a:r>
          </a:p>
          <a:p>
            <a:r>
              <a:rPr lang="en-US" sz="2000"/>
              <a:t>What other technology projects and business initiatives will affect your group in the next two to five years?</a:t>
            </a:r>
          </a:p>
          <a:p>
            <a:r>
              <a:rPr lang="en-US" sz="2000"/>
              <a:t>What skill sets does your technical staff currently have?</a:t>
            </a:r>
          </a:p>
          <a:p>
            <a:r>
              <a:rPr lang="en-US" sz="2000"/>
              <a:t> What is your goal for return on investment?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Requirement</a:t>
            </a:r>
          </a:p>
        </p:txBody>
      </p:sp>
      <p:sp>
        <p:nvSpPr>
          <p:cNvPr id="553987" name="Text Placeholder 55398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Issues with network integration include</a:t>
            </a:r>
          </a:p>
          <a:p>
            <a:pPr lvl="1"/>
            <a:r>
              <a:t>Scaling dependencies – how will the size of the existing network affect the new one? </a:t>
            </a:r>
          </a:p>
          <a:p>
            <a:pPr lvl="2"/>
            <a:r>
              <a:t>Will the existing network change structure, or just add on a new wing?</a:t>
            </a:r>
          </a:p>
          <a:p>
            <a:pPr lvl="1"/>
            <a:r>
              <a:t>Location dependencies – interaction between old and new networks could change the location of key components</a:t>
            </a:r>
          </a:p>
          <a:p>
            <a:pPr lvl="1"/>
            <a:r>
              <a:t>Performance constraints – existing network could limit performance of the new one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Requirement</a:t>
            </a:r>
          </a:p>
        </p:txBody>
      </p:sp>
      <p:sp>
        <p:nvSpPr>
          <p:cNvPr id="558083" name="Text Placeholder 558082"/>
          <p:cNvSpPr>
            <a:spLocks noGrp="1"/>
          </p:cNvSpPr>
          <p:nvPr/>
        </p:nvSpPr>
        <p:spPr>
          <a:xfrm>
            <a:off x="457200" y="1398270"/>
            <a:ext cx="8917305" cy="473265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2150" lvl="1" indent="-34734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7425" lvl="2" indent="-29337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1430" lvl="3" indent="-2921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98930" lvl="4" indent="-31623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Requirements can come from other outside sources – your customer, legal requirements, larger scale organization (enterprise) requirements, etc.</a:t>
            </a:r>
          </a:p>
          <a:p>
            <a:r>
              <a:t>Additional requirements can include</a:t>
            </a:r>
          </a:p>
          <a:p>
            <a:pPr lvl="1"/>
            <a:r>
              <a:t>Operational suitability – how well can the customer configure and monitor the system?</a:t>
            </a:r>
          </a:p>
          <a:p>
            <a:pPr lvl="1"/>
            <a:r>
              <a:t>Supportability – how well can the customer maintain the system?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Network Architecture</a:t>
            </a:r>
          </a:p>
        </p:txBody>
      </p:sp>
      <p:sp>
        <p:nvSpPr>
          <p:cNvPr id="628739" name="Text Placeholder 62873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Now that we FINALLY have requirements and flows defined, we can consider how all this will affect the architecture of our network</a:t>
            </a:r>
          </a:p>
          <a:p>
            <a:r>
              <a:t>The architecture of a house needs many views to understand not only the exterior appearance, but also where the wires run, where the pipes are, ductwork for heating and cooling, etc.</a:t>
            </a:r>
          </a:p>
          <a:p>
            <a:pPr lvl="1"/>
            <a:r>
              <a:t>Similarly, we need several views of a network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Network Architecture</a:t>
            </a:r>
          </a:p>
        </p:txBody>
      </p:sp>
      <p:pic>
        <p:nvPicPr>
          <p:cNvPr id="641028" name="Content Placeholder 64102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135" y="1405890"/>
            <a:ext cx="6734175" cy="47796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Technology</a:t>
            </a:r>
          </a:p>
        </p:txBody>
      </p:sp>
      <p:sp>
        <p:nvSpPr>
          <p:cNvPr id="650243" name="Text Placeholder 65024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After the types of mechanisms in the reference architecture have been selected, we can start choosing more specific design technologies for our network</a:t>
            </a:r>
          </a:p>
          <a:p>
            <a:pPr lvl="1"/>
            <a:r>
              <a:t>This is where most people start ‘network design’</a:t>
            </a:r>
          </a:p>
          <a:p>
            <a:r>
              <a:t>Technologies need to be consistent with the goals of the network</a:t>
            </a:r>
          </a:p>
          <a:p>
            <a:pPr lvl="1"/>
            <a:r>
              <a:rPr err="1"/>
              <a:t>What is most important – cost, capacity, QoS</a:t>
            </a:r>
            <a:r>
              <a:t>, security, manageability…?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Selecting Technology (2)</a:t>
            </a:r>
          </a:p>
        </p:txBody>
      </p:sp>
      <p:sp>
        <p:nvSpPr>
          <p:cNvPr id="651267" name="Text Placeholder 65126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t>The goals may be different in different parts </a:t>
            </a:r>
            <a:br/>
            <a:r>
              <a:t>of the network</a:t>
            </a:r>
          </a:p>
          <a:p>
            <a:pPr lvl="1"/>
            <a:r>
              <a:t>Consider having a primary goal and one or </a:t>
            </a:r>
            <a:br/>
            <a:r>
              <a:t>more secondary goals</a:t>
            </a:r>
          </a:p>
          <a:p>
            <a:pPr lvl="1"/>
            <a:r>
              <a:t>Consider graphs to show tradeoffs</a:t>
            </a:r>
          </a:p>
          <a:p>
            <a:r>
              <a:t>Based on the flow requirements, how do </a:t>
            </a:r>
            <a:br/>
            <a:r>
              <a:t>you evaluate candidate technologies?</a:t>
            </a:r>
          </a:p>
          <a:p>
            <a:pPr lvl="1"/>
            <a:r>
              <a:t>RMA, capacity, cost, performance, supportability, etc. can be your basis for judging technologies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Contoh Organizational Goals</a:t>
            </a: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4213" t="48718" r="29064" b="10923"/>
          <a:stretch>
            <a:fillRect/>
          </a:stretch>
        </p:blipFill>
        <p:spPr>
          <a:xfrm>
            <a:off x="1473200" y="1203960"/>
            <a:ext cx="8804910" cy="4953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Plan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Pada tahapan ini </a:t>
            </a:r>
            <a:r>
              <a:rPr lang="en-US" altLang="x-none" dirty="0">
                <a:sym typeface="+mn-ea"/>
              </a:rPr>
              <a:t>meliputi mengidentifikasi </a:t>
            </a:r>
            <a:r>
              <a:rPr lang="en-US" altLang="x-none" i="1" dirty="0">
                <a:sym typeface="+mn-ea"/>
              </a:rPr>
              <a:t>network requirements </a:t>
            </a:r>
            <a:r>
              <a:rPr lang="en-US" altLang="x-none" dirty="0">
                <a:sym typeface="+mn-ea"/>
              </a:rPr>
              <a:t>termasuk di dalamnya tujuan mengapa jaringan dibangun, dimana jaringan akan dipasang, siapa saja yang membutuhkan layanan jaringan tersebut, dan sebagainya</a:t>
            </a:r>
            <a:endParaRPr lang="en-US" altLang="x-none" dirty="0"/>
          </a:p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sym typeface="+mn-ea"/>
              </a:rPr>
              <a:t>Pada fase ini, melakukan perancangan jaringan komputer secara menyeluruh dan detail yang sesuai dengan bisnis yang berjalan, kebutuhan teknis untuk mendukung </a:t>
            </a:r>
            <a:r>
              <a:rPr lang="en-US" altLang="x-none" i="1" dirty="0">
                <a:sym typeface="+mn-ea"/>
              </a:rPr>
              <a:t>availability, reliability, security, scalability, </a:t>
            </a:r>
            <a:r>
              <a:rPr lang="en-US" altLang="x-none" dirty="0">
                <a:sym typeface="+mn-ea"/>
              </a:rPr>
              <a:t>dan </a:t>
            </a:r>
            <a:r>
              <a:rPr lang="en-US" altLang="x-none" i="1" dirty="0">
                <a:sym typeface="+mn-ea"/>
              </a:rPr>
              <a:t>performance</a:t>
            </a:r>
            <a:endParaRPr lang="en-US" altLang="x-none" i="1" dirty="0"/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7583" cy="106139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Design Phase</a:t>
            </a:r>
          </a:p>
        </p:txBody>
      </p:sp>
      <p:sp>
        <p:nvSpPr>
          <p:cNvPr id="23555" name="Rectangle 2"/>
          <p:cNvSpPr>
            <a:spLocks noGrp="1"/>
          </p:cNvSpPr>
          <p:nvPr>
            <p:ph type="body"/>
          </p:nvPr>
        </p:nvSpPr>
        <p:spPr>
          <a:xfrm>
            <a:off x="2111102" y="1735383"/>
            <a:ext cx="7868986" cy="4607043"/>
          </a:xfrm>
        </p:spPr>
        <p:txBody>
          <a:bodyPr vert="horz" wrap="square" lIns="0" tIns="0" rIns="0" bIns="0" anchor="t"/>
          <a:lstStyle/>
          <a:p>
            <a:pPr marL="679450" indent="-6794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720" dirty="0"/>
              <a:t>Step 1 : Identify Customer Requirements</a:t>
            </a:r>
          </a:p>
          <a:p>
            <a:pPr marL="679450" indent="-6794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720" dirty="0"/>
              <a:t>Step 2 : Characterize the existing network and sites</a:t>
            </a:r>
          </a:p>
          <a:p>
            <a:pPr marL="679450" indent="-6794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sz="2720" dirty="0"/>
              <a:t>Step 3 : Design the network topology and solutions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/>
          </p:cNvSpPr>
          <p:nvPr>
            <p:ph type="title"/>
          </p:nvPr>
        </p:nvSpPr>
        <p:spPr>
          <a:xfrm>
            <a:off x="1980048" y="476690"/>
            <a:ext cx="8226144" cy="1061391"/>
          </a:xfrm>
        </p:spPr>
        <p:txBody>
          <a:bodyPr vert="horz" wrap="square" lIns="0" tIns="0" rIns="0" bIns="0" anchor="ctr"/>
          <a:lstStyle/>
          <a:p>
            <a:pPr defTabSz="0" eaLnBrk="1">
              <a:buClr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x-none" dirty="0"/>
              <a:t>Identify Customers Requirements</a:t>
            </a:r>
          </a:p>
        </p:txBody>
      </p:sp>
      <p:sp>
        <p:nvSpPr>
          <p:cNvPr id="24579" name="Rectangle 2"/>
          <p:cNvSpPr>
            <a:spLocks noGrp="1"/>
          </p:cNvSpPr>
          <p:nvPr>
            <p:ph type="body"/>
          </p:nvPr>
        </p:nvSpPr>
        <p:spPr>
          <a:xfrm>
            <a:off x="2111102" y="1735383"/>
            <a:ext cx="7867546" cy="4523514"/>
          </a:xfrm>
        </p:spPr>
        <p:txBody>
          <a:bodyPr vert="horz" wrap="square" lIns="0" tIns="0" rIns="0" bIns="0" anchor="t"/>
          <a:lstStyle/>
          <a:p>
            <a:pPr marL="679450" indent="-6794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dirty="0"/>
              <a:t>Pada tahap ini yaitu mengidentifikiasi kebutuhan pelanggan, tujuan dari suatu organisasi dan  </a:t>
            </a:r>
            <a:r>
              <a:rPr lang="en-US" altLang="x-none" i="1" dirty="0"/>
              <a:t>technical goal </a:t>
            </a:r>
            <a:r>
              <a:rPr lang="en-US" altLang="x-none" dirty="0"/>
              <a:t>pada organisasi tersebut.</a:t>
            </a:r>
          </a:p>
          <a:p>
            <a:pPr marL="679450" indent="-679450" defTabSz="0" eaLnBrk="1">
              <a:tabLst>
                <a:tab pos="679450" algn="l"/>
                <a:tab pos="792480" algn="l"/>
                <a:tab pos="1249680" algn="l"/>
                <a:tab pos="1706880" algn="l"/>
                <a:tab pos="2164080" algn="l"/>
                <a:tab pos="2621280" algn="l"/>
                <a:tab pos="3078480" algn="l"/>
                <a:tab pos="3535680" algn="l"/>
                <a:tab pos="3992880" algn="l"/>
                <a:tab pos="4450080" algn="l"/>
                <a:tab pos="4907280" algn="l"/>
                <a:tab pos="5364480" algn="l"/>
                <a:tab pos="5821680" algn="l"/>
                <a:tab pos="6278880" algn="l"/>
                <a:tab pos="6736080" algn="l"/>
                <a:tab pos="7193280" algn="l"/>
                <a:tab pos="7650480" algn="l"/>
                <a:tab pos="8107680" algn="l"/>
                <a:tab pos="8564880" algn="l"/>
                <a:tab pos="9022080" algn="l"/>
                <a:tab pos="9479280" algn="l"/>
              </a:tabLst>
            </a:pPr>
            <a:r>
              <a:rPr lang="en-US" altLang="x-none" dirty="0"/>
              <a:t>Pada tahap ini juga mendeskripsikan dan menentukan manakah aplikasi dan </a:t>
            </a:r>
            <a:r>
              <a:rPr lang="en-US" altLang="x-none" i="1" dirty="0"/>
              <a:t>network </a:t>
            </a:r>
            <a:r>
              <a:rPr lang="en-US" altLang="x-none" dirty="0"/>
              <a:t>yang  sudah ada dan yang mana yang akan dirancang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Gear Drives">
  <a:themeElements>
    <a:clrScheme name="Gear Dri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5F5F5F"/>
      </a:accent1>
      <a:accent2>
        <a:srgbClr val="969696"/>
      </a:accent2>
      <a:accent3>
        <a:srgbClr val="FFFFFF"/>
      </a:accent3>
      <a:accent4>
        <a:srgbClr val="000000"/>
      </a:accent4>
      <a:accent5>
        <a:srgbClr val="B6B6B6"/>
      </a:accent5>
      <a:accent6>
        <a:srgbClr val="878787"/>
      </a:accent6>
      <a:hlink>
        <a:srgbClr val="CC3300"/>
      </a:hlink>
      <a:folHlink>
        <a:srgbClr val="996600"/>
      </a:folHlink>
    </a:clrScheme>
    <a:fontScheme name="Gear Dri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ear Dri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ar Dri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ar Dri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5F5F5F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878787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1548</Words>
  <Application>Microsoft Office PowerPoint</Application>
  <PresentationFormat>Widescreen</PresentationFormat>
  <Paragraphs>182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Times New Roman</vt:lpstr>
      <vt:lpstr>Wingdings</vt:lpstr>
      <vt:lpstr>Gear Drives</vt:lpstr>
      <vt:lpstr>Desain Pengelolaan jaringan  PPDIOO &amp; McCabe Model</vt:lpstr>
      <vt:lpstr>PPDIOO Model</vt:lpstr>
      <vt:lpstr>Prepare Phase</vt:lpstr>
      <vt:lpstr>Identifying Organizational Goal</vt:lpstr>
      <vt:lpstr>Contoh Organizational Goals</vt:lpstr>
      <vt:lpstr>Plan Phase</vt:lpstr>
      <vt:lpstr>Design Phase</vt:lpstr>
      <vt:lpstr>Design Phase</vt:lpstr>
      <vt:lpstr>Identify Customers Requirements</vt:lpstr>
      <vt:lpstr>Identify Customer Requirements (2)</vt:lpstr>
      <vt:lpstr>Contoh Design Assesment</vt:lpstr>
      <vt:lpstr>Identifying Required Information</vt:lpstr>
      <vt:lpstr>Extracting Initial Requirements</vt:lpstr>
      <vt:lpstr>Extracting Initial Requirements</vt:lpstr>
      <vt:lpstr>Gathering Network Requirements</vt:lpstr>
      <vt:lpstr>Planned Applications and Network Services</vt:lpstr>
      <vt:lpstr>Characterize the existing network and sites</vt:lpstr>
      <vt:lpstr>Customer Input</vt:lpstr>
      <vt:lpstr>Customer Input (2)</vt:lpstr>
      <vt:lpstr>Network Audit</vt:lpstr>
      <vt:lpstr>Network Audit (2)</vt:lpstr>
      <vt:lpstr>Contoh Network Audit</vt:lpstr>
      <vt:lpstr>Traffic Analysis</vt:lpstr>
      <vt:lpstr>Tools untuk Traffic Analysis</vt:lpstr>
      <vt:lpstr>Design the network topology and solutions</vt:lpstr>
      <vt:lpstr>Prototype</vt:lpstr>
      <vt:lpstr>Documenting Design</vt:lpstr>
      <vt:lpstr>Implementation Phase</vt:lpstr>
      <vt:lpstr>Implementation Phase (2)</vt:lpstr>
      <vt:lpstr>Operate Phase</vt:lpstr>
      <vt:lpstr>Optimize Phase</vt:lpstr>
      <vt:lpstr>Keuntungan PPDIOO</vt:lpstr>
      <vt:lpstr>McCabe Model</vt:lpstr>
      <vt:lpstr>Requirements</vt:lpstr>
      <vt:lpstr>Requirement Analysis</vt:lpstr>
      <vt:lpstr>Requirement Analysis (2)</vt:lpstr>
      <vt:lpstr>User Requirement</vt:lpstr>
      <vt:lpstr>Application Requirement</vt:lpstr>
      <vt:lpstr>Device Requirement</vt:lpstr>
      <vt:lpstr>Network Requirement</vt:lpstr>
      <vt:lpstr>Other Requirement</vt:lpstr>
      <vt:lpstr>Network Architecture</vt:lpstr>
      <vt:lpstr>Contoh Network Architecture</vt:lpstr>
      <vt:lpstr>Selecting Technology</vt:lpstr>
      <vt:lpstr>Selecting Technology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Desain Pengelolaan jaringan  PPDIOO &amp; McCube Model</dc:title>
  <dc:creator>user</dc:creator>
  <cp:lastModifiedBy>Thohir Yassin</cp:lastModifiedBy>
  <cp:revision>34</cp:revision>
  <dcterms:created xsi:type="dcterms:W3CDTF">2017-09-18T02:38:00Z</dcterms:created>
  <dcterms:modified xsi:type="dcterms:W3CDTF">2020-08-30T10:35:17Z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