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28"/>
  </p:notesMasterIdLst>
  <p:sldIdLst>
    <p:sldId id="256" r:id="rId2"/>
    <p:sldId id="283" r:id="rId3"/>
    <p:sldId id="285" r:id="rId4"/>
    <p:sldId id="286" r:id="rId5"/>
    <p:sldId id="295" r:id="rId6"/>
    <p:sldId id="296" r:id="rId7"/>
    <p:sldId id="297" r:id="rId8"/>
    <p:sldId id="298" r:id="rId9"/>
    <p:sldId id="287" r:id="rId10"/>
    <p:sldId id="299" r:id="rId11"/>
    <p:sldId id="300" r:id="rId12"/>
    <p:sldId id="257" r:id="rId13"/>
    <p:sldId id="259" r:id="rId14"/>
    <p:sldId id="266" r:id="rId15"/>
    <p:sldId id="288" r:id="rId16"/>
    <p:sldId id="273" r:id="rId17"/>
    <p:sldId id="291" r:id="rId18"/>
    <p:sldId id="292" r:id="rId19"/>
    <p:sldId id="290" r:id="rId20"/>
    <p:sldId id="275" r:id="rId21"/>
    <p:sldId id="276" r:id="rId22"/>
    <p:sldId id="277" r:id="rId23"/>
    <p:sldId id="278" r:id="rId24"/>
    <p:sldId id="279" r:id="rId25"/>
    <p:sldId id="280" r:id="rId26"/>
    <p:sldId id="30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4AE2BF-5C64-4D84-A742-014AEF7BBD17}">
          <p14:sldIdLst>
            <p14:sldId id="256"/>
            <p14:sldId id="283"/>
            <p14:sldId id="285"/>
            <p14:sldId id="286"/>
            <p14:sldId id="295"/>
            <p14:sldId id="296"/>
            <p14:sldId id="297"/>
            <p14:sldId id="298"/>
            <p14:sldId id="287"/>
            <p14:sldId id="299"/>
            <p14:sldId id="300"/>
          </p14:sldIdLst>
        </p14:section>
        <p14:section name="Sampling Error" id="{67B14AED-D6A2-4098-B793-EA39B8D1A223}">
          <p14:sldIdLst>
            <p14:sldId id="257"/>
            <p14:sldId id="259"/>
          </p14:sldIdLst>
        </p14:section>
        <p14:section name="Dist Sampling Rerata" id="{1FE5FB9D-6551-421C-BCCC-9AD126CBD058}">
          <p14:sldIdLst>
            <p14:sldId id="266"/>
            <p14:sldId id="288"/>
            <p14:sldId id="273"/>
            <p14:sldId id="291"/>
            <p14:sldId id="292"/>
            <p14:sldId id="290"/>
          </p14:sldIdLst>
        </p14:section>
        <p14:section name="Dist Sampling Proporsi" id="{95E5535C-73B9-437F-B6DA-74DEA18217A3}">
          <p14:sldIdLst>
            <p14:sldId id="275"/>
            <p14:sldId id="276"/>
            <p14:sldId id="277"/>
            <p14:sldId id="278"/>
            <p14:sldId id="279"/>
            <p14:sldId id="280"/>
            <p14:sldId id="30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2AC"/>
    <a:srgbClr val="EFEF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97686" autoAdjust="0"/>
  </p:normalViewPr>
  <p:slideViewPr>
    <p:cSldViewPr snapToGrid="0">
      <p:cViewPr>
        <p:scale>
          <a:sx n="74" d="100"/>
          <a:sy n="74" d="100"/>
        </p:scale>
        <p:origin x="-105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296C3-2726-42CD-BF3D-26A8572E7FD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D143F-C041-4C03-BEFA-563ADC67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7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sekumpulan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mengidentifikasi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fenomena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bergantung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kegunaan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dikumpulkan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Semua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pekerja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seluruh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Indonesia.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Semua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mahasiswa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Malang.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Sampel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sekumpulan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diambil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diseleksi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dasarnya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bagian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Contoh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Seluruh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mahasiswa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Brawijaya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=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Mahasiswa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semeter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jurusan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TIF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RS.Saiful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Anwar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=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Penyakit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VIP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Pengantar Statistika                                     Bab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1BA58E-B728-49CB-85D4-9EDAB87591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40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(X&gt;36)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143F-C041-4C03-BEFA-563ADC67DC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37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https://www.scribd.com/doc/100407734/BAB-8-Distribusi-Sampling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143F-C041-4C03-BEFA-563ADC67DC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82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https://www.scribd.com/doc/100407734/BAB-8-Distribusi-Sampling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143F-C041-4C03-BEFA-563ADC67DC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28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AC931-A060-5A43-A25A-524093CC13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4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143F-C041-4C03-BEFA-563ADC67DC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42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143F-C041-4C03-BEFA-563ADC67DC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06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143F-C041-4C03-BEFA-563ADC67DC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59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143F-C041-4C03-BEFA-563ADC67DC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5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143F-C041-4C03-BEFA-563ADC67DC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01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143F-C041-4C03-BEFA-563ADC67DC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82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143F-C041-4C03-BEFA-563ADC67DC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61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https://www.scribd.com/doc/100407734/BAB-8-Distribusi-Sampling</a:t>
            </a:r>
          </a:p>
          <a:p>
            <a:r>
              <a:rPr lang="en-US" dirty="0" smtClean="0"/>
              <a:t>https://www.academia.edu/8213239/DISTRIBUSI_SAMPLING_RATA-RATA_DAN_PROPORSI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143F-C041-4C03-BEFA-563ADC67DC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4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EACE-A330-482B-ADAC-392CA44A7AA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2A3-EDC5-4C25-B683-0B1AA8F9D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EACE-A330-482B-ADAC-392CA44A7AA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2A3-EDC5-4C25-B683-0B1AA8F9D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EACE-A330-482B-ADAC-392CA44A7AA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2A3-EDC5-4C25-B683-0B1AA8F9D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EACE-A330-482B-ADAC-392CA44A7AA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2A3-EDC5-4C25-B683-0B1AA8F9D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EACE-A330-482B-ADAC-392CA44A7AA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2A3-EDC5-4C25-B683-0B1AA8F9D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18EA-21D1-4094-A5BD-F0C141D7402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DCF7-EEE3-43A1-B5AB-12BDC14F26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EACE-A330-482B-ADAC-392CA44A7AA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2A3-EDC5-4C25-B683-0B1AA8F9D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EACE-A330-482B-ADAC-392CA44A7AA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2A3-EDC5-4C25-B683-0B1AA8F9D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918EA-21D1-4094-A5BD-F0C141D7402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DCF7-EEE3-43A1-B5AB-12BDC14F2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EACE-A330-482B-ADAC-392CA44A7AA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3F92A3-EDC5-4C25-B683-0B1AA8F9D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EACE-A330-482B-ADAC-392CA44A7AA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F92A3-EDC5-4C25-B683-0B1AA8F9D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AABEACE-A330-482B-ADAC-392CA44A7AA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E3F92A3-EDC5-4C25-B683-0B1AA8F9DA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png"/><Relationship Id="rId11" Type="http://schemas.openxmlformats.org/officeDocument/2006/relationships/image" Target="../media/image14.wmf"/><Relationship Id="rId5" Type="http://schemas.openxmlformats.org/officeDocument/2006/relationships/image" Target="../media/image40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7bYUQ4Ueb8&amp;feature=youtu.b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7bYUQ4Ueb8&amp;feature=youtu.b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7bYUQ4Ueb8&amp;feature=youtu.b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7bYUQ4Ueb8&amp;feature=youtu.b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63100" y="844598"/>
            <a:ext cx="501042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Statistika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599" y="1952594"/>
            <a:ext cx="6548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SAMPLING </a:t>
            </a:r>
            <a:r>
              <a:rPr lang="en-US" sz="2800" b="1" dirty="0" smtClean="0"/>
              <a:t>DAN DISTRIBUSI SAMPLING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414190"/>
            <a:ext cx="9144000" cy="2202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4513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97416" y="4383451"/>
            <a:ext cx="6227632" cy="1204306"/>
          </a:xfrm>
        </p:spPr>
        <p:txBody>
          <a:bodyPr/>
          <a:lstStyle/>
          <a:p>
            <a:r>
              <a:rPr lang="en-ID" sz="2000" dirty="0" err="1" smtClean="0"/>
              <a:t>Pembelajaran</a:t>
            </a:r>
            <a:r>
              <a:rPr lang="en-ID" sz="2000" dirty="0" smtClean="0"/>
              <a:t> daring </a:t>
            </a:r>
            <a:r>
              <a:rPr lang="en-ID" sz="2000" dirty="0" err="1" smtClean="0"/>
              <a:t>kolaboratif</a:t>
            </a:r>
            <a:r>
              <a:rPr lang="en-ID" sz="2000" dirty="0" smtClean="0"/>
              <a:t> Prodi </a:t>
            </a:r>
            <a:r>
              <a:rPr lang="en-ID" sz="2000" dirty="0" err="1" smtClean="0"/>
              <a:t>teknik</a:t>
            </a:r>
            <a:r>
              <a:rPr lang="en-ID" sz="2000" dirty="0" smtClean="0"/>
              <a:t> </a:t>
            </a:r>
            <a:r>
              <a:rPr lang="en-ID" sz="2000" dirty="0" err="1" smtClean="0"/>
              <a:t>industri</a:t>
            </a:r>
            <a:r>
              <a:rPr lang="en-ID" sz="2000" dirty="0" smtClean="0"/>
              <a:t> </a:t>
            </a:r>
            <a:r>
              <a:rPr lang="en-ID" sz="2000" dirty="0" err="1" smtClean="0"/>
              <a:t>uts</a:t>
            </a:r>
            <a:r>
              <a:rPr lang="en-ID" sz="2000" dirty="0" smtClean="0"/>
              <a:t> </a:t>
            </a:r>
            <a:r>
              <a:rPr lang="en-ID" sz="2000" dirty="0" err="1" smtClean="0"/>
              <a:t>dan</a:t>
            </a:r>
            <a:r>
              <a:rPr lang="en-ID" sz="2000" dirty="0" smtClean="0"/>
              <a:t> </a:t>
            </a:r>
            <a:r>
              <a:rPr lang="en-ID" sz="2000" dirty="0" err="1" smtClean="0"/>
              <a:t>prodi</a:t>
            </a:r>
            <a:r>
              <a:rPr lang="en-ID" sz="2000" dirty="0" smtClean="0"/>
              <a:t> </a:t>
            </a:r>
            <a:r>
              <a:rPr lang="en-ID" sz="2000" dirty="0" err="1" smtClean="0"/>
              <a:t>stie</a:t>
            </a:r>
            <a:r>
              <a:rPr lang="en-ID" sz="2000" dirty="0" smtClean="0"/>
              <a:t> </a:t>
            </a:r>
            <a:r>
              <a:rPr lang="en-ID" sz="2000" dirty="0" err="1" smtClean="0"/>
              <a:t>bima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95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64792" y="253315"/>
            <a:ext cx="7290054" cy="914400"/>
          </a:xfrm>
        </p:spPr>
        <p:txBody>
          <a:bodyPr/>
          <a:lstStyle/>
          <a:p>
            <a:pPr algn="l"/>
            <a:r>
              <a:rPr lang="en-US" b="1" dirty="0" err="1" smtClean="0"/>
              <a:t>Sampel</a:t>
            </a:r>
            <a:r>
              <a:rPr lang="en-US" b="1" dirty="0" smtClean="0"/>
              <a:t> Snowball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84" y="1167715"/>
            <a:ext cx="4927912" cy="507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70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64792" y="253315"/>
            <a:ext cx="7290054" cy="914400"/>
          </a:xfrm>
        </p:spPr>
        <p:txBody>
          <a:bodyPr/>
          <a:lstStyle/>
          <a:p>
            <a:pPr algn="l"/>
            <a:r>
              <a:rPr lang="en-US" b="1" dirty="0" err="1" smtClean="0"/>
              <a:t>Sampel</a:t>
            </a:r>
            <a:r>
              <a:rPr lang="en-US" b="1" dirty="0" smtClean="0"/>
              <a:t> Purposive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92" y="1570419"/>
            <a:ext cx="8579208" cy="397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66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SAMPLING ERROR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25" y="1377577"/>
            <a:ext cx="5743395" cy="2418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" y="4080801"/>
            <a:ext cx="2868572" cy="2065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128" y="4080801"/>
            <a:ext cx="4511138" cy="20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4691800" cy="965137"/>
          </a:xfrm>
        </p:spPr>
        <p:txBody>
          <a:bodyPr>
            <a:normAutofit/>
          </a:bodyPr>
          <a:lstStyle/>
          <a:p>
            <a:r>
              <a:rPr lang="en-US" dirty="0" smtClean="0"/>
              <a:t>STUDI KASUS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1550353"/>
            <a:ext cx="2781300" cy="4791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396" y="3706223"/>
            <a:ext cx="5571343" cy="118291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88796" y="3945890"/>
            <a:ext cx="1739900" cy="2260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88796" y="3672840"/>
            <a:ext cx="1739900" cy="2260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88796" y="2851182"/>
            <a:ext cx="1739900" cy="2260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88796" y="4751007"/>
            <a:ext cx="1739900" cy="2260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88796" y="5024057"/>
            <a:ext cx="1739900" cy="2260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6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185" y="822941"/>
            <a:ext cx="7290054" cy="914400"/>
          </a:xfrm>
        </p:spPr>
        <p:txBody>
          <a:bodyPr/>
          <a:lstStyle/>
          <a:p>
            <a:pPr algn="l"/>
            <a:r>
              <a:rPr lang="en-US" b="1" dirty="0" err="1"/>
              <a:t>Distribusi</a:t>
            </a:r>
            <a:r>
              <a:rPr lang="en-US" b="1" dirty="0"/>
              <a:t> sampling </a:t>
            </a:r>
            <a:r>
              <a:rPr lang="en-US" b="1" dirty="0" err="1"/>
              <a:t>rerata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67947"/>
            <a:ext cx="7290055" cy="452561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Jika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dari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suatu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populasi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kita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ambil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sampel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berulang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kali,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dari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setiap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sampel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kita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hitung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reratanya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akibat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kesalahan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sampling,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kita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memperoleh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rerata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statistik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berbeda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antara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sampel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satu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lainnya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dirty="0" smtClean="0">
                <a:solidFill>
                  <a:srgbClr val="1482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 </a:t>
            </a:r>
            <a:r>
              <a:rPr lang="en-US" i="1" dirty="0" smtClean="0">
                <a:solidFill>
                  <a:srgbClr val="1482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(sampling error) </a:t>
            </a:r>
          </a:p>
          <a:p>
            <a:pPr>
              <a:lnSpc>
                <a:spcPct val="120000"/>
              </a:lnSpc>
            </a:pP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Jika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semua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rerata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statistik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itu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kita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himpun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kita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peroleh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distribusi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statistik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rerata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atau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distribusi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sampling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rerata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Jika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kemudian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dari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distribusi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sampling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rerata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itu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kita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hitung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reratanya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rerata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itu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akan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atau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sangat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mendekati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rerata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parameternya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dirty="0" smtClean="0">
                <a:solidFill>
                  <a:srgbClr val="1482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 </a:t>
            </a:r>
            <a:r>
              <a:rPr lang="en-US" i="1" dirty="0" smtClean="0">
                <a:solidFill>
                  <a:srgbClr val="1482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(standard error)</a:t>
            </a:r>
          </a:p>
        </p:txBody>
      </p:sp>
    </p:spTree>
    <p:extLst>
      <p:ext uri="{BB962C8B-B14F-4D97-AF65-F5344CB8AC3E}">
        <p14:creationId xmlns:p14="http://schemas.microsoft.com/office/powerpoint/2010/main" val="9788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396" y="260667"/>
            <a:ext cx="7290054" cy="914400"/>
          </a:xfrm>
        </p:spPr>
        <p:txBody>
          <a:bodyPr>
            <a:normAutofit fontScale="90000"/>
          </a:bodyPr>
          <a:lstStyle/>
          <a:p>
            <a:pPr algn="l"/>
            <a:r>
              <a:rPr lang="sv-SE" b="1" dirty="0" smtClean="0"/>
              <a:t>RUMUS Standard </a:t>
            </a:r>
            <a:r>
              <a:rPr lang="sv-SE" b="1" dirty="0" err="1" smtClean="0"/>
              <a:t>Error</a:t>
            </a: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b="1" dirty="0" smtClean="0"/>
              <a:t> </a:t>
            </a:r>
            <a:r>
              <a:rPr lang="sv-SE" b="1" dirty="0"/>
              <a:t>(galat baku</a:t>
            </a:r>
            <a:r>
              <a:rPr lang="sv-SE" b="1" dirty="0" smtClean="0"/>
              <a:t>)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07339" y="1632857"/>
            <a:ext cx="3663767" cy="221647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181051" y="1632857"/>
            <a:ext cx="4010381" cy="522514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65176" indent="-13716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448056" indent="-13716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94360" indent="-13716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777240" indent="-13716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Rata-rata </a:t>
            </a:r>
            <a:r>
              <a:rPr lang="en-US" sz="1800" dirty="0" err="1" smtClean="0"/>
              <a:t>populasi</a:t>
            </a:r>
            <a:r>
              <a:rPr lang="en-US" sz="1800" dirty="0" smtClean="0"/>
              <a:t> </a:t>
            </a:r>
            <a:r>
              <a:rPr lang="en-US" sz="1800" b="1" dirty="0" smtClean="0"/>
              <a:t>=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rata-rata dist. </a:t>
            </a:r>
            <a:r>
              <a:rPr lang="en-US" sz="1800" dirty="0" err="1" smtClean="0"/>
              <a:t>rerata</a:t>
            </a:r>
            <a:r>
              <a:rPr lang="en-US" sz="1800" dirty="0" smtClean="0"/>
              <a:t> </a:t>
            </a:r>
            <a:r>
              <a:rPr lang="en-US" sz="1800" dirty="0" err="1" smtClean="0"/>
              <a:t>sampel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 smtClean="0"/>
              <a:t>bila</a:t>
            </a:r>
            <a:r>
              <a:rPr lang="en-US" sz="1800" dirty="0" smtClean="0"/>
              <a:t> </a:t>
            </a:r>
            <a:r>
              <a:rPr lang="en-US" sz="1800" b="1" dirty="0"/>
              <a:t>n/N &gt; 5%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(</a:t>
            </a:r>
            <a:r>
              <a:rPr lang="en-US" sz="1800" dirty="0" err="1"/>
              <a:t>populasi</a:t>
            </a:r>
            <a:r>
              <a:rPr lang="en-US" sz="1800" dirty="0"/>
              <a:t> </a:t>
            </a:r>
            <a:r>
              <a:rPr lang="en-US" sz="1800" dirty="0" err="1"/>
              <a:t>terbatas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b="1" dirty="0"/>
              <a:t>n/N ≤ 5%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(</a:t>
            </a:r>
            <a:r>
              <a:rPr lang="en-US" sz="1800" dirty="0" err="1"/>
              <a:t>populasi</a:t>
            </a:r>
            <a:r>
              <a:rPr lang="en-US" sz="1800" dirty="0"/>
              <a:t> </a:t>
            </a:r>
            <a:r>
              <a:rPr lang="en-US" sz="1800" dirty="0" err="1"/>
              <a:t>tdk</a:t>
            </a:r>
            <a:r>
              <a:rPr lang="en-US" sz="1800" dirty="0"/>
              <a:t> </a:t>
            </a:r>
            <a:r>
              <a:rPr lang="en-US" sz="1800" dirty="0" err="1"/>
              <a:t>terbatas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err="1"/>
              <a:t>Nilai</a:t>
            </a:r>
            <a:r>
              <a:rPr lang="en-US" sz="1800" b="1" dirty="0"/>
              <a:t> Baku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(</a:t>
            </a:r>
            <a:r>
              <a:rPr lang="en-US" sz="1800" dirty="0" err="1" smtClean="0"/>
              <a:t>distribusi</a:t>
            </a:r>
            <a:r>
              <a:rPr lang="en-US" sz="1800" dirty="0" smtClean="0"/>
              <a:t> normal </a:t>
            </a:r>
            <a:r>
              <a:rPr lang="en-US" sz="1800" dirty="0" err="1" smtClean="0"/>
              <a:t>baku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42779" y="1632857"/>
                <a:ext cx="1660326" cy="62273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779" y="1632857"/>
                <a:ext cx="1660326" cy="622735"/>
              </a:xfrm>
              <a:prstGeom prst="rect">
                <a:avLst/>
              </a:prstGeom>
              <a:blipFill rotWithShape="0">
                <a:blip r:embed="rId2"/>
                <a:stretch>
                  <a:fillRect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42779" y="2638509"/>
                <a:ext cx="2309671" cy="9691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779" y="2638509"/>
                <a:ext cx="2309671" cy="9691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4403282" y="1968284"/>
            <a:ext cx="1151009" cy="0"/>
          </a:xfrm>
          <a:prstGeom prst="line">
            <a:avLst/>
          </a:prstGeom>
          <a:ln w="412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69110" y="3185742"/>
            <a:ext cx="1985180" cy="0"/>
          </a:xfrm>
          <a:prstGeom prst="line">
            <a:avLst/>
          </a:prstGeom>
          <a:ln w="412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64078" y="4263444"/>
            <a:ext cx="1690212" cy="0"/>
          </a:xfrm>
          <a:prstGeom prst="line">
            <a:avLst/>
          </a:prstGeom>
          <a:ln w="412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642779" y="3850510"/>
                <a:ext cx="1331711" cy="7341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779" y="3850510"/>
                <a:ext cx="1331711" cy="734112"/>
              </a:xfrm>
              <a:prstGeom prst="rect">
                <a:avLst/>
              </a:prstGeom>
              <a:blipFill rotWithShape="0"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4026310" y="5631757"/>
            <a:ext cx="1527980" cy="0"/>
          </a:xfrm>
          <a:prstGeom prst="line">
            <a:avLst/>
          </a:prstGeom>
          <a:ln w="412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642779" y="5192134"/>
                <a:ext cx="1975156" cy="9609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779" y="5192134"/>
                <a:ext cx="1975156" cy="9609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93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CONTOH SOAL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79" y="1377577"/>
            <a:ext cx="8326337" cy="164128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Sebuah </a:t>
            </a:r>
            <a:r>
              <a:rPr lang="en-US" sz="2000" dirty="0" err="1"/>
              <a:t>pabrik</a:t>
            </a:r>
            <a:r>
              <a:rPr lang="en-US" sz="2000" dirty="0"/>
              <a:t> </a:t>
            </a:r>
            <a:r>
              <a:rPr lang="en-US" sz="2000" dirty="0" err="1"/>
              <a:t>baja</a:t>
            </a:r>
            <a:r>
              <a:rPr lang="en-US" sz="2000" dirty="0"/>
              <a:t> </a:t>
            </a:r>
            <a:r>
              <a:rPr lang="en-US" sz="2000" dirty="0" err="1" smtClean="0"/>
              <a:t>memproduksi</a:t>
            </a:r>
            <a:r>
              <a:rPr lang="en-US" sz="2000" dirty="0" smtClean="0"/>
              <a:t> plat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regang</a:t>
            </a:r>
            <a:r>
              <a:rPr lang="en-US" sz="2000" dirty="0"/>
              <a:t> rata-rata 500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deviasi</a:t>
            </a:r>
            <a:r>
              <a:rPr lang="en-US" sz="2000" dirty="0" smtClean="0"/>
              <a:t>  </a:t>
            </a:r>
            <a:r>
              <a:rPr lang="en-US" sz="2000" dirty="0" err="1"/>
              <a:t>sebesar</a:t>
            </a:r>
            <a:r>
              <a:rPr lang="en-US" sz="2000" dirty="0"/>
              <a:t> </a:t>
            </a:r>
            <a:r>
              <a:rPr lang="en-US" sz="2000" dirty="0" smtClean="0"/>
              <a:t>20. </a:t>
            </a:r>
            <a:br>
              <a:rPr lang="en-US" sz="2000" dirty="0" smtClean="0"/>
            </a:b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dipilih</a:t>
            </a:r>
            <a:r>
              <a:rPr lang="en-US" sz="2000" dirty="0" smtClean="0"/>
              <a:t> 100 sample </a:t>
            </a:r>
            <a:r>
              <a:rPr lang="en-US" sz="2000" dirty="0"/>
              <a:t>random </a:t>
            </a:r>
            <a:r>
              <a:rPr lang="en-US" sz="2000" dirty="0" err="1" smtClean="0"/>
              <a:t>dari</a:t>
            </a:r>
            <a:r>
              <a:rPr lang="en-US" sz="2000" dirty="0" smtClean="0"/>
              <a:t> 100.000 </a:t>
            </a:r>
            <a:r>
              <a:rPr lang="en-US" sz="2000" dirty="0"/>
              <a:t>plat.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Berapakah</a:t>
            </a:r>
            <a:r>
              <a:rPr lang="en-US" sz="2000" dirty="0" smtClean="0"/>
              <a:t> </a:t>
            </a:r>
            <a:r>
              <a:rPr lang="en-US" sz="2000" dirty="0" err="1" smtClean="0"/>
              <a:t>probabilitas</a:t>
            </a:r>
            <a:r>
              <a:rPr lang="en-US" sz="2000" dirty="0" smtClean="0"/>
              <a:t> </a:t>
            </a:r>
            <a:r>
              <a:rPr lang="en-US" sz="2000" dirty="0"/>
              <a:t>rata-rata sample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kurang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496 </a:t>
            </a:r>
            <a:r>
              <a:rPr lang="en-US" sz="2000" dirty="0" smtClean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396733" y="4221186"/>
                <a:ext cx="1331711" cy="7341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733" y="4221186"/>
                <a:ext cx="1331711" cy="734112"/>
              </a:xfrm>
              <a:prstGeom prst="rect">
                <a:avLst/>
              </a:prstGeom>
              <a:blipFill rotWithShape="0">
                <a:blip r:embed="rId2"/>
                <a:stretch>
                  <a:fillRect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768096" y="3343077"/>
                <a:ext cx="4050090" cy="1969552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/>
                  <a:t>Populasi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=500</m:t>
                    </m:r>
                  </m:oMath>
                </a14:m>
                <a:endParaRPr lang="en-US" sz="2000" dirty="0" smtClean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</m:oMath>
                </a14:m>
                <a:endParaRPr lang="en-US" sz="2000" dirty="0" smtClean="0"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100.000</m:t>
                    </m:r>
                  </m:oMath>
                </a14:m>
                <a:endParaRPr lang="en-US" sz="2000" dirty="0" smtClean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err="1" smtClean="0"/>
                  <a:t>Ditanyakan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&lt;496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" y="3343077"/>
                <a:ext cx="4050090" cy="1969552"/>
              </a:xfrm>
              <a:prstGeom prst="rect">
                <a:avLst/>
              </a:prstGeom>
              <a:blipFill rotWithShape="0">
                <a:blip r:embed="rId3"/>
                <a:stretch>
                  <a:fillRect l="-2711" t="-1548" b="-30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964424" y="3343077"/>
                <a:ext cx="6459794" cy="1969552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/>
                  <a:t>Sampel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2000" dirty="0" smtClean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100.000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=0.001=0,1%&lt;5%</m:t>
                    </m:r>
                  </m:oMath>
                </a14:m>
                <a:endParaRPr lang="en-US" sz="1400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424" y="3343077"/>
                <a:ext cx="6459794" cy="1969552"/>
              </a:xfrm>
              <a:prstGeom prst="rect">
                <a:avLst/>
              </a:prstGeom>
              <a:blipFill rotWithShape="0">
                <a:blip r:embed="rId4"/>
                <a:stretch>
                  <a:fillRect l="-1698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214725" y="4434354"/>
            <a:ext cx="2182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populasi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tdk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terbatas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459355" y="5328162"/>
                <a:ext cx="1719060" cy="8368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355" y="5328162"/>
                <a:ext cx="1719060" cy="8368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93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3745684" y="4347002"/>
            <a:ext cx="1037859" cy="43911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400465" y="3176808"/>
            <a:ext cx="674800" cy="674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74999" y="2109596"/>
                <a:ext cx="1977273" cy="6383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e>
                        </m:ra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999" y="2109596"/>
                <a:ext cx="1977273" cy="638316"/>
              </a:xfrm>
              <a:prstGeom prst="rect">
                <a:avLst/>
              </a:prstGeom>
              <a:blipFill rotWithShape="0"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344995" y="3131328"/>
                <a:ext cx="2792431" cy="6748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496−500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=(−2)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995" y="3131328"/>
                <a:ext cx="2792431" cy="6748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116516" y="1286008"/>
                <a:ext cx="1331711" cy="7341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516" y="1286008"/>
                <a:ext cx="1331711" cy="734112"/>
              </a:xfrm>
              <a:prstGeom prst="rect">
                <a:avLst/>
              </a:prstGeom>
              <a:blipFill rotWithShape="0"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487879" y="407899"/>
                <a:ext cx="4050090" cy="1969552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/>
                  <a:t>Populasi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=500</m:t>
                    </m:r>
                  </m:oMath>
                </a14:m>
                <a:endParaRPr lang="en-US" sz="2000" dirty="0" smtClean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</m:oMath>
                </a14:m>
                <a:endParaRPr lang="en-US" sz="2000" dirty="0" smtClean="0">
                  <a:ea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100.000</m:t>
                    </m:r>
                  </m:oMath>
                </a14:m>
                <a:endParaRPr lang="en-US" sz="2000" dirty="0" smtClean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err="1" smtClean="0"/>
                  <a:t>Ditanyakan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&lt;496)</m:t>
                    </m:r>
                  </m:oMath>
                </a14:m>
                <a:r>
                  <a:rPr lang="en-US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79" y="407899"/>
                <a:ext cx="4050090" cy="1969552"/>
              </a:xfrm>
              <a:prstGeom prst="rect">
                <a:avLst/>
              </a:prstGeom>
              <a:blipFill rotWithShape="0">
                <a:blip r:embed="rId6"/>
                <a:stretch>
                  <a:fillRect l="-2711" t="-1858" b="-4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2684207" y="407899"/>
                <a:ext cx="6459794" cy="1969552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 smtClean="0"/>
                  <a:t>Sampel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2000" dirty="0" smtClean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100.000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=0.001=0,1%&lt;5%</m:t>
                    </m:r>
                  </m:oMath>
                </a14:m>
                <a:endParaRPr lang="en-US" sz="1400" dirty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207" y="407899"/>
                <a:ext cx="6459794" cy="1969552"/>
              </a:xfrm>
              <a:prstGeom prst="rect">
                <a:avLst/>
              </a:prstGeom>
              <a:blipFill rotWithShape="0">
                <a:blip r:embed="rId7"/>
                <a:stretch>
                  <a:fillRect l="-1698" t="-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934508" y="1499176"/>
            <a:ext cx="2182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populasi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tdk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terbatas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344995" y="2377451"/>
                <a:ext cx="1464696" cy="7126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995" y="2377451"/>
                <a:ext cx="1464696" cy="71269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5025385" y="3360319"/>
            <a:ext cx="3719288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Lihat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tabel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Dist. </a:t>
            </a:r>
            <a:r>
              <a:rPr lang="en-US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Kumulatif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</a:t>
            </a:r>
            <a:r>
              <a:rPr lang="en-US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Normal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728689" y="4359950"/>
                <a:ext cx="2665153" cy="40011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&lt;496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=0,0228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689" y="4359950"/>
                <a:ext cx="2665153" cy="400110"/>
              </a:xfrm>
              <a:prstGeom prst="rect">
                <a:avLst/>
              </a:prstGeom>
              <a:blipFill rotWithShape="0">
                <a:blip r:embed="rId9"/>
                <a:stretch>
                  <a:fillRect t="-98485" b="-1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886373" y="3953404"/>
            <a:ext cx="2837872" cy="2065545"/>
            <a:chOff x="5029200" y="2743200"/>
            <a:chExt cx="3810000" cy="2773107"/>
          </a:xfrm>
        </p:grpSpPr>
        <p:grpSp>
          <p:nvGrpSpPr>
            <p:cNvPr id="27" name="Group 16"/>
            <p:cNvGrpSpPr>
              <a:grpSpLocks/>
            </p:cNvGrpSpPr>
            <p:nvPr/>
          </p:nvGrpSpPr>
          <p:grpSpPr bwMode="auto">
            <a:xfrm>
              <a:off x="5105400" y="2743200"/>
              <a:ext cx="3657600" cy="2057400"/>
              <a:chOff x="6563" y="15327"/>
              <a:chExt cx="3756" cy="1961"/>
            </a:xfrm>
          </p:grpSpPr>
          <p:sp>
            <p:nvSpPr>
              <p:cNvPr id="28" name="Line 17"/>
              <p:cNvSpPr>
                <a:spLocks noChangeShapeType="1"/>
              </p:cNvSpPr>
              <p:nvPr/>
            </p:nvSpPr>
            <p:spPr bwMode="auto">
              <a:xfrm>
                <a:off x="7419" y="16122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8"/>
              <p:cNvSpPr>
                <a:spLocks noChangeShapeType="1"/>
              </p:cNvSpPr>
              <p:nvPr/>
            </p:nvSpPr>
            <p:spPr bwMode="auto">
              <a:xfrm>
                <a:off x="6579" y="16842"/>
                <a:ext cx="355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9"/>
              <p:cNvSpPr>
                <a:spLocks noChangeShapeType="1"/>
              </p:cNvSpPr>
              <p:nvPr/>
            </p:nvSpPr>
            <p:spPr bwMode="auto">
              <a:xfrm>
                <a:off x="8449" y="1540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" name="Group 20"/>
              <p:cNvGrpSpPr>
                <a:grpSpLocks/>
              </p:cNvGrpSpPr>
              <p:nvPr/>
            </p:nvGrpSpPr>
            <p:grpSpPr bwMode="auto">
              <a:xfrm>
                <a:off x="6563" y="15327"/>
                <a:ext cx="3756" cy="1460"/>
                <a:chOff x="6360" y="14995"/>
                <a:chExt cx="3756" cy="1460"/>
              </a:xfrm>
            </p:grpSpPr>
            <p:sp>
              <p:nvSpPr>
                <p:cNvPr id="33" name="Freeform 21"/>
                <p:cNvSpPr>
                  <a:spLocks/>
                </p:cNvSpPr>
                <p:nvPr/>
              </p:nvSpPr>
              <p:spPr bwMode="auto">
                <a:xfrm>
                  <a:off x="6376" y="14995"/>
                  <a:ext cx="3740" cy="1299"/>
                </a:xfrm>
                <a:custGeom>
                  <a:avLst/>
                  <a:gdLst>
                    <a:gd name="T0" fmla="*/ 0 w 3740"/>
                    <a:gd name="T1" fmla="*/ 1267 h 1299"/>
                    <a:gd name="T2" fmla="*/ 487 w 3740"/>
                    <a:gd name="T3" fmla="*/ 1069 h 1299"/>
                    <a:gd name="T4" fmla="*/ 1871 w 3740"/>
                    <a:gd name="T5" fmla="*/ 3 h 1299"/>
                    <a:gd name="T6" fmla="*/ 3293 w 3740"/>
                    <a:gd name="T7" fmla="*/ 1088 h 1299"/>
                    <a:gd name="T8" fmla="*/ 3740 w 3740"/>
                    <a:gd name="T9" fmla="*/ 1267 h 12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40"/>
                    <a:gd name="T16" fmla="*/ 0 h 1299"/>
                    <a:gd name="T17" fmla="*/ 3740 w 3740"/>
                    <a:gd name="T18" fmla="*/ 1299 h 12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40" h="1299">
                      <a:moveTo>
                        <a:pt x="0" y="1267"/>
                      </a:moveTo>
                      <a:cubicBezTo>
                        <a:pt x="81" y="1234"/>
                        <a:pt x="175" y="1280"/>
                        <a:pt x="487" y="1069"/>
                      </a:cubicBezTo>
                      <a:cubicBezTo>
                        <a:pt x="799" y="858"/>
                        <a:pt x="1403" y="0"/>
                        <a:pt x="1871" y="3"/>
                      </a:cubicBezTo>
                      <a:cubicBezTo>
                        <a:pt x="2339" y="6"/>
                        <a:pt x="2982" y="877"/>
                        <a:pt x="3293" y="1088"/>
                      </a:cubicBezTo>
                      <a:cubicBezTo>
                        <a:pt x="3604" y="1299"/>
                        <a:pt x="3647" y="1230"/>
                        <a:pt x="3740" y="1267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  <p:sp>
              <p:nvSpPr>
                <p:cNvPr id="34" name="Freeform 22" descr="Light upward diagonal"/>
                <p:cNvSpPr>
                  <a:spLocks/>
                </p:cNvSpPr>
                <p:nvPr/>
              </p:nvSpPr>
              <p:spPr bwMode="auto">
                <a:xfrm>
                  <a:off x="6360" y="15773"/>
                  <a:ext cx="840" cy="682"/>
                </a:xfrm>
                <a:custGeom>
                  <a:avLst/>
                  <a:gdLst>
                    <a:gd name="T0" fmla="*/ 0 w 840"/>
                    <a:gd name="T1" fmla="*/ 502 h 682"/>
                    <a:gd name="T2" fmla="*/ 173 w 840"/>
                    <a:gd name="T3" fmla="*/ 480 h 682"/>
                    <a:gd name="T4" fmla="*/ 345 w 840"/>
                    <a:gd name="T5" fmla="*/ 420 h 682"/>
                    <a:gd name="T6" fmla="*/ 480 w 840"/>
                    <a:gd name="T7" fmla="*/ 330 h 682"/>
                    <a:gd name="T8" fmla="*/ 690 w 840"/>
                    <a:gd name="T9" fmla="*/ 172 h 682"/>
                    <a:gd name="T10" fmla="*/ 840 w 840"/>
                    <a:gd name="T11" fmla="*/ 0 h 682"/>
                    <a:gd name="T12" fmla="*/ 840 w 840"/>
                    <a:gd name="T13" fmla="*/ 682 h 682"/>
                    <a:gd name="T14" fmla="*/ 23 w 840"/>
                    <a:gd name="T15" fmla="*/ 682 h 682"/>
                    <a:gd name="T16" fmla="*/ 0 w 840"/>
                    <a:gd name="T17" fmla="*/ 502 h 68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0"/>
                    <a:gd name="T28" fmla="*/ 0 h 682"/>
                    <a:gd name="T29" fmla="*/ 840 w 840"/>
                    <a:gd name="T30" fmla="*/ 682 h 68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0" h="682">
                      <a:moveTo>
                        <a:pt x="0" y="502"/>
                      </a:moveTo>
                      <a:lnTo>
                        <a:pt x="173" y="480"/>
                      </a:lnTo>
                      <a:lnTo>
                        <a:pt x="345" y="420"/>
                      </a:lnTo>
                      <a:lnTo>
                        <a:pt x="480" y="330"/>
                      </a:lnTo>
                      <a:lnTo>
                        <a:pt x="690" y="172"/>
                      </a:lnTo>
                      <a:lnTo>
                        <a:pt x="840" y="0"/>
                      </a:lnTo>
                      <a:lnTo>
                        <a:pt x="840" y="682"/>
                      </a:lnTo>
                      <a:lnTo>
                        <a:pt x="23" y="682"/>
                      </a:lnTo>
                      <a:lnTo>
                        <a:pt x="0" y="502"/>
                      </a:lnTo>
                      <a:close/>
                    </a:path>
                  </a:pathLst>
                </a:custGeom>
                <a:pattFill prst="ltUpDiag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/>
                </a:p>
              </p:txBody>
            </p:sp>
          </p:grpSp>
          <p:sp>
            <p:nvSpPr>
              <p:cNvPr id="32" name="Text Box 23"/>
              <p:cNvSpPr txBox="1">
                <a:spLocks noChangeArrowheads="1"/>
              </p:cNvSpPr>
              <p:nvPr/>
            </p:nvSpPr>
            <p:spPr bwMode="auto">
              <a:xfrm>
                <a:off x="7124" y="16748"/>
                <a:ext cx="2057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1400"/>
                  <a:t>       </a:t>
                </a:r>
                <a:endParaRPr lang="en-US"/>
              </a:p>
            </p:txBody>
          </p:sp>
        </p:grpSp>
        <p:graphicFrame>
          <p:nvGraphicFramePr>
            <p:cNvPr id="35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5235988"/>
                </p:ext>
              </p:extLst>
            </p:nvPr>
          </p:nvGraphicFramePr>
          <p:xfrm>
            <a:off x="8382000" y="4343400"/>
            <a:ext cx="387350" cy="44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3" r:id="rId10" imgW="177569" imgH="202936" progId="Equation.3">
                    <p:embed/>
                  </p:oleObj>
                </mc:Choice>
                <mc:Fallback>
                  <p:oleObj r:id="rId10" imgW="177569" imgH="20293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0" y="4343400"/>
                          <a:ext cx="387350" cy="442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5638800" y="4343400"/>
              <a:ext cx="2286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496          500</a:t>
              </a:r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5029200" y="5029200"/>
              <a:ext cx="381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32"/>
            <p:cNvSpPr txBox="1">
              <a:spLocks noChangeArrowheads="1"/>
            </p:cNvSpPr>
            <p:nvPr/>
          </p:nvSpPr>
          <p:spPr bwMode="auto">
            <a:xfrm>
              <a:off x="8458200" y="4953000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/>
                <a:t>Z</a:t>
              </a:r>
            </a:p>
          </p:txBody>
        </p:sp>
        <p:sp>
          <p:nvSpPr>
            <p:cNvPr id="39" name="Text Box 33"/>
            <p:cNvSpPr txBox="1">
              <a:spLocks noChangeArrowheads="1"/>
            </p:cNvSpPr>
            <p:nvPr/>
          </p:nvSpPr>
          <p:spPr bwMode="auto">
            <a:xfrm>
              <a:off x="5662657" y="5068069"/>
              <a:ext cx="1981200" cy="448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-</a:t>
              </a:r>
              <a:r>
                <a:rPr lang="en-US" dirty="0" smtClean="0"/>
                <a:t>2             </a:t>
              </a:r>
              <a:r>
                <a:rPr lang="en-US" dirty="0"/>
                <a:t>0</a:t>
              </a: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H="1">
            <a:off x="4277033" y="3806128"/>
            <a:ext cx="383195" cy="553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55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18" grpId="0"/>
      <p:bldP spid="19" grpId="0"/>
      <p:bldP spid="24" grpId="0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6514" y="1948720"/>
            <a:ext cx="8677486" cy="2608289"/>
            <a:chOff x="360543" y="1189752"/>
            <a:chExt cx="8362950" cy="18088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543" y="1189752"/>
              <a:ext cx="8362950" cy="17145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506" y="1868767"/>
              <a:ext cx="8273987" cy="1129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6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209592"/>
            <a:ext cx="7290054" cy="914400"/>
          </a:xfrm>
        </p:spPr>
        <p:txBody>
          <a:bodyPr/>
          <a:lstStyle/>
          <a:p>
            <a:pPr algn="l"/>
            <a:r>
              <a:rPr lang="en-US" b="1" dirty="0" smtClean="0"/>
              <a:t>SOAL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87" y="847345"/>
            <a:ext cx="8635513" cy="46765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Rata-rata </a:t>
            </a:r>
            <a:r>
              <a:rPr lang="en-US" sz="2800" dirty="0" err="1"/>
              <a:t>umur</a:t>
            </a:r>
            <a:r>
              <a:rPr lang="en-US" sz="2800" dirty="0"/>
              <a:t> </a:t>
            </a:r>
            <a:r>
              <a:rPr lang="en-US" sz="2800" dirty="0" err="1"/>
              <a:t>baterai</a:t>
            </a:r>
            <a:r>
              <a:rPr lang="en-US" sz="2800" dirty="0"/>
              <a:t> yang </a:t>
            </a:r>
            <a:r>
              <a:rPr lang="en-US" sz="2800" dirty="0" err="1"/>
              <a:t>digunakan</a:t>
            </a:r>
            <a:r>
              <a:rPr lang="en-US" sz="2800" dirty="0"/>
              <a:t> di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smtClean="0"/>
              <a:t>remote control </a:t>
            </a:r>
            <a:r>
              <a:rPr lang="en-US" sz="2800" dirty="0" err="1"/>
              <a:t>adalah</a:t>
            </a:r>
            <a:r>
              <a:rPr lang="en-US" sz="2800" dirty="0"/>
              <a:t> 35 </a:t>
            </a:r>
            <a:r>
              <a:rPr lang="en-US" sz="2800" dirty="0" smtClean="0"/>
              <a:t>jam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/>
              <a:t>standar</a:t>
            </a:r>
            <a:r>
              <a:rPr lang="en-US" sz="2800" dirty="0"/>
              <a:t> </a:t>
            </a:r>
            <a:r>
              <a:rPr lang="en-US" sz="2800" dirty="0" err="1"/>
              <a:t>deviasi</a:t>
            </a:r>
            <a:r>
              <a:rPr lang="en-US" sz="2800" dirty="0"/>
              <a:t> 5,5 jam.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diambil</a:t>
            </a:r>
            <a:r>
              <a:rPr lang="en-US" sz="2800" dirty="0" smtClean="0"/>
              <a:t> 25 </a:t>
            </a:r>
            <a:r>
              <a:rPr lang="en-US" sz="2800" dirty="0" err="1" smtClean="0"/>
              <a:t>sampel</a:t>
            </a:r>
            <a:r>
              <a:rPr lang="en-US" sz="2800" dirty="0" smtClean="0"/>
              <a:t> </a:t>
            </a:r>
            <a:r>
              <a:rPr lang="en-US" sz="2800" dirty="0" err="1" smtClean="0"/>
              <a:t>baterai</a:t>
            </a:r>
            <a:r>
              <a:rPr lang="en-US" sz="2800" dirty="0"/>
              <a:t>. </a:t>
            </a:r>
            <a:r>
              <a:rPr lang="en-US" sz="2800" dirty="0" err="1"/>
              <a:t>Hitunglah</a:t>
            </a:r>
            <a:r>
              <a:rPr lang="en-US" sz="2800" dirty="0"/>
              <a:t> </a:t>
            </a:r>
            <a:r>
              <a:rPr lang="en-US" sz="2800" dirty="0" err="1"/>
              <a:t>probabilitas</a:t>
            </a:r>
            <a:r>
              <a:rPr lang="en-US" sz="2800" dirty="0"/>
              <a:t> </a:t>
            </a:r>
            <a:r>
              <a:rPr lang="en-US" sz="2800" dirty="0" err="1"/>
              <a:t>umur</a:t>
            </a:r>
            <a:r>
              <a:rPr lang="en-US" sz="2800" dirty="0"/>
              <a:t> </a:t>
            </a:r>
            <a:r>
              <a:rPr lang="en-US" sz="2800" dirty="0" err="1"/>
              <a:t>baterai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36 jam?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8096" y="2961840"/>
                <a:ext cx="1660326" cy="62273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" y="2961840"/>
                <a:ext cx="1660326" cy="622735"/>
              </a:xfrm>
              <a:prstGeom prst="rect">
                <a:avLst/>
              </a:prstGeom>
              <a:blipFill rotWithShape="0">
                <a:blip r:embed="rId3"/>
                <a:stretch>
                  <a:fillRect t="-11765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47267" y="2961840"/>
                <a:ext cx="1331711" cy="7341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267" y="2961840"/>
                <a:ext cx="1331711" cy="734112"/>
              </a:xfrm>
              <a:prstGeom prst="rect">
                <a:avLst/>
              </a:prstGeom>
              <a:blipFill rotWithShape="0">
                <a:blip r:embed="rId4"/>
                <a:stretch>
                  <a:fillRect b="-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97823" y="2848444"/>
                <a:ext cx="1975156" cy="9609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823" y="2848444"/>
                <a:ext cx="1975156" cy="9609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0" y="3826629"/>
            <a:ext cx="9144000" cy="2334971"/>
            <a:chOff x="567493" y="4514802"/>
            <a:chExt cx="8362950" cy="17475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7493" y="4514802"/>
              <a:ext cx="8362950" cy="1714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7591" y="5209349"/>
              <a:ext cx="8021943" cy="1052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776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28650" y="1623693"/>
            <a:ext cx="3810000" cy="376707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Tx/>
            </a:pPr>
            <a:r>
              <a:rPr lang="en-U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POPULASI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en-US" sz="20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umpulan </a:t>
            </a:r>
            <a:r>
              <a:rPr lang="en-US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dari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semua</a:t>
            </a:r>
            <a:r>
              <a:rPr lang="en-US" sz="20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data 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yang </a:t>
            </a:r>
            <a:r>
              <a:rPr lang="en-US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mengidentifikasi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suatu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fenomena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Bergantung</a:t>
            </a:r>
            <a:r>
              <a:rPr lang="en-US" sz="20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pada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kegunaan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relevansi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data yang </a:t>
            </a:r>
            <a:r>
              <a:rPr lang="en-US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dikumpulkan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51888" y="1623693"/>
            <a:ext cx="3601915" cy="609799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SAMPEL 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Sekumpulan</a:t>
            </a:r>
            <a:r>
              <a:rPr lang="en-US" sz="20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yang </a:t>
            </a:r>
            <a:r>
              <a:rPr lang="en-US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diambil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atau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diseleksi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dari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suatu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populasi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yg</a:t>
            </a:r>
            <a:r>
              <a:rPr lang="en-US" sz="20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pada</a:t>
            </a:r>
            <a:r>
              <a:rPr lang="en-US" sz="2000" b="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dasarnya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adalah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bagian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dari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populasi</a:t>
            </a:r>
            <a:r>
              <a:rPr lang="en-US" sz="2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US" sz="20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687709" y="437358"/>
            <a:ext cx="7630447" cy="1077457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/>
              <a:t>Populasi</a:t>
            </a:r>
            <a:r>
              <a:rPr lang="en-US" b="1" dirty="0" smtClean="0"/>
              <a:t> &amp; </a:t>
            </a:r>
            <a:r>
              <a:rPr lang="en-US" b="1" dirty="0" err="1" smtClean="0"/>
              <a:t>Sampel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315782" y="4239759"/>
            <a:ext cx="2539780" cy="1868897"/>
            <a:chOff x="795522" y="3913065"/>
            <a:chExt cx="3253964" cy="2394429"/>
          </a:xfrm>
        </p:grpSpPr>
        <p:sp>
          <p:nvSpPr>
            <p:cNvPr id="2" name="Rectangle 1"/>
            <p:cNvSpPr/>
            <p:nvPr/>
          </p:nvSpPr>
          <p:spPr>
            <a:xfrm>
              <a:off x="795522" y="3913065"/>
              <a:ext cx="3253964" cy="2394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1293845" y="4391921"/>
              <a:ext cx="365622" cy="36562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797721" y="4192054"/>
              <a:ext cx="765355" cy="76535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122939" y="5157275"/>
              <a:ext cx="569960" cy="5699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826683" y="4957409"/>
              <a:ext cx="769826" cy="76982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643872" y="4634107"/>
              <a:ext cx="365622" cy="36562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204389" y="4957409"/>
              <a:ext cx="593332" cy="59333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124247" y="4178897"/>
              <a:ext cx="569960" cy="5699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673866" y="5640962"/>
              <a:ext cx="382181" cy="38218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585082" y="5714338"/>
              <a:ext cx="365622" cy="36562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34977" y="4247796"/>
            <a:ext cx="2539780" cy="1868897"/>
            <a:chOff x="4981135" y="3913065"/>
            <a:chExt cx="3253964" cy="2394429"/>
          </a:xfrm>
        </p:grpSpPr>
        <p:sp>
          <p:nvSpPr>
            <p:cNvPr id="43" name="Rectangle 42"/>
            <p:cNvSpPr/>
            <p:nvPr/>
          </p:nvSpPr>
          <p:spPr>
            <a:xfrm>
              <a:off x="4981135" y="3913065"/>
              <a:ext cx="3253964" cy="2394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479458" y="4391921"/>
              <a:ext cx="365622" cy="36562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983334" y="4192054"/>
              <a:ext cx="765355" cy="76535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308552" y="5157275"/>
              <a:ext cx="569960" cy="5699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095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13" y="867912"/>
            <a:ext cx="7290054" cy="914400"/>
          </a:xfrm>
        </p:spPr>
        <p:txBody>
          <a:bodyPr>
            <a:normAutofit/>
          </a:bodyPr>
          <a:lstStyle/>
          <a:p>
            <a:r>
              <a:rPr lang="en-US" b="1" dirty="0" err="1"/>
              <a:t>Distribusi</a:t>
            </a:r>
            <a:r>
              <a:rPr lang="en-US" b="1" dirty="0"/>
              <a:t> sampling </a:t>
            </a:r>
            <a:r>
              <a:rPr lang="en-US" b="1" dirty="0" smtClean="0"/>
              <a:t>PROPORSI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313" y="1782312"/>
            <a:ext cx="8375904" cy="452561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Distribusi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proporsi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hampir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dengan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distribusi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rerata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Misal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dari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sebuah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populasi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berukuran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 yang di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dalamnya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terdapat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peristiwa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sebanyak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diantara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didapat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parameter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proporsi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peristiwa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sebesar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X/N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b="1" dirty="0"/>
              <a:t>n</a:t>
            </a:r>
            <a:r>
              <a:rPr lang="en-US" dirty="0"/>
              <a:t> yang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/>
              <a:t>proporsi</a:t>
            </a:r>
            <a:r>
              <a:rPr lang="en-US" dirty="0"/>
              <a:t> </a:t>
            </a:r>
            <a:r>
              <a:rPr lang="en-US" b="1" dirty="0"/>
              <a:t>X/N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 smtClean="0"/>
              <a:t>berulang</a:t>
            </a:r>
            <a:r>
              <a:rPr lang="en-US" dirty="0" smtClean="0"/>
              <a:t>,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kita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akan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mempunyai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distribusi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proporsi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CONTOH SOAL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8096" y="1377577"/>
            <a:ext cx="8166042" cy="45395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nilai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MK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Statistik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Kelas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TI-A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menunjukkan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bahwa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75%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lulus.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Jika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diambil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sampel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sejumlah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50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orang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secara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acak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berapakah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peluang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paling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sedikit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40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dari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tersebut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dinyatakan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lulus?</a:t>
            </a:r>
          </a:p>
          <a:p>
            <a:pPr marL="354013" indent="-2651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75% 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lulus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P</a:t>
            </a:r>
            <a:r>
              <a:rPr lang="en-US" sz="2400" b="1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p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= 75% = </a:t>
            </a:r>
            <a:r>
              <a:rPr lang="en-US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0,75</a:t>
            </a:r>
          </a:p>
          <a:p>
            <a:pPr marL="354013" indent="-2651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dari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50 lulus 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P</a:t>
            </a:r>
            <a:r>
              <a:rPr lang="en-US" sz="2400" b="1" baseline="-25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</a:t>
            </a:r>
            <a:r>
              <a:rPr lang="en-US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= 40/50 = 0,8</a:t>
            </a:r>
          </a:p>
          <a:p>
            <a:pPr marL="354013" indent="-2651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n=50</a:t>
            </a:r>
          </a:p>
          <a:p>
            <a:pPr marL="88900" indent="0">
              <a:buNone/>
            </a:pPr>
            <a:r>
              <a:rPr lang="en-US" sz="2400" b="1" dirty="0"/>
              <a:t>Ditanyakan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P (</a:t>
            </a:r>
            <a:r>
              <a:rPr lang="en-US" sz="2400" dirty="0" smtClean="0">
                <a:sym typeface="Wingdings" panose="05000000000000000000" pitchFamily="2" charset="2"/>
              </a:rPr>
              <a:t>x ≥ 40)</a:t>
            </a:r>
            <a:endParaRPr lang="en-US" sz="24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354013" indent="-265113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75" y="816805"/>
            <a:ext cx="7290054" cy="914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RUMUS </a:t>
            </a:r>
            <a:r>
              <a:rPr lang="en-US" b="1" dirty="0" err="1" smtClean="0"/>
              <a:t>Distribusi</a:t>
            </a:r>
            <a:r>
              <a:rPr lang="en-US" b="1" dirty="0" smtClean="0"/>
              <a:t> </a:t>
            </a:r>
            <a:r>
              <a:rPr lang="en-US" b="1" dirty="0"/>
              <a:t>sampling </a:t>
            </a:r>
            <a:r>
              <a:rPr lang="en-US" b="1" dirty="0" smtClean="0"/>
              <a:t>PROPORSI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91" y="2714420"/>
            <a:ext cx="4381189" cy="29128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/>
              <a:t>N</a:t>
            </a:r>
            <a:r>
              <a:rPr lang="en-US" sz="1800" dirty="0" smtClean="0"/>
              <a:t> = </a:t>
            </a:r>
            <a:r>
              <a:rPr lang="en-US" sz="1800" dirty="0" err="1" smtClean="0"/>
              <a:t>jumlah</a:t>
            </a:r>
            <a:r>
              <a:rPr lang="en-US" sz="1800" dirty="0" smtClean="0"/>
              <a:t> </a:t>
            </a:r>
            <a:r>
              <a:rPr lang="en-US" sz="1800" dirty="0" err="1" smtClean="0"/>
              <a:t>populasi</a:t>
            </a:r>
            <a:endParaRPr lang="en-US" sz="180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/>
              <a:t>n</a:t>
            </a:r>
            <a:r>
              <a:rPr lang="en-US" sz="1800" dirty="0" smtClean="0"/>
              <a:t> = </a:t>
            </a:r>
            <a:r>
              <a:rPr lang="en-US" sz="1800" dirty="0" err="1" smtClean="0"/>
              <a:t>jumlah</a:t>
            </a:r>
            <a:r>
              <a:rPr lang="en-US" sz="1800" dirty="0" smtClean="0"/>
              <a:t> </a:t>
            </a:r>
            <a:r>
              <a:rPr lang="en-US" sz="1800" dirty="0" err="1" smtClean="0"/>
              <a:t>sampel</a:t>
            </a:r>
            <a:endParaRPr lang="en-US" sz="180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/>
              <a:t>µ</a:t>
            </a:r>
            <a:r>
              <a:rPr lang="en-US" sz="1800" b="1" baseline="-25000" dirty="0"/>
              <a:t>p</a:t>
            </a:r>
            <a:r>
              <a:rPr lang="en-US" sz="1800" dirty="0"/>
              <a:t>= Mean/rata-rata </a:t>
            </a:r>
            <a:r>
              <a:rPr lang="en-US" sz="1800" dirty="0" err="1"/>
              <a:t>Populasi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800" b="1" dirty="0"/>
              <a:t>σ</a:t>
            </a:r>
            <a:r>
              <a:rPr lang="en-US" sz="1800" b="1" baseline="-25000" dirty="0"/>
              <a:t>p</a:t>
            </a:r>
            <a:r>
              <a:rPr lang="en-US" sz="1800" b="1" dirty="0"/>
              <a:t> </a:t>
            </a:r>
            <a:r>
              <a:rPr lang="en-US" sz="1800" dirty="0"/>
              <a:t>= Standard </a:t>
            </a:r>
            <a:r>
              <a:rPr lang="en-US" sz="1800" dirty="0" err="1"/>
              <a:t>deviasi</a:t>
            </a:r>
            <a:r>
              <a:rPr lang="en-US" sz="1800" dirty="0"/>
              <a:t> </a:t>
            </a:r>
            <a:r>
              <a:rPr lang="en-US" sz="1800" dirty="0" err="1"/>
              <a:t>Populasi</a:t>
            </a:r>
            <a:endParaRPr lang="en-US" sz="18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/>
              <a:t>P</a:t>
            </a:r>
            <a:r>
              <a:rPr lang="en-US" sz="1800" b="1" baseline="-25000" dirty="0" smtClean="0"/>
              <a:t>p</a:t>
            </a:r>
            <a:r>
              <a:rPr lang="en-US" sz="1800" dirty="0" smtClean="0"/>
              <a:t> </a:t>
            </a:r>
            <a:r>
              <a:rPr lang="en-US" sz="1800" dirty="0"/>
              <a:t>= </a:t>
            </a:r>
            <a:r>
              <a:rPr lang="en-US" sz="1800" dirty="0" err="1"/>
              <a:t>persentase</a:t>
            </a:r>
            <a:r>
              <a:rPr lang="en-US" sz="1800" dirty="0"/>
              <a:t>/</a:t>
            </a:r>
            <a:r>
              <a:rPr lang="en-US" sz="1800" dirty="0" err="1"/>
              <a:t>probabilitas</a:t>
            </a:r>
            <a:r>
              <a:rPr lang="en-US" sz="1800" dirty="0"/>
              <a:t> </a:t>
            </a:r>
            <a:r>
              <a:rPr lang="en-US" sz="1800" dirty="0" err="1" smtClean="0"/>
              <a:t>Populasi</a:t>
            </a:r>
            <a:endParaRPr lang="en-US" sz="180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/>
              <a:t>P</a:t>
            </a:r>
            <a:r>
              <a:rPr lang="en-US" sz="1800" b="1" baseline="-25000" dirty="0" smtClean="0"/>
              <a:t>s</a:t>
            </a:r>
            <a:r>
              <a:rPr lang="en-US" sz="1800" dirty="0" smtClean="0"/>
              <a:t> </a:t>
            </a:r>
            <a:r>
              <a:rPr lang="en-US" sz="1800" dirty="0"/>
              <a:t>= </a:t>
            </a:r>
            <a:r>
              <a:rPr lang="en-US" sz="1800" dirty="0" err="1"/>
              <a:t>persentase</a:t>
            </a:r>
            <a:r>
              <a:rPr lang="en-US" sz="1800" dirty="0"/>
              <a:t>/</a:t>
            </a:r>
            <a:r>
              <a:rPr lang="en-US" sz="1800" dirty="0" err="1"/>
              <a:t>probabilitas</a:t>
            </a:r>
            <a:r>
              <a:rPr lang="en-US" sz="1800" dirty="0"/>
              <a:t> </a:t>
            </a:r>
            <a:r>
              <a:rPr lang="en-US" sz="1800" dirty="0" err="1" smtClean="0"/>
              <a:t>sampel</a:t>
            </a:r>
            <a:endParaRPr lang="en-US" sz="180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48175" y="2714420"/>
                <a:ext cx="2420471" cy="9691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75" y="2714420"/>
                <a:ext cx="2420471" cy="9691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93490" y="4390852"/>
                <a:ext cx="2035942" cy="103009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90" y="4390852"/>
                <a:ext cx="2035942" cy="10300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58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768096" y="884903"/>
            <a:ext cx="7290055" cy="542445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2651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P</a:t>
            </a:r>
            <a:r>
              <a:rPr lang="en-US" sz="1800" baseline="-25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p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= 75% = 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0,75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354013" indent="-2651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P</a:t>
            </a:r>
            <a:r>
              <a:rPr lang="en-US" sz="1800" baseline="-25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= 40/50 = </a:t>
            </a:r>
            <a:r>
              <a:rPr lang="en-US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0,8</a:t>
            </a:r>
          </a:p>
          <a:p>
            <a:pPr marL="354013" indent="-2651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n=50</a:t>
            </a:r>
          </a:p>
          <a:p>
            <a:pPr marL="354013" indent="-2651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354013" indent="-2651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354013" indent="-2651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354013" indent="-2651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889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3141" y="4516893"/>
            <a:ext cx="345479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dari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tabel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Distribusi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Kumulatif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Normal </a:t>
            </a:r>
            <a:r>
              <a:rPr lang="en-US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baku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Z=0,82 </a:t>
            </a:r>
            <a:r>
              <a:rPr lang="en-US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0,7939  79,39%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745" y="2417840"/>
            <a:ext cx="2624245" cy="1161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Menentukan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deviasi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Populasi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9722" y="1362126"/>
            <a:ext cx="2374368" cy="42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Menentukan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nilai</a:t>
            </a:r>
            <a:r>
              <a:rPr lang="en-US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baku</a:t>
            </a:r>
            <a:endParaRPr lang="en-U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61745" y="3485328"/>
                <a:ext cx="2099357" cy="84388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45" y="3485328"/>
                <a:ext cx="2099357" cy="84388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909722" y="2106557"/>
                <a:ext cx="1770420" cy="89620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722" y="2106557"/>
                <a:ext cx="1770420" cy="8962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61744" y="4646351"/>
                <a:ext cx="2457148" cy="84388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44" y="4646351"/>
                <a:ext cx="2457148" cy="8438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81707" y="5790570"/>
                <a:ext cx="1702004" cy="4901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 smtClean="0"/>
                  <a:t> =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0,0612</a:t>
                </a:r>
                <a:endParaRPr lang="en-US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07" y="5790570"/>
                <a:ext cx="1702004" cy="490199"/>
              </a:xfrm>
              <a:prstGeom prst="rect">
                <a:avLst/>
              </a:prstGeom>
              <a:blipFill rotWithShape="0">
                <a:blip r:embed="rId5"/>
                <a:stretch>
                  <a:fillRect t="-11250" r="-5376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909722" y="3143000"/>
                <a:ext cx="3173176" cy="83279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0612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722" y="3143000"/>
                <a:ext cx="3173176" cy="8327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7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3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8001056" cy="558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797835" y="3892381"/>
            <a:ext cx="776288" cy="206374"/>
          </a:xfrm>
          <a:prstGeom prst="ellipse">
            <a:avLst/>
          </a:prstGeom>
          <a:solidFill>
            <a:srgbClr val="4F81BD">
              <a:alpha val="30196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" name="Right Arrow 1"/>
          <p:cNvSpPr/>
          <p:nvPr/>
        </p:nvSpPr>
        <p:spPr>
          <a:xfrm>
            <a:off x="1211027" y="3922110"/>
            <a:ext cx="1687702" cy="146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33390" y="4069027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(1)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097373" y="2409371"/>
            <a:ext cx="178402" cy="1483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28703" y="3150876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(2)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xfordmathcenter.com/images/notes/300-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251154"/>
            <a:ext cx="4762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9771" y="367850"/>
            <a:ext cx="3754554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Kurva</a:t>
            </a:r>
            <a:r>
              <a:rPr lang="en-US" sz="24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Normal Baku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Probabilitas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lulus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79" y="3144590"/>
            <a:ext cx="1067921" cy="421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Nilai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065486" y="1449710"/>
            <a:ext cx="0" cy="2115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78157" y="3649380"/>
            <a:ext cx="304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482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Luas </a:t>
            </a:r>
            <a:r>
              <a:rPr lang="en-US" sz="1600" dirty="0" err="1">
                <a:solidFill>
                  <a:srgbClr val="1482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kurva</a:t>
            </a:r>
            <a:r>
              <a:rPr lang="en-US" sz="1600" dirty="0">
                <a:solidFill>
                  <a:srgbClr val="1482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(-∞) </a:t>
            </a:r>
            <a:r>
              <a:rPr lang="en-US" sz="1600" dirty="0" err="1">
                <a:solidFill>
                  <a:srgbClr val="1482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sampai</a:t>
            </a:r>
            <a:r>
              <a:rPr lang="en-US" sz="1600" dirty="0">
                <a:solidFill>
                  <a:srgbClr val="1482A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Z=0,82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65486" y="3957157"/>
            <a:ext cx="2" cy="252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2371" y="4151007"/>
            <a:ext cx="144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 </a:t>
            </a:r>
            <a:r>
              <a:rPr lang="en-US" sz="1400" b="1" dirty="0" err="1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Lulus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991" y="4661443"/>
            <a:ext cx="7754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Ditanyakan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paling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sedikit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40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mahasiswa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lulus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Lulus &gt; 40</a:t>
            </a:r>
          </a:p>
          <a:p>
            <a:endParaRPr lang="en-US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Luas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seluruh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kurva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100%</a:t>
            </a:r>
          </a:p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Luas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kurva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(-∞) </a:t>
            </a:r>
            <a:r>
              <a:rPr lang="en-US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sampai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 = 0,82 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79,39%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Luas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kurva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 &gt; 0,82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100% - 79,39</a:t>
            </a:r>
            <a:r>
              <a:rPr lang="en-U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% = 20, 61%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058698" y="2079523"/>
            <a:ext cx="1209368" cy="1135626"/>
          </a:xfrm>
          <a:custGeom>
            <a:avLst/>
            <a:gdLst>
              <a:gd name="connsiteX0" fmla="*/ 0 w 1327355"/>
              <a:gd name="connsiteY0" fmla="*/ 0 h 1179871"/>
              <a:gd name="connsiteX1" fmla="*/ 0 w 1327355"/>
              <a:gd name="connsiteY1" fmla="*/ 1179871 h 1179871"/>
              <a:gd name="connsiteX2" fmla="*/ 1327355 w 1327355"/>
              <a:gd name="connsiteY2" fmla="*/ 1179871 h 1179871"/>
              <a:gd name="connsiteX3" fmla="*/ 929148 w 1327355"/>
              <a:gd name="connsiteY3" fmla="*/ 1032387 h 1179871"/>
              <a:gd name="connsiteX4" fmla="*/ 560438 w 1327355"/>
              <a:gd name="connsiteY4" fmla="*/ 811161 h 1179871"/>
              <a:gd name="connsiteX5" fmla="*/ 412955 w 1327355"/>
              <a:gd name="connsiteY5" fmla="*/ 648929 h 1179871"/>
              <a:gd name="connsiteX6" fmla="*/ 280219 w 1327355"/>
              <a:gd name="connsiteY6" fmla="*/ 501445 h 1179871"/>
              <a:gd name="connsiteX7" fmla="*/ 162232 w 1327355"/>
              <a:gd name="connsiteY7" fmla="*/ 265471 h 1179871"/>
              <a:gd name="connsiteX8" fmla="*/ 44245 w 1327355"/>
              <a:gd name="connsiteY8" fmla="*/ 117987 h 1179871"/>
              <a:gd name="connsiteX9" fmla="*/ 14748 w 1327355"/>
              <a:gd name="connsiteY9" fmla="*/ 73742 h 1179871"/>
              <a:gd name="connsiteX10" fmla="*/ 0 w 1327355"/>
              <a:gd name="connsiteY10" fmla="*/ 0 h 1179871"/>
              <a:gd name="connsiteX0" fmla="*/ 0 w 1327355"/>
              <a:gd name="connsiteY0" fmla="*/ 0 h 1179871"/>
              <a:gd name="connsiteX1" fmla="*/ 0 w 1327355"/>
              <a:gd name="connsiteY1" fmla="*/ 1179871 h 1179871"/>
              <a:gd name="connsiteX2" fmla="*/ 1327355 w 1327355"/>
              <a:gd name="connsiteY2" fmla="*/ 1179871 h 1179871"/>
              <a:gd name="connsiteX3" fmla="*/ 929148 w 1327355"/>
              <a:gd name="connsiteY3" fmla="*/ 1032387 h 1179871"/>
              <a:gd name="connsiteX4" fmla="*/ 608999 w 1327355"/>
              <a:gd name="connsiteY4" fmla="*/ 841808 h 1179871"/>
              <a:gd name="connsiteX5" fmla="*/ 412955 w 1327355"/>
              <a:gd name="connsiteY5" fmla="*/ 648929 h 1179871"/>
              <a:gd name="connsiteX6" fmla="*/ 280219 w 1327355"/>
              <a:gd name="connsiteY6" fmla="*/ 501445 h 1179871"/>
              <a:gd name="connsiteX7" fmla="*/ 162232 w 1327355"/>
              <a:gd name="connsiteY7" fmla="*/ 265471 h 1179871"/>
              <a:gd name="connsiteX8" fmla="*/ 44245 w 1327355"/>
              <a:gd name="connsiteY8" fmla="*/ 117987 h 1179871"/>
              <a:gd name="connsiteX9" fmla="*/ 14748 w 1327355"/>
              <a:gd name="connsiteY9" fmla="*/ 73742 h 1179871"/>
              <a:gd name="connsiteX10" fmla="*/ 0 w 1327355"/>
              <a:gd name="connsiteY10" fmla="*/ 0 h 117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7355" h="1179871">
                <a:moveTo>
                  <a:pt x="0" y="0"/>
                </a:moveTo>
                <a:lnTo>
                  <a:pt x="0" y="1179871"/>
                </a:lnTo>
                <a:lnTo>
                  <a:pt x="1327355" y="1179871"/>
                </a:lnTo>
                <a:lnTo>
                  <a:pt x="929148" y="1032387"/>
                </a:lnTo>
                <a:lnTo>
                  <a:pt x="608999" y="841808"/>
                </a:lnTo>
                <a:cubicBezTo>
                  <a:pt x="543651" y="777515"/>
                  <a:pt x="467752" y="705656"/>
                  <a:pt x="412955" y="648929"/>
                </a:cubicBezTo>
                <a:cubicBezTo>
                  <a:pt x="358158" y="592202"/>
                  <a:pt x="324464" y="550606"/>
                  <a:pt x="280219" y="501445"/>
                </a:cubicBezTo>
                <a:lnTo>
                  <a:pt x="162232" y="265471"/>
                </a:lnTo>
                <a:lnTo>
                  <a:pt x="44245" y="117987"/>
                </a:lnTo>
                <a:lnTo>
                  <a:pt x="14748" y="737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77097" y="3645109"/>
            <a:ext cx="1202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79,39% 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5677" y="3223672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(-∞)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908848" y="3170462"/>
            <a:ext cx="486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(∞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4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4" grpId="0"/>
      <p:bldP spid="16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4177" y="2399916"/>
            <a:ext cx="78448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9600" b="1" spc="300" dirty="0" err="1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Kasih</a:t>
            </a:r>
            <a:r>
              <a:rPr lang="is-IS" sz="9600" b="1" spc="300" dirty="0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…</a:t>
            </a:r>
            <a:endParaRPr lang="en-US" sz="9600" b="1" cap="none" spc="0" dirty="0">
              <a:ln w="1143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46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88214" y="298285"/>
            <a:ext cx="7290054" cy="914400"/>
          </a:xfrm>
        </p:spPr>
        <p:txBody>
          <a:bodyPr/>
          <a:lstStyle/>
          <a:p>
            <a:pPr algn="l"/>
            <a:r>
              <a:rPr lang="en-US" b="1" dirty="0" err="1" smtClean="0"/>
              <a:t>Mengapa</a:t>
            </a:r>
            <a:r>
              <a:rPr lang="en-US" b="1" dirty="0" smtClean="0"/>
              <a:t> Sampling?</a:t>
            </a:r>
            <a:endParaRPr lang="en-US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88214" y="1212685"/>
            <a:ext cx="8181032" cy="4676503"/>
          </a:xfrm>
        </p:spPr>
        <p:txBody>
          <a:bodyPr>
            <a:normAutofit/>
          </a:bodyPr>
          <a:lstStyle/>
          <a:p>
            <a:pPr marL="265113" indent="-179388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b="1" dirty="0" err="1" smtClean="0">
                <a:sym typeface="Wingdings" panose="05000000000000000000" pitchFamily="2" charset="2"/>
              </a:rPr>
              <a:t>Kendala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sumber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daya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 err="1" smtClean="0">
                <a:sym typeface="Wingdings" panose="05000000000000000000" pitchFamily="2" charset="2"/>
              </a:rPr>
              <a:t>Kendala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waktu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dana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sumber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daya</a:t>
            </a:r>
            <a:r>
              <a:rPr lang="en-US" dirty="0">
                <a:sym typeface="Wingdings" panose="05000000000000000000" pitchFamily="2" charset="2"/>
              </a:rPr>
              <a:t> lain yang </a:t>
            </a:r>
            <a:r>
              <a:rPr lang="en-US" dirty="0" err="1" smtClean="0">
                <a:sym typeface="Wingdings" panose="05000000000000000000" pitchFamily="2" charset="2"/>
              </a:rPr>
              <a:t>terbatas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 marL="265113" indent="-179388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b="1" dirty="0" err="1" smtClean="0">
                <a:sym typeface="Wingdings" panose="05000000000000000000" pitchFamily="2" charset="2"/>
              </a:rPr>
              <a:t>Ketepatan</a:t>
            </a: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b="1" dirty="0" err="1" smtClean="0">
                <a:sym typeface="Wingdings" panose="05000000000000000000" pitchFamily="2" charset="2"/>
              </a:rPr>
              <a:t>Dengan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Pemilihan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desain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sampel</a:t>
            </a:r>
            <a:r>
              <a:rPr lang="en-US" b="1" dirty="0">
                <a:sym typeface="Wingdings" panose="05000000000000000000" pitchFamily="2" charset="2"/>
              </a:rPr>
              <a:t> yang </a:t>
            </a:r>
            <a:r>
              <a:rPr lang="en-US" b="1" dirty="0" err="1">
                <a:sym typeface="Wingdings" panose="05000000000000000000" pitchFamily="2" charset="2"/>
              </a:rPr>
              <a:t>baik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penelitian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memperoleh</a:t>
            </a:r>
            <a:r>
              <a:rPr lang="en-US" dirty="0">
                <a:sym typeface="Wingdings" panose="05000000000000000000" pitchFamily="2" charset="2"/>
              </a:rPr>
              <a:t> data yang </a:t>
            </a:r>
            <a:r>
              <a:rPr lang="en-US" dirty="0" err="1">
                <a:sym typeface="Wingdings" panose="05000000000000000000" pitchFamily="2" charset="2"/>
              </a:rPr>
              <a:t>akurat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tingkat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kesalahan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relatif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rendah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>
              <a:sym typeface="Wingdings" panose="05000000000000000000" pitchFamily="2" charset="2"/>
            </a:endParaRPr>
          </a:p>
          <a:p>
            <a:pPr marL="265113" indent="-179388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b="1" dirty="0" err="1">
                <a:sym typeface="Wingdings" panose="05000000000000000000" pitchFamily="2" charset="2"/>
              </a:rPr>
              <a:t>Alasan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destruktif</a:t>
            </a: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err="1" smtClean="0">
                <a:sym typeface="Wingdings" panose="05000000000000000000" pitchFamily="2" charset="2"/>
              </a:rPr>
              <a:t>Kadang-kadang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pengukuran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dilakukan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merupakan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pengukuran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destruktif</a:t>
            </a:r>
            <a:r>
              <a:rPr lang="en-US" dirty="0">
                <a:sym typeface="Wingdings" panose="05000000000000000000" pitchFamily="2" charset="2"/>
              </a:rPr>
              <a:t>. </a:t>
            </a:r>
            <a:r>
              <a:rPr lang="en-US" dirty="0" err="1">
                <a:sym typeface="Wingdings" panose="05000000000000000000" pitchFamily="2" charset="2"/>
              </a:rPr>
              <a:t>pengujian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dilakukan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terhadap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suatu</a:t>
            </a:r>
            <a:r>
              <a:rPr lang="en-US" dirty="0">
                <a:sym typeface="Wingdings" panose="05000000000000000000" pitchFamily="2" charset="2"/>
              </a:rPr>
              <a:t> material </a:t>
            </a:r>
            <a:r>
              <a:rPr lang="en-US" dirty="0" err="1">
                <a:sym typeface="Wingdings" panose="05000000000000000000" pitchFamily="2" charset="2"/>
              </a:rPr>
              <a:t>atau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spesimen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objek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akan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diujikan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sampai</a:t>
            </a:r>
            <a:r>
              <a:rPr lang="en-US" dirty="0">
                <a:sym typeface="Wingdings" panose="05000000000000000000" pitchFamily="2" charset="2"/>
              </a:rPr>
              <a:t> material </a:t>
            </a:r>
            <a:r>
              <a:rPr lang="en-US" dirty="0" err="1">
                <a:sym typeface="Wingdings" panose="05000000000000000000" pitchFamily="2" charset="2"/>
              </a:rPr>
              <a:t>tersebut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mengalami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kerusakan</a:t>
            </a:r>
            <a:r>
              <a:rPr lang="en-US" dirty="0">
                <a:sym typeface="Wingdings" panose="05000000000000000000" pitchFamily="2" charset="2"/>
              </a:rPr>
              <a:t>. </a:t>
            </a:r>
            <a:r>
              <a:rPr lang="en-US" dirty="0" err="1">
                <a:sym typeface="Wingdings" panose="05000000000000000000" pitchFamily="2" charset="2"/>
              </a:rPr>
              <a:t>Pengujian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ini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umumnya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jauh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lebih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mudah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untuk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dilaksanakan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selain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itu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memberikan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informasi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lebih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baik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pada</a:t>
            </a:r>
            <a:r>
              <a:rPr lang="en-US" dirty="0">
                <a:sym typeface="Wingdings" panose="05000000000000000000" pitchFamily="2" charset="2"/>
              </a:rPr>
              <a:t> Non Destructive Test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err="1" smtClean="0">
                <a:sym typeface="Wingdings" panose="05000000000000000000" pitchFamily="2" charset="2"/>
              </a:rPr>
              <a:t>Contoh</a:t>
            </a:r>
            <a:r>
              <a:rPr lang="en-US" dirty="0" smtClean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apabila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perusahaan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memproduksi</a:t>
            </a:r>
            <a:r>
              <a:rPr lang="en-US" dirty="0">
                <a:sym typeface="Wingdings" panose="05000000000000000000" pitchFamily="2" charset="2"/>
              </a:rPr>
              <a:t> ban, </a:t>
            </a:r>
            <a:r>
              <a:rPr lang="en-US" dirty="0" err="1">
                <a:sym typeface="Wingdings" panose="05000000000000000000" pitchFamily="2" charset="2"/>
              </a:rPr>
              <a:t>dan</a:t>
            </a:r>
            <a:r>
              <a:rPr lang="en-US" dirty="0">
                <a:sym typeface="Wingdings" panose="05000000000000000000" pitchFamily="2" charset="2"/>
              </a:rPr>
              <a:t> ban </a:t>
            </a:r>
            <a:r>
              <a:rPr lang="en-US" dirty="0" err="1">
                <a:sym typeface="Wingdings" panose="05000000000000000000" pitchFamily="2" charset="2"/>
              </a:rPr>
              <a:t>itu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harus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diuji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seberapa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kemampuannya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untuk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menyimpan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udara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meniup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setiap</a:t>
            </a:r>
            <a:r>
              <a:rPr lang="en-US" dirty="0">
                <a:sym typeface="Wingdings" panose="05000000000000000000" pitchFamily="2" charset="2"/>
              </a:rPr>
              <a:t> ban </a:t>
            </a:r>
            <a:r>
              <a:rPr lang="en-US" dirty="0" err="1">
                <a:sym typeface="Wingdings" panose="05000000000000000000" pitchFamily="2" charset="2"/>
              </a:rPr>
              <a:t>sampai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meletus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maka</a:t>
            </a:r>
            <a:r>
              <a:rPr lang="en-US" dirty="0">
                <a:sym typeface="Wingdings" panose="05000000000000000000" pitchFamily="2" charset="2"/>
              </a:rPr>
              <a:t> ban yang </a:t>
            </a:r>
            <a:r>
              <a:rPr lang="en-US" dirty="0" err="1">
                <a:sym typeface="Wingdings" panose="05000000000000000000" pitchFamily="2" charset="2"/>
              </a:rPr>
              <a:t>meletus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tadi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tidak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lagi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bisa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dijual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821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8096" y="448187"/>
            <a:ext cx="7290054" cy="914400"/>
          </a:xfrm>
        </p:spPr>
        <p:txBody>
          <a:bodyPr/>
          <a:lstStyle/>
          <a:p>
            <a:pPr algn="l"/>
            <a:r>
              <a:rPr lang="en-US" b="1" dirty="0" err="1" smtClean="0"/>
              <a:t>Teknik</a:t>
            </a:r>
            <a:r>
              <a:rPr lang="en-US" b="1" dirty="0" smtClean="0"/>
              <a:t> Sampling</a:t>
            </a:r>
            <a:endParaRPr lang="en-US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lnSpc>
                <a:spcPct val="120000"/>
              </a:lnSpc>
              <a:buNone/>
            </a:pPr>
            <a:r>
              <a:rPr lang="en-US" dirty="0" err="1" smtClean="0">
                <a:sym typeface="Wingdings" panose="05000000000000000000" pitchFamily="2" charset="2"/>
              </a:rPr>
              <a:t>Sampel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probabilitas</a:t>
            </a:r>
            <a:endParaRPr lang="en-US" dirty="0" smtClean="0">
              <a:sym typeface="Wingdings" panose="05000000000000000000" pitchFamily="2" charset="2"/>
            </a:endParaRPr>
          </a:p>
          <a:p>
            <a:pPr marL="716661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 err="1" smtClean="0">
                <a:sym typeface="Wingdings" panose="05000000000000000000" pitchFamily="2" charset="2"/>
              </a:rPr>
              <a:t>Sampel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acak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sv-SE" dirty="0">
                <a:sym typeface="Wingdings" panose="05000000000000000000" pitchFamily="2" charset="2"/>
              </a:rPr>
              <a:t>setiap elemen dalam populasi akan memiliki peluang yang sama untuk dijadikan sampel</a:t>
            </a:r>
            <a:r>
              <a:rPr lang="sv-SE" dirty="0" smtClean="0">
                <a:sym typeface="Wingdings" panose="05000000000000000000" pitchFamily="2" charset="2"/>
              </a:rPr>
              <a:t>.</a:t>
            </a:r>
          </a:p>
          <a:p>
            <a:pPr marL="716661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 err="1" smtClean="0">
                <a:sym typeface="Wingdings" panose="05000000000000000000" pitchFamily="2" charset="2"/>
              </a:rPr>
              <a:t>Sampel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berstrata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teknik</a:t>
            </a:r>
            <a:r>
              <a:rPr lang="en-US" dirty="0">
                <a:sym typeface="Wingdings" panose="05000000000000000000" pitchFamily="2" charset="2"/>
              </a:rPr>
              <a:t> sampling yang </a:t>
            </a:r>
            <a:r>
              <a:rPr lang="en-US" dirty="0" err="1">
                <a:sym typeface="Wingdings" panose="05000000000000000000" pitchFamily="2" charset="2"/>
              </a:rPr>
              <a:t>memisahkan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populasi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dalam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dua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atau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lebih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tingkatan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kemudian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mengambil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sampel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masing-masing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tingkatan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 marL="716661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 err="1" smtClean="0">
                <a:sym typeface="Wingdings" panose="05000000000000000000" pitchFamily="2" charset="2"/>
              </a:rPr>
              <a:t>Sampel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klaster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dibagi</a:t>
            </a:r>
            <a:r>
              <a:rPr lang="en-US" dirty="0" smtClean="0">
                <a:sym typeface="Wingdings" panose="05000000000000000000" pitchFamily="2" charset="2"/>
              </a:rPr>
              <a:t> sub-</a:t>
            </a:r>
            <a:r>
              <a:rPr lang="en-US" dirty="0" err="1" smtClean="0">
                <a:sym typeface="Wingdings" panose="05000000000000000000" pitchFamily="2" charset="2"/>
              </a:rPr>
              <a:t>populasi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dalam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klaster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kemudian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setiap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elemen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didalam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klaster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dipilih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sebagai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anggota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sampel</a:t>
            </a:r>
            <a:endParaRPr lang="en-US" dirty="0">
              <a:sym typeface="Wingdings" panose="05000000000000000000" pitchFamily="2" charset="2"/>
            </a:endParaRPr>
          </a:p>
          <a:p>
            <a:pPr marL="716661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 err="1" smtClean="0">
                <a:sym typeface="Wingdings" panose="05000000000000000000" pitchFamily="2" charset="2"/>
              </a:rPr>
              <a:t>Sampel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sistematis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anggota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sampel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diambil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berdasarkan</a:t>
            </a:r>
            <a:r>
              <a:rPr lang="en-US" dirty="0">
                <a:sym typeface="Wingdings" panose="05000000000000000000" pitchFamily="2" charset="2"/>
              </a:rPr>
              <a:t> interval </a:t>
            </a:r>
            <a:r>
              <a:rPr lang="en-US" dirty="0" err="1">
                <a:sym typeface="Wingdings" panose="05000000000000000000" pitchFamily="2" charset="2"/>
              </a:rPr>
              <a:t>waktu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atau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ruang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tertentu</a:t>
            </a:r>
            <a:endParaRPr lang="en-US" dirty="0" smtClean="0">
              <a:sym typeface="Wingdings" panose="05000000000000000000" pitchFamily="2" charset="2"/>
            </a:endParaRPr>
          </a:p>
          <a:p>
            <a:pPr marL="716661" lvl="1" indent="-457200">
              <a:lnSpc>
                <a:spcPct val="120000"/>
              </a:lnSpc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265113" indent="-179388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dirty="0" err="1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949454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64792" y="253315"/>
            <a:ext cx="7290054" cy="914400"/>
          </a:xfrm>
        </p:spPr>
        <p:txBody>
          <a:bodyPr/>
          <a:lstStyle/>
          <a:p>
            <a:pPr algn="l"/>
            <a:r>
              <a:rPr lang="en-US" b="1" dirty="0" err="1" smtClean="0"/>
              <a:t>Sampel</a:t>
            </a:r>
            <a:r>
              <a:rPr lang="en-US" b="1" dirty="0" smtClean="0"/>
              <a:t> </a:t>
            </a:r>
            <a:r>
              <a:rPr lang="en-US" b="1" dirty="0" err="1" smtClean="0"/>
              <a:t>Acak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52" y="1023183"/>
            <a:ext cx="7349470" cy="49429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4792" y="5966085"/>
            <a:ext cx="7919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www.youtube.com/watch?v=47bYUQ4Ueb8&amp;feature=youtu.be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184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64792" y="253315"/>
            <a:ext cx="7290054" cy="914400"/>
          </a:xfrm>
        </p:spPr>
        <p:txBody>
          <a:bodyPr/>
          <a:lstStyle/>
          <a:p>
            <a:pPr algn="l"/>
            <a:r>
              <a:rPr lang="en-US" b="1" dirty="0" err="1" smtClean="0"/>
              <a:t>Sampel</a:t>
            </a:r>
            <a:r>
              <a:rPr lang="en-US" b="1" dirty="0" smtClean="0"/>
              <a:t> </a:t>
            </a:r>
            <a:r>
              <a:rPr lang="en-US" b="1" dirty="0" err="1" smtClean="0"/>
              <a:t>Berstrata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91" y="1398755"/>
            <a:ext cx="8542579" cy="39677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209" y="5759094"/>
            <a:ext cx="7877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www.youtube.com/watch?v=47bYUQ4Ueb8&amp;feature=youtu.be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402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64792" y="253315"/>
            <a:ext cx="7290054" cy="914400"/>
          </a:xfrm>
        </p:spPr>
        <p:txBody>
          <a:bodyPr/>
          <a:lstStyle/>
          <a:p>
            <a:pPr algn="l"/>
            <a:r>
              <a:rPr lang="en-US" b="1" dirty="0" err="1" smtClean="0"/>
              <a:t>Sampel</a:t>
            </a:r>
            <a:r>
              <a:rPr lang="en-US" b="1" dirty="0" smtClean="0"/>
              <a:t> </a:t>
            </a:r>
            <a:r>
              <a:rPr lang="en-US" b="1" dirty="0" err="1" smtClean="0"/>
              <a:t>Klaster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92" y="1363321"/>
            <a:ext cx="8469442" cy="41498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4792" y="5708764"/>
            <a:ext cx="7290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www.youtube.com/watch?v=47bYUQ4Ueb8&amp;feature=youtu.be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176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64792" y="253315"/>
            <a:ext cx="7290054" cy="914400"/>
          </a:xfrm>
        </p:spPr>
        <p:txBody>
          <a:bodyPr/>
          <a:lstStyle/>
          <a:p>
            <a:pPr algn="l"/>
            <a:r>
              <a:rPr lang="en-US" b="1" dirty="0" err="1" smtClean="0"/>
              <a:t>Sampel</a:t>
            </a:r>
            <a:r>
              <a:rPr lang="en-US" b="1" dirty="0" smtClean="0"/>
              <a:t> </a:t>
            </a:r>
            <a:r>
              <a:rPr lang="en-US" b="1" dirty="0" err="1" smtClean="0"/>
              <a:t>Sistematis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92" y="1025708"/>
            <a:ext cx="8579208" cy="48564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4792" y="6047074"/>
            <a:ext cx="8309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www.youtube.com/watch?v=47bYUQ4Ueb8&amp;feature=youtu.be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102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Teknik</a:t>
            </a:r>
            <a:r>
              <a:rPr lang="en-US" b="1" dirty="0" smtClean="0"/>
              <a:t> Sampling</a:t>
            </a:r>
            <a:endParaRPr lang="en-US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lnSpc>
                <a:spcPct val="120000"/>
              </a:lnSpc>
              <a:buNone/>
            </a:pPr>
            <a:r>
              <a:rPr lang="en-US" dirty="0" err="1" smtClean="0">
                <a:sym typeface="Wingdings" panose="05000000000000000000" pitchFamily="2" charset="2"/>
              </a:rPr>
              <a:t>Sampel</a:t>
            </a:r>
            <a:r>
              <a:rPr lang="en-US" dirty="0" smtClean="0">
                <a:sym typeface="Wingdings" panose="05000000000000000000" pitchFamily="2" charset="2"/>
              </a:rPr>
              <a:t> non-</a:t>
            </a:r>
            <a:r>
              <a:rPr lang="en-US" dirty="0" err="1" smtClean="0">
                <a:sym typeface="Wingdings" panose="05000000000000000000" pitchFamily="2" charset="2"/>
              </a:rPr>
              <a:t>probabilitas</a:t>
            </a:r>
            <a:endParaRPr lang="en-US" dirty="0" smtClean="0">
              <a:sym typeface="Wingdings" panose="05000000000000000000" pitchFamily="2" charset="2"/>
            </a:endParaRPr>
          </a:p>
          <a:p>
            <a:pPr marL="716661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 err="1" smtClean="0">
                <a:sym typeface="Wingdings" panose="05000000000000000000" pitchFamily="2" charset="2"/>
              </a:rPr>
              <a:t>Sampel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Haphazard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pengamatannya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sembarangan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sedapatnya</a:t>
            </a:r>
            <a:r>
              <a:rPr lang="en-US" dirty="0" smtClean="0"/>
              <a:t>.</a:t>
            </a:r>
          </a:p>
          <a:p>
            <a:pPr marL="716661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 err="1" smtClean="0">
                <a:sym typeface="Wingdings" panose="05000000000000000000" pitchFamily="2" charset="2"/>
              </a:rPr>
              <a:t>Sampel</a:t>
            </a:r>
            <a:r>
              <a:rPr lang="en-US" b="1" dirty="0" smtClean="0">
                <a:sym typeface="Wingdings" panose="05000000000000000000" pitchFamily="2" charset="2"/>
              </a:rPr>
              <a:t> Snowball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smtClean="0">
                <a:sym typeface="Wingdings" panose="05000000000000000000" pitchFamily="2" charset="2"/>
              </a:rPr>
              <a:t>diambil </a:t>
            </a:r>
            <a:r>
              <a:rPr lang="en-US" dirty="0" err="1">
                <a:sym typeface="Wingdings" panose="05000000000000000000" pitchFamily="2" charset="2"/>
              </a:rPr>
              <a:t>berdasarkan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informasi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satuan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pengamatan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sebelumnya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sudah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terpilih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 marL="716661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 err="1" smtClean="0">
                <a:sym typeface="Wingdings" panose="05000000000000000000" pitchFamily="2" charset="2"/>
              </a:rPr>
              <a:t>Sampel</a:t>
            </a:r>
            <a:r>
              <a:rPr lang="en-US" b="1" dirty="0" smtClean="0">
                <a:sym typeface="Wingdings" panose="05000000000000000000" pitchFamily="2" charset="2"/>
              </a:rPr>
              <a:t> Purposive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Satuan</a:t>
            </a:r>
            <a:r>
              <a:rPr lang="en-US" dirty="0">
                <a:sym typeface="Wingdings" panose="05000000000000000000" pitchFamily="2" charset="2"/>
              </a:rPr>
              <a:t> sampling </a:t>
            </a:r>
            <a:r>
              <a:rPr lang="en-US" dirty="0" err="1">
                <a:sym typeface="Wingdings" panose="05000000000000000000" pitchFamily="2" charset="2"/>
              </a:rPr>
              <a:t>dipilih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berdasarkan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pertimbangan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tertentu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tujuan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untuk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memperoleh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satuan</a:t>
            </a:r>
            <a:r>
              <a:rPr lang="en-US" dirty="0">
                <a:sym typeface="Wingdings" panose="05000000000000000000" pitchFamily="2" charset="2"/>
              </a:rPr>
              <a:t> sampling yang </a:t>
            </a:r>
            <a:r>
              <a:rPr lang="en-US" dirty="0" err="1">
                <a:sym typeface="Wingdings" panose="05000000000000000000" pitchFamily="2" charset="2"/>
              </a:rPr>
              <a:t>memiliki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karakteristik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dikehendaki</a:t>
            </a:r>
            <a:r>
              <a:rPr lang="en-US" dirty="0">
                <a:sym typeface="Wingdings" panose="05000000000000000000" pitchFamily="2" charset="2"/>
              </a:rPr>
              <a:t>. </a:t>
            </a:r>
            <a:endParaRPr lang="en-US" dirty="0" smtClean="0">
              <a:sym typeface="Wingdings" panose="05000000000000000000" pitchFamily="2" charset="2"/>
            </a:endParaRPr>
          </a:p>
          <a:p>
            <a:pPr marL="716661" lvl="1" indent="-457200">
              <a:lnSpc>
                <a:spcPct val="120000"/>
              </a:lnSpc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265113" indent="-179388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dirty="0" err="1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42569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5061</TotalTime>
  <Words>1083</Words>
  <Application>Microsoft Office PowerPoint</Application>
  <PresentationFormat>On-screen Show (4:3)</PresentationFormat>
  <Paragraphs>180</Paragraphs>
  <Slides>26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Angles</vt:lpstr>
      <vt:lpstr>Microsoft Equation 3.0</vt:lpstr>
      <vt:lpstr>Pembelajaran daring kolaboratif Prodi teknik industri uts dan prodi stie bima</vt:lpstr>
      <vt:lpstr>Populasi &amp; Sampel</vt:lpstr>
      <vt:lpstr>Mengapa Sampling?</vt:lpstr>
      <vt:lpstr>Teknik Sampling</vt:lpstr>
      <vt:lpstr>Sampel Acak</vt:lpstr>
      <vt:lpstr>Sampel Berstrata</vt:lpstr>
      <vt:lpstr>Sampel Klaster</vt:lpstr>
      <vt:lpstr>Sampel Sistematis</vt:lpstr>
      <vt:lpstr>Teknik Sampling</vt:lpstr>
      <vt:lpstr>Sampel Snowball</vt:lpstr>
      <vt:lpstr>Sampel Purposive</vt:lpstr>
      <vt:lpstr>SAMPLING ERROR</vt:lpstr>
      <vt:lpstr>STUDI KASUS</vt:lpstr>
      <vt:lpstr>Distribusi sampling rerata</vt:lpstr>
      <vt:lpstr>RUMUS Standard Error  (galat baku)</vt:lpstr>
      <vt:lpstr>CONTOH SOAL</vt:lpstr>
      <vt:lpstr>PowerPoint Presentation</vt:lpstr>
      <vt:lpstr>PowerPoint Presentation</vt:lpstr>
      <vt:lpstr>SOAL 1</vt:lpstr>
      <vt:lpstr>Distribusi sampling PROPORSI</vt:lpstr>
      <vt:lpstr>CONTOH SOAL</vt:lpstr>
      <vt:lpstr>RUMUS Distribusi sampling PROPORSI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DISTRIBUSI SAMPLING</dc:title>
  <dc:creator>Hani Azzahra</dc:creator>
  <cp:lastModifiedBy>Windows User</cp:lastModifiedBy>
  <cp:revision>229</cp:revision>
  <dcterms:created xsi:type="dcterms:W3CDTF">2016-10-03T14:48:08Z</dcterms:created>
  <dcterms:modified xsi:type="dcterms:W3CDTF">2023-10-27T03:33:21Z</dcterms:modified>
</cp:coreProperties>
</file>