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37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02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3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91578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696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822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904757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7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D0446D-7E54-4B87-887B-4BAE3A2250AA}" type="datetimeFigureOut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028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90335" y="1421027"/>
            <a:ext cx="6437870" cy="3954162"/>
          </a:xfrm>
        </p:spPr>
        <p:txBody>
          <a:bodyPr>
            <a:noAutofit/>
          </a:bodyPr>
          <a:lstStyle/>
          <a:p>
            <a:r>
              <a:rPr lang="fi-FI" sz="6000" b="1" dirty="0"/>
              <a:t>Rencana Pelaksanaan Pembelajaran </a:t>
            </a:r>
            <a:r>
              <a:rPr lang="en-US" sz="6000" b="1" dirty="0"/>
              <a:t/>
            </a:r>
            <a:br>
              <a:rPr lang="en-US" sz="6000" b="1" dirty="0"/>
            </a:br>
            <a:r>
              <a:rPr lang="en-US" sz="6000" b="1" dirty="0" smtClean="0"/>
              <a:t>(RPP)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1122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 smtClean="0"/>
              <a:t>Pokok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378"/>
            <a:ext cx="10515600" cy="4943585"/>
          </a:xfrm>
        </p:spPr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inti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KD</a:t>
            </a:r>
          </a:p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inti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=sub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materi</a:t>
            </a:r>
            <a:r>
              <a:rPr lang="en-US" b="1" dirty="0"/>
              <a:t> inti</a:t>
            </a:r>
            <a:r>
              <a:rPr lang="en-US" dirty="0" smtClean="0"/>
              <a:t>)</a:t>
            </a:r>
          </a:p>
          <a:p>
            <a:r>
              <a:rPr lang="en-US" b="1" dirty="0" err="1"/>
              <a:t>Contoh</a:t>
            </a:r>
            <a:r>
              <a:rPr lang="en-US" b="1" dirty="0"/>
              <a:t>: 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muatan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</a:t>
            </a:r>
            <a:r>
              <a:rPr lang="en-US" b="1" dirty="0" err="1" smtClean="0"/>
              <a:t>matapelajaran</a:t>
            </a:r>
            <a:r>
              <a:rPr lang="en-US" b="1" dirty="0" smtClean="0"/>
              <a:t> </a:t>
            </a:r>
            <a:r>
              <a:rPr lang="en-US" b="1" dirty="0" err="1" smtClean="0"/>
              <a:t>SBdP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29561" y="4517006"/>
            <a:ext cx="22418009" cy="44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135247"/>
              </p:ext>
            </p:extLst>
          </p:nvPr>
        </p:nvGraphicFramePr>
        <p:xfrm>
          <a:off x="2399764" y="3318177"/>
          <a:ext cx="6080760" cy="3108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35"/>
                <a:gridCol w="1169670"/>
                <a:gridCol w="1170305"/>
                <a:gridCol w="30416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/>
                          </a:solidFill>
                          <a:effectLst/>
                        </a:rPr>
                        <a:t>Kelas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/>
                          </a:solidFill>
                          <a:effectLst/>
                        </a:rPr>
                        <a:t>Tema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/>
                          </a:solidFill>
                          <a:effectLst/>
                        </a:rPr>
                        <a:t>Subtema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2"/>
                          </a:solidFill>
                          <a:effectLst/>
                        </a:rPr>
                        <a:t>Kompetensi</a:t>
                      </a: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2"/>
                          </a:solidFill>
                          <a:effectLst/>
                        </a:rPr>
                        <a:t>dasar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3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7.  Perkembangan teknologi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2.Perkembangan Teknologi Produksi Sandang 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4.3  Memperagakan dinamika gerak tari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2. Persatuan dan Perbedaan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1. Rukun dalam Perbedaan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4.3 Menampilkan tari kreasi daerah.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5. Wirausaha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2. Usaha di sekitarku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4.1 Membuat reklame.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3. Tokoh dan Penemuan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1. Penemu yang mengubah dunia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2"/>
                          </a:solidFill>
                          <a:effectLst/>
                        </a:rPr>
                        <a:t>4.2 Memainkan interval nada melalui lagu dan alat musik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</a:rPr>
                        <a:t>6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1. Selamatkan makhluk hidup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chemeClr val="tx2"/>
                          </a:solidFill>
                          <a:effectLst/>
                        </a:rPr>
                        <a:t>3. Ayo selamatkan hewan dan Tumbuhan</a:t>
                      </a:r>
                      <a:endParaRPr lang="en-US" sz="110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4.4 </a:t>
                      </a:r>
                      <a:r>
                        <a:rPr lang="en-US" sz="1100" dirty="0" err="1">
                          <a:solidFill>
                            <a:schemeClr val="tx2"/>
                          </a:solidFill>
                          <a:effectLst/>
                        </a:rPr>
                        <a:t>Membuat</a:t>
                      </a: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tx2"/>
                          </a:solidFill>
                          <a:effectLst/>
                        </a:rPr>
                        <a:t>patung</a:t>
                      </a:r>
                      <a:r>
                        <a:rPr lang="en-US" sz="1100" dirty="0">
                          <a:solidFill>
                            <a:schemeClr val="tx2"/>
                          </a:solidFill>
                          <a:effectLst/>
                        </a:rPr>
                        <a:t>.</a:t>
                      </a:r>
                      <a:endParaRPr lang="en-US" sz="11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2257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Metode</a:t>
            </a:r>
            <a:r>
              <a:rPr lang="en-US" sz="3600" dirty="0" smtClean="0"/>
              <a:t>, Model,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Pendekatan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4643"/>
            <a:ext cx="10178322" cy="462495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tx2"/>
                </a:solidFill>
              </a:rPr>
              <a:t>Metode</a:t>
            </a:r>
            <a:r>
              <a:rPr lang="en-US" dirty="0">
                <a:solidFill>
                  <a:schemeClr val="tx2"/>
                </a:solidFill>
              </a:rPr>
              <a:t>, Model, </a:t>
            </a:r>
            <a:r>
              <a:rPr lang="en-US" dirty="0" err="1">
                <a:solidFill>
                  <a:schemeClr val="tx2"/>
                </a:solidFill>
              </a:rPr>
              <a:t>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pendekatan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pembelajaran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merupakan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strategi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pembelajaran</a:t>
            </a:r>
            <a:r>
              <a:rPr lang="en-US" dirty="0">
                <a:solidFill>
                  <a:schemeClr val="tx2"/>
                </a:solidFill>
              </a:rPr>
              <a:t> yang </a:t>
            </a:r>
            <a:r>
              <a:rPr lang="en-US" dirty="0" err="1">
                <a:solidFill>
                  <a:schemeClr val="tx2"/>
                </a:solidFill>
              </a:rPr>
              <a:t>akan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diterapkan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pertemuan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pembelajaran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tersebut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r>
              <a:rPr lang="en-US" dirty="0" err="1">
                <a:solidFill>
                  <a:schemeClr val="tx2"/>
                </a:solidFill>
              </a:rPr>
              <a:t>Pada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bagian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belum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wajib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mencantumkan</a:t>
            </a:r>
            <a:r>
              <a:rPr lang="en-US" dirty="0">
                <a:solidFill>
                  <a:schemeClr val="tx2"/>
                </a:solidFill>
              </a:rPr>
              <a:t> model </a:t>
            </a:r>
            <a:r>
              <a:rPr lang="en-US" dirty="0" err="1">
                <a:solidFill>
                  <a:schemeClr val="tx2"/>
                </a:solidFill>
              </a:rPr>
              <a:t>dan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metode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pembelajaran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karena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belum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mempelajari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tentang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strategi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pembelajaran</a:t>
            </a:r>
            <a:r>
              <a:rPr lang="en-US" dirty="0">
                <a:solidFill>
                  <a:schemeClr val="tx2"/>
                </a:solidFill>
              </a:rPr>
              <a:t>, yang </a:t>
            </a:r>
            <a:r>
              <a:rPr lang="en-US" dirty="0" err="1">
                <a:solidFill>
                  <a:schemeClr val="tx2"/>
                </a:solidFill>
              </a:rPr>
              <a:t>harus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ada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adalah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Pendekatan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pembelajaran</a:t>
            </a:r>
            <a:r>
              <a:rPr lang="en-US" dirty="0">
                <a:solidFill>
                  <a:schemeClr val="tx2"/>
                </a:solidFill>
              </a:rPr>
              <a:t> yang </a:t>
            </a:r>
            <a:r>
              <a:rPr lang="en-US" dirty="0" err="1">
                <a:solidFill>
                  <a:schemeClr val="tx2"/>
                </a:solidFill>
              </a:rPr>
              <a:t>menggunakan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pendekatan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saintifik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ilmiah</a:t>
            </a:r>
            <a:r>
              <a:rPr lang="en-US" dirty="0">
                <a:solidFill>
                  <a:schemeClr val="tx2"/>
                </a:solidFill>
              </a:rPr>
              <a:t> (5)</a:t>
            </a:r>
          </a:p>
          <a:p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dirty="0" err="1" smtClean="0">
                <a:solidFill>
                  <a:schemeClr val="tx2"/>
                </a:solidFill>
              </a:rPr>
              <a:t>Contoh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</a:p>
          <a:p>
            <a:pPr marL="0" lvl="0" indent="0">
              <a:buNone/>
            </a:pPr>
            <a:r>
              <a:rPr lang="fi-FI" b="1" dirty="0" smtClean="0">
                <a:solidFill>
                  <a:schemeClr val="tx2"/>
                </a:solidFill>
              </a:rPr>
              <a:t>Metode</a:t>
            </a:r>
            <a:r>
              <a:rPr lang="fi-FI" b="1" dirty="0">
                <a:solidFill>
                  <a:schemeClr val="tx2"/>
                </a:solidFill>
              </a:rPr>
              <a:t>, Model, dan Pendekatan Pembelajaran</a:t>
            </a:r>
            <a:endParaRPr lang="en-US" b="1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id-ID" dirty="0" smtClean="0">
                <a:solidFill>
                  <a:schemeClr val="tx2"/>
                </a:solidFill>
              </a:rPr>
              <a:t>Pendekatan</a:t>
            </a:r>
            <a:r>
              <a:rPr lang="id-ID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	</a:t>
            </a:r>
            <a:r>
              <a:rPr lang="id-ID" dirty="0" smtClean="0">
                <a:solidFill>
                  <a:schemeClr val="tx2"/>
                </a:solidFill>
              </a:rPr>
              <a:t>: </a:t>
            </a:r>
            <a:r>
              <a:rPr lang="id-ID" dirty="0">
                <a:solidFill>
                  <a:schemeClr val="tx2"/>
                </a:solidFill>
              </a:rPr>
              <a:t>Saintifik</a:t>
            </a:r>
            <a:r>
              <a:rPr lang="en-US" dirty="0">
                <a:solidFill>
                  <a:schemeClr val="tx2"/>
                </a:solidFill>
              </a:rPr>
              <a:t>/</a:t>
            </a:r>
            <a:r>
              <a:rPr lang="en-US" dirty="0" err="1">
                <a:solidFill>
                  <a:schemeClr val="tx2"/>
                </a:solidFill>
              </a:rPr>
              <a:t>ilmiah</a:t>
            </a:r>
            <a:endParaRPr lang="en-US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GB" dirty="0" smtClean="0">
                <a:solidFill>
                  <a:schemeClr val="tx2"/>
                </a:solidFill>
              </a:rPr>
              <a:t>	Model </a:t>
            </a:r>
            <a:r>
              <a:rPr lang="en-GB" dirty="0" err="1">
                <a:solidFill>
                  <a:schemeClr val="tx2"/>
                </a:solidFill>
              </a:rPr>
              <a:t>Pembelajaran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	:</a:t>
            </a:r>
            <a:r>
              <a:rPr lang="id-ID" i="1" dirty="0">
                <a:solidFill>
                  <a:schemeClr val="tx2"/>
                </a:solidFill>
              </a:rPr>
              <a:t>Discovery Learning</a:t>
            </a:r>
            <a:endParaRPr lang="en-US" dirty="0">
              <a:solidFill>
                <a:schemeClr val="tx2"/>
              </a:solidFill>
            </a:endParaRPr>
          </a:p>
          <a:p>
            <a:pPr marL="0" lv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id-ID" dirty="0" smtClean="0">
                <a:solidFill>
                  <a:schemeClr val="tx2"/>
                </a:solidFill>
              </a:rPr>
              <a:t>Metode</a:t>
            </a:r>
            <a:r>
              <a:rPr lang="id-ID" dirty="0">
                <a:solidFill>
                  <a:schemeClr val="tx2"/>
                </a:solidFill>
              </a:rPr>
              <a:t>	</a:t>
            </a:r>
            <a:r>
              <a:rPr lang="en-GB" dirty="0">
                <a:solidFill>
                  <a:schemeClr val="tx2"/>
                </a:solidFill>
              </a:rPr>
              <a:t>		</a:t>
            </a:r>
            <a:r>
              <a:rPr lang="id-ID" dirty="0">
                <a:solidFill>
                  <a:schemeClr val="tx2"/>
                </a:solidFill>
              </a:rPr>
              <a:t>:</a:t>
            </a:r>
            <a:r>
              <a:rPr lang="en-GB" dirty="0">
                <a:solidFill>
                  <a:schemeClr val="tx2"/>
                </a:solidFill>
              </a:rPr>
              <a:t>Tanya </a:t>
            </a:r>
            <a:r>
              <a:rPr lang="en-GB" dirty="0" err="1">
                <a:solidFill>
                  <a:schemeClr val="tx2"/>
                </a:solidFill>
              </a:rPr>
              <a:t>jawab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id-ID" dirty="0">
                <a:solidFill>
                  <a:schemeClr val="tx2"/>
                </a:solidFill>
              </a:rPr>
              <a:t>ceramah, </a:t>
            </a:r>
            <a:r>
              <a:rPr lang="en-GB" dirty="0">
                <a:solidFill>
                  <a:schemeClr val="tx2"/>
                </a:solidFill>
              </a:rPr>
              <a:t>d</a:t>
            </a:r>
            <a:r>
              <a:rPr lang="id-ID" dirty="0">
                <a:solidFill>
                  <a:schemeClr val="tx2"/>
                </a:solidFill>
              </a:rPr>
              <a:t>iskusi, </a:t>
            </a:r>
            <a:r>
              <a:rPr lang="en-GB" dirty="0" err="1">
                <a:solidFill>
                  <a:schemeClr val="tx2"/>
                </a:solidFill>
              </a:rPr>
              <a:t>percobaan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smtClean="0">
                <a:solidFill>
                  <a:schemeClr val="tx2"/>
                </a:solidFill>
              </a:rPr>
              <a:t>						</a:t>
            </a:r>
            <a:r>
              <a:rPr lang="id-ID" dirty="0" smtClean="0">
                <a:solidFill>
                  <a:schemeClr val="tx2"/>
                </a:solidFill>
              </a:rPr>
              <a:t>penugasan </a:t>
            </a:r>
            <a:r>
              <a:rPr lang="id-ID" dirty="0">
                <a:solidFill>
                  <a:schemeClr val="tx2"/>
                </a:solidFill>
              </a:rPr>
              <a:t>dan lati</a:t>
            </a:r>
            <a:r>
              <a:rPr lang="en-GB" dirty="0">
                <a:solidFill>
                  <a:schemeClr val="tx2"/>
                </a:solidFill>
              </a:rPr>
              <a:t>h</a:t>
            </a:r>
            <a:r>
              <a:rPr lang="id-ID" dirty="0">
                <a:solidFill>
                  <a:schemeClr val="tx2"/>
                </a:solidFill>
              </a:rPr>
              <a:t>an</a:t>
            </a:r>
            <a:r>
              <a:rPr lang="en-GB" dirty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RPP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7173"/>
            <a:ext cx="10178322" cy="4582420"/>
          </a:xfrm>
        </p:spPr>
        <p:txBody>
          <a:bodyPr>
            <a:normAutofit/>
          </a:bodyPr>
          <a:lstStyle/>
          <a:p>
            <a:r>
              <a:rPr lang="fi-FI" sz="2400" dirty="0"/>
              <a:t>Rencana Pelaksanaan Pembelajaran (RPP) merupakan perangkat pembelajaran terkecil secara cakupannya karena berisi perencanaan pembelajaran untuk 1x tatap muka atau 1 materi pembelajaran yang harus dipersiapkan oleh guru sebelum mengajar</a:t>
            </a:r>
            <a:endParaRPr lang="en-US" sz="2400" b="1" dirty="0"/>
          </a:p>
          <a:p>
            <a:r>
              <a:rPr lang="en-US" sz="2400" dirty="0" smtClean="0"/>
              <a:t>RPP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kegiatan-kegiatan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guru </a:t>
            </a:r>
            <a:r>
              <a:rPr lang="en-US" sz="2400" dirty="0" err="1" smtClean="0"/>
              <a:t>untuk</a:t>
            </a:r>
            <a:r>
              <a:rPr lang="en-US" sz="2400" dirty="0" smtClean="0"/>
              <a:t> 1x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r>
              <a:rPr lang="fi-FI" sz="2400" dirty="0"/>
              <a:t>Pembuatan RPP harus berdasarkan Prota, Promes, dan Silabus yang sebelumnya harus sudah disiapkan oleh guru.</a:t>
            </a:r>
            <a:endParaRPr lang="en-US" sz="2400" dirty="0"/>
          </a:p>
          <a:p>
            <a:r>
              <a:rPr lang="en-US" sz="2400" dirty="0" smtClean="0"/>
              <a:t>RPP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acuan</a:t>
            </a:r>
            <a:r>
              <a:rPr lang="en-US" sz="2400" dirty="0"/>
              <a:t> </a:t>
            </a:r>
            <a:r>
              <a:rPr lang="en-US" sz="2400" dirty="0" smtClean="0"/>
              <a:t>guru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0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2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Sistematika</a:t>
            </a:r>
            <a:r>
              <a:rPr lang="en-US" sz="4400" dirty="0" smtClean="0"/>
              <a:t> RPP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91224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Identitas</a:t>
            </a:r>
            <a:r>
              <a:rPr lang="en-US" dirty="0" smtClean="0"/>
              <a:t>: </a:t>
            </a:r>
            <a:r>
              <a:rPr lang="fi-FI" dirty="0"/>
              <a:t>Satuan Pendidikan (SDN...), Kelas/semester, Tema, Sub Tema, Pembelajaran ke..., Alokasi Waktu </a:t>
            </a:r>
            <a:endParaRPr lang="fi-FI" dirty="0" smtClean="0"/>
          </a:p>
          <a:p>
            <a:pPr lvl="0"/>
            <a:r>
              <a:rPr lang="fi-FI" dirty="0"/>
              <a:t>Kompetensi Inti: mencantumkan semua KI dari KI 1-4</a:t>
            </a:r>
            <a:endParaRPr lang="en-US" dirty="0"/>
          </a:p>
          <a:p>
            <a:pPr lvl="0"/>
            <a:r>
              <a:rPr lang="fi-FI" dirty="0"/>
              <a:t>Kompetensi Dasar dan Indikator, mencantumkan KD dan mengembangkan Indikator yang akan digunakan</a:t>
            </a:r>
            <a:endParaRPr lang="en-US" dirty="0"/>
          </a:p>
          <a:p>
            <a:pPr lvl="0"/>
            <a:r>
              <a:rPr lang="fi-FI" dirty="0"/>
              <a:t>Nilai-nilai Karakter</a:t>
            </a:r>
            <a:endParaRPr lang="en-US" dirty="0"/>
          </a:p>
          <a:p>
            <a:pPr lvl="0"/>
            <a:r>
              <a:rPr lang="fi-FI" dirty="0"/>
              <a:t>Tujuan Pembelajaran</a:t>
            </a:r>
            <a:endParaRPr lang="en-US" dirty="0"/>
          </a:p>
          <a:p>
            <a:pPr lvl="0"/>
            <a:r>
              <a:rPr lang="fi-FI" dirty="0"/>
              <a:t>Materi Pokok dan Materi Pembelajaran</a:t>
            </a:r>
            <a:endParaRPr lang="en-US" dirty="0"/>
          </a:p>
          <a:p>
            <a:pPr lvl="0"/>
            <a:r>
              <a:rPr lang="fi-FI" dirty="0"/>
              <a:t>Metode, Model, dan Pendekatan Pembelajaran</a:t>
            </a:r>
            <a:endParaRPr lang="en-US" dirty="0"/>
          </a:p>
          <a:p>
            <a:pPr lvl="0"/>
            <a:r>
              <a:rPr lang="fi-FI" dirty="0"/>
              <a:t>Langkah-langkah Kegiatan Pembelajaran</a:t>
            </a:r>
            <a:endParaRPr lang="en-US" dirty="0"/>
          </a:p>
          <a:p>
            <a:pPr lvl="0"/>
            <a:r>
              <a:rPr lang="fi-FI" dirty="0"/>
              <a:t>Media, Alat, dan Sumber Belajar</a:t>
            </a:r>
            <a:endParaRPr lang="en-US" dirty="0"/>
          </a:p>
          <a:p>
            <a:r>
              <a:rPr lang="fi-FI" dirty="0"/>
              <a:t>Penilaian Pembelajaran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2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8582"/>
          </a:xfrm>
        </p:spPr>
        <p:txBody>
          <a:bodyPr/>
          <a:lstStyle/>
          <a:p>
            <a:pPr algn="ctr"/>
            <a:r>
              <a:rPr lang="en-US" dirty="0" err="1" smtClean="0"/>
              <a:t>IdEntitas</a:t>
            </a:r>
            <a:r>
              <a:rPr lang="en-US" dirty="0" smtClean="0"/>
              <a:t> RPP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60967"/>
            <a:ext cx="10178322" cy="4518625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di RPP yang </a:t>
            </a:r>
            <a:r>
              <a:rPr lang="en-US" dirty="0" err="1" smtClean="0"/>
              <a:t>menunjukkan</a:t>
            </a:r>
            <a:r>
              <a:rPr lang="en-US" dirty="0" smtClean="0"/>
              <a:t> RPP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/semester </a:t>
            </a:r>
            <a:r>
              <a:rPr lang="en-US" dirty="0" err="1" smtClean="0"/>
              <a:t>berapa</a:t>
            </a:r>
            <a:r>
              <a:rPr lang="en-US" dirty="0" smtClean="0"/>
              <a:t>, </a:t>
            </a:r>
            <a:r>
              <a:rPr lang="en-US" dirty="0" err="1" smtClean="0"/>
              <a:t>Tema</a:t>
            </a:r>
            <a:r>
              <a:rPr lang="en-US" dirty="0" smtClean="0"/>
              <a:t>, Sub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r>
              <a:rPr lang="fi-FI" b="1" dirty="0"/>
              <a:t>Satuan Pendidikan 	:   	…………………………….</a:t>
            </a:r>
            <a:endParaRPr lang="en-US" dirty="0"/>
          </a:p>
          <a:p>
            <a:r>
              <a:rPr lang="fi-FI" b="1" dirty="0"/>
              <a:t>Kelas / Semester 	:	.............................................</a:t>
            </a:r>
            <a:endParaRPr lang="en-US" dirty="0"/>
          </a:p>
          <a:p>
            <a:r>
              <a:rPr lang="fi-FI" b="1" dirty="0"/>
              <a:t>Tema ...	</a:t>
            </a:r>
            <a:r>
              <a:rPr lang="fi-FI" b="1" dirty="0" smtClean="0"/>
              <a:t>	:	............................................</a:t>
            </a:r>
            <a:endParaRPr lang="en-US" dirty="0"/>
          </a:p>
          <a:p>
            <a:r>
              <a:rPr lang="fi-FI" b="1" dirty="0"/>
              <a:t>Sub Tema ....	</a:t>
            </a:r>
            <a:r>
              <a:rPr lang="fi-FI" b="1" dirty="0" smtClean="0"/>
              <a:t>	:</a:t>
            </a:r>
            <a:r>
              <a:rPr lang="fi-FI" b="1" dirty="0"/>
              <a:t>	............................................ </a:t>
            </a:r>
            <a:endParaRPr lang="en-US" dirty="0"/>
          </a:p>
          <a:p>
            <a:r>
              <a:rPr lang="fi-FI" b="1" dirty="0"/>
              <a:t>Pembelajaran Ke	</a:t>
            </a:r>
            <a:r>
              <a:rPr lang="fi-FI" b="1" dirty="0" smtClean="0"/>
              <a:t>:</a:t>
            </a:r>
            <a:r>
              <a:rPr lang="fi-FI" b="1" dirty="0"/>
              <a:t>	............................................</a:t>
            </a:r>
            <a:endParaRPr lang="en-US" dirty="0"/>
          </a:p>
          <a:p>
            <a:r>
              <a:rPr lang="fi-FI" b="1" dirty="0"/>
              <a:t>Alokasi Waktu	</a:t>
            </a:r>
            <a:r>
              <a:rPr lang="fi-FI" b="1" dirty="0" smtClean="0"/>
              <a:t>:</a:t>
            </a:r>
            <a:r>
              <a:rPr lang="fi-FI" b="1" dirty="0"/>
              <a:t>	1 x Pertemuan (6 x 35 menit)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9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8582"/>
          </a:xfrm>
        </p:spPr>
        <p:txBody>
          <a:bodyPr/>
          <a:lstStyle/>
          <a:p>
            <a:pPr algn="ctr"/>
            <a:r>
              <a:rPr lang="en-US" dirty="0" err="1" smtClean="0"/>
              <a:t>Kompetensi</a:t>
            </a:r>
            <a:r>
              <a:rPr lang="en-US" dirty="0" smtClean="0"/>
              <a:t> Inti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60967"/>
            <a:ext cx="10178322" cy="45186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Inti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r>
              <a:rPr lang="en-US" sz="2800" dirty="0" err="1" smtClean="0"/>
              <a:t>Kompetensi</a:t>
            </a:r>
            <a:r>
              <a:rPr lang="en-US" sz="2800" dirty="0" smtClean="0"/>
              <a:t> Inti: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1…..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2…..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3…..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2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Kompetensi</a:t>
            </a:r>
            <a:r>
              <a:rPr lang="en-US" sz="4400" dirty="0" smtClean="0"/>
              <a:t> </a:t>
            </a:r>
            <a:r>
              <a:rPr lang="en-US" sz="4400" dirty="0" err="1" smtClean="0"/>
              <a:t>Dasar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Indikator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848"/>
            <a:ext cx="10515600" cy="498611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 </a:t>
            </a:r>
            <a:r>
              <a:rPr lang="en-US" b="1" dirty="0" err="1"/>
              <a:t>Indikator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Silabus</a:t>
            </a:r>
            <a:r>
              <a:rPr lang="en-US" b="1" dirty="0"/>
              <a:t> (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mengambil</a:t>
            </a:r>
            <a:r>
              <a:rPr lang="en-US" b="1" dirty="0"/>
              <a:t> minimal 1 </a:t>
            </a:r>
            <a:r>
              <a:rPr lang="en-US" b="1" dirty="0" err="1"/>
              <a:t>indikator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KD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Mata </a:t>
            </a:r>
            <a:r>
              <a:rPr lang="en-US" b="1" dirty="0" err="1"/>
              <a:t>Pelajaran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IPA: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3.1…… (KD)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3.1.2…… (</a:t>
            </a:r>
            <a:r>
              <a:rPr lang="en-US" dirty="0" err="1" smtClean="0"/>
              <a:t>Indikator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PPKn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1.2……….(KD)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1.2.1……..(</a:t>
            </a:r>
            <a:r>
              <a:rPr lang="en-US" dirty="0" err="1" smtClean="0"/>
              <a:t>Indikator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Bahasa Indonesia: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3.4 ……….(KD)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3.4.3 …….(</a:t>
            </a:r>
            <a:r>
              <a:rPr lang="en-US" dirty="0" err="1" smtClean="0"/>
              <a:t>Indikator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2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err="1"/>
              <a:t>Nilai-nilai</a:t>
            </a:r>
            <a:r>
              <a:rPr lang="en-US" sz="4000" b="1" dirty="0"/>
              <a:t> </a:t>
            </a:r>
            <a:r>
              <a:rPr lang="en-US" sz="4000" b="1" dirty="0" err="1"/>
              <a:t>karakter</a:t>
            </a:r>
            <a:r>
              <a:rPr lang="en-US" sz="4000" b="1" dirty="0"/>
              <a:t> </a:t>
            </a:r>
            <a:r>
              <a:rPr lang="en-US" sz="4000" b="1" dirty="0" err="1"/>
              <a:t>sesuai</a:t>
            </a:r>
            <a:r>
              <a:rPr lang="en-US" sz="4000" b="1" dirty="0"/>
              <a:t> </a:t>
            </a:r>
            <a:r>
              <a:rPr lang="en-US" sz="4000" b="1" dirty="0" err="1"/>
              <a:t>dengan</a:t>
            </a:r>
            <a:r>
              <a:rPr lang="en-US" sz="4000" b="1" dirty="0"/>
              <a:t> </a:t>
            </a:r>
            <a:r>
              <a:rPr lang="en-US" sz="4000" b="1" dirty="0" err="1"/>
              <a:t>Pengembangan</a:t>
            </a:r>
            <a:r>
              <a:rPr lang="en-US" sz="4000" b="1" dirty="0"/>
              <a:t> </a:t>
            </a:r>
            <a:r>
              <a:rPr lang="en-US" sz="4000" b="1" dirty="0" err="1"/>
              <a:t>Pendidikan</a:t>
            </a:r>
            <a:r>
              <a:rPr lang="en-US" sz="4000" b="1" dirty="0"/>
              <a:t> </a:t>
            </a:r>
            <a:r>
              <a:rPr lang="en-US" sz="4000" b="1" dirty="0" err="1"/>
              <a:t>Karakter</a:t>
            </a:r>
            <a:r>
              <a:rPr lang="en-US" sz="4000" b="1" dirty="0"/>
              <a:t> </a:t>
            </a:r>
            <a:r>
              <a:rPr lang="en-US" sz="4000" b="1" dirty="0" err="1"/>
              <a:t>dari</a:t>
            </a:r>
            <a:r>
              <a:rPr lang="en-US" sz="4000" b="1" dirty="0"/>
              <a:t> </a:t>
            </a:r>
            <a:r>
              <a:rPr lang="en-US" sz="4000" b="1" dirty="0" err="1"/>
              <a:t>Pemerintah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pPr lvl="0"/>
            <a:r>
              <a:rPr lang="en-US" b="1" dirty="0" err="1"/>
              <a:t>Nilai-nilai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Karakter</a:t>
            </a:r>
            <a:r>
              <a:rPr lang="en-US" b="1" dirty="0"/>
              <a:t> (PPK=</a:t>
            </a:r>
            <a:r>
              <a:rPr lang="en-US" b="1" dirty="0" err="1"/>
              <a:t>karakter</a:t>
            </a:r>
            <a:r>
              <a:rPr lang="en-US" b="1" dirty="0"/>
              <a:t> yang </a:t>
            </a:r>
            <a:r>
              <a:rPr lang="en-US" b="1" dirty="0" err="1"/>
              <a:t>ditetapkan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dikembangkan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Tematik</a:t>
            </a:r>
            <a:r>
              <a:rPr lang="en-US" b="1" dirty="0"/>
              <a:t> K-13)</a:t>
            </a:r>
          </a:p>
          <a:p>
            <a:pPr lvl="0"/>
            <a:r>
              <a:rPr lang="en-US" dirty="0"/>
              <a:t>	</a:t>
            </a:r>
            <a:r>
              <a:rPr lang="en-US" dirty="0" err="1"/>
              <a:t>Religius</a:t>
            </a:r>
            <a:r>
              <a:rPr lang="en-US" dirty="0"/>
              <a:t>		: </a:t>
            </a:r>
            <a:r>
              <a:rPr lang="en-US" dirty="0" err="1"/>
              <a:t>Berdoa</a:t>
            </a:r>
            <a:r>
              <a:rPr lang="en-US" dirty="0"/>
              <a:t>, </a:t>
            </a:r>
            <a:r>
              <a:rPr lang="en-US" dirty="0" err="1"/>
              <a:t>bersyukur</a:t>
            </a:r>
            <a:endParaRPr lang="en-US" dirty="0"/>
          </a:p>
          <a:p>
            <a:pPr lvl="0"/>
            <a:r>
              <a:rPr lang="en-US" dirty="0"/>
              <a:t>	</a:t>
            </a:r>
            <a:r>
              <a:rPr lang="en-US" dirty="0" err="1"/>
              <a:t>Nasionalis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</a:t>
            </a:r>
          </a:p>
          <a:p>
            <a:pPr lvl="0"/>
            <a:r>
              <a:rPr lang="en-US" dirty="0"/>
              <a:t>	</a:t>
            </a:r>
            <a:r>
              <a:rPr lang="en-US" dirty="0" err="1"/>
              <a:t>Mandiri</a:t>
            </a:r>
            <a:r>
              <a:rPr lang="en-US" dirty="0"/>
              <a:t>		: </a:t>
            </a:r>
            <a:r>
              <a:rPr lang="en-US" dirty="0" err="1"/>
              <a:t>Kemandirian</a:t>
            </a:r>
            <a:endParaRPr lang="en-US" dirty="0"/>
          </a:p>
          <a:p>
            <a:pPr lvl="0"/>
            <a:r>
              <a:rPr lang="en-US" dirty="0"/>
              <a:t>	Gotong-royong	: </a:t>
            </a:r>
            <a:r>
              <a:rPr lang="en-US" dirty="0" err="1"/>
              <a:t>Kerjasama</a:t>
            </a:r>
            <a:endParaRPr lang="en-US" dirty="0"/>
          </a:p>
          <a:p>
            <a:pPr lvl="0"/>
            <a:r>
              <a:rPr lang="en-US" dirty="0"/>
              <a:t>	</a:t>
            </a:r>
            <a:r>
              <a:rPr lang="en-US" dirty="0" err="1"/>
              <a:t>Integritas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, </a:t>
            </a:r>
            <a:r>
              <a:rPr lang="en-US" dirty="0" err="1"/>
              <a:t>teliti</a:t>
            </a:r>
            <a:r>
              <a:rPr lang="en-US" dirty="0"/>
              <a:t>, </a:t>
            </a:r>
            <a:r>
              <a:rPr lang="en-US" dirty="0" err="1"/>
              <a:t>tertib</a:t>
            </a:r>
            <a:r>
              <a:rPr lang="en-US" dirty="0"/>
              <a:t>, </a:t>
            </a:r>
            <a:r>
              <a:rPr lang="en-US" dirty="0" smtClean="0"/>
              <a:t>						</a:t>
            </a:r>
            <a:r>
              <a:rPr lang="en-US" dirty="0" err="1" smtClean="0"/>
              <a:t>disiplin</a:t>
            </a:r>
            <a:r>
              <a:rPr lang="en-US" dirty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keras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7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319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r>
              <a:rPr lang="en-US" sz="4000" dirty="0" smtClean="0"/>
              <a:t> (TP)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0968"/>
            <a:ext cx="10515600" cy="481599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(TP)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</a:t>
            </a:r>
          </a:p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4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b="1" dirty="0"/>
              <a:t>A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“</a:t>
            </a:r>
            <a:r>
              <a:rPr lang="en-US" b="1" dirty="0" err="1"/>
              <a:t>Audiens</a:t>
            </a:r>
            <a:r>
              <a:rPr lang="en-US" dirty="0"/>
              <a:t>”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(</a:t>
            </a:r>
            <a:r>
              <a:rPr lang="en-US" dirty="0" err="1"/>
              <a:t>dicontoh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)</a:t>
            </a:r>
          </a:p>
          <a:p>
            <a:r>
              <a:rPr lang="en-US" b="1" dirty="0"/>
              <a:t>B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“</a:t>
            </a:r>
            <a:r>
              <a:rPr lang="en-US" b="1" dirty="0"/>
              <a:t>Behaviors</a:t>
            </a:r>
            <a:r>
              <a:rPr lang="en-US" dirty="0"/>
              <a:t>” </a:t>
            </a:r>
            <a:r>
              <a:rPr lang="en-US" b="1" dirty="0" err="1"/>
              <a:t>kompetensi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dirty="0"/>
              <a:t> yang 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dikuasai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b="1" dirty="0"/>
              <a:t>KKO </a:t>
            </a:r>
            <a:r>
              <a:rPr lang="en-US" dirty="0"/>
              <a:t>(Kata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)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Indikator</a:t>
            </a:r>
            <a:endParaRPr lang="en-US" dirty="0"/>
          </a:p>
          <a:p>
            <a:r>
              <a:rPr lang="en-US" b="1" dirty="0" err="1"/>
              <a:t>Indikator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b="1" dirty="0"/>
              <a:t>Behaviors (B) </a:t>
            </a:r>
            <a:r>
              <a:rPr lang="en-US" dirty="0"/>
              <a:t>(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)</a:t>
            </a:r>
          </a:p>
          <a:p>
            <a:r>
              <a:rPr lang="en-US" b="1" dirty="0"/>
              <a:t>C: “Condition”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skenario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b="1" dirty="0" err="1"/>
              <a:t>penguasaan</a:t>
            </a:r>
            <a:r>
              <a:rPr lang="en-US" b="1" dirty="0"/>
              <a:t> </a:t>
            </a:r>
            <a:r>
              <a:rPr lang="en-US" b="1" dirty="0" err="1"/>
              <a:t>kompetensi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KKO</a:t>
            </a:r>
          </a:p>
          <a:p>
            <a:r>
              <a:rPr lang="en-US" b="1" dirty="0"/>
              <a:t>Condition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nampak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teraplikasikan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di </a:t>
            </a:r>
            <a:r>
              <a:rPr lang="en-US" b="1" dirty="0" err="1"/>
              <a:t>kegiatan</a:t>
            </a:r>
            <a:r>
              <a:rPr lang="en-US" b="1" dirty="0"/>
              <a:t> Inti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</a:t>
            </a:r>
            <a:r>
              <a:rPr lang="en-US" dirty="0"/>
              <a:t> yang </a:t>
            </a:r>
            <a:r>
              <a:rPr lang="en-US" dirty="0" err="1"/>
              <a:t>dierncanakan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silabus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: “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guru, </a:t>
            </a:r>
            <a:r>
              <a:rPr lang="en-US" dirty="0" err="1"/>
              <a:t>berdiskusi</a:t>
            </a:r>
            <a:r>
              <a:rPr lang="en-US" dirty="0"/>
              <a:t>, </a:t>
            </a:r>
            <a:r>
              <a:rPr lang="en-US" dirty="0" err="1"/>
              <a:t>membaca</a:t>
            </a:r>
            <a:r>
              <a:rPr lang="en-US" dirty="0"/>
              <a:t>,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” (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)</a:t>
            </a:r>
          </a:p>
          <a:p>
            <a:r>
              <a:rPr lang="en-US" b="1" dirty="0"/>
              <a:t>D</a:t>
            </a:r>
            <a:r>
              <a:rPr lang="en-US" dirty="0"/>
              <a:t>: “</a:t>
            </a:r>
            <a:r>
              <a:rPr lang="en-US" b="1" dirty="0"/>
              <a:t>Degree</a:t>
            </a:r>
            <a:r>
              <a:rPr lang="en-US" dirty="0"/>
              <a:t>”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minimal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r>
              <a:rPr lang="en-US" dirty="0"/>
              <a:t>Degree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” </a:t>
            </a:r>
            <a:r>
              <a:rPr lang="en-US" dirty="0" err="1"/>
              <a:t>dll</a:t>
            </a:r>
            <a:r>
              <a:rPr lang="en-US" dirty="0"/>
              <a:t> (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)</a:t>
            </a:r>
          </a:p>
          <a:p>
            <a:r>
              <a:rPr lang="en-US" dirty="0" err="1"/>
              <a:t>Pembuatan</a:t>
            </a:r>
            <a:r>
              <a:rPr lang="en-US" dirty="0"/>
              <a:t> TP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9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7173"/>
            <a:ext cx="10178322" cy="4582420"/>
          </a:xfrm>
        </p:spPr>
        <p:txBody>
          <a:bodyPr>
            <a:normAutofit fontScale="92500" lnSpcReduction="10000"/>
          </a:bodyPr>
          <a:lstStyle/>
          <a:p>
            <a:pPr marL="228600" lvl="2">
              <a:spcBef>
                <a:spcPts val="1000"/>
              </a:spcBef>
            </a:pPr>
            <a:r>
              <a:rPr lang="en-GB" sz="2800" dirty="0" err="1"/>
              <a:t>Menjelaskan</a:t>
            </a:r>
            <a:r>
              <a:rPr lang="en-GB" sz="2800" dirty="0"/>
              <a:t> </a:t>
            </a:r>
            <a:r>
              <a:rPr lang="en-GB" sz="2800" dirty="0" err="1"/>
              <a:t>isi</a:t>
            </a:r>
            <a:r>
              <a:rPr lang="en-GB" sz="2800" dirty="0"/>
              <a:t> </a:t>
            </a:r>
            <a:r>
              <a:rPr lang="en-GB" sz="2800" dirty="0" err="1"/>
              <a:t>teks</a:t>
            </a:r>
            <a:r>
              <a:rPr lang="en-GB" sz="2800" dirty="0"/>
              <a:t> </a:t>
            </a:r>
            <a:r>
              <a:rPr lang="en-GB" sz="2800" dirty="0" err="1"/>
              <a:t>eksplanasi</a:t>
            </a:r>
            <a:r>
              <a:rPr lang="en-GB" sz="2800" dirty="0"/>
              <a:t> </a:t>
            </a:r>
            <a:r>
              <a:rPr lang="en-GB" sz="2800" dirty="0" err="1"/>
              <a:t>ilmiah</a:t>
            </a:r>
            <a:r>
              <a:rPr lang="en-GB" sz="2800" dirty="0"/>
              <a:t> </a:t>
            </a:r>
            <a:r>
              <a:rPr lang="en-GB" sz="2800" dirty="0" err="1"/>
              <a:t>tentang</a:t>
            </a:r>
            <a:r>
              <a:rPr lang="en-GB" sz="2800" dirty="0"/>
              <a:t> </a:t>
            </a:r>
            <a:r>
              <a:rPr lang="en-GB" sz="2800" dirty="0" err="1"/>
              <a:t>perubahan</a:t>
            </a:r>
            <a:r>
              <a:rPr lang="en-GB" sz="2800" dirty="0"/>
              <a:t> </a:t>
            </a:r>
            <a:r>
              <a:rPr lang="en-GB" sz="2800" dirty="0" err="1"/>
              <a:t>energi</a:t>
            </a:r>
            <a:r>
              <a:rPr lang="en-GB" sz="2800" dirty="0"/>
              <a:t> </a:t>
            </a:r>
            <a:r>
              <a:rPr lang="en-GB" sz="2800" dirty="0" err="1"/>
              <a:t>listrik</a:t>
            </a:r>
            <a:r>
              <a:rPr lang="en-GB" sz="2800" dirty="0"/>
              <a:t>(</a:t>
            </a:r>
            <a:r>
              <a:rPr lang="en-GB" sz="2800" dirty="0" err="1"/>
              <a:t>Indikator</a:t>
            </a:r>
            <a:r>
              <a:rPr lang="en-GB" sz="2800" dirty="0"/>
              <a:t>)</a:t>
            </a:r>
            <a:endParaRPr lang="en-US" sz="2800" dirty="0"/>
          </a:p>
          <a:p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/>
              <a:t>membaca</a:t>
            </a:r>
            <a:r>
              <a:rPr lang="id-ID" sz="2800" dirty="0"/>
              <a:t> (C)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siswa</a:t>
            </a:r>
            <a:r>
              <a:rPr lang="id-ID" sz="2800" dirty="0">
                <a:solidFill>
                  <a:srgbClr val="FF0000"/>
                </a:solidFill>
              </a:rPr>
              <a:t> (A)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menjelaskan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isi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teks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eksplanasi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ilmiah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tentang</a:t>
            </a:r>
            <a:r>
              <a:rPr lang="en-US" sz="2800" dirty="0">
                <a:solidFill>
                  <a:srgbClr val="00B050"/>
                </a:solidFill>
              </a:rPr>
              <a:t>  </a:t>
            </a:r>
            <a:r>
              <a:rPr lang="en-US" sz="2800" dirty="0" err="1">
                <a:solidFill>
                  <a:srgbClr val="00B050"/>
                </a:solidFill>
              </a:rPr>
              <a:t>perubahan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energi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listrik</a:t>
            </a:r>
            <a:r>
              <a:rPr lang="id-ID" sz="2800" dirty="0">
                <a:solidFill>
                  <a:srgbClr val="00B050"/>
                </a:solidFill>
              </a:rPr>
              <a:t> (B)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rasa </a:t>
            </a:r>
            <a:r>
              <a:rPr lang="en-US" sz="2800" b="1" dirty="0" err="1">
                <a:solidFill>
                  <a:srgbClr val="0070C0"/>
                </a:solidFill>
              </a:rPr>
              <a:t>ingin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tahu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err="1" smtClean="0">
                <a:solidFill>
                  <a:srgbClr val="0070C0"/>
                </a:solidFill>
              </a:rPr>
              <a:t>tinggi</a:t>
            </a:r>
            <a:r>
              <a:rPr lang="en-US" sz="2800" b="1" dirty="0" smtClean="0">
                <a:solidFill>
                  <a:srgbClr val="0070C0"/>
                </a:solidFill>
              </a:rPr>
              <a:t>/</a:t>
            </a:r>
            <a:r>
              <a:rPr lang="en-US" sz="2800" b="1" dirty="0" err="1" smtClean="0">
                <a:solidFill>
                  <a:srgbClr val="0070C0"/>
                </a:solidFill>
              </a:rPr>
              <a:t>dengan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benar</a:t>
            </a:r>
            <a:r>
              <a:rPr lang="id-ID" sz="2800" b="1" dirty="0" smtClean="0">
                <a:solidFill>
                  <a:srgbClr val="0070C0"/>
                </a:solidFill>
              </a:rPr>
              <a:t> </a:t>
            </a:r>
            <a:r>
              <a:rPr lang="id-ID" sz="2800" b="1" dirty="0">
                <a:solidFill>
                  <a:srgbClr val="0070C0"/>
                </a:solidFill>
              </a:rPr>
              <a:t>(D</a:t>
            </a:r>
            <a:r>
              <a:rPr lang="id-ID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</a:rPr>
              <a:t> (TP)</a:t>
            </a:r>
          </a:p>
          <a:p>
            <a:pPr marL="228600" lvl="2"/>
            <a:r>
              <a:rPr lang="en-GB" sz="2800" dirty="0" err="1"/>
              <a:t>M</a:t>
            </a:r>
            <a:r>
              <a:rPr lang="en-GB" sz="2800" dirty="0" err="1" smtClean="0"/>
              <a:t>enjelaskan</a:t>
            </a:r>
            <a:r>
              <a:rPr lang="en-GB" sz="2800" dirty="0" smtClean="0"/>
              <a:t> </a:t>
            </a:r>
            <a:r>
              <a:rPr lang="en-GB" sz="2800" dirty="0" err="1"/>
              <a:t>pengaruh</a:t>
            </a:r>
            <a:r>
              <a:rPr lang="en-GB" sz="2800" dirty="0"/>
              <a:t> </a:t>
            </a:r>
            <a:r>
              <a:rPr lang="en-GB" sz="2800" dirty="0" err="1"/>
              <a:t>listrik</a:t>
            </a:r>
            <a:r>
              <a:rPr lang="en-GB" sz="2800" dirty="0"/>
              <a:t> </a:t>
            </a:r>
            <a:r>
              <a:rPr lang="en-GB" sz="2800" dirty="0" err="1"/>
              <a:t>terhadap</a:t>
            </a:r>
            <a:r>
              <a:rPr lang="en-GB" sz="2800" dirty="0"/>
              <a:t> </a:t>
            </a:r>
            <a:r>
              <a:rPr lang="en-GB" sz="2800" dirty="0" err="1"/>
              <a:t>kehidupan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di </a:t>
            </a:r>
            <a:r>
              <a:rPr lang="en-GB" sz="2800" dirty="0" err="1"/>
              <a:t>lingkungan</a:t>
            </a:r>
            <a:r>
              <a:rPr lang="en-GB" sz="2800" dirty="0"/>
              <a:t> </a:t>
            </a:r>
            <a:r>
              <a:rPr lang="en-GB" sz="2800" dirty="0" err="1"/>
              <a:t>sekitar</a:t>
            </a:r>
            <a:r>
              <a:rPr lang="en-GB" sz="2800" dirty="0"/>
              <a:t>.(</a:t>
            </a:r>
            <a:r>
              <a:rPr lang="en-GB" sz="2800" dirty="0" err="1"/>
              <a:t>Indikator</a:t>
            </a:r>
            <a:r>
              <a:rPr lang="en-GB" sz="2800" dirty="0"/>
              <a:t>)</a:t>
            </a:r>
            <a:endParaRPr lang="en-US" sz="2800" dirty="0"/>
          </a:p>
          <a:p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diskusi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observasi</a:t>
            </a:r>
            <a:r>
              <a:rPr lang="en-US" sz="2800" dirty="0"/>
              <a:t>(C), </a:t>
            </a:r>
            <a:r>
              <a:rPr lang="en-US" sz="2800" dirty="0" err="1">
                <a:solidFill>
                  <a:srgbClr val="FF0000"/>
                </a:solidFill>
              </a:rPr>
              <a:t>siswa</a:t>
            </a:r>
            <a:r>
              <a:rPr lang="en-US" sz="2800" dirty="0">
                <a:solidFill>
                  <a:srgbClr val="FF0000"/>
                </a:solidFill>
              </a:rPr>
              <a:t>(A)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menjelaskan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kegunaan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listrik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terhadap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kehidupan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masyarakat</a:t>
            </a:r>
            <a:r>
              <a:rPr lang="en-US" sz="2800" dirty="0">
                <a:solidFill>
                  <a:srgbClr val="00B050"/>
                </a:solidFill>
              </a:rPr>
              <a:t> di </a:t>
            </a:r>
            <a:r>
              <a:rPr lang="en-US" sz="2800" dirty="0" err="1">
                <a:solidFill>
                  <a:srgbClr val="00B050"/>
                </a:solidFill>
              </a:rPr>
              <a:t>lingkungan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sekitar</a:t>
            </a:r>
            <a:r>
              <a:rPr lang="en-US" sz="2800" dirty="0">
                <a:solidFill>
                  <a:srgbClr val="00B050"/>
                </a:solidFill>
              </a:rPr>
              <a:t>(B)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penuh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penghargaan</a:t>
            </a:r>
            <a:r>
              <a:rPr lang="en-US" sz="2800" b="1" dirty="0">
                <a:solidFill>
                  <a:srgbClr val="0070C0"/>
                </a:solidFill>
              </a:rPr>
              <a:t>(D</a:t>
            </a:r>
            <a:r>
              <a:rPr lang="en-US" b="1" dirty="0" smtClean="0"/>
              <a:t>) (TP)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Custom 1">
      <a:dk1>
        <a:srgbClr val="FF6699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41</TotalTime>
  <Words>758</Words>
  <Application>Microsoft Office PowerPoint</Application>
  <PresentationFormat>Custom</PresentationFormat>
  <Paragraphs>104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Badge</vt:lpstr>
      <vt:lpstr>Rencana Pelaksanaan Pembelajaran  (RPP)</vt:lpstr>
      <vt:lpstr>Pengertian RPP</vt:lpstr>
      <vt:lpstr>Sistematika RPP</vt:lpstr>
      <vt:lpstr>IdEntitas RPP</vt:lpstr>
      <vt:lpstr>Kompetensi Inti</vt:lpstr>
      <vt:lpstr>Kompetensi Dasar dan Indikator</vt:lpstr>
      <vt:lpstr>Nilai-nilai karakter sesuai dengan Pengembangan Pendidikan Karakter dari Pemerintah </vt:lpstr>
      <vt:lpstr>Tujuan Pembelajaran (TP)</vt:lpstr>
      <vt:lpstr>Contoh Tujuan Pembelajaran</vt:lpstr>
      <vt:lpstr>Materi Pokok dan materi pembelajaran</vt:lpstr>
      <vt:lpstr>Metode, Model, dan Pendekatan Pembelajaran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Pelaksanaan Pembelajaran  (RPP)</dc:title>
  <dc:creator>Windows User</dc:creator>
  <cp:lastModifiedBy>admin</cp:lastModifiedBy>
  <cp:revision>8</cp:revision>
  <dcterms:created xsi:type="dcterms:W3CDTF">2020-04-06T23:44:10Z</dcterms:created>
  <dcterms:modified xsi:type="dcterms:W3CDTF">2020-07-21T13:37:23Z</dcterms:modified>
</cp:coreProperties>
</file>