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9"/>
  </p:handoutMasterIdLst>
  <p:sldIdLst>
    <p:sldId id="256" r:id="rId2"/>
    <p:sldId id="332" r:id="rId3"/>
    <p:sldId id="336" r:id="rId4"/>
    <p:sldId id="337" r:id="rId5"/>
    <p:sldId id="335" r:id="rId6"/>
    <p:sldId id="334" r:id="rId7"/>
    <p:sldId id="339" r:id="rId8"/>
    <p:sldId id="340" r:id="rId9"/>
    <p:sldId id="342" r:id="rId10"/>
    <p:sldId id="343" r:id="rId11"/>
    <p:sldId id="344" r:id="rId12"/>
    <p:sldId id="333" r:id="rId13"/>
    <p:sldId id="345" r:id="rId14"/>
    <p:sldId id="348" r:id="rId15"/>
    <p:sldId id="349" r:id="rId16"/>
    <p:sldId id="346" r:id="rId17"/>
    <p:sldId id="347" r:id="rId1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80" d="100"/>
          <a:sy n="80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A443707-C30A-47EC-BE5A-850E3C451F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FA41E3-3A86-42B9-963C-327B826EF5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829AF-F099-4C6B-BA8A-21C576AA442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72EF5-FB83-4A36-8975-C5D9D0FCC8E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A4838-60BE-4535-8D10-28F6899F44F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3E32F-488F-48A8-AC2B-D5B2902DCB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EA3C-9B9F-43C9-BB30-E4D1D01B3B0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8226-03BC-438C-AB32-22A776D754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83DB2-7B63-4162-A647-2D42F91B35F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DD87-310B-4485-8E9C-11EB55D2EA6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CEB4-F465-429C-9EB2-D6CF65F862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1FAE-37F4-482F-B34B-15E52D21496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F981C-D122-4D7A-8920-D23B0626A3A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71457-9FCA-407C-BF44-AF893807683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text styles</a:t>
            </a:r>
          </a:p>
          <a:p>
            <a:pPr lvl="1"/>
            <a:r>
              <a:rPr lang="id-ID"/>
              <a:t>Second level</a:t>
            </a:r>
          </a:p>
          <a:p>
            <a:pPr lvl="2"/>
            <a:r>
              <a:rPr lang="id-ID"/>
              <a:t>Third level</a:t>
            </a:r>
          </a:p>
          <a:p>
            <a:pPr lvl="3"/>
            <a:r>
              <a:rPr lang="id-ID"/>
              <a:t>Fourth level</a:t>
            </a:r>
          </a:p>
          <a:p>
            <a:pPr lvl="4"/>
            <a:r>
              <a:rPr lang="id-ID"/>
              <a:t>Fifth level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1E250A8-157D-498D-9DF9-FB8ECD11197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98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20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98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798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02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99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4199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99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99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99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99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00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99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799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/>
              <a:t>BAB  III </a:t>
            </a:r>
            <a:br>
              <a:rPr lang="id-ID" dirty="0"/>
            </a:br>
            <a:r>
              <a:rPr lang="id-ID" dirty="0"/>
              <a:t>Rantai Markov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80010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Absorbsi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Markov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900858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399"/>
            <a:ext cx="7467600" cy="522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304800"/>
            <a:ext cx="7772400" cy="1600200"/>
          </a:xfrm>
        </p:spPr>
        <p:txBody>
          <a:bodyPr/>
          <a:lstStyle/>
          <a:p>
            <a:pPr>
              <a:buNone/>
            </a:pPr>
            <a:r>
              <a:rPr lang="id-ID" dirty="0"/>
              <a:t>2.  Dari contoh di atas, tentukan nilai :</a:t>
            </a:r>
            <a:endParaRPr lang="en-US" dirty="0"/>
          </a:p>
          <a:p>
            <a:pPr>
              <a:buNone/>
            </a:pPr>
            <a:r>
              <a:rPr lang="id-ID" dirty="0"/>
              <a:t>	a.  </a:t>
            </a:r>
            <a:r>
              <a:rPr lang="id-ID" dirty="0">
                <a:sym typeface="Symbol"/>
              </a:rPr>
              <a:t></a:t>
            </a:r>
            <a:r>
              <a:rPr lang="id-ID" baseline="-25000" dirty="0"/>
              <a:t>{3,4,5}</a:t>
            </a:r>
            <a:r>
              <a:rPr lang="id-ID" dirty="0"/>
              <a:t>(1)        b. </a:t>
            </a:r>
            <a:r>
              <a:rPr lang="id-ID" dirty="0">
                <a:sym typeface="Symbol"/>
              </a:rPr>
              <a:t></a:t>
            </a:r>
            <a:r>
              <a:rPr lang="id-ID" baseline="-25000" dirty="0"/>
              <a:t>{3,4,5}</a:t>
            </a:r>
            <a:r>
              <a:rPr lang="id-ID" dirty="0"/>
              <a:t>(2)</a:t>
            </a:r>
            <a:endParaRPr lang="en-US" dirty="0"/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872190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6881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06E8F-A07F-442C-86D4-3A99F5FB6EF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788068" y="228600"/>
            <a:ext cx="7670132" cy="2057400"/>
          </a:xfrm>
        </p:spPr>
        <p:txBody>
          <a:bodyPr/>
          <a:lstStyle/>
          <a:p>
            <a:r>
              <a:rPr lang="id-ID" dirty="0"/>
              <a:t>Tentukan sifat-sifat state dari proses Markov dengan S={0,1,2,3} dan matriks peluang transisinya sebagai berikut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8139A6-B18B-43DE-85BD-CC67ECF7B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86000"/>
            <a:ext cx="7524750" cy="205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0C1EFF-552E-4381-A9ED-3022A9106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57" y="4648200"/>
            <a:ext cx="813288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6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AD7A0A-AA2F-4215-9BD1-A448CB5F8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5"/>
            <a:ext cx="8753475" cy="3400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EADA514-FCFC-4519-B089-EAF4FCA26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581400"/>
            <a:ext cx="5358621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91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870700" cy="1066800"/>
          </a:xfrm>
        </p:spPr>
        <p:txBody>
          <a:bodyPr/>
          <a:lstStyle/>
          <a:p>
            <a:pPr algn="l"/>
            <a:r>
              <a:rPr lang="id-ID" dirty="0"/>
              <a:t>Latihan Peluang Absorpsi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924800" cy="2133600"/>
          </a:xfrm>
        </p:spPr>
        <p:txBody>
          <a:bodyPr/>
          <a:lstStyle/>
          <a:p>
            <a:r>
              <a:rPr lang="id-ID" dirty="0"/>
              <a:t>Tentukan semua peluang absorpsi yang adalah pada proses markov berikut jika diketahui matriks peluang transisinya sebagai berikut: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581400"/>
            <a:ext cx="3962400" cy="267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914400"/>
            <a:ext cx="4267200" cy="477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Absorpsi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219200"/>
            <a:ext cx="7772400" cy="5257800"/>
          </a:xfrm>
        </p:spPr>
        <p:txBody>
          <a:bodyPr/>
          <a:lstStyle/>
          <a:p>
            <a:r>
              <a:rPr lang="id-ID" dirty="0"/>
              <a:t>Seandainya C salah satu himpunan tertutup </a:t>
            </a:r>
            <a:r>
              <a:rPr lang="id-ID" i="1" dirty="0"/>
              <a:t>irreducible</a:t>
            </a:r>
            <a:r>
              <a:rPr lang="id-ID" dirty="0"/>
              <a:t> dengan anggota state rekuren, dan </a:t>
            </a:r>
            <a:r>
              <a:rPr lang="id-ID" dirty="0">
                <a:sym typeface="Symbol"/>
              </a:rPr>
              <a:t></a:t>
            </a:r>
            <a:r>
              <a:rPr lang="id-ID" baseline="-25000" dirty="0"/>
              <a:t>c</a:t>
            </a:r>
            <a:r>
              <a:rPr lang="id-ID" dirty="0"/>
              <a:t>(x)=P</a:t>
            </a:r>
            <a:r>
              <a:rPr lang="id-ID" baseline="-25000" dirty="0"/>
              <a:t>x</a:t>
            </a:r>
            <a:r>
              <a:rPr lang="id-ID" dirty="0"/>
              <a:t>(T</a:t>
            </a:r>
            <a:r>
              <a:rPr lang="id-ID" baseline="-25000" dirty="0"/>
              <a:t>C</a:t>
            </a:r>
            <a:r>
              <a:rPr lang="id-ID" dirty="0"/>
              <a:t> &lt; </a:t>
            </a:r>
            <a:r>
              <a:rPr lang="id-ID" dirty="0">
                <a:sym typeface="Symbol"/>
              </a:rPr>
              <a:t></a:t>
            </a:r>
            <a:r>
              <a:rPr lang="id-ID" dirty="0"/>
              <a:t>) yaitu probabilitas bahwa rantai Markov mulai dari x dan mungkin mencapai C, karena rantai akan tetap tinggal di C setelah rantai sekali mencapai C.  </a:t>
            </a:r>
            <a:r>
              <a:rPr lang="id-ID" dirty="0">
                <a:sym typeface="Symbol"/>
              </a:rPr>
              <a:t></a:t>
            </a:r>
            <a:r>
              <a:rPr lang="id-ID" baseline="-25000" dirty="0"/>
              <a:t>c</a:t>
            </a:r>
            <a:r>
              <a:rPr lang="id-ID" dirty="0"/>
              <a:t>(x) disebut probabilias rantai mulai dari x diserap (absorbed) oleh himpunan 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28600"/>
            <a:ext cx="8610600" cy="6248400"/>
          </a:xfrm>
        </p:spPr>
        <p:txBody>
          <a:bodyPr/>
          <a:lstStyle/>
          <a:p>
            <a:r>
              <a:rPr lang="id-ID" dirty="0"/>
              <a:t>Jelasnya </a:t>
            </a:r>
            <a:r>
              <a:rPr lang="id-ID" dirty="0">
                <a:sym typeface="Symbol"/>
              </a:rPr>
              <a:t></a:t>
            </a:r>
            <a:r>
              <a:rPr lang="id-ID" baseline="-25000" dirty="0"/>
              <a:t>c</a:t>
            </a:r>
            <a:r>
              <a:rPr lang="id-ID" dirty="0"/>
              <a:t>(x)=1, x</a:t>
            </a:r>
            <a:r>
              <a:rPr lang="id-ID" dirty="0">
                <a:sym typeface="Symbol"/>
              </a:rPr>
              <a:t></a:t>
            </a:r>
            <a:r>
              <a:rPr lang="id-ID" dirty="0"/>
              <a:t>C dan </a:t>
            </a:r>
            <a:r>
              <a:rPr lang="id-ID" dirty="0">
                <a:sym typeface="Symbol"/>
              </a:rPr>
              <a:t></a:t>
            </a:r>
            <a:r>
              <a:rPr lang="id-ID" baseline="-25000" dirty="0"/>
              <a:t>c</a:t>
            </a:r>
            <a:r>
              <a:rPr lang="id-ID" dirty="0"/>
              <a:t>(x) =0, jika x state rekuren di luar C (x</a:t>
            </a:r>
            <a:r>
              <a:rPr lang="id-ID" dirty="0">
                <a:sym typeface="Symbol"/>
              </a:rPr>
              <a:t></a:t>
            </a:r>
            <a:r>
              <a:rPr lang="id-ID" dirty="0"/>
              <a:t>C).  Bila x</a:t>
            </a:r>
            <a:r>
              <a:rPr lang="id-ID" dirty="0">
                <a:sym typeface="Symbol"/>
              </a:rPr>
              <a:t></a:t>
            </a:r>
            <a:r>
              <a:rPr lang="id-ID" dirty="0"/>
              <a:t>S</a:t>
            </a:r>
            <a:r>
              <a:rPr lang="id-ID" baseline="-25000" dirty="0"/>
              <a:t>T</a:t>
            </a:r>
            <a:r>
              <a:rPr lang="id-ID" dirty="0"/>
              <a:t>, x state transien, maka untuk menghitung </a:t>
            </a:r>
            <a:r>
              <a:rPr lang="id-ID" dirty="0">
                <a:sym typeface="Symbol"/>
              </a:rPr>
              <a:t></a:t>
            </a:r>
            <a:r>
              <a:rPr lang="id-ID" baseline="-25000" dirty="0"/>
              <a:t>c</a:t>
            </a:r>
            <a:r>
              <a:rPr lang="id-ID" dirty="0"/>
              <a:t>(x) agak sulit.  Bila S</a:t>
            </a:r>
            <a:r>
              <a:rPr lang="id-ID" baseline="-25000" dirty="0"/>
              <a:t>T</a:t>
            </a:r>
            <a:r>
              <a:rPr lang="id-ID" dirty="0"/>
              <a:t> berhinga, dan khususnya S sendiri berhingga, maka mungkin untuk mencari </a:t>
            </a:r>
            <a:r>
              <a:rPr lang="id-ID" dirty="0">
                <a:sym typeface="Symbol"/>
              </a:rPr>
              <a:t></a:t>
            </a:r>
            <a:r>
              <a:rPr lang="id-ID" baseline="-25000" dirty="0"/>
              <a:t>c</a:t>
            </a:r>
            <a:r>
              <a:rPr lang="id-ID" dirty="0"/>
              <a:t>(x), x</a:t>
            </a:r>
            <a:r>
              <a:rPr lang="id-ID" dirty="0">
                <a:sym typeface="Symbol"/>
              </a:rPr>
              <a:t></a:t>
            </a:r>
            <a:r>
              <a:rPr lang="id-ID" dirty="0"/>
              <a:t>S</a:t>
            </a:r>
            <a:r>
              <a:rPr lang="id-ID" baseline="-25000" dirty="0"/>
              <a:t>T</a:t>
            </a:r>
            <a:r>
              <a:rPr lang="id-ID" dirty="0"/>
              <a:t>, dengan menyelesaikan sistem persamaan linear dengan banyaknya persamaan sama dengan banyaknya variabel yang tidak diketahui.  Misal x</a:t>
            </a:r>
            <a:r>
              <a:rPr lang="id-ID" dirty="0">
                <a:sym typeface="Symbol"/>
              </a:rPr>
              <a:t></a:t>
            </a:r>
            <a:r>
              <a:rPr lang="id-ID" dirty="0"/>
              <a:t>S</a:t>
            </a:r>
            <a:r>
              <a:rPr lang="id-ID" baseline="-25000" dirty="0"/>
              <a:t>T</a:t>
            </a:r>
            <a:r>
              <a:rPr lang="id-ID" dirty="0"/>
              <a:t>, rantai mulai dari x masuk ke-C pada langkah pertama atau tetap tinggal di S</a:t>
            </a:r>
            <a:r>
              <a:rPr lang="id-ID" baseline="-25000" dirty="0"/>
              <a:t>T</a:t>
            </a:r>
            <a:r>
              <a:rPr lang="id-ID" dirty="0"/>
              <a:t> pada langkah pertama dan masuk ke C pada langkah kemudian.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-8579"/>
            <a:ext cx="8991600" cy="343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49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52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pPr algn="l"/>
            <a:r>
              <a:rPr lang="en-US" sz="2800" dirty="0"/>
              <a:t>BUKTI</a:t>
            </a:r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55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219200"/>
            <a:ext cx="7772400" cy="5257800"/>
          </a:xfrm>
        </p:spPr>
        <p:txBody>
          <a:bodyPr/>
          <a:lstStyle/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001"/>
            <a:ext cx="9144000" cy="371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4953000"/>
            <a:ext cx="6934200" cy="990600"/>
          </a:xfrm>
        </p:spPr>
        <p:txBody>
          <a:bodyPr/>
          <a:lstStyle/>
          <a:p>
            <a:r>
              <a:rPr lang="id-ID" dirty="0"/>
              <a:t>Dekomposisi state proses Markov tersebut sbb</a:t>
            </a:r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044001" cy="490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762000"/>
            <a:ext cx="3962400" cy="384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7772400" cy="5257800"/>
          </a:xfrm>
        </p:spPr>
        <p:txBody>
          <a:bodyPr/>
          <a:lstStyle/>
          <a:p>
            <a:r>
              <a:rPr lang="id-ID" dirty="0"/>
              <a:t>State 0 adalah absorbing, maka state 0 adalah rekuren.  Dari matriks “+, 0” itu kelihatan bahwa state {3, 4, 5} adalah tertutup </a:t>
            </a:r>
            <a:r>
              <a:rPr lang="id-ID" i="1" dirty="0"/>
              <a:t>irreducible</a:t>
            </a:r>
            <a:r>
              <a:rPr lang="id-ID" dirty="0"/>
              <a:t>, maka menurut Teorema III state {3, 4, 5} adalah state rekuren.  State 1 dan 2 kedua-duanya menuju 0, tetapi kedua-duanya tidak dapat dicapai dari state 0.  Berdasarkan Teorema II maka state {1, 2} adalah state transien.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7772400" cy="6096000"/>
          </a:xfrm>
        </p:spPr>
        <p:txBody>
          <a:bodyPr/>
          <a:lstStyle/>
          <a:p>
            <a:r>
              <a:rPr lang="id-ID" dirty="0"/>
              <a:t>Bila S</a:t>
            </a:r>
            <a:r>
              <a:rPr lang="id-ID" baseline="-25000" dirty="0"/>
              <a:t>T</a:t>
            </a:r>
            <a:r>
              <a:rPr lang="id-ID" dirty="0"/>
              <a:t> menyatakan himpunan semua state transien dan S</a:t>
            </a:r>
            <a:r>
              <a:rPr lang="id-ID" baseline="-25000" dirty="0"/>
              <a:t>R</a:t>
            </a:r>
            <a:r>
              <a:rPr lang="id-ID" dirty="0"/>
              <a:t> menyatakan himpunan semua state rekuren, maka dari contoh di atas S</a:t>
            </a:r>
            <a:r>
              <a:rPr lang="id-ID" baseline="-25000" dirty="0"/>
              <a:t>T</a:t>
            </a:r>
            <a:r>
              <a:rPr lang="id-ID" dirty="0"/>
              <a:t> = {1, 2} dan S</a:t>
            </a:r>
            <a:r>
              <a:rPr lang="id-ID" baseline="-25000" dirty="0"/>
              <a:t>R</a:t>
            </a:r>
            <a:r>
              <a:rPr lang="id-ID" dirty="0"/>
              <a:t>={0, 3, 4, 5}.  S</a:t>
            </a:r>
            <a:r>
              <a:rPr lang="id-ID" baseline="-25000" dirty="0"/>
              <a:t>R</a:t>
            </a:r>
            <a:r>
              <a:rPr lang="id-ID" dirty="0"/>
              <a:t> dapat dipecah menjadi himpunan-himpunan yang saling asing dan masing-masing tertutup irreducible, yaitu C</a:t>
            </a:r>
            <a:r>
              <a:rPr lang="id-ID" baseline="-25000" dirty="0"/>
              <a:t>1</a:t>
            </a:r>
            <a:r>
              <a:rPr lang="id-ID" dirty="0"/>
              <a:t>={0} dan C</a:t>
            </a:r>
            <a:r>
              <a:rPr lang="id-ID" baseline="-25000" dirty="0"/>
              <a:t>2</a:t>
            </a:r>
            <a:r>
              <a:rPr lang="id-ID" dirty="0"/>
              <a:t>={3, 4, 5}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905000" y="5029200"/>
            <a:ext cx="6870700" cy="762000"/>
          </a:xfrm>
        </p:spPr>
        <p:txBody>
          <a:bodyPr/>
          <a:lstStyle/>
          <a:p>
            <a:pPr algn="l"/>
            <a:r>
              <a:rPr lang="id-ID" sz="2800" dirty="0"/>
              <a:t>Tentukan nilai dari  P</a:t>
            </a:r>
            <a:r>
              <a:rPr lang="id-ID" sz="2800" baseline="-25000" dirty="0"/>
              <a:t>1</a:t>
            </a:r>
            <a:r>
              <a:rPr lang="id-ID" sz="2800" dirty="0"/>
              <a:t>(T</a:t>
            </a:r>
            <a:r>
              <a:rPr lang="id-ID" sz="2800" baseline="-25000" dirty="0"/>
              <a:t>0</a:t>
            </a:r>
            <a:r>
              <a:rPr lang="id-ID" sz="2800" dirty="0"/>
              <a:t>&lt; </a:t>
            </a:r>
            <a:r>
              <a:rPr lang="id-ID" sz="2800" dirty="0">
                <a:sym typeface="Symbol"/>
              </a:rPr>
              <a:t></a:t>
            </a:r>
            <a:r>
              <a:rPr lang="id-ID" sz="2800" dirty="0"/>
              <a:t>) = </a:t>
            </a:r>
            <a:r>
              <a:rPr lang="id-ID" sz="2800" dirty="0">
                <a:sym typeface="Symbol"/>
              </a:rPr>
              <a:t></a:t>
            </a:r>
            <a:r>
              <a:rPr lang="id-ID" sz="2800" baseline="-25000" dirty="0"/>
              <a:t>{0}</a:t>
            </a:r>
            <a:r>
              <a:rPr lang="id-ID" sz="2800" dirty="0"/>
              <a:t>(1)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1508</TotalTime>
  <Words>414</Words>
  <Application>Microsoft Office PowerPoint</Application>
  <PresentationFormat>On-screen Show (4:3)</PresentationFormat>
  <Paragraphs>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Comic Sans MS</vt:lpstr>
      <vt:lpstr>Symbol</vt:lpstr>
      <vt:lpstr>Crayons</vt:lpstr>
      <vt:lpstr>BAB  III  Rantai Markov </vt:lpstr>
      <vt:lpstr>Peluang Absorpsi</vt:lpstr>
      <vt:lpstr>PowerPoint Presentation</vt:lpstr>
      <vt:lpstr>PowerPoint Presentation</vt:lpstr>
      <vt:lpstr>BUKTI</vt:lpstr>
      <vt:lpstr>PowerPoint Presentation</vt:lpstr>
      <vt:lpstr>PowerPoint Presentation</vt:lpstr>
      <vt:lpstr>PowerPoint Presentation</vt:lpstr>
      <vt:lpstr>Tentukan nilai dari  P1(T0&lt; ) = {0}(1)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Peluang Absorpsi</vt:lpstr>
      <vt:lpstr>PowerPoint Presentation</vt:lpstr>
    </vt:vector>
  </TitlesOfParts>
  <Company>SUT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 III  Rantai Markov</dc:title>
  <dc:creator>Sutara</dc:creator>
  <cp:lastModifiedBy>user</cp:lastModifiedBy>
  <cp:revision>57</cp:revision>
  <dcterms:created xsi:type="dcterms:W3CDTF">2009-10-12T13:22:19Z</dcterms:created>
  <dcterms:modified xsi:type="dcterms:W3CDTF">2017-11-12T19:06:13Z</dcterms:modified>
</cp:coreProperties>
</file>