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84" r:id="rId2"/>
    <p:sldId id="256" r:id="rId3"/>
    <p:sldId id="257" r:id="rId4"/>
    <p:sldId id="258" r:id="rId5"/>
    <p:sldId id="280" r:id="rId6"/>
    <p:sldId id="267" r:id="rId7"/>
    <p:sldId id="268" r:id="rId8"/>
    <p:sldId id="281" r:id="rId9"/>
    <p:sldId id="270" r:id="rId10"/>
    <p:sldId id="271" r:id="rId11"/>
    <p:sldId id="272" r:id="rId12"/>
    <p:sldId id="282" r:id="rId13"/>
    <p:sldId id="283" r:id="rId14"/>
    <p:sldId id="27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324" autoAdjust="0"/>
    <p:restoredTop sz="74865" autoAdjust="0"/>
  </p:normalViewPr>
  <p:slideViewPr>
    <p:cSldViewPr>
      <p:cViewPr varScale="1">
        <p:scale>
          <a:sx n="56" d="100"/>
          <a:sy n="56" d="100"/>
        </p:scale>
        <p:origin x="2184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1DE7BC-6A2D-4BC5-9A5F-8343EE00BF7D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510511-0A70-40DD-9F65-6D2D7B8BA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184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2179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9507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5360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5827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en-US" altLang="id-ID" sz="1200" dirty="0" smtClean="0">
              <a:solidFill>
                <a:srgbClr val="00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3010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7845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0465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738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6750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2610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403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52600"/>
            <a:ext cx="7772400" cy="1600200"/>
          </a:xfrm>
        </p:spPr>
        <p:txBody>
          <a:bodyPr>
            <a:normAutofit/>
          </a:bodyPr>
          <a:lstStyle>
            <a:lvl1pPr algn="ctr">
              <a:defRPr sz="4400" b="1">
                <a:solidFill>
                  <a:srgbClr val="00206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10000"/>
            <a:ext cx="6400800" cy="838200"/>
          </a:xfrm>
        </p:spPr>
        <p:txBody>
          <a:bodyPr>
            <a:normAutofit/>
          </a:bodyPr>
          <a:lstStyle>
            <a:lvl1pPr marL="0" indent="0" algn="ctr">
              <a:buNone/>
              <a:defRPr sz="2800" b="1">
                <a:solidFill>
                  <a:schemeClr val="accent6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B2422-387D-4E7D-BD13-DA96FC6E0F1E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74CC-6543-45BD-9478-04BA9142D5A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1219200" y="5715000"/>
            <a:ext cx="4038600" cy="4001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b="1" kern="1200">
                <a:solidFill>
                  <a:schemeClr val="accent6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000" dirty="0" err="1" smtClean="0">
                <a:solidFill>
                  <a:srgbClr val="002060"/>
                </a:solidFill>
              </a:rPr>
              <a:t>Nama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Dosen</a:t>
            </a:r>
            <a:endParaRPr lang="en-US" sz="2000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174661" y="5715000"/>
            <a:ext cx="1120739" cy="4001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en-US"/>
            </a:defPPr>
            <a:lvl1pPr indent="0">
              <a:spcBef>
                <a:spcPct val="20000"/>
              </a:spcBef>
              <a:buFont typeface="Arial" panose="020B0604020202020204" pitchFamily="34" charset="0"/>
              <a:buNone/>
              <a:defRPr sz="2000" b="1">
                <a:solidFill>
                  <a:srgbClr val="002060"/>
                </a:solidFill>
              </a:defRPr>
            </a:lvl1pPr>
            <a:lvl2pPr indent="0" algn="ctr">
              <a:spcBef>
                <a:spcPct val="20000"/>
              </a:spcBef>
              <a:buFont typeface="Arial" panose="020B0604020202020204" pitchFamily="34" charset="0"/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indent="0" algn="ctr">
              <a:spcBef>
                <a:spcPct val="20000"/>
              </a:spcBef>
              <a:buFont typeface="Arial" panose="020B0604020202020204" pitchFamily="34" charset="0"/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DOSEN :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45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B2422-387D-4E7D-BD13-DA96FC6E0F1E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74CC-6543-45BD-9478-04BA9142D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623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B2422-387D-4E7D-BD13-DA96FC6E0F1E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74CC-6543-45BD-9478-04BA9142D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223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B2422-387D-4E7D-BD13-DA96FC6E0F1E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74CC-6543-45BD-9478-04BA9142D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421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B2422-387D-4E7D-BD13-DA96FC6E0F1E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74CC-6543-45BD-9478-04BA9142D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919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B2422-387D-4E7D-BD13-DA96FC6E0F1E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74CC-6543-45BD-9478-04BA9142D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833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B2422-387D-4E7D-BD13-DA96FC6E0F1E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74CC-6543-45BD-9478-04BA9142D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610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B2422-387D-4E7D-BD13-DA96FC6E0F1E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74CC-6543-45BD-9478-04BA9142D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48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B2422-387D-4E7D-BD13-DA96FC6E0F1E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74CC-6543-45BD-9478-04BA9142D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593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B2422-387D-4E7D-BD13-DA96FC6E0F1E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74CC-6543-45BD-9478-04BA9142D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253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B2422-387D-4E7D-BD13-DA96FC6E0F1E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74CC-6543-45BD-9478-04BA9142D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217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400" y="76200"/>
            <a:ext cx="70104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447800"/>
            <a:ext cx="85344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" y="6553200"/>
            <a:ext cx="17526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1"/>
                </a:solidFill>
              </a:defRPr>
            </a:lvl1pPr>
          </a:lstStyle>
          <a:p>
            <a:fld id="{31DB2422-387D-4E7D-BD13-DA96FC6E0F1E}" type="datetimeFigureOut">
              <a:rPr lang="en-US" smtClean="0"/>
              <a:pPr/>
              <a:t>4/20/2016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05000" y="6553200"/>
            <a:ext cx="49530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34200" y="6553200"/>
            <a:ext cx="21336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DB3F74CC-6543-45BD-9478-04BA9142D5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171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7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1.xml"/><Relationship Id="rId4" Type="http://schemas.openxmlformats.org/officeDocument/2006/relationships/slide" Target="slide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2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3.xml"/><Relationship Id="rId4" Type="http://schemas.openxmlformats.org/officeDocument/2006/relationships/image" Target="../media/image16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7" Type="http://schemas.openxmlformats.org/officeDocument/2006/relationships/slide" Target="slide14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jpeg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slide" Target="slide7.xml"/><Relationship Id="rId4" Type="http://schemas.openxmlformats.org/officeDocument/2006/relationships/image" Target="../media/image7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slide" Target="slide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loud 3"/>
          <p:cNvSpPr/>
          <p:nvPr/>
        </p:nvSpPr>
        <p:spPr>
          <a:xfrm>
            <a:off x="1219200" y="3276600"/>
            <a:ext cx="2286000" cy="1295400"/>
          </a:xfrm>
          <a:prstGeom prst="cloud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Topik</a:t>
            </a:r>
            <a:r>
              <a:rPr lang="en-US" dirty="0" smtClean="0"/>
              <a:t>, TIK, </a:t>
            </a:r>
            <a:r>
              <a:rPr lang="en-US" dirty="0" err="1" smtClean="0"/>
              <a:t>Referensi</a:t>
            </a:r>
            <a:endParaRPr lang="en-US" dirty="0"/>
          </a:p>
        </p:txBody>
      </p:sp>
      <p:sp>
        <p:nvSpPr>
          <p:cNvPr id="5" name="Oval Callout 4"/>
          <p:cNvSpPr/>
          <p:nvPr/>
        </p:nvSpPr>
        <p:spPr>
          <a:xfrm>
            <a:off x="4114800" y="4495800"/>
            <a:ext cx="2514600" cy="1298448"/>
          </a:xfrm>
          <a:prstGeom prst="wedgeEllipseCallout">
            <a:avLst>
              <a:gd name="adj1" fmla="val -81924"/>
              <a:gd name="adj2" fmla="val -45951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Bentuk-bentuk</a:t>
            </a:r>
            <a:r>
              <a:rPr lang="en-US" dirty="0" smtClean="0"/>
              <a:t> </a:t>
            </a:r>
            <a:r>
              <a:rPr lang="en-US" dirty="0" err="1" smtClean="0"/>
              <a:t>Kejahatan</a:t>
            </a:r>
            <a:endParaRPr lang="en-US" dirty="0"/>
          </a:p>
        </p:txBody>
      </p:sp>
      <p:sp>
        <p:nvSpPr>
          <p:cNvPr id="6" name="Cloud Callout 5"/>
          <p:cNvSpPr/>
          <p:nvPr/>
        </p:nvSpPr>
        <p:spPr>
          <a:xfrm>
            <a:off x="5105400" y="1676400"/>
            <a:ext cx="2209800" cy="1679448"/>
          </a:xfrm>
          <a:prstGeom prst="cloudCallout">
            <a:avLst>
              <a:gd name="adj1" fmla="val -101109"/>
              <a:gd name="adj2" fmla="val 51611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Teori</a:t>
            </a:r>
            <a:r>
              <a:rPr lang="en-US" dirty="0" smtClean="0"/>
              <a:t> </a:t>
            </a:r>
            <a:r>
              <a:rPr lang="en-US" dirty="0" err="1" smtClean="0"/>
              <a:t>ttg</a:t>
            </a:r>
            <a:r>
              <a:rPr lang="en-US" dirty="0" smtClean="0"/>
              <a:t> </a:t>
            </a:r>
            <a:r>
              <a:rPr lang="en-US" dirty="0" err="1" smtClean="0"/>
              <a:t>Kejahatan</a:t>
            </a:r>
            <a:endParaRPr lang="en-US" dirty="0"/>
          </a:p>
        </p:txBody>
      </p:sp>
      <p:sp>
        <p:nvSpPr>
          <p:cNvPr id="7" name="Rounded Rectangular Callout 6"/>
          <p:cNvSpPr/>
          <p:nvPr/>
        </p:nvSpPr>
        <p:spPr>
          <a:xfrm>
            <a:off x="1143000" y="1371600"/>
            <a:ext cx="2057400" cy="1222248"/>
          </a:xfrm>
          <a:prstGeom prst="wedgeRoundRectCallout">
            <a:avLst>
              <a:gd name="adj1" fmla="val -8389"/>
              <a:gd name="adj2" fmla="val 92425"/>
              <a:gd name="adj3" fmla="val 16667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Pengertian</a:t>
            </a:r>
            <a:endParaRPr lang="en-US" dirty="0"/>
          </a:p>
        </p:txBody>
      </p:sp>
      <p:sp>
        <p:nvSpPr>
          <p:cNvPr id="2" name="Action Button: Custom 1">
            <a:hlinkClick r:id="rId2" action="ppaction://hlinksldjump" highlightClick="1"/>
          </p:cNvPr>
          <p:cNvSpPr/>
          <p:nvPr/>
        </p:nvSpPr>
        <p:spPr>
          <a:xfrm>
            <a:off x="1143000" y="1371600"/>
            <a:ext cx="2057400" cy="1143000"/>
          </a:xfrm>
          <a:prstGeom prst="actionButtonBlan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Action Button: Custom 2">
            <a:hlinkClick r:id="rId3" action="ppaction://hlinksldjump" highlightClick="1"/>
          </p:cNvPr>
          <p:cNvSpPr/>
          <p:nvPr/>
        </p:nvSpPr>
        <p:spPr>
          <a:xfrm>
            <a:off x="1295400" y="3276600"/>
            <a:ext cx="2286000" cy="1295400"/>
          </a:xfrm>
          <a:prstGeom prst="actionButtonBlan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ction Button: Custom 7">
            <a:hlinkClick r:id="rId4" action="ppaction://hlinksldjump" highlightClick="1"/>
          </p:cNvPr>
          <p:cNvSpPr/>
          <p:nvPr/>
        </p:nvSpPr>
        <p:spPr>
          <a:xfrm>
            <a:off x="5181600" y="1676400"/>
            <a:ext cx="2133600" cy="1676400"/>
          </a:xfrm>
          <a:prstGeom prst="actionButtonBlan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ction Button: Custom 8">
            <a:hlinkClick r:id="rId5" action="ppaction://hlinksldjump" highlightClick="1"/>
          </p:cNvPr>
          <p:cNvSpPr/>
          <p:nvPr/>
        </p:nvSpPr>
        <p:spPr>
          <a:xfrm>
            <a:off x="4191000" y="4572000"/>
            <a:ext cx="2362200" cy="1143000"/>
          </a:xfrm>
          <a:prstGeom prst="actionButtonBlan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988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3130" y="2590800"/>
            <a:ext cx="2067610" cy="3243263"/>
          </a:xfrm>
          <a:prstGeom prst="rect">
            <a:avLst/>
          </a:prstGeom>
        </p:spPr>
      </p:pic>
      <p:sp>
        <p:nvSpPr>
          <p:cNvPr id="5" name="Pentagon 4"/>
          <p:cNvSpPr/>
          <p:nvPr/>
        </p:nvSpPr>
        <p:spPr>
          <a:xfrm>
            <a:off x="533400" y="838200"/>
            <a:ext cx="2819400" cy="457200"/>
          </a:xfrm>
          <a:prstGeom prst="homePlate">
            <a:avLst/>
          </a:prstGeom>
          <a:solidFill>
            <a:schemeClr val="accent5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id-ID" sz="2000" b="1" dirty="0">
                <a:ea typeface="ＭＳ Ｐゴシック" pitchFamily="34" charset="-128"/>
              </a:rPr>
              <a:t>e. </a:t>
            </a:r>
            <a:r>
              <a:rPr lang="en-US" sz="2000" b="1" dirty="0" err="1">
                <a:ea typeface="ＭＳ Ｐゴシック" pitchFamily="34" charset="-128"/>
              </a:rPr>
              <a:t>Teori</a:t>
            </a:r>
            <a:r>
              <a:rPr lang="en-US" sz="2000" b="1" dirty="0">
                <a:ea typeface="ＭＳ Ｐゴシック" pitchFamily="34" charset="-128"/>
              </a:rPr>
              <a:t> </a:t>
            </a:r>
            <a:r>
              <a:rPr lang="en-US" sz="2000" b="1" dirty="0" err="1">
                <a:ea typeface="ＭＳ Ｐゴシック" pitchFamily="34" charset="-128"/>
              </a:rPr>
              <a:t>Fa’al</a:t>
            </a:r>
            <a:r>
              <a:rPr lang="en-US" sz="2000" b="1" dirty="0">
                <a:ea typeface="ＭＳ Ｐゴシック" pitchFamily="34" charset="-128"/>
              </a:rPr>
              <a:t> </a:t>
            </a:r>
            <a:r>
              <a:rPr lang="en-US" sz="2000" b="1" dirty="0" err="1">
                <a:ea typeface="ＭＳ Ｐゴシック" pitchFamily="34" charset="-128"/>
              </a:rPr>
              <a:t>Tubuh</a:t>
            </a:r>
            <a:endParaRPr lang="en-US" sz="2000" b="1" dirty="0">
              <a:ea typeface="ＭＳ Ｐゴシック" pitchFamily="34" charset="-128"/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3124200" y="3810000"/>
            <a:ext cx="4267200" cy="2060448"/>
          </a:xfrm>
          <a:prstGeom prst="wedgeRoundRectCallout">
            <a:avLst>
              <a:gd name="adj1" fmla="val -79063"/>
              <a:gd name="adj2" fmla="val 11368"/>
              <a:gd name="adj3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 err="1">
                <a:ea typeface="ＭＳ Ｐゴシック" pitchFamily="34" charset="-128"/>
              </a:rPr>
              <a:t>Seseorang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menjadi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penjahat</a:t>
            </a:r>
            <a:r>
              <a:rPr lang="en-US" dirty="0">
                <a:ea typeface="ＭＳ Ｐゴシック" pitchFamily="34" charset="-128"/>
              </a:rPr>
              <a:t>  </a:t>
            </a:r>
            <a:r>
              <a:rPr lang="en-US" dirty="0" err="1">
                <a:ea typeface="ＭＳ Ｐゴシック" pitchFamily="34" charset="-128"/>
              </a:rPr>
              <a:t>karena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terkait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dengan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bentuk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tengkorak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kepala</a:t>
            </a:r>
            <a:r>
              <a:rPr lang="en-US" dirty="0">
                <a:ea typeface="ＭＳ Ｐゴシック" pitchFamily="34" charset="-128"/>
              </a:rPr>
              <a:t>, </a:t>
            </a:r>
            <a:r>
              <a:rPr lang="en-US" dirty="0" err="1">
                <a:ea typeface="ＭＳ Ｐゴシック" pitchFamily="34" charset="-128"/>
              </a:rPr>
              <a:t>wajah</a:t>
            </a:r>
            <a:r>
              <a:rPr lang="en-US" dirty="0">
                <a:ea typeface="ＭＳ Ｐゴシック" pitchFamily="34" charset="-128"/>
              </a:rPr>
              <a:t>, </a:t>
            </a:r>
            <a:r>
              <a:rPr lang="en-US" dirty="0" err="1">
                <a:ea typeface="ＭＳ Ｐゴシック" pitchFamily="34" charset="-128"/>
              </a:rPr>
              <a:t>dahi</a:t>
            </a:r>
            <a:r>
              <a:rPr lang="en-US" dirty="0" smtClean="0">
                <a:ea typeface="ＭＳ Ｐゴシック" pitchFamily="34" charset="-128"/>
              </a:rPr>
              <a:t>, </a:t>
            </a:r>
            <a:r>
              <a:rPr lang="en-US" dirty="0" err="1" smtClean="0">
                <a:ea typeface="ＭＳ Ｐゴシック" pitchFamily="34" charset="-128"/>
              </a:rPr>
              <a:t>hidung</a:t>
            </a:r>
            <a:r>
              <a:rPr lang="en-US" dirty="0">
                <a:ea typeface="ＭＳ Ｐゴシック" pitchFamily="34" charset="-128"/>
              </a:rPr>
              <a:t>, </a:t>
            </a:r>
            <a:r>
              <a:rPr lang="en-US" dirty="0" err="1">
                <a:ea typeface="ＭＳ Ｐゴシック" pitchFamily="34" charset="-128"/>
              </a:rPr>
              <a:t>mata</a:t>
            </a:r>
            <a:r>
              <a:rPr lang="en-US" dirty="0" smtClean="0">
                <a:ea typeface="ＭＳ Ｐゴシック" pitchFamily="34" charset="-128"/>
              </a:rPr>
              <a:t>, </a:t>
            </a:r>
            <a:r>
              <a:rPr lang="en-US" dirty="0" err="1" smtClean="0">
                <a:ea typeface="ＭＳ Ｐゴシック" pitchFamily="34" charset="-128"/>
              </a:rPr>
              <a:t>dagu</a:t>
            </a:r>
            <a:r>
              <a:rPr lang="en-US" dirty="0">
                <a:ea typeface="ＭＳ Ｐゴシック" pitchFamily="34" charset="-128"/>
              </a:rPr>
              <a:t>, </a:t>
            </a:r>
            <a:r>
              <a:rPr lang="en-US" dirty="0" err="1">
                <a:ea typeface="ＭＳ Ｐゴシック" pitchFamily="34" charset="-128"/>
              </a:rPr>
              <a:t>dan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bibir</a:t>
            </a:r>
            <a:r>
              <a:rPr lang="en-US" dirty="0">
                <a:ea typeface="ＭＳ Ｐゴシック" pitchFamily="34" charset="-128"/>
              </a:rPr>
              <a:t>. </a:t>
            </a:r>
            <a:r>
              <a:rPr lang="en-US" dirty="0" err="1">
                <a:ea typeface="ＭＳ Ｐゴシック" pitchFamily="34" charset="-128"/>
              </a:rPr>
              <a:t>Bentuk</a:t>
            </a:r>
            <a:r>
              <a:rPr lang="en-US" dirty="0">
                <a:ea typeface="ＭＳ Ｐゴシック" pitchFamily="34" charset="-128"/>
              </a:rPr>
              <a:t>  </a:t>
            </a:r>
            <a:r>
              <a:rPr lang="en-US" dirty="0" err="1">
                <a:ea typeface="ＭＳ Ｐゴシック" pitchFamily="34" charset="-128"/>
              </a:rPr>
              <a:t>fisiologis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ini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mengkonstituir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kepribadian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seseorang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dengan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kecenderungan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en-US" dirty="0" err="1" smtClean="0">
                <a:ea typeface="ＭＳ Ｐゴシック" pitchFamily="34" charset="-128"/>
              </a:rPr>
              <a:t>kriminal</a:t>
            </a:r>
            <a:endParaRPr lang="en-US" dirty="0"/>
          </a:p>
        </p:txBody>
      </p:sp>
      <p:sp>
        <p:nvSpPr>
          <p:cNvPr id="7" name="Cloud 6"/>
          <p:cNvSpPr/>
          <p:nvPr/>
        </p:nvSpPr>
        <p:spPr>
          <a:xfrm>
            <a:off x="762000" y="1447800"/>
            <a:ext cx="2971800" cy="1447800"/>
          </a:xfrm>
          <a:prstGeom prst="cloud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>
                <a:ea typeface="ＭＳ Ｐゴシック" pitchFamily="34" charset="-128"/>
              </a:rPr>
              <a:t>sumber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kejahatan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adalah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ciri-ciri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dan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bentuk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jasmaniah</a:t>
            </a:r>
            <a:endParaRPr lang="en-US" dirty="0"/>
          </a:p>
        </p:txBody>
      </p:sp>
      <p:sp>
        <p:nvSpPr>
          <p:cNvPr id="9" name="Cloud Callout 8"/>
          <p:cNvSpPr/>
          <p:nvPr/>
        </p:nvSpPr>
        <p:spPr>
          <a:xfrm>
            <a:off x="4114800" y="1143000"/>
            <a:ext cx="4267200" cy="1905000"/>
          </a:xfrm>
          <a:prstGeom prst="cloudCallout">
            <a:avLst>
              <a:gd name="adj1" fmla="val -78391"/>
              <a:gd name="adj2" fmla="val 64719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b="1" dirty="0" err="1" smtClean="0"/>
              <a:t>Tokoh</a:t>
            </a:r>
            <a:r>
              <a:rPr lang="en-US" dirty="0" smtClean="0"/>
              <a:t> ;  </a:t>
            </a:r>
            <a:r>
              <a:rPr lang="en-US" dirty="0" err="1" smtClean="0"/>
              <a:t>Lombrosso</a:t>
            </a:r>
            <a:r>
              <a:rPr lang="en-US" dirty="0" smtClean="0"/>
              <a:t> : </a:t>
            </a:r>
          </a:p>
          <a:p>
            <a:pPr algn="just"/>
            <a:r>
              <a:rPr lang="en-US" dirty="0" err="1" smtClean="0"/>
              <a:t>tengkorak</a:t>
            </a:r>
            <a:r>
              <a:rPr lang="en-US" dirty="0" smtClean="0"/>
              <a:t> </a:t>
            </a:r>
            <a:r>
              <a:rPr lang="en-US" dirty="0" err="1" smtClean="0"/>
              <a:t>kepala</a:t>
            </a:r>
            <a:r>
              <a:rPr lang="en-US" dirty="0" smtClean="0"/>
              <a:t>, </a:t>
            </a:r>
            <a:r>
              <a:rPr lang="en-US" dirty="0" err="1" smtClean="0"/>
              <a:t>wajah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bibir</a:t>
            </a:r>
            <a:r>
              <a:rPr lang="en-US" dirty="0"/>
              <a:t>.</a:t>
            </a:r>
          </a:p>
        </p:txBody>
      </p:sp>
      <p:sp>
        <p:nvSpPr>
          <p:cNvPr id="2" name="Action Button: Home 1">
            <a:hlinkClick r:id="rId4" action="ppaction://hlinksldjump" highlightClick="1"/>
          </p:cNvPr>
          <p:cNvSpPr/>
          <p:nvPr/>
        </p:nvSpPr>
        <p:spPr>
          <a:xfrm>
            <a:off x="7848600" y="5943600"/>
            <a:ext cx="762000" cy="533400"/>
          </a:xfrm>
          <a:prstGeom prst="actionButtonHom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65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id-ID" dirty="0" err="1"/>
              <a:t>Bentuk-Bentuk</a:t>
            </a:r>
            <a:r>
              <a:rPr lang="en-US" altLang="id-ID" dirty="0"/>
              <a:t> </a:t>
            </a:r>
            <a:r>
              <a:rPr lang="en-US" altLang="id-ID" dirty="0" err="1"/>
              <a:t>Kejahatan</a:t>
            </a:r>
            <a:endParaRPr lang="en-US" dirty="0"/>
          </a:p>
        </p:txBody>
      </p:sp>
      <p:sp>
        <p:nvSpPr>
          <p:cNvPr id="4" name="Flowchart: Manual Input 3"/>
          <p:cNvSpPr/>
          <p:nvPr/>
        </p:nvSpPr>
        <p:spPr>
          <a:xfrm>
            <a:off x="228600" y="1143000"/>
            <a:ext cx="3276600" cy="609600"/>
          </a:xfrm>
          <a:prstGeom prst="flowChartManualInpu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>
              <a:buFont typeface="Arial" pitchFamily="34" charset="0"/>
              <a:buAutoNum type="alphaLcPeriod"/>
              <a:defRPr/>
            </a:pPr>
            <a:r>
              <a:rPr lang="en-US" dirty="0" err="1">
                <a:ea typeface="ＭＳ Ｐゴシック" pitchFamily="34" charset="-128"/>
              </a:rPr>
              <a:t>Kejahatan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tanpa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korban</a:t>
            </a:r>
            <a:r>
              <a:rPr lang="en-US" dirty="0">
                <a:ea typeface="ＭＳ Ｐゴシック" pitchFamily="34" charset="-128"/>
              </a:rPr>
              <a:t> (</a:t>
            </a:r>
            <a:r>
              <a:rPr lang="en-US" i="1" dirty="0">
                <a:ea typeface="ＭＳ Ｐゴシック" pitchFamily="34" charset="-128"/>
              </a:rPr>
              <a:t>crime without victim</a:t>
            </a:r>
            <a:r>
              <a:rPr lang="en-US" dirty="0">
                <a:ea typeface="ＭＳ Ｐゴシック" pitchFamily="34" charset="-128"/>
              </a:rPr>
              <a:t>)</a:t>
            </a:r>
          </a:p>
        </p:txBody>
      </p:sp>
      <p:sp>
        <p:nvSpPr>
          <p:cNvPr id="6" name="Flowchart: Document 5"/>
          <p:cNvSpPr/>
          <p:nvPr/>
        </p:nvSpPr>
        <p:spPr>
          <a:xfrm>
            <a:off x="228600" y="3886200"/>
            <a:ext cx="3429000" cy="612648"/>
          </a:xfrm>
          <a:prstGeom prst="flowChartDocumen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id-ID" dirty="0"/>
              <a:t>b. </a:t>
            </a:r>
            <a:r>
              <a:rPr lang="en-US" altLang="id-ID" dirty="0" err="1"/>
              <a:t>Kejahatan</a:t>
            </a:r>
            <a:r>
              <a:rPr lang="en-US" altLang="id-ID" dirty="0"/>
              <a:t> </a:t>
            </a:r>
            <a:r>
              <a:rPr lang="en-US" altLang="id-ID" dirty="0" err="1"/>
              <a:t>Terorganisir</a:t>
            </a:r>
            <a:r>
              <a:rPr lang="en-US" altLang="id-ID" dirty="0"/>
              <a:t> (</a:t>
            </a:r>
            <a:r>
              <a:rPr lang="en-US" altLang="id-ID" i="1" dirty="0"/>
              <a:t>Organized Crime</a:t>
            </a:r>
            <a:r>
              <a:rPr lang="en-US" altLang="id-ID" dirty="0"/>
              <a:t>)</a:t>
            </a:r>
          </a:p>
        </p:txBody>
      </p:sp>
      <p:pic>
        <p:nvPicPr>
          <p:cNvPr id="1026" name="Picture 2" descr="http://media5.picsearch.com/is?l04vwCocb-eApKI4LB2-AXBpzK39GqJf3zuJNhcZQP4&amp;height=16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752600"/>
            <a:ext cx="1524000" cy="152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media3.picsearch.com/is?SRQfqITGkxryCzBbO2RsGp5XnEBNDfX_iD2VvOg9NpE&amp;height=12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419600"/>
            <a:ext cx="1524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nip Single Corner Rectangle 6"/>
          <p:cNvSpPr/>
          <p:nvPr/>
        </p:nvSpPr>
        <p:spPr>
          <a:xfrm>
            <a:off x="2895600" y="1905000"/>
            <a:ext cx="5181600" cy="1219200"/>
          </a:xfrm>
          <a:prstGeom prst="snip1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 err="1">
                <a:ea typeface="ＭＳ Ｐゴシック" pitchFamily="34" charset="-128"/>
              </a:rPr>
              <a:t>Kejahatan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tanpa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korban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adalah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tindak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kejahatan</a:t>
            </a:r>
            <a:r>
              <a:rPr lang="en-US" dirty="0">
                <a:ea typeface="ＭＳ Ｐゴシック" pitchFamily="34" charset="-128"/>
              </a:rPr>
              <a:t> yang </a:t>
            </a:r>
            <a:r>
              <a:rPr lang="en-US" dirty="0" err="1">
                <a:ea typeface="ＭＳ Ｐゴシック" pitchFamily="34" charset="-128"/>
              </a:rPr>
              <a:t>tidak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membawa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korban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tetapi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dianggap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tercela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oleh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masyarakat</a:t>
            </a:r>
            <a:endParaRPr lang="en-US" dirty="0"/>
          </a:p>
        </p:txBody>
      </p:sp>
      <p:sp>
        <p:nvSpPr>
          <p:cNvPr id="9" name="Snip Diagonal Corner Rectangle 8"/>
          <p:cNvSpPr/>
          <p:nvPr/>
        </p:nvSpPr>
        <p:spPr>
          <a:xfrm>
            <a:off x="2819400" y="4572000"/>
            <a:ext cx="4953000" cy="1752600"/>
          </a:xfrm>
          <a:prstGeom prst="snip2Diag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altLang="id-ID" dirty="0"/>
              <a:t>Kejahatan yang d</a:t>
            </a:r>
            <a:r>
              <a:rPr lang="en-US" altLang="id-ID" dirty="0" err="1"/>
              <a:t>ilakukan</a:t>
            </a:r>
            <a:r>
              <a:rPr lang="en-US" altLang="id-ID" dirty="0"/>
              <a:t> </a:t>
            </a:r>
            <a:r>
              <a:rPr lang="en-US" altLang="id-ID" dirty="0" err="1"/>
              <a:t>atas</a:t>
            </a:r>
            <a:r>
              <a:rPr lang="en-US" altLang="id-ID" dirty="0"/>
              <a:t> </a:t>
            </a:r>
            <a:r>
              <a:rPr lang="en-US" altLang="id-ID" dirty="0" err="1"/>
              <a:t>nama</a:t>
            </a:r>
            <a:r>
              <a:rPr lang="en-US" altLang="id-ID" dirty="0"/>
              <a:t> </a:t>
            </a:r>
            <a:r>
              <a:rPr lang="en-US" altLang="id-ID" dirty="0" err="1"/>
              <a:t>organisasi</a:t>
            </a:r>
            <a:r>
              <a:rPr lang="id-ID" altLang="id-ID" dirty="0"/>
              <a:t>. Organisasi ini merupakan organisasi yang memiliki jaringan yang kuat lintas negara</a:t>
            </a:r>
            <a:endParaRPr lang="en-US" dirty="0"/>
          </a:p>
        </p:txBody>
      </p:sp>
      <p:pic>
        <p:nvPicPr>
          <p:cNvPr id="1031" name="Picture 7" descr="C:\Users\Devi Stany\Pictures\tks lg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1676400"/>
            <a:ext cx="514350" cy="342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7" descr="C:\Users\Devi Stany\Pictures\tks lg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4495800"/>
            <a:ext cx="514350" cy="342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ction Button: Forward or Next 2">
            <a:hlinkClick r:id="rId6" action="ppaction://hlinksldjump" highlightClick="1"/>
          </p:cNvPr>
          <p:cNvSpPr/>
          <p:nvPr/>
        </p:nvSpPr>
        <p:spPr>
          <a:xfrm>
            <a:off x="7848600" y="6019800"/>
            <a:ext cx="762000" cy="609600"/>
          </a:xfrm>
          <a:prstGeom prst="actionButtonForwardNex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734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Stored Data 3"/>
          <p:cNvSpPr/>
          <p:nvPr/>
        </p:nvSpPr>
        <p:spPr>
          <a:xfrm>
            <a:off x="0" y="914400"/>
            <a:ext cx="6096000" cy="457200"/>
          </a:xfrm>
          <a:prstGeom prst="flowChartOnlineStorag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altLang="id-ID" dirty="0" smtClean="0"/>
              <a:t>c. </a:t>
            </a:r>
            <a:r>
              <a:rPr lang="en-US" altLang="id-ID" dirty="0" err="1"/>
              <a:t>Kejahatan</a:t>
            </a:r>
            <a:r>
              <a:rPr lang="en-US" altLang="id-ID" dirty="0"/>
              <a:t> trans</a:t>
            </a:r>
            <a:r>
              <a:rPr lang="id-ID" altLang="id-ID" dirty="0"/>
              <a:t>-</a:t>
            </a:r>
            <a:r>
              <a:rPr lang="en-US" altLang="id-ID" dirty="0" err="1"/>
              <a:t>nasional</a:t>
            </a:r>
            <a:r>
              <a:rPr lang="en-US" altLang="id-ID" dirty="0"/>
              <a:t>  </a:t>
            </a:r>
            <a:r>
              <a:rPr lang="en-US" altLang="id-ID" dirty="0" err="1"/>
              <a:t>terorganisir</a:t>
            </a:r>
            <a:r>
              <a:rPr lang="en-US" altLang="id-ID" dirty="0"/>
              <a:t> </a:t>
            </a:r>
            <a:endParaRPr lang="en-US" dirty="0"/>
          </a:p>
        </p:txBody>
      </p:sp>
      <p:sp>
        <p:nvSpPr>
          <p:cNvPr id="5" name="Flowchart: Terminator 4"/>
          <p:cNvSpPr/>
          <p:nvPr/>
        </p:nvSpPr>
        <p:spPr>
          <a:xfrm>
            <a:off x="152400" y="3429000"/>
            <a:ext cx="5562600" cy="533400"/>
          </a:xfrm>
          <a:prstGeom prst="flowChartTerminator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id-ID" dirty="0">
                <a:ea typeface="ＭＳ Ｐゴシック" pitchFamily="34" charset="-128"/>
              </a:rPr>
              <a:t>d. </a:t>
            </a:r>
            <a:r>
              <a:rPr lang="en-US" dirty="0" err="1">
                <a:ea typeface="ＭＳ Ｐゴシック" pitchFamily="34" charset="-128"/>
              </a:rPr>
              <a:t>Kejahatan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kerah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putih</a:t>
            </a:r>
            <a:r>
              <a:rPr lang="en-US" dirty="0">
                <a:ea typeface="ＭＳ Ｐゴシック" pitchFamily="34" charset="-128"/>
              </a:rPr>
              <a:t> (</a:t>
            </a:r>
            <a:r>
              <a:rPr lang="en-US" i="1" dirty="0">
                <a:ea typeface="ＭＳ Ｐゴシック" pitchFamily="34" charset="-128"/>
              </a:rPr>
              <a:t>White-Collar Crime</a:t>
            </a:r>
            <a:r>
              <a:rPr lang="en-US" dirty="0">
                <a:ea typeface="ＭＳ Ｐゴシック" pitchFamily="34" charset="-128"/>
              </a:rPr>
              <a:t>)</a:t>
            </a:r>
          </a:p>
        </p:txBody>
      </p:sp>
      <p:pic>
        <p:nvPicPr>
          <p:cNvPr id="4098" name="Picture 2" descr="http://media2.picsearch.com/is?4xx44T4k9UVbQ239Xj6IvzoAuMEJgI69qKqKXGKQj_g&amp;height=27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447800"/>
            <a:ext cx="144780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media1.picsearch.com/is?sz-oigqGLLrqWoJG0A0PnJsfZffHkeVxe2ufVlSDpyI&amp;height=34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4038600"/>
            <a:ext cx="16383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loud Callout 5"/>
          <p:cNvSpPr/>
          <p:nvPr/>
        </p:nvSpPr>
        <p:spPr>
          <a:xfrm>
            <a:off x="4572000" y="990600"/>
            <a:ext cx="4572000" cy="2286000"/>
          </a:xfrm>
          <a:prstGeom prst="cloudCallout">
            <a:avLst>
              <a:gd name="adj1" fmla="val -68225"/>
              <a:gd name="adj2" fmla="val 15544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altLang="id-ID" dirty="0" smtClean="0"/>
          </a:p>
          <a:p>
            <a:pPr algn="just"/>
            <a:r>
              <a:rPr lang="id-ID" altLang="id-ID" dirty="0" smtClean="0"/>
              <a:t>merupakan </a:t>
            </a:r>
            <a:r>
              <a:rPr lang="id-ID" altLang="id-ID" dirty="0"/>
              <a:t>kejahatan terorganisir antar </a:t>
            </a:r>
            <a:r>
              <a:rPr lang="id-ID" altLang="id-ID" dirty="0" smtClean="0"/>
              <a:t>negara</a:t>
            </a:r>
            <a:r>
              <a:rPr lang="en-US" altLang="id-ID" dirty="0"/>
              <a:t>;</a:t>
            </a:r>
            <a:r>
              <a:rPr lang="id-ID" altLang="id-ID" dirty="0" smtClean="0"/>
              <a:t> memiliki </a:t>
            </a:r>
            <a:r>
              <a:rPr lang="id-ID" altLang="id-ID" dirty="0"/>
              <a:t>jaringan yang sangat kuat antar negara. Adakalanya melibatkan kekuasaan dari negara</a:t>
            </a:r>
            <a:endParaRPr lang="en-US" dirty="0"/>
          </a:p>
        </p:txBody>
      </p:sp>
      <p:sp>
        <p:nvSpPr>
          <p:cNvPr id="7" name="Oval Callout 6"/>
          <p:cNvSpPr/>
          <p:nvPr/>
        </p:nvSpPr>
        <p:spPr>
          <a:xfrm>
            <a:off x="5791200" y="3657600"/>
            <a:ext cx="2438400" cy="1603248"/>
          </a:xfrm>
          <a:prstGeom prst="wedgeEllipseCallout">
            <a:avLst>
              <a:gd name="adj1" fmla="val -133949"/>
              <a:gd name="adj2" fmla="val 32742"/>
            </a:avLst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m</a:t>
            </a:r>
            <a:r>
              <a:rPr lang="en-US" dirty="0" err="1" smtClean="0"/>
              <a:t>erupakan</a:t>
            </a:r>
            <a:r>
              <a:rPr lang="en-US" dirty="0" smtClean="0"/>
              <a:t>  </a:t>
            </a:r>
            <a:r>
              <a:rPr lang="en-US" dirty="0" err="1" smtClean="0"/>
              <a:t>kejahatan</a:t>
            </a:r>
            <a:r>
              <a:rPr lang="en-US" dirty="0" smtClean="0"/>
              <a:t>  </a:t>
            </a:r>
            <a:r>
              <a:rPr lang="en-US" dirty="0" err="1" smtClean="0"/>
              <a:t>dari</a:t>
            </a:r>
            <a:r>
              <a:rPr lang="en-US" dirty="0" smtClean="0"/>
              <a:t>  </a:t>
            </a:r>
            <a:r>
              <a:rPr lang="en-US" dirty="0"/>
              <a:t>orang-orang </a:t>
            </a:r>
            <a:r>
              <a:rPr lang="en-US" dirty="0" err="1" smtClean="0"/>
              <a:t>terhormat</a:t>
            </a:r>
            <a:r>
              <a:rPr lang="en-US" dirty="0"/>
              <a:t>.</a:t>
            </a:r>
          </a:p>
        </p:txBody>
      </p:sp>
      <p:sp>
        <p:nvSpPr>
          <p:cNvPr id="2" name="Action Button: Forward or Next 1">
            <a:hlinkClick r:id="rId5" action="ppaction://hlinksldjump" highlightClick="1"/>
          </p:cNvPr>
          <p:cNvSpPr/>
          <p:nvPr/>
        </p:nvSpPr>
        <p:spPr>
          <a:xfrm>
            <a:off x="6629400" y="6096000"/>
            <a:ext cx="838200" cy="609600"/>
          </a:xfrm>
          <a:prstGeom prst="actionButtonForwardNex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806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Single Corner Rectangle 4"/>
          <p:cNvSpPr/>
          <p:nvPr/>
        </p:nvSpPr>
        <p:spPr>
          <a:xfrm>
            <a:off x="304800" y="1295400"/>
            <a:ext cx="4572000" cy="533400"/>
          </a:xfrm>
          <a:prstGeom prst="snip1Rect">
            <a:avLst>
              <a:gd name="adj" fmla="val 25363"/>
            </a:avLst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en-US" dirty="0">
                <a:ea typeface="ＭＳ Ｐゴシック" pitchFamily="34" charset="-128"/>
              </a:rPr>
              <a:t>e. </a:t>
            </a:r>
            <a:r>
              <a:rPr lang="en-US" dirty="0" err="1">
                <a:ea typeface="ＭＳ Ｐゴシック" pitchFamily="34" charset="-128"/>
              </a:rPr>
              <a:t>Kejahatan</a:t>
            </a:r>
            <a:r>
              <a:rPr lang="en-US" dirty="0">
                <a:ea typeface="ＭＳ Ｐゴシック" pitchFamily="34" charset="-128"/>
              </a:rPr>
              <a:t>  </a:t>
            </a:r>
            <a:r>
              <a:rPr lang="en-US" dirty="0" err="1">
                <a:ea typeface="ＭＳ Ｐゴシック" pitchFamily="34" charset="-128"/>
              </a:rPr>
              <a:t>bersama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i="1" dirty="0">
                <a:ea typeface="ＭＳ Ｐゴシック" pitchFamily="34" charset="-128"/>
              </a:rPr>
              <a:t>(</a:t>
            </a:r>
            <a:r>
              <a:rPr lang="en-US" i="1" dirty="0" smtClean="0">
                <a:ea typeface="ＭＳ Ｐゴシック" pitchFamily="34" charset="-128"/>
              </a:rPr>
              <a:t>Corporate </a:t>
            </a:r>
            <a:r>
              <a:rPr lang="en-US" i="1" dirty="0">
                <a:ea typeface="ＭＳ Ｐゴシック" pitchFamily="34" charset="-128"/>
              </a:rPr>
              <a:t>Crime</a:t>
            </a:r>
            <a:r>
              <a:rPr lang="en-US" dirty="0">
                <a:ea typeface="ＭＳ Ｐゴシック" pitchFamily="34" charset="-128"/>
              </a:rPr>
              <a:t>)</a:t>
            </a:r>
            <a:endParaRPr lang="id-ID" dirty="0">
              <a:ea typeface="ＭＳ Ｐゴシック" pitchFamily="34" charset="-128"/>
            </a:endParaRPr>
          </a:p>
        </p:txBody>
      </p:sp>
      <p:sp>
        <p:nvSpPr>
          <p:cNvPr id="6" name="Snip Diagonal Corner Rectangle 5"/>
          <p:cNvSpPr/>
          <p:nvPr/>
        </p:nvSpPr>
        <p:spPr>
          <a:xfrm>
            <a:off x="26504" y="3581400"/>
            <a:ext cx="4343400" cy="533400"/>
          </a:xfrm>
          <a:prstGeom prst="snip2DiagRect">
            <a:avLst>
              <a:gd name="adj1" fmla="val 0"/>
              <a:gd name="adj2" fmla="val 29711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en-US" dirty="0">
                <a:ea typeface="ＭＳ Ｐゴシック" pitchFamily="34" charset="-128"/>
              </a:rPr>
              <a:t>f. </a:t>
            </a:r>
            <a:r>
              <a:rPr lang="en-US" dirty="0" err="1">
                <a:ea typeface="ＭＳ Ｐゴシック" pitchFamily="34" charset="-128"/>
              </a:rPr>
              <a:t>Kejahatan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dunia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maya</a:t>
            </a:r>
            <a:r>
              <a:rPr lang="en-US" dirty="0">
                <a:ea typeface="ＭＳ Ｐゴシック" pitchFamily="34" charset="-128"/>
              </a:rPr>
              <a:t> (</a:t>
            </a:r>
            <a:r>
              <a:rPr lang="en-US" i="1" dirty="0">
                <a:ea typeface="ＭＳ Ｐゴシック" pitchFamily="34" charset="-128"/>
              </a:rPr>
              <a:t>Cyber Crime</a:t>
            </a:r>
            <a:r>
              <a:rPr lang="en-US" dirty="0">
                <a:ea typeface="ＭＳ Ｐゴシック" pitchFamily="34" charset="-128"/>
              </a:rPr>
              <a:t>)</a:t>
            </a:r>
            <a:endParaRPr lang="id-ID" dirty="0">
              <a:ea typeface="ＭＳ Ｐゴシック" pitchFamily="34" charset="-128"/>
            </a:endParaRPr>
          </a:p>
        </p:txBody>
      </p:sp>
      <p:sp>
        <p:nvSpPr>
          <p:cNvPr id="7" name="Snip Same Side Corner Rectangle 6"/>
          <p:cNvSpPr/>
          <p:nvPr/>
        </p:nvSpPr>
        <p:spPr>
          <a:xfrm>
            <a:off x="152400" y="5562600"/>
            <a:ext cx="1371600" cy="457200"/>
          </a:xfrm>
          <a:prstGeom prst="snip2SameRect">
            <a:avLst>
              <a:gd name="adj1" fmla="val 25363"/>
              <a:gd name="adj2" fmla="val 0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id-ID" dirty="0"/>
              <a:t>g. </a:t>
            </a:r>
            <a:r>
              <a:rPr lang="en-US" altLang="id-ID" dirty="0" err="1"/>
              <a:t>Teror</a:t>
            </a:r>
            <a:endParaRPr lang="id-ID" altLang="id-ID" dirty="0"/>
          </a:p>
        </p:txBody>
      </p:sp>
      <p:pic>
        <p:nvPicPr>
          <p:cNvPr id="5122" name="Picture 2" descr="http://media5.picsearch.com/is?RmDg_fvbCUf8IoHkR_Zhl9TkGRumN79IDteDSCZ0bgE&amp;height=17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1" y="2362201"/>
            <a:ext cx="213360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://media3.picsearch.com/is?Mhky__5VmefX1a0DqSOQUhr6ieLZpgSOPQjvBqyl-vM&amp;height=22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905000"/>
            <a:ext cx="2286000" cy="866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Horizontal Scroll 7"/>
          <p:cNvSpPr/>
          <p:nvPr/>
        </p:nvSpPr>
        <p:spPr>
          <a:xfrm>
            <a:off x="2895600" y="1752600"/>
            <a:ext cx="6019800" cy="1371600"/>
          </a:xfrm>
          <a:prstGeom prst="horizontalScroll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 err="1">
                <a:ea typeface="ＭＳ Ｐゴシック" pitchFamily="34" charset="-128"/>
              </a:rPr>
              <a:t>Dilakukan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atas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nama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organisasi</a:t>
            </a:r>
            <a:r>
              <a:rPr lang="en-US" dirty="0">
                <a:ea typeface="ＭＳ Ｐゴシック" pitchFamily="34" charset="-128"/>
              </a:rPr>
              <a:t> formal </a:t>
            </a:r>
            <a:r>
              <a:rPr lang="en-US" dirty="0" err="1">
                <a:ea typeface="ＭＳ Ｐゴシック" pitchFamily="34" charset="-128"/>
              </a:rPr>
              <a:t>dengan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tujuan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menaikkan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keuntungan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atau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menekan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kerugian</a:t>
            </a:r>
            <a:r>
              <a:rPr lang="id-ID" dirty="0">
                <a:ea typeface="ＭＳ Ｐゴシック" pitchFamily="34" charset="-128"/>
              </a:rPr>
              <a:t>. Berhubung  kejahatan ini dilakukan atas nama organisasi maka sangat terkait dengan birokrasi organisasi tersebut</a:t>
            </a:r>
            <a:endParaRPr lang="en-US" dirty="0"/>
          </a:p>
        </p:txBody>
      </p:sp>
      <p:pic>
        <p:nvPicPr>
          <p:cNvPr id="5126" name="Picture 6" descr="http://media3.picsearch.com/is?HPQrArayHapxIlds46D09pMRUEhHzAHii2ytybWOF6g&amp;height=240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114800"/>
            <a:ext cx="13716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ular Callout 8"/>
          <p:cNvSpPr/>
          <p:nvPr/>
        </p:nvSpPr>
        <p:spPr>
          <a:xfrm>
            <a:off x="2286000" y="4267200"/>
            <a:ext cx="6477000" cy="609600"/>
          </a:xfrm>
          <a:prstGeom prst="wedgeRectCallout">
            <a:avLst>
              <a:gd name="adj1" fmla="val -59196"/>
              <a:gd name="adj2" fmla="val -12515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 smtClean="0">
                <a:ea typeface="ＭＳ Ｐゴシック" pitchFamily="34" charset="-128"/>
              </a:rPr>
              <a:t>B</a:t>
            </a:r>
            <a:r>
              <a:rPr lang="id-ID" dirty="0" smtClean="0">
                <a:ea typeface="ＭＳ Ｐゴシック" pitchFamily="34" charset="-128"/>
              </a:rPr>
              <a:t>entuk </a:t>
            </a:r>
            <a:r>
              <a:rPr lang="id-ID" dirty="0">
                <a:ea typeface="ＭＳ Ｐゴシック" pitchFamily="34" charset="-128"/>
              </a:rPr>
              <a:t>kejahatan </a:t>
            </a: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id-ID" dirty="0" smtClean="0">
                <a:ea typeface="ＭＳ Ｐゴシック" pitchFamily="34" charset="-128"/>
              </a:rPr>
              <a:t>dijumpai  </a:t>
            </a:r>
            <a:r>
              <a:rPr lang="id-ID" dirty="0">
                <a:ea typeface="ＭＳ Ｐゴシック" pitchFamily="34" charset="-128"/>
              </a:rPr>
              <a:t>masyarakat yang sering menggunakan media melalui internet dan </a:t>
            </a:r>
            <a:r>
              <a:rPr lang="id-ID" i="1" dirty="0">
                <a:ea typeface="ＭＳ Ｐゴシック" pitchFamily="34" charset="-128"/>
              </a:rPr>
              <a:t>Short Message Service </a:t>
            </a:r>
            <a:r>
              <a:rPr lang="id-ID" dirty="0">
                <a:ea typeface="ＭＳ Ｐゴシック" pitchFamily="34" charset="-128"/>
              </a:rPr>
              <a:t>(SMS). </a:t>
            </a:r>
            <a:endParaRPr lang="en-US" dirty="0"/>
          </a:p>
        </p:txBody>
      </p:sp>
      <p:sp>
        <p:nvSpPr>
          <p:cNvPr id="10" name="Rounded Rectangular Callout 9"/>
          <p:cNvSpPr/>
          <p:nvPr/>
        </p:nvSpPr>
        <p:spPr>
          <a:xfrm>
            <a:off x="3429000" y="5638800"/>
            <a:ext cx="5486400" cy="702365"/>
          </a:xfrm>
          <a:prstGeom prst="wedgeRoundRectCallout">
            <a:avLst>
              <a:gd name="adj1" fmla="val -61098"/>
              <a:gd name="adj2" fmla="val -2595"/>
              <a:gd name="adj3" fmla="val 16667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id-ID" altLang="id-ID" dirty="0"/>
              <a:t>Kejahatan </a:t>
            </a:r>
            <a:r>
              <a:rPr lang="id-ID" altLang="id-ID" dirty="0" smtClean="0"/>
              <a:t>berbentuk </a:t>
            </a:r>
            <a:r>
              <a:rPr lang="id-ID" altLang="id-ID" dirty="0"/>
              <a:t>‘perang urat saraf’,  </a:t>
            </a:r>
            <a:r>
              <a:rPr lang="id-ID" altLang="id-ID" dirty="0" smtClean="0"/>
              <a:t>bertujuan menimbulkan </a:t>
            </a:r>
            <a:r>
              <a:rPr lang="id-ID" altLang="id-ID" dirty="0"/>
              <a:t>rasa takut orang lain. </a:t>
            </a:r>
            <a:endParaRPr lang="en-US" dirty="0"/>
          </a:p>
        </p:txBody>
      </p:sp>
      <p:pic>
        <p:nvPicPr>
          <p:cNvPr id="5128" name="Picture 8" descr="http://media5.picsearch.com/is?RF9ta61Sz8qfur3LBFGkuCmki0QDW3WFvBnCuOMqrQo&amp;height=25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5334000"/>
            <a:ext cx="114300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ction Button: Forward or Next 1">
            <a:hlinkClick r:id="rId7" action="ppaction://hlinksldjump" highlightClick="1"/>
          </p:cNvPr>
          <p:cNvSpPr/>
          <p:nvPr/>
        </p:nvSpPr>
        <p:spPr>
          <a:xfrm>
            <a:off x="8229600" y="6172200"/>
            <a:ext cx="609600" cy="685800"/>
          </a:xfrm>
          <a:prstGeom prst="actionButtonForwardNex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598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1752600"/>
            <a:ext cx="6629400" cy="4267200"/>
          </a:xfrm>
        </p:spPr>
      </p:pic>
      <p:sp>
        <p:nvSpPr>
          <p:cNvPr id="2" name="Action Button: Home 1">
            <a:hlinkClick r:id="rId3" action="ppaction://hlinksldjump" highlightClick="1"/>
          </p:cNvPr>
          <p:cNvSpPr/>
          <p:nvPr/>
        </p:nvSpPr>
        <p:spPr>
          <a:xfrm>
            <a:off x="7848600" y="6019800"/>
            <a:ext cx="685800" cy="609600"/>
          </a:xfrm>
          <a:prstGeom prst="actionButtonHom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250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1219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err="1" smtClean="0"/>
              <a:t>Kejahatan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76600" y="2362200"/>
            <a:ext cx="3276600" cy="3505200"/>
          </a:xfrm>
        </p:spPr>
        <p:txBody>
          <a:bodyPr>
            <a:normAutofit fontScale="25000" lnSpcReduction="20000"/>
          </a:bodyPr>
          <a:lstStyle/>
          <a:p>
            <a:pPr algn="l"/>
            <a:endParaRPr lang="en-US" dirty="0" smtClean="0"/>
          </a:p>
          <a:p>
            <a:pPr marL="457200" lvl="0" indent="-457200" algn="l">
              <a:buFont typeface="Arial" pitchFamily="34" charset="0"/>
              <a:buChar char="•"/>
            </a:pPr>
            <a:endParaRPr lang="en-US" dirty="0" smtClean="0"/>
          </a:p>
          <a:p>
            <a:pPr marL="457200" lvl="0" indent="-457200" algn="l">
              <a:buFont typeface="Arial" pitchFamily="34" charset="0"/>
              <a:buChar char="•"/>
            </a:pPr>
            <a:r>
              <a:rPr lang="en-US" sz="4800" dirty="0" err="1" smtClean="0"/>
              <a:t>Pengertian</a:t>
            </a:r>
            <a:endParaRPr lang="en-US" sz="4800" dirty="0" smtClean="0"/>
          </a:p>
          <a:p>
            <a:pPr marL="457200" lvl="0" indent="-457200" algn="l">
              <a:buFont typeface="Arial" pitchFamily="34" charset="0"/>
              <a:buChar char="•"/>
            </a:pPr>
            <a:r>
              <a:rPr lang="en-US" sz="4800" dirty="0" err="1"/>
              <a:t>Teori</a:t>
            </a:r>
            <a:r>
              <a:rPr lang="en-US" sz="4800" dirty="0"/>
              <a:t> </a:t>
            </a:r>
            <a:r>
              <a:rPr lang="en-US" sz="4800" dirty="0" err="1"/>
              <a:t>Tentang</a:t>
            </a:r>
            <a:r>
              <a:rPr lang="en-US" sz="4800" dirty="0"/>
              <a:t> </a:t>
            </a:r>
            <a:r>
              <a:rPr lang="en-US" sz="4800" dirty="0" err="1"/>
              <a:t>Kejahatan</a:t>
            </a:r>
            <a:r>
              <a:rPr lang="en-US" sz="4800" dirty="0"/>
              <a:t> : </a:t>
            </a:r>
          </a:p>
          <a:p>
            <a:pPr algn="l"/>
            <a:r>
              <a:rPr lang="en-US" sz="4800" dirty="0" smtClean="0"/>
              <a:t>    a</a:t>
            </a:r>
            <a:r>
              <a:rPr lang="en-US" sz="4800" dirty="0"/>
              <a:t>).</a:t>
            </a:r>
            <a:r>
              <a:rPr lang="en-US" sz="4800" dirty="0" err="1"/>
              <a:t>Teori</a:t>
            </a:r>
            <a:r>
              <a:rPr lang="en-US" sz="4800" dirty="0"/>
              <a:t> </a:t>
            </a:r>
            <a:r>
              <a:rPr lang="en-US" sz="4800" dirty="0" err="1"/>
              <a:t>Teologis</a:t>
            </a:r>
            <a:r>
              <a:rPr lang="en-US" sz="4800" dirty="0"/>
              <a:t>  </a:t>
            </a:r>
          </a:p>
          <a:p>
            <a:pPr algn="l"/>
            <a:r>
              <a:rPr lang="en-US" sz="4800" dirty="0"/>
              <a:t> </a:t>
            </a:r>
            <a:r>
              <a:rPr lang="en-US" sz="4800" dirty="0" smtClean="0"/>
              <a:t>   </a:t>
            </a:r>
            <a:r>
              <a:rPr lang="en-US" sz="4800" dirty="0"/>
              <a:t>b).</a:t>
            </a:r>
            <a:r>
              <a:rPr lang="en-US" sz="4800" dirty="0" err="1"/>
              <a:t>Teori</a:t>
            </a:r>
            <a:r>
              <a:rPr lang="en-US" sz="4800" dirty="0"/>
              <a:t> </a:t>
            </a:r>
            <a:r>
              <a:rPr lang="en-US" sz="4800" dirty="0" err="1"/>
              <a:t>Filsafat</a:t>
            </a:r>
            <a:r>
              <a:rPr lang="en-US" sz="4800" dirty="0"/>
              <a:t> </a:t>
            </a:r>
            <a:r>
              <a:rPr lang="en-US" sz="4800" dirty="0" err="1"/>
              <a:t>ttg</a:t>
            </a:r>
            <a:r>
              <a:rPr lang="en-US" sz="4800" dirty="0"/>
              <a:t> </a:t>
            </a:r>
            <a:r>
              <a:rPr lang="en-US" sz="4800" dirty="0" err="1"/>
              <a:t>manusia</a:t>
            </a:r>
            <a:r>
              <a:rPr lang="en-US" sz="4800" dirty="0"/>
              <a:t>  </a:t>
            </a:r>
          </a:p>
          <a:p>
            <a:pPr algn="l"/>
            <a:r>
              <a:rPr lang="en-US" sz="4800" dirty="0"/>
              <a:t>   </a:t>
            </a:r>
            <a:r>
              <a:rPr lang="en-US" sz="4800" dirty="0" smtClean="0"/>
              <a:t> c</a:t>
            </a:r>
            <a:r>
              <a:rPr lang="en-US" sz="4800" dirty="0"/>
              <a:t>).</a:t>
            </a:r>
            <a:r>
              <a:rPr lang="en-US" sz="4800" dirty="0" err="1"/>
              <a:t>Teori</a:t>
            </a:r>
            <a:r>
              <a:rPr lang="en-US" sz="4800" dirty="0"/>
              <a:t> </a:t>
            </a:r>
            <a:r>
              <a:rPr lang="en-US" sz="4800" dirty="0" err="1"/>
              <a:t>Kemauan</a:t>
            </a:r>
            <a:r>
              <a:rPr lang="en-US" sz="4800" dirty="0"/>
              <a:t> </a:t>
            </a:r>
            <a:r>
              <a:rPr lang="en-US" sz="4800" dirty="0" err="1"/>
              <a:t>Bebas</a:t>
            </a:r>
            <a:r>
              <a:rPr lang="en-US" sz="4800" dirty="0"/>
              <a:t>  </a:t>
            </a:r>
          </a:p>
          <a:p>
            <a:pPr algn="l"/>
            <a:r>
              <a:rPr lang="en-US" sz="4800" dirty="0"/>
              <a:t>  </a:t>
            </a:r>
            <a:r>
              <a:rPr lang="en-US" sz="4800" dirty="0" smtClean="0"/>
              <a:t>  </a:t>
            </a:r>
            <a:r>
              <a:rPr lang="en-US" sz="4800" dirty="0"/>
              <a:t>d).</a:t>
            </a:r>
            <a:r>
              <a:rPr lang="en-US" sz="4800" dirty="0" err="1"/>
              <a:t>Teori</a:t>
            </a:r>
            <a:r>
              <a:rPr lang="en-US" sz="4800" dirty="0"/>
              <a:t> </a:t>
            </a:r>
            <a:r>
              <a:rPr lang="en-US" sz="4800" dirty="0" err="1"/>
              <a:t>Penyakit</a:t>
            </a:r>
            <a:r>
              <a:rPr lang="en-US" sz="4800" dirty="0"/>
              <a:t> </a:t>
            </a:r>
            <a:r>
              <a:rPr lang="en-US" sz="4800" dirty="0" err="1"/>
              <a:t>Jiwa</a:t>
            </a:r>
            <a:r>
              <a:rPr lang="en-US" sz="4800" dirty="0"/>
              <a:t>  </a:t>
            </a:r>
          </a:p>
          <a:p>
            <a:pPr algn="l"/>
            <a:r>
              <a:rPr lang="en-US" sz="4800" dirty="0" smtClean="0"/>
              <a:t>    </a:t>
            </a:r>
            <a:r>
              <a:rPr lang="en-US" sz="4800" dirty="0"/>
              <a:t>e).</a:t>
            </a:r>
            <a:r>
              <a:rPr lang="en-US" sz="4800" dirty="0" err="1"/>
              <a:t>Teori</a:t>
            </a:r>
            <a:r>
              <a:rPr lang="en-US" sz="4800" dirty="0"/>
              <a:t> </a:t>
            </a:r>
            <a:r>
              <a:rPr lang="en-US" sz="4800" dirty="0" err="1"/>
              <a:t>Fa’al</a:t>
            </a:r>
            <a:r>
              <a:rPr lang="en-US" sz="4800" dirty="0"/>
              <a:t> </a:t>
            </a:r>
            <a:r>
              <a:rPr lang="en-US" sz="4800" dirty="0" err="1"/>
              <a:t>tubuh</a:t>
            </a:r>
            <a:endParaRPr lang="en-US" sz="4800" dirty="0"/>
          </a:p>
          <a:p>
            <a:pPr marL="457200" lvl="0" indent="-457200" algn="l">
              <a:buFont typeface="Arial" pitchFamily="34" charset="0"/>
              <a:buChar char="•"/>
            </a:pPr>
            <a:r>
              <a:rPr lang="en-US" sz="4800" dirty="0" err="1" smtClean="0"/>
              <a:t>Bentuk-Bentuk</a:t>
            </a:r>
            <a:r>
              <a:rPr lang="en-US" sz="4800" dirty="0" smtClean="0"/>
              <a:t> </a:t>
            </a:r>
            <a:r>
              <a:rPr lang="en-US" sz="4800" dirty="0" err="1" smtClean="0"/>
              <a:t>Kejahatan</a:t>
            </a:r>
            <a:r>
              <a:rPr lang="en-US" sz="4800" dirty="0" smtClean="0"/>
              <a:t>: </a:t>
            </a:r>
          </a:p>
          <a:p>
            <a:pPr algn="l"/>
            <a:r>
              <a:rPr lang="en-US" sz="4800" dirty="0" smtClean="0"/>
              <a:t>    a).</a:t>
            </a:r>
            <a:r>
              <a:rPr lang="en-US" sz="4800" dirty="0" err="1" smtClean="0"/>
              <a:t>Kejahatan</a:t>
            </a:r>
            <a:r>
              <a:rPr lang="en-US" sz="4800" dirty="0" smtClean="0"/>
              <a:t> </a:t>
            </a:r>
            <a:r>
              <a:rPr lang="en-US" sz="4800" dirty="0" err="1" smtClean="0"/>
              <a:t>Tanpa</a:t>
            </a:r>
            <a:r>
              <a:rPr lang="en-US" sz="4800" dirty="0" smtClean="0"/>
              <a:t> </a:t>
            </a:r>
            <a:r>
              <a:rPr lang="en-US" sz="4800" dirty="0" err="1" smtClean="0"/>
              <a:t>Korban</a:t>
            </a:r>
            <a:r>
              <a:rPr lang="en-US" sz="4800" dirty="0" smtClean="0"/>
              <a:t> </a:t>
            </a:r>
          </a:p>
          <a:p>
            <a:pPr algn="l"/>
            <a:r>
              <a:rPr lang="en-US" sz="4800" dirty="0" smtClean="0"/>
              <a:t>    b).Organized Crime  </a:t>
            </a:r>
          </a:p>
          <a:p>
            <a:pPr algn="l"/>
            <a:r>
              <a:rPr lang="en-US" sz="4800" dirty="0" smtClean="0"/>
              <a:t>    c).Transnational Organized Crime  </a:t>
            </a:r>
          </a:p>
          <a:p>
            <a:pPr algn="l"/>
            <a:r>
              <a:rPr lang="en-US" sz="4800" dirty="0" smtClean="0"/>
              <a:t>    d).White-Collar Crime  </a:t>
            </a:r>
          </a:p>
          <a:p>
            <a:pPr algn="l"/>
            <a:r>
              <a:rPr lang="en-US" sz="4800" dirty="0" smtClean="0"/>
              <a:t>    e).</a:t>
            </a:r>
            <a:r>
              <a:rPr lang="en-US" sz="4800" dirty="0" err="1" smtClean="0"/>
              <a:t>Coorporate</a:t>
            </a:r>
            <a:r>
              <a:rPr lang="en-US" sz="4800" dirty="0" smtClean="0"/>
              <a:t> Crime   </a:t>
            </a:r>
          </a:p>
          <a:p>
            <a:pPr algn="l"/>
            <a:r>
              <a:rPr lang="en-US" sz="4800" dirty="0" smtClean="0"/>
              <a:t>    f).Cyber Crime  </a:t>
            </a:r>
          </a:p>
          <a:p>
            <a:pPr algn="l"/>
            <a:r>
              <a:rPr lang="en-US" sz="4800" dirty="0" smtClean="0"/>
              <a:t>   g).</a:t>
            </a:r>
            <a:r>
              <a:rPr lang="en-US" sz="4800" dirty="0" err="1" smtClean="0"/>
              <a:t>Teror</a:t>
            </a:r>
            <a:endParaRPr lang="en-US" sz="4800" dirty="0" smtClean="0"/>
          </a:p>
          <a:p>
            <a:pPr algn="l"/>
            <a:endParaRPr lang="en-US" dirty="0" smtClean="0"/>
          </a:p>
        </p:txBody>
      </p:sp>
      <p:sp>
        <p:nvSpPr>
          <p:cNvPr id="4" name="Action Button: Forward or Next 3">
            <a:hlinkClick r:id="rId3" action="ppaction://hlinksldjump" highlightClick="1"/>
          </p:cNvPr>
          <p:cNvSpPr/>
          <p:nvPr/>
        </p:nvSpPr>
        <p:spPr>
          <a:xfrm>
            <a:off x="4800600" y="5867400"/>
            <a:ext cx="1219200" cy="609600"/>
          </a:xfrm>
          <a:prstGeom prst="actionButtonForwardNex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54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Instruksional</a:t>
            </a:r>
            <a:r>
              <a:rPr lang="en-US" dirty="0" smtClean="0"/>
              <a:t> </a:t>
            </a:r>
            <a:r>
              <a:rPr lang="en-US" dirty="0" err="1" smtClean="0"/>
              <a:t>Khusus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04800" y="1752600"/>
            <a:ext cx="80772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Arial" pitchFamily="34" charset="0"/>
              <a:buChar char="•"/>
            </a:pPr>
            <a:r>
              <a:rPr lang="en-US" sz="2800" dirty="0" err="1" smtClean="0"/>
              <a:t>Mahasiswa</a:t>
            </a:r>
            <a:r>
              <a:rPr lang="en-US" sz="2800" dirty="0" smtClean="0"/>
              <a:t> </a:t>
            </a:r>
            <a:r>
              <a:rPr lang="en-US" sz="2800" dirty="0" err="1"/>
              <a:t>dapat</a:t>
            </a:r>
            <a:r>
              <a:rPr lang="en-US" sz="2800" dirty="0"/>
              <a:t> </a:t>
            </a:r>
            <a:r>
              <a:rPr lang="en-US" sz="2800" dirty="0" err="1"/>
              <a:t>menunjukkan</a:t>
            </a:r>
            <a:r>
              <a:rPr lang="en-US" sz="2800" dirty="0"/>
              <a:t> </a:t>
            </a:r>
            <a:r>
              <a:rPr lang="en-US" sz="2800" dirty="0" err="1"/>
              <a:t>bentuk</a:t>
            </a:r>
            <a:r>
              <a:rPr lang="en-US" sz="2800" dirty="0"/>
              <a:t> </a:t>
            </a:r>
            <a:r>
              <a:rPr lang="en-US" sz="2800" dirty="0" err="1"/>
              <a:t>kejahatan</a:t>
            </a:r>
            <a:r>
              <a:rPr lang="en-US" sz="2800" dirty="0"/>
              <a:t> di </a:t>
            </a:r>
            <a:r>
              <a:rPr lang="en-US" sz="2800" dirty="0" err="1"/>
              <a:t>dunia</a:t>
            </a:r>
            <a:r>
              <a:rPr lang="en-US" sz="2800" dirty="0"/>
              <a:t> </a:t>
            </a:r>
            <a:r>
              <a:rPr lang="en-US" sz="2800" dirty="0" err="1"/>
              <a:t>maya</a:t>
            </a:r>
            <a:r>
              <a:rPr lang="en-US" sz="2800" dirty="0"/>
              <a:t> </a:t>
            </a:r>
            <a:r>
              <a:rPr lang="en-US" sz="2800" dirty="0" err="1"/>
              <a:t>pada</a:t>
            </a:r>
            <a:r>
              <a:rPr lang="en-US" sz="2800" dirty="0"/>
              <a:t>  era modern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memberikan</a:t>
            </a:r>
            <a:r>
              <a:rPr lang="en-US" sz="2800" dirty="0"/>
              <a:t> </a:t>
            </a:r>
            <a:r>
              <a:rPr lang="en-US" sz="2800" dirty="0" err="1"/>
              <a:t>solusi</a:t>
            </a:r>
            <a:r>
              <a:rPr lang="en-US" sz="2800" dirty="0"/>
              <a:t> </a:t>
            </a:r>
            <a:r>
              <a:rPr lang="en-US" sz="2800" dirty="0" err="1"/>
              <a:t>tindakan</a:t>
            </a:r>
            <a:r>
              <a:rPr lang="en-US" sz="2800" dirty="0"/>
              <a:t> </a:t>
            </a:r>
            <a:r>
              <a:rPr lang="en-US" sz="2800" dirty="0" err="1"/>
              <a:t>pencegahan</a:t>
            </a:r>
            <a:r>
              <a:rPr lang="en-US" sz="2800" dirty="0"/>
              <a:t>.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en-US" sz="2800" dirty="0" err="1"/>
              <a:t>Mahasiswa</a:t>
            </a:r>
            <a:r>
              <a:rPr lang="en-US" sz="2800" dirty="0"/>
              <a:t> </a:t>
            </a:r>
            <a:r>
              <a:rPr lang="en-US" sz="2800" dirty="0" err="1"/>
              <a:t>dapat</a:t>
            </a:r>
            <a:r>
              <a:rPr lang="en-US" sz="2800" dirty="0"/>
              <a:t> </a:t>
            </a:r>
            <a:r>
              <a:rPr lang="en-US" sz="2800" dirty="0" err="1"/>
              <a:t>memberikan</a:t>
            </a:r>
            <a:r>
              <a:rPr lang="en-US" sz="2800" dirty="0"/>
              <a:t> </a:t>
            </a:r>
            <a:r>
              <a:rPr lang="en-US" sz="2800" dirty="0" err="1"/>
              <a:t>pemikiran-pemikiran</a:t>
            </a:r>
            <a:r>
              <a:rPr lang="en-US" sz="2800" dirty="0"/>
              <a:t> </a:t>
            </a:r>
            <a:r>
              <a:rPr lang="en-US" sz="2800" dirty="0" err="1"/>
              <a:t>sendiri</a:t>
            </a:r>
            <a:r>
              <a:rPr lang="en-US" sz="2800" dirty="0"/>
              <a:t> </a:t>
            </a:r>
            <a:r>
              <a:rPr lang="en-US" sz="2800" dirty="0" err="1"/>
              <a:t>tentang</a:t>
            </a:r>
            <a:r>
              <a:rPr lang="en-US" sz="2800" dirty="0"/>
              <a:t> </a:t>
            </a:r>
            <a:r>
              <a:rPr lang="en-US" sz="2800" dirty="0" err="1"/>
              <a:t>kejahatan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bagaimana</a:t>
            </a:r>
            <a:r>
              <a:rPr lang="en-US" sz="2800" dirty="0"/>
              <a:t> </a:t>
            </a:r>
            <a:r>
              <a:rPr lang="en-US" sz="2800" dirty="0" err="1"/>
              <a:t>pandangan</a:t>
            </a:r>
            <a:r>
              <a:rPr lang="en-US" sz="2800" dirty="0"/>
              <a:t> </a:t>
            </a:r>
            <a:r>
              <a:rPr lang="en-US" sz="2800" dirty="0" err="1" smtClean="0"/>
              <a:t>etika</a:t>
            </a:r>
            <a:r>
              <a:rPr lang="en-US" sz="2800" dirty="0" smtClean="0"/>
              <a:t> </a:t>
            </a:r>
            <a:r>
              <a:rPr lang="en-US" sz="2800" dirty="0" err="1"/>
              <a:t>hidup</a:t>
            </a:r>
            <a:r>
              <a:rPr lang="en-US" sz="2800" dirty="0"/>
              <a:t> </a:t>
            </a:r>
            <a:r>
              <a:rPr lang="en-US" sz="2800" dirty="0" err="1"/>
              <a:t>bermasyarakat</a:t>
            </a:r>
            <a:r>
              <a:rPr lang="en-US" sz="2800" dirty="0"/>
              <a:t>.</a:t>
            </a:r>
          </a:p>
          <a:p>
            <a:pPr marL="457200" indent="-457200">
              <a:buFont typeface="Arial" pitchFamily="34" charset="0"/>
              <a:buChar char="•"/>
            </a:pPr>
            <a:endParaRPr lang="en-US" sz="2800" dirty="0"/>
          </a:p>
        </p:txBody>
      </p:sp>
      <p:sp>
        <p:nvSpPr>
          <p:cNvPr id="5" name="Action Button: Forward or Next 4">
            <a:hlinkClick r:id="rId3" action="ppaction://hlinksldjump" highlightClick="1"/>
          </p:cNvPr>
          <p:cNvSpPr/>
          <p:nvPr/>
        </p:nvSpPr>
        <p:spPr>
          <a:xfrm>
            <a:off x="6248400" y="6019800"/>
            <a:ext cx="762000" cy="533400"/>
          </a:xfrm>
          <a:prstGeom prst="actionButtonForwardNex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854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Referensi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dirty="0" err="1"/>
              <a:t>Sunarto</a:t>
            </a:r>
            <a:r>
              <a:rPr lang="en-US" dirty="0"/>
              <a:t>, </a:t>
            </a:r>
            <a:r>
              <a:rPr lang="en-US" dirty="0" err="1"/>
              <a:t>Kamanto</a:t>
            </a:r>
            <a:r>
              <a:rPr lang="en-US" dirty="0"/>
              <a:t>; </a:t>
            </a:r>
            <a:r>
              <a:rPr lang="en-US" b="1" i="1" dirty="0" err="1"/>
              <a:t>Pengantar</a:t>
            </a:r>
            <a:r>
              <a:rPr lang="en-US" b="1" i="1" dirty="0"/>
              <a:t> </a:t>
            </a:r>
            <a:r>
              <a:rPr lang="en-US" b="1" i="1" dirty="0" err="1"/>
              <a:t>Sosiologi</a:t>
            </a:r>
            <a:r>
              <a:rPr lang="en-US" dirty="0"/>
              <a:t> (</a:t>
            </a:r>
            <a:r>
              <a:rPr lang="en-US" dirty="0" err="1"/>
              <a:t>Edisi</a:t>
            </a:r>
            <a:r>
              <a:rPr lang="en-US" dirty="0"/>
              <a:t> </a:t>
            </a:r>
            <a:r>
              <a:rPr lang="en-US" dirty="0" err="1"/>
              <a:t>Revisi</a:t>
            </a:r>
            <a:r>
              <a:rPr lang="en-US" dirty="0"/>
              <a:t>),  Jakarta: </a:t>
            </a:r>
            <a:r>
              <a:rPr lang="en-US" dirty="0" err="1"/>
              <a:t>Lembaga</a:t>
            </a:r>
            <a:r>
              <a:rPr lang="en-US" dirty="0"/>
              <a:t> </a:t>
            </a:r>
            <a:r>
              <a:rPr lang="en-US" dirty="0" err="1"/>
              <a:t>Penerbit</a:t>
            </a:r>
            <a:r>
              <a:rPr lang="en-US" dirty="0"/>
              <a:t> FE </a:t>
            </a:r>
            <a:r>
              <a:rPr lang="en-US" dirty="0" err="1"/>
              <a:t>Universitas</a:t>
            </a:r>
            <a:r>
              <a:rPr lang="en-US" dirty="0"/>
              <a:t> Indonesia, </a:t>
            </a:r>
            <a:r>
              <a:rPr lang="en-US" dirty="0" smtClean="0"/>
              <a:t>2004,  </a:t>
            </a:r>
            <a:r>
              <a:rPr lang="en-US" dirty="0" err="1"/>
              <a:t>hal</a:t>
            </a:r>
            <a:r>
              <a:rPr lang="en-US" dirty="0"/>
              <a:t> 175 – 186</a:t>
            </a:r>
          </a:p>
          <a:p>
            <a:endParaRPr lang="en-US" dirty="0"/>
          </a:p>
          <a:p>
            <a:pPr lvl="0"/>
            <a:r>
              <a:rPr lang="en-US" dirty="0"/>
              <a:t>Andersen, Margaret, L; Taylor, Howard, F; </a:t>
            </a:r>
            <a:r>
              <a:rPr lang="en-US" b="1" i="1" dirty="0"/>
              <a:t>Sociology</a:t>
            </a:r>
            <a:r>
              <a:rPr lang="en-US" dirty="0"/>
              <a:t>, USA : Thomson Learning, </a:t>
            </a:r>
            <a:r>
              <a:rPr lang="en-US" dirty="0" err="1"/>
              <a:t>Inc</a:t>
            </a:r>
            <a:r>
              <a:rPr lang="en-US" dirty="0"/>
              <a:t>, </a:t>
            </a:r>
            <a:r>
              <a:rPr lang="en-US" dirty="0" smtClean="0"/>
              <a:t>2005, </a:t>
            </a:r>
            <a:r>
              <a:rPr lang="en-US" dirty="0" err="1"/>
              <a:t>hal</a:t>
            </a:r>
            <a:r>
              <a:rPr lang="en-US" dirty="0"/>
              <a:t>. 148 – 180,  </a:t>
            </a:r>
            <a:r>
              <a:rPr lang="en-US" dirty="0" smtClean="0"/>
              <a:t>455</a:t>
            </a:r>
          </a:p>
          <a:p>
            <a:endParaRPr lang="en-US" dirty="0"/>
          </a:p>
          <a:p>
            <a:pPr lvl="0"/>
            <a:r>
              <a:rPr lang="en-US" dirty="0" err="1"/>
              <a:t>Setiadi</a:t>
            </a:r>
            <a:r>
              <a:rPr lang="en-US" dirty="0"/>
              <a:t>, </a:t>
            </a:r>
            <a:r>
              <a:rPr lang="en-US" dirty="0" err="1"/>
              <a:t>Elly</a:t>
            </a:r>
            <a:r>
              <a:rPr lang="en-US" dirty="0"/>
              <a:t>, M; </a:t>
            </a:r>
            <a:r>
              <a:rPr lang="en-US" dirty="0" err="1"/>
              <a:t>Kolip</a:t>
            </a:r>
            <a:r>
              <a:rPr lang="en-US" dirty="0"/>
              <a:t>, Usman; </a:t>
            </a:r>
            <a:r>
              <a:rPr lang="en-US" b="1" i="1" dirty="0" err="1"/>
              <a:t>Pengantar</a:t>
            </a:r>
            <a:r>
              <a:rPr lang="en-US" b="1" i="1" dirty="0"/>
              <a:t> </a:t>
            </a:r>
            <a:r>
              <a:rPr lang="en-US" b="1" i="1" dirty="0" err="1"/>
              <a:t>Sosiologi</a:t>
            </a:r>
            <a:r>
              <a:rPr lang="en-US" dirty="0"/>
              <a:t>, Jakarta : </a:t>
            </a:r>
            <a:r>
              <a:rPr lang="en-US" dirty="0" err="1"/>
              <a:t>Kencana</a:t>
            </a:r>
            <a:r>
              <a:rPr lang="en-US"/>
              <a:t>, </a:t>
            </a:r>
            <a:r>
              <a:rPr lang="en-US" smtClean="0"/>
              <a:t>2011, </a:t>
            </a:r>
            <a:r>
              <a:rPr lang="en-US" dirty="0" err="1"/>
              <a:t>hal</a:t>
            </a:r>
            <a:r>
              <a:rPr lang="en-US" dirty="0"/>
              <a:t>. 235 - 247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Action Button: Home 3">
            <a:hlinkClick r:id="rId2" action="ppaction://hlinksldjump" highlightClick="1"/>
          </p:cNvPr>
          <p:cNvSpPr/>
          <p:nvPr/>
        </p:nvSpPr>
        <p:spPr>
          <a:xfrm>
            <a:off x="7696200" y="5867400"/>
            <a:ext cx="762000" cy="685800"/>
          </a:xfrm>
          <a:prstGeom prst="actionButtonHom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911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Pengertian</a:t>
            </a:r>
            <a:endParaRPr lang="en-US" dirty="0"/>
          </a:p>
        </p:txBody>
      </p:sp>
      <p:pic>
        <p:nvPicPr>
          <p:cNvPr id="5" name="Picture 4" descr="Animasi-Bergerak-gif-kucing baca koran"/>
          <p:cNvPicPr>
            <a:picLocks noGrp="1" noChangeAspect="1"/>
          </p:cNvPicPr>
          <p:nvPr isPhoto="1"/>
        </p:nvPicPr>
        <p:blipFill>
          <a:blip r:embed="rId3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8600" y="2133600"/>
            <a:ext cx="1905000" cy="32766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Flowchart: Internal Storage 6"/>
          <p:cNvSpPr/>
          <p:nvPr/>
        </p:nvSpPr>
        <p:spPr>
          <a:xfrm>
            <a:off x="2286000" y="1143000"/>
            <a:ext cx="6858000" cy="5715000"/>
          </a:xfrm>
          <a:prstGeom prst="flowChartInternalStorag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just">
              <a:buBlip>
                <a:blip r:embed="rId4"/>
              </a:buBlip>
            </a:pPr>
            <a:r>
              <a:rPr lang="en-US" altLang="id-ID" sz="2000" dirty="0" err="1">
                <a:solidFill>
                  <a:srgbClr val="000000"/>
                </a:solidFill>
              </a:rPr>
              <a:t>Kejahatan</a:t>
            </a:r>
            <a:r>
              <a:rPr lang="en-US" altLang="id-ID" sz="2000" dirty="0">
                <a:solidFill>
                  <a:srgbClr val="000000"/>
                </a:solidFill>
              </a:rPr>
              <a:t>  </a:t>
            </a:r>
            <a:r>
              <a:rPr lang="en-US" altLang="id-ID" sz="2000" dirty="0" err="1">
                <a:solidFill>
                  <a:srgbClr val="000000"/>
                </a:solidFill>
              </a:rPr>
              <a:t>adalah</a:t>
            </a:r>
            <a:r>
              <a:rPr lang="en-US" altLang="id-ID" sz="2000" dirty="0">
                <a:solidFill>
                  <a:srgbClr val="000000"/>
                </a:solidFill>
              </a:rPr>
              <a:t>  </a:t>
            </a:r>
            <a:r>
              <a:rPr lang="en-US" altLang="id-ID" sz="2000" dirty="0" err="1">
                <a:solidFill>
                  <a:srgbClr val="000000"/>
                </a:solidFill>
              </a:rPr>
              <a:t>suatu</a:t>
            </a:r>
            <a:r>
              <a:rPr lang="en-US" altLang="id-ID" sz="2000" dirty="0">
                <a:solidFill>
                  <a:srgbClr val="000000"/>
                </a:solidFill>
              </a:rPr>
              <a:t>  </a:t>
            </a:r>
            <a:r>
              <a:rPr lang="en-US" altLang="id-ID" sz="2000" dirty="0" err="1">
                <a:solidFill>
                  <a:srgbClr val="000000"/>
                </a:solidFill>
              </a:rPr>
              <a:t>prilaku</a:t>
            </a:r>
            <a:r>
              <a:rPr lang="en-US" altLang="id-ID" sz="2000" dirty="0">
                <a:solidFill>
                  <a:srgbClr val="000000"/>
                </a:solidFill>
              </a:rPr>
              <a:t>, </a:t>
            </a:r>
            <a:r>
              <a:rPr lang="en-US" altLang="id-ID" sz="2000" dirty="0" err="1">
                <a:solidFill>
                  <a:srgbClr val="000000"/>
                </a:solidFill>
              </a:rPr>
              <a:t>tindakan</a:t>
            </a:r>
            <a:r>
              <a:rPr lang="en-US" altLang="id-ID" sz="2000" dirty="0">
                <a:solidFill>
                  <a:srgbClr val="000000"/>
                </a:solidFill>
              </a:rPr>
              <a:t>, </a:t>
            </a:r>
            <a:r>
              <a:rPr lang="en-US" altLang="id-ID" sz="2000" dirty="0" err="1">
                <a:solidFill>
                  <a:srgbClr val="000000"/>
                </a:solidFill>
              </a:rPr>
              <a:t>perbuatan</a:t>
            </a:r>
            <a:r>
              <a:rPr lang="en-US" altLang="id-ID" sz="2000" dirty="0">
                <a:solidFill>
                  <a:srgbClr val="000000"/>
                </a:solidFill>
              </a:rPr>
              <a:t> yang </a:t>
            </a:r>
            <a:r>
              <a:rPr lang="en-US" altLang="id-ID" sz="2000" dirty="0" err="1">
                <a:solidFill>
                  <a:srgbClr val="000000"/>
                </a:solidFill>
              </a:rPr>
              <a:t>melanggar</a:t>
            </a:r>
            <a:r>
              <a:rPr lang="en-US" altLang="id-ID" sz="2000" dirty="0">
                <a:solidFill>
                  <a:srgbClr val="000000"/>
                </a:solidFill>
              </a:rPr>
              <a:t> </a:t>
            </a:r>
            <a:r>
              <a:rPr lang="en-US" altLang="id-ID" sz="2000" dirty="0" err="1">
                <a:solidFill>
                  <a:srgbClr val="000000"/>
                </a:solidFill>
              </a:rPr>
              <a:t>ketentuan</a:t>
            </a:r>
            <a:r>
              <a:rPr lang="en-US" altLang="id-ID" sz="2000" dirty="0">
                <a:solidFill>
                  <a:srgbClr val="000000"/>
                </a:solidFill>
              </a:rPr>
              <a:t> </a:t>
            </a:r>
            <a:r>
              <a:rPr lang="en-US" altLang="id-ID" sz="2000" dirty="0" err="1">
                <a:solidFill>
                  <a:srgbClr val="000000"/>
                </a:solidFill>
              </a:rPr>
              <a:t>hukum</a:t>
            </a:r>
            <a:r>
              <a:rPr lang="en-US" altLang="id-ID" sz="2000" dirty="0">
                <a:solidFill>
                  <a:srgbClr val="000000"/>
                </a:solidFill>
              </a:rPr>
              <a:t> </a:t>
            </a:r>
            <a:r>
              <a:rPr lang="en-US" altLang="id-ID" sz="2000" dirty="0" err="1">
                <a:solidFill>
                  <a:srgbClr val="000000"/>
                </a:solidFill>
              </a:rPr>
              <a:t>pidana</a:t>
            </a:r>
            <a:r>
              <a:rPr lang="en-US" altLang="id-ID" sz="2000" dirty="0" smtClean="0">
                <a:solidFill>
                  <a:srgbClr val="000000"/>
                </a:solidFill>
              </a:rPr>
              <a:t>.</a:t>
            </a:r>
          </a:p>
          <a:p>
            <a:pPr algn="just"/>
            <a:endParaRPr lang="en-US" altLang="id-ID" sz="2000" dirty="0">
              <a:solidFill>
                <a:srgbClr val="000000"/>
              </a:solidFill>
            </a:endParaRPr>
          </a:p>
          <a:p>
            <a:pPr algn="just"/>
            <a:r>
              <a:rPr lang="en-US" altLang="id-ID" sz="2000" b="1" dirty="0" err="1">
                <a:solidFill>
                  <a:srgbClr val="0070C0"/>
                </a:solidFill>
              </a:rPr>
              <a:t>Menurut</a:t>
            </a:r>
            <a:r>
              <a:rPr lang="en-US" altLang="id-ID" sz="2000" b="1" dirty="0">
                <a:solidFill>
                  <a:srgbClr val="0070C0"/>
                </a:solidFill>
              </a:rPr>
              <a:t> </a:t>
            </a:r>
            <a:r>
              <a:rPr lang="en-US" altLang="id-ID" sz="2000" b="1" dirty="0" err="1">
                <a:solidFill>
                  <a:srgbClr val="0070C0"/>
                </a:solidFill>
              </a:rPr>
              <a:t>Bemmelem</a:t>
            </a:r>
            <a:r>
              <a:rPr lang="en-US" altLang="id-ID" sz="2000" b="1" dirty="0">
                <a:solidFill>
                  <a:srgbClr val="0070C0"/>
                </a:solidFill>
              </a:rPr>
              <a:t> </a:t>
            </a:r>
            <a:r>
              <a:rPr lang="en-US" altLang="id-ID" sz="2000" dirty="0">
                <a:solidFill>
                  <a:srgbClr val="000000"/>
                </a:solidFill>
              </a:rPr>
              <a:t>: </a:t>
            </a:r>
            <a:endParaRPr lang="en-US" altLang="id-ID" sz="2000" dirty="0" smtClean="0">
              <a:solidFill>
                <a:srgbClr val="000000"/>
              </a:solidFill>
            </a:endParaRPr>
          </a:p>
          <a:p>
            <a:pPr algn="just"/>
            <a:r>
              <a:rPr lang="en-US" altLang="id-ID" sz="2000" dirty="0" err="1" smtClean="0">
                <a:solidFill>
                  <a:srgbClr val="000000"/>
                </a:solidFill>
              </a:rPr>
              <a:t>Kejahatan</a:t>
            </a:r>
            <a:r>
              <a:rPr lang="en-US" altLang="id-ID" sz="2000" dirty="0" smtClean="0">
                <a:solidFill>
                  <a:srgbClr val="000000"/>
                </a:solidFill>
              </a:rPr>
              <a:t> </a:t>
            </a:r>
            <a:r>
              <a:rPr lang="en-US" altLang="id-ID" sz="2000" dirty="0" err="1">
                <a:solidFill>
                  <a:srgbClr val="000000"/>
                </a:solidFill>
              </a:rPr>
              <a:t>adalah</a:t>
            </a:r>
            <a:r>
              <a:rPr lang="en-US" altLang="id-ID" sz="2000" dirty="0">
                <a:solidFill>
                  <a:srgbClr val="000000"/>
                </a:solidFill>
              </a:rPr>
              <a:t> </a:t>
            </a:r>
            <a:r>
              <a:rPr lang="en-US" altLang="id-ID" sz="2000" dirty="0" err="1">
                <a:solidFill>
                  <a:srgbClr val="000000"/>
                </a:solidFill>
              </a:rPr>
              <a:t>suatu</a:t>
            </a:r>
            <a:r>
              <a:rPr lang="en-US" altLang="id-ID" sz="2000" dirty="0">
                <a:solidFill>
                  <a:srgbClr val="000000"/>
                </a:solidFill>
              </a:rPr>
              <a:t> </a:t>
            </a:r>
            <a:r>
              <a:rPr lang="en-US" altLang="id-ID" sz="2000" dirty="0" err="1">
                <a:solidFill>
                  <a:srgbClr val="000000"/>
                </a:solidFill>
              </a:rPr>
              <a:t>perbuatan</a:t>
            </a:r>
            <a:r>
              <a:rPr lang="en-US" altLang="id-ID" sz="2000" dirty="0">
                <a:solidFill>
                  <a:srgbClr val="000000"/>
                </a:solidFill>
              </a:rPr>
              <a:t> anti </a:t>
            </a:r>
            <a:r>
              <a:rPr lang="en-US" altLang="id-ID" sz="2000" dirty="0" err="1">
                <a:solidFill>
                  <a:srgbClr val="000000"/>
                </a:solidFill>
              </a:rPr>
              <a:t>sosial</a:t>
            </a:r>
            <a:r>
              <a:rPr lang="en-US" altLang="id-ID" sz="2000" dirty="0">
                <a:solidFill>
                  <a:srgbClr val="000000"/>
                </a:solidFill>
              </a:rPr>
              <a:t> yang </a:t>
            </a:r>
            <a:r>
              <a:rPr lang="en-US" altLang="id-ID" sz="2000" dirty="0" err="1">
                <a:solidFill>
                  <a:srgbClr val="000000"/>
                </a:solidFill>
              </a:rPr>
              <a:t>menimbulkan</a:t>
            </a:r>
            <a:r>
              <a:rPr lang="en-US" altLang="id-ID" sz="2000" dirty="0">
                <a:solidFill>
                  <a:srgbClr val="000000"/>
                </a:solidFill>
              </a:rPr>
              <a:t> </a:t>
            </a:r>
            <a:r>
              <a:rPr lang="en-US" altLang="id-ID" sz="2000" dirty="0" err="1">
                <a:solidFill>
                  <a:srgbClr val="000000"/>
                </a:solidFill>
              </a:rPr>
              <a:t>kerugian</a:t>
            </a:r>
            <a:r>
              <a:rPr lang="en-US" altLang="id-ID" sz="2000" dirty="0">
                <a:solidFill>
                  <a:srgbClr val="000000"/>
                </a:solidFill>
              </a:rPr>
              <a:t>, </a:t>
            </a:r>
            <a:r>
              <a:rPr lang="en-US" altLang="id-ID" sz="2000" dirty="0" err="1">
                <a:solidFill>
                  <a:srgbClr val="000000"/>
                </a:solidFill>
              </a:rPr>
              <a:t>ketidak-patutan</a:t>
            </a:r>
            <a:r>
              <a:rPr lang="en-US" altLang="id-ID" sz="2000" dirty="0">
                <a:solidFill>
                  <a:srgbClr val="000000"/>
                </a:solidFill>
              </a:rPr>
              <a:t> </a:t>
            </a:r>
            <a:r>
              <a:rPr lang="en-US" altLang="id-ID" sz="2000" dirty="0" err="1">
                <a:solidFill>
                  <a:srgbClr val="000000"/>
                </a:solidFill>
              </a:rPr>
              <a:t>dalam</a:t>
            </a:r>
            <a:r>
              <a:rPr lang="en-US" altLang="id-ID" sz="2000" dirty="0">
                <a:solidFill>
                  <a:srgbClr val="000000"/>
                </a:solidFill>
              </a:rPr>
              <a:t> </a:t>
            </a:r>
            <a:r>
              <a:rPr lang="en-US" altLang="id-ID" sz="2000" dirty="0" err="1">
                <a:solidFill>
                  <a:srgbClr val="000000"/>
                </a:solidFill>
              </a:rPr>
              <a:t>masyarakat</a:t>
            </a:r>
            <a:r>
              <a:rPr lang="en-US" altLang="id-ID" sz="2000" dirty="0">
                <a:solidFill>
                  <a:srgbClr val="000000"/>
                </a:solidFill>
              </a:rPr>
              <a:t> </a:t>
            </a:r>
            <a:r>
              <a:rPr lang="en-US" altLang="id-ID" sz="2000" dirty="0" err="1">
                <a:solidFill>
                  <a:srgbClr val="000000"/>
                </a:solidFill>
              </a:rPr>
              <a:t>sehingga</a:t>
            </a:r>
            <a:r>
              <a:rPr lang="en-US" altLang="id-ID" sz="2000" dirty="0">
                <a:solidFill>
                  <a:srgbClr val="000000"/>
                </a:solidFill>
              </a:rPr>
              <a:t> </a:t>
            </a:r>
            <a:r>
              <a:rPr lang="en-US" altLang="id-ID" sz="2000" dirty="0" err="1">
                <a:solidFill>
                  <a:srgbClr val="000000"/>
                </a:solidFill>
              </a:rPr>
              <a:t>menimbulkan</a:t>
            </a:r>
            <a:r>
              <a:rPr lang="en-US" altLang="id-ID" sz="2000" dirty="0">
                <a:solidFill>
                  <a:srgbClr val="000000"/>
                </a:solidFill>
              </a:rPr>
              <a:t> </a:t>
            </a:r>
            <a:r>
              <a:rPr lang="en-US" altLang="id-ID" sz="2000" dirty="0" err="1">
                <a:solidFill>
                  <a:srgbClr val="000000"/>
                </a:solidFill>
              </a:rPr>
              <a:t>kegelisahan</a:t>
            </a:r>
            <a:r>
              <a:rPr lang="en-US" altLang="id-ID" sz="2000" dirty="0">
                <a:solidFill>
                  <a:srgbClr val="000000"/>
                </a:solidFill>
              </a:rPr>
              <a:t> di </a:t>
            </a:r>
            <a:r>
              <a:rPr lang="en-US" altLang="id-ID" sz="2000" dirty="0" err="1">
                <a:solidFill>
                  <a:srgbClr val="000000"/>
                </a:solidFill>
              </a:rPr>
              <a:t>dalam</a:t>
            </a:r>
            <a:r>
              <a:rPr lang="en-US" altLang="id-ID" sz="2000" dirty="0">
                <a:solidFill>
                  <a:srgbClr val="000000"/>
                </a:solidFill>
              </a:rPr>
              <a:t> </a:t>
            </a:r>
            <a:r>
              <a:rPr lang="en-US" altLang="id-ID" sz="2000" dirty="0" err="1">
                <a:solidFill>
                  <a:srgbClr val="000000"/>
                </a:solidFill>
              </a:rPr>
              <a:t>masyarakat</a:t>
            </a:r>
            <a:r>
              <a:rPr lang="en-US" altLang="id-ID" sz="2000" dirty="0">
                <a:solidFill>
                  <a:srgbClr val="000000"/>
                </a:solidFill>
              </a:rPr>
              <a:t> </a:t>
            </a:r>
            <a:r>
              <a:rPr lang="en-US" altLang="id-ID" sz="2000" dirty="0" err="1">
                <a:solidFill>
                  <a:srgbClr val="000000"/>
                </a:solidFill>
              </a:rPr>
              <a:t>dan</a:t>
            </a:r>
            <a:r>
              <a:rPr lang="en-US" altLang="id-ID" sz="2000" dirty="0">
                <a:solidFill>
                  <a:srgbClr val="000000"/>
                </a:solidFill>
              </a:rPr>
              <a:t> </a:t>
            </a:r>
            <a:r>
              <a:rPr lang="en-US" altLang="id-ID" sz="2000" dirty="0" err="1">
                <a:solidFill>
                  <a:srgbClr val="000000"/>
                </a:solidFill>
              </a:rPr>
              <a:t>untuk</a:t>
            </a:r>
            <a:r>
              <a:rPr lang="en-US" altLang="id-ID" sz="2000" dirty="0">
                <a:solidFill>
                  <a:srgbClr val="000000"/>
                </a:solidFill>
              </a:rPr>
              <a:t> </a:t>
            </a:r>
            <a:r>
              <a:rPr lang="en-US" altLang="id-ID" sz="2000" dirty="0" err="1">
                <a:solidFill>
                  <a:srgbClr val="000000"/>
                </a:solidFill>
              </a:rPr>
              <a:t>menentramkan</a:t>
            </a:r>
            <a:r>
              <a:rPr lang="en-US" altLang="id-ID" sz="2000" dirty="0">
                <a:solidFill>
                  <a:srgbClr val="000000"/>
                </a:solidFill>
              </a:rPr>
              <a:t> </a:t>
            </a:r>
            <a:r>
              <a:rPr lang="en-US" altLang="id-ID" sz="2000" dirty="0" err="1">
                <a:solidFill>
                  <a:srgbClr val="000000"/>
                </a:solidFill>
              </a:rPr>
              <a:t>masyarakat</a:t>
            </a:r>
            <a:r>
              <a:rPr lang="en-US" altLang="id-ID" sz="2000" dirty="0">
                <a:solidFill>
                  <a:srgbClr val="000000"/>
                </a:solidFill>
              </a:rPr>
              <a:t>, </a:t>
            </a:r>
            <a:r>
              <a:rPr lang="en-US" altLang="id-ID" sz="2000" dirty="0" err="1">
                <a:solidFill>
                  <a:srgbClr val="000000"/>
                </a:solidFill>
              </a:rPr>
              <a:t>negara</a:t>
            </a:r>
            <a:r>
              <a:rPr lang="en-US" altLang="id-ID" sz="2000" dirty="0">
                <a:solidFill>
                  <a:srgbClr val="000000"/>
                </a:solidFill>
              </a:rPr>
              <a:t> </a:t>
            </a:r>
            <a:r>
              <a:rPr lang="en-US" altLang="id-ID" sz="2000" dirty="0" err="1">
                <a:solidFill>
                  <a:srgbClr val="000000"/>
                </a:solidFill>
              </a:rPr>
              <a:t>menjatuhkan</a:t>
            </a:r>
            <a:r>
              <a:rPr lang="en-US" altLang="id-ID" sz="2000" dirty="0">
                <a:solidFill>
                  <a:srgbClr val="000000"/>
                </a:solidFill>
              </a:rPr>
              <a:t> </a:t>
            </a:r>
            <a:r>
              <a:rPr lang="en-US" altLang="id-ID" sz="2000" dirty="0" err="1">
                <a:solidFill>
                  <a:srgbClr val="000000"/>
                </a:solidFill>
              </a:rPr>
              <a:t>hukuman</a:t>
            </a:r>
            <a:r>
              <a:rPr lang="en-US" altLang="id-ID" sz="2000" dirty="0">
                <a:solidFill>
                  <a:srgbClr val="000000"/>
                </a:solidFill>
              </a:rPr>
              <a:t> </a:t>
            </a:r>
            <a:r>
              <a:rPr lang="en-US" altLang="id-ID" sz="2000" dirty="0" err="1">
                <a:solidFill>
                  <a:srgbClr val="000000"/>
                </a:solidFill>
              </a:rPr>
              <a:t>kepada</a:t>
            </a:r>
            <a:r>
              <a:rPr lang="en-US" altLang="id-ID" sz="2000" dirty="0">
                <a:solidFill>
                  <a:srgbClr val="000000"/>
                </a:solidFill>
              </a:rPr>
              <a:t> </a:t>
            </a:r>
            <a:r>
              <a:rPr lang="en-US" altLang="id-ID" sz="2000" dirty="0" err="1">
                <a:solidFill>
                  <a:srgbClr val="000000"/>
                </a:solidFill>
              </a:rPr>
              <a:t>penjahat</a:t>
            </a:r>
            <a:r>
              <a:rPr lang="en-US" altLang="id-ID" sz="2000" dirty="0" smtClean="0">
                <a:solidFill>
                  <a:srgbClr val="000000"/>
                </a:solidFill>
              </a:rPr>
              <a:t>.</a:t>
            </a:r>
          </a:p>
          <a:p>
            <a:pPr algn="just"/>
            <a:endParaRPr lang="en-US" altLang="id-ID" sz="2000" dirty="0">
              <a:solidFill>
                <a:srgbClr val="000000"/>
              </a:solidFill>
            </a:endParaRPr>
          </a:p>
          <a:p>
            <a:pPr marL="342900" indent="-342900" algn="just">
              <a:buFont typeface="Wingdings" pitchFamily="2" charset="2"/>
              <a:buChar char="v"/>
            </a:pPr>
            <a:r>
              <a:rPr lang="en-US" altLang="id-ID" sz="2000" dirty="0" smtClean="0">
                <a:solidFill>
                  <a:srgbClr val="000000"/>
                </a:solidFill>
              </a:rPr>
              <a:t>Ada 3 </a:t>
            </a:r>
            <a:r>
              <a:rPr lang="en-US" altLang="id-ID" sz="2000" dirty="0" err="1" smtClean="0">
                <a:solidFill>
                  <a:srgbClr val="000000"/>
                </a:solidFill>
              </a:rPr>
              <a:t>hal</a:t>
            </a:r>
            <a:r>
              <a:rPr lang="en-US" altLang="id-ID" sz="2000" dirty="0" smtClean="0">
                <a:solidFill>
                  <a:srgbClr val="000000"/>
                </a:solidFill>
              </a:rPr>
              <a:t> agar </a:t>
            </a:r>
            <a:r>
              <a:rPr lang="en-US" altLang="id-ID" sz="2000" dirty="0" err="1" smtClean="0">
                <a:solidFill>
                  <a:srgbClr val="000000"/>
                </a:solidFill>
              </a:rPr>
              <a:t>dapat</a:t>
            </a:r>
            <a:r>
              <a:rPr lang="en-US" altLang="id-ID" sz="2000" dirty="0" smtClean="0">
                <a:solidFill>
                  <a:srgbClr val="000000"/>
                </a:solidFill>
              </a:rPr>
              <a:t> </a:t>
            </a:r>
            <a:r>
              <a:rPr lang="en-US" altLang="id-ID" sz="2000" dirty="0" err="1" smtClean="0">
                <a:solidFill>
                  <a:srgbClr val="000000"/>
                </a:solidFill>
              </a:rPr>
              <a:t>memenuhi</a:t>
            </a:r>
            <a:r>
              <a:rPr lang="en-US" altLang="id-ID" sz="2000" dirty="0" smtClean="0">
                <a:solidFill>
                  <a:srgbClr val="000000"/>
                </a:solidFill>
              </a:rPr>
              <a:t> </a:t>
            </a:r>
            <a:r>
              <a:rPr lang="en-US" altLang="id-ID" sz="2000" dirty="0" err="1" smtClean="0">
                <a:solidFill>
                  <a:srgbClr val="000000"/>
                </a:solidFill>
              </a:rPr>
              <a:t>unsur</a:t>
            </a:r>
            <a:r>
              <a:rPr lang="en-US" altLang="id-ID" sz="2000" dirty="0" smtClean="0">
                <a:solidFill>
                  <a:srgbClr val="000000"/>
                </a:solidFill>
              </a:rPr>
              <a:t> </a:t>
            </a:r>
            <a:r>
              <a:rPr lang="en-US" altLang="id-ID" sz="2000" dirty="0" err="1" smtClean="0">
                <a:solidFill>
                  <a:srgbClr val="000000"/>
                </a:solidFill>
              </a:rPr>
              <a:t>kejahatan</a:t>
            </a:r>
            <a:r>
              <a:rPr lang="en-US" altLang="id-ID" sz="2000" dirty="0" smtClean="0">
                <a:solidFill>
                  <a:srgbClr val="000000"/>
                </a:solidFill>
              </a:rPr>
              <a:t> :</a:t>
            </a:r>
          </a:p>
          <a:p>
            <a:pPr marL="342900" indent="-342900" algn="just">
              <a:buBlip>
                <a:blip r:embed="rId5"/>
              </a:buBlip>
            </a:pPr>
            <a:r>
              <a:rPr lang="en-US" altLang="id-ID" sz="2000" dirty="0" err="1" smtClean="0">
                <a:solidFill>
                  <a:srgbClr val="000000"/>
                </a:solidFill>
              </a:rPr>
              <a:t>Prilaku</a:t>
            </a:r>
            <a:r>
              <a:rPr lang="en-US" altLang="id-ID" sz="2000" dirty="0" smtClean="0">
                <a:solidFill>
                  <a:srgbClr val="000000"/>
                </a:solidFill>
              </a:rPr>
              <a:t>, </a:t>
            </a:r>
            <a:r>
              <a:rPr lang="en-US" altLang="id-ID" sz="2000" dirty="0" err="1" smtClean="0">
                <a:solidFill>
                  <a:srgbClr val="000000"/>
                </a:solidFill>
              </a:rPr>
              <a:t>perbuatan</a:t>
            </a:r>
            <a:r>
              <a:rPr lang="en-US" altLang="id-ID" sz="2000" dirty="0" smtClean="0">
                <a:solidFill>
                  <a:srgbClr val="000000"/>
                </a:solidFill>
              </a:rPr>
              <a:t> </a:t>
            </a:r>
            <a:r>
              <a:rPr lang="en-US" altLang="id-ID" sz="2000" dirty="0" err="1" smtClean="0">
                <a:solidFill>
                  <a:srgbClr val="000000"/>
                </a:solidFill>
              </a:rPr>
              <a:t>jahat</a:t>
            </a:r>
            <a:endParaRPr lang="en-US" altLang="id-ID" sz="2000" dirty="0" smtClean="0">
              <a:solidFill>
                <a:srgbClr val="000000"/>
              </a:solidFill>
            </a:endParaRPr>
          </a:p>
          <a:p>
            <a:pPr marL="342900" indent="-342900" algn="just">
              <a:buBlip>
                <a:blip r:embed="rId5"/>
              </a:buBlip>
            </a:pPr>
            <a:r>
              <a:rPr lang="en-US" altLang="id-ID" sz="2000" dirty="0" err="1" smtClean="0">
                <a:solidFill>
                  <a:srgbClr val="000000"/>
                </a:solidFill>
              </a:rPr>
              <a:t>Menimbulkan</a:t>
            </a:r>
            <a:r>
              <a:rPr lang="en-US" altLang="id-ID" sz="2000" dirty="0" smtClean="0">
                <a:solidFill>
                  <a:srgbClr val="000000"/>
                </a:solidFill>
              </a:rPr>
              <a:t> </a:t>
            </a:r>
            <a:r>
              <a:rPr lang="en-US" altLang="id-ID" sz="2000" dirty="0" err="1" smtClean="0">
                <a:solidFill>
                  <a:srgbClr val="000000"/>
                </a:solidFill>
              </a:rPr>
              <a:t>korban</a:t>
            </a:r>
            <a:endParaRPr lang="en-US" altLang="id-ID" sz="2000" dirty="0" smtClean="0">
              <a:solidFill>
                <a:srgbClr val="000000"/>
              </a:solidFill>
            </a:endParaRPr>
          </a:p>
          <a:p>
            <a:pPr marL="342900" indent="-342900" algn="just">
              <a:buBlip>
                <a:blip r:embed="rId5"/>
              </a:buBlip>
            </a:pPr>
            <a:r>
              <a:rPr lang="en-US" altLang="id-ID" sz="2000" dirty="0" err="1" smtClean="0">
                <a:solidFill>
                  <a:srgbClr val="000000"/>
                </a:solidFill>
              </a:rPr>
              <a:t>Melanggar</a:t>
            </a:r>
            <a:r>
              <a:rPr lang="en-US" altLang="id-ID" sz="2000" dirty="0" smtClean="0">
                <a:solidFill>
                  <a:srgbClr val="000000"/>
                </a:solidFill>
              </a:rPr>
              <a:t> </a:t>
            </a:r>
            <a:r>
              <a:rPr lang="en-US" altLang="id-ID" sz="2000" dirty="0" err="1" smtClean="0">
                <a:solidFill>
                  <a:srgbClr val="000000"/>
                </a:solidFill>
              </a:rPr>
              <a:t>hukum</a:t>
            </a:r>
            <a:r>
              <a:rPr lang="en-US" altLang="id-ID" sz="2000" dirty="0" smtClean="0">
                <a:solidFill>
                  <a:srgbClr val="000000"/>
                </a:solidFill>
              </a:rPr>
              <a:t> </a:t>
            </a:r>
            <a:r>
              <a:rPr lang="en-US" altLang="id-ID" sz="2000" dirty="0" err="1" smtClean="0">
                <a:solidFill>
                  <a:srgbClr val="000000"/>
                </a:solidFill>
              </a:rPr>
              <a:t>pidana</a:t>
            </a:r>
            <a:endParaRPr lang="en-US" altLang="id-ID" sz="2000" dirty="0" smtClean="0">
              <a:solidFill>
                <a:srgbClr val="000000"/>
              </a:solidFill>
            </a:endParaRPr>
          </a:p>
          <a:p>
            <a:pPr marL="342900" indent="-342900" algn="just">
              <a:buBlip>
                <a:blip r:embed="rId5"/>
              </a:buBlip>
            </a:pPr>
            <a:endParaRPr lang="en-US" altLang="id-ID" sz="2000" dirty="0">
              <a:solidFill>
                <a:srgbClr val="000000"/>
              </a:solidFill>
            </a:endParaRPr>
          </a:p>
        </p:txBody>
      </p:sp>
      <p:sp>
        <p:nvSpPr>
          <p:cNvPr id="8" name="Cloud 7"/>
          <p:cNvSpPr/>
          <p:nvPr/>
        </p:nvSpPr>
        <p:spPr>
          <a:xfrm>
            <a:off x="762000" y="1066800"/>
            <a:ext cx="2286000" cy="1524000"/>
          </a:xfrm>
          <a:prstGeom prst="cloud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bg1"/>
                </a:solidFill>
              </a:rPr>
              <a:t>Apa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itu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kejahatan</a:t>
            </a:r>
            <a:r>
              <a:rPr lang="en-US" dirty="0" smtClean="0">
                <a:solidFill>
                  <a:schemeClr val="bg1"/>
                </a:solidFill>
              </a:rPr>
              <a:t>???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Action Button: Home 2">
            <a:hlinkClick r:id="rId6" action="ppaction://hlinksldjump" highlightClick="1"/>
          </p:cNvPr>
          <p:cNvSpPr/>
          <p:nvPr/>
        </p:nvSpPr>
        <p:spPr>
          <a:xfrm>
            <a:off x="8305800" y="6096000"/>
            <a:ext cx="838200" cy="762000"/>
          </a:xfrm>
          <a:prstGeom prst="actionButtonHom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237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id-ID" dirty="0" err="1"/>
              <a:t>Teori</a:t>
            </a:r>
            <a:r>
              <a:rPr lang="en-US" altLang="id-ID" dirty="0"/>
              <a:t> </a:t>
            </a:r>
            <a:r>
              <a:rPr lang="en-US" altLang="id-ID" dirty="0" err="1"/>
              <a:t>t</a:t>
            </a:r>
            <a:r>
              <a:rPr lang="en-US" altLang="id-ID" dirty="0" err="1" smtClean="0"/>
              <a:t>entang</a:t>
            </a:r>
            <a:r>
              <a:rPr lang="en-US" altLang="id-ID" dirty="0" smtClean="0"/>
              <a:t> </a:t>
            </a:r>
            <a:r>
              <a:rPr lang="en-US" altLang="id-ID" dirty="0" err="1"/>
              <a:t>Kejahatan</a:t>
            </a:r>
            <a:endParaRPr lang="en-US" dirty="0"/>
          </a:p>
        </p:txBody>
      </p:sp>
      <p:sp>
        <p:nvSpPr>
          <p:cNvPr id="7" name="Flowchart: Internal Storage 6"/>
          <p:cNvSpPr/>
          <p:nvPr/>
        </p:nvSpPr>
        <p:spPr>
          <a:xfrm>
            <a:off x="3886200" y="1447800"/>
            <a:ext cx="4343400" cy="5029200"/>
          </a:xfrm>
          <a:prstGeom prst="flowChartInternalStorag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buBlip>
                <a:blip r:embed="rId3"/>
              </a:buBlip>
            </a:pPr>
            <a:r>
              <a:rPr lang="en-US" altLang="id-ID" sz="2400" dirty="0" err="1"/>
              <a:t>Teori</a:t>
            </a:r>
            <a:r>
              <a:rPr lang="en-US" altLang="id-ID" sz="2400" dirty="0"/>
              <a:t> </a:t>
            </a:r>
            <a:r>
              <a:rPr lang="en-US" altLang="id-ID" sz="2400" dirty="0" err="1"/>
              <a:t>ini</a:t>
            </a:r>
            <a:r>
              <a:rPr lang="en-US" altLang="id-ID" sz="2400" dirty="0"/>
              <a:t> </a:t>
            </a:r>
            <a:r>
              <a:rPr lang="en-US" altLang="id-ID" sz="2400" dirty="0" err="1"/>
              <a:t>menyatakan</a:t>
            </a:r>
            <a:r>
              <a:rPr lang="en-US" altLang="id-ID" sz="2400" dirty="0"/>
              <a:t> </a:t>
            </a:r>
            <a:r>
              <a:rPr lang="en-US" altLang="id-ID" sz="2400" dirty="0" err="1"/>
              <a:t>kriminalitas</a:t>
            </a:r>
            <a:r>
              <a:rPr lang="en-US" altLang="id-ID" sz="2400" dirty="0"/>
              <a:t> sebagai </a:t>
            </a:r>
            <a:r>
              <a:rPr lang="en-US" altLang="id-ID" sz="2400" dirty="0" err="1"/>
              <a:t>perbuatan</a:t>
            </a:r>
            <a:r>
              <a:rPr lang="en-US" altLang="id-ID" sz="2400" dirty="0"/>
              <a:t> </a:t>
            </a:r>
            <a:r>
              <a:rPr lang="en-US" altLang="id-ID" sz="2400" dirty="0" err="1"/>
              <a:t>dosa</a:t>
            </a:r>
            <a:r>
              <a:rPr lang="en-US" altLang="id-ID" sz="2400" dirty="0"/>
              <a:t> yang </a:t>
            </a:r>
            <a:r>
              <a:rPr lang="en-US" altLang="id-ID" sz="2400" dirty="0" err="1"/>
              <a:t>jahat</a:t>
            </a:r>
            <a:r>
              <a:rPr lang="en-US" altLang="id-ID" sz="2400" dirty="0"/>
              <a:t> </a:t>
            </a:r>
            <a:r>
              <a:rPr lang="en-US" altLang="id-ID" sz="2400" dirty="0" err="1"/>
              <a:t>sifatnya</a:t>
            </a:r>
            <a:r>
              <a:rPr lang="en-US" altLang="id-ID" sz="2400" dirty="0"/>
              <a:t>. </a:t>
            </a:r>
          </a:p>
          <a:p>
            <a:pPr algn="just">
              <a:buBlip>
                <a:blip r:embed="rId3"/>
              </a:buBlip>
            </a:pPr>
            <a:r>
              <a:rPr lang="en-US" altLang="id-ID" sz="2400" dirty="0" err="1"/>
              <a:t>Pandangan</a:t>
            </a:r>
            <a:r>
              <a:rPr lang="id-ID" altLang="id-ID" sz="2400" dirty="0"/>
              <a:t> </a:t>
            </a:r>
            <a:r>
              <a:rPr lang="en-US" altLang="id-ID" sz="2400" dirty="0" err="1"/>
              <a:t>ini</a:t>
            </a:r>
            <a:r>
              <a:rPr lang="id-ID" altLang="id-ID" sz="2400" dirty="0"/>
              <a:t> memberikan kesempatan kepada manusia untuk bertobat dengan cara mengikuti perintah yang terdapat dalam Kitab Suci.</a:t>
            </a:r>
            <a:endParaRPr lang="en-US" altLang="id-ID" sz="2400" dirty="0"/>
          </a:p>
        </p:txBody>
      </p:sp>
      <p:pic>
        <p:nvPicPr>
          <p:cNvPr id="11" name="Picture 10" descr="genesis kejatuhan manusia dlm kristen"/>
          <p:cNvPicPr>
            <a:picLocks noGrp="1" noChangeAspect="1"/>
          </p:cNvPicPr>
          <p:nvPr isPhoto="1"/>
        </p:nvPicPr>
        <p:blipFill>
          <a:blip r:embed="rId4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057400"/>
            <a:ext cx="2590800" cy="3810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Flowchart: Manual Input 11"/>
          <p:cNvSpPr/>
          <p:nvPr/>
        </p:nvSpPr>
        <p:spPr>
          <a:xfrm>
            <a:off x="152400" y="1600200"/>
            <a:ext cx="2209800" cy="685800"/>
          </a:xfrm>
          <a:prstGeom prst="flowChartManualInpu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d-ID" altLang="id-ID" sz="2000" b="1" dirty="0"/>
              <a:t>a. </a:t>
            </a:r>
            <a:r>
              <a:rPr lang="en-US" altLang="id-ID" sz="2000" b="1" dirty="0" err="1"/>
              <a:t>Teori</a:t>
            </a:r>
            <a:r>
              <a:rPr lang="en-US" altLang="id-ID" sz="2000" b="1" dirty="0"/>
              <a:t> </a:t>
            </a:r>
            <a:r>
              <a:rPr lang="en-US" altLang="id-ID" sz="2000" b="1" dirty="0" err="1"/>
              <a:t>Teologis</a:t>
            </a:r>
            <a:endParaRPr lang="en-US" altLang="id-ID" sz="2000" b="1" dirty="0"/>
          </a:p>
        </p:txBody>
      </p:sp>
      <p:sp>
        <p:nvSpPr>
          <p:cNvPr id="15" name="Heart 14"/>
          <p:cNvSpPr/>
          <p:nvPr/>
        </p:nvSpPr>
        <p:spPr>
          <a:xfrm>
            <a:off x="3733800" y="1219200"/>
            <a:ext cx="990600" cy="685800"/>
          </a:xfrm>
          <a:prstGeom prst="hear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Action Button: Forward or Next 2">
            <a:hlinkClick r:id="rId5" action="ppaction://hlinksldjump" highlightClick="1"/>
          </p:cNvPr>
          <p:cNvSpPr/>
          <p:nvPr/>
        </p:nvSpPr>
        <p:spPr>
          <a:xfrm>
            <a:off x="2590800" y="6019800"/>
            <a:ext cx="762000" cy="533400"/>
          </a:xfrm>
          <a:prstGeom prst="actionButtonForwardNex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347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erpikir"/>
          <p:cNvPicPr>
            <a:picLocks noGrp="1" noChangeAspect="1"/>
          </p:cNvPicPr>
          <p:nvPr isPhoto="1"/>
        </p:nvPicPr>
        <p:blipFill>
          <a:blip r:embed="rId3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1524000"/>
            <a:ext cx="3962400" cy="46482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ounded Rectangle 1"/>
          <p:cNvSpPr/>
          <p:nvPr/>
        </p:nvSpPr>
        <p:spPr>
          <a:xfrm>
            <a:off x="152400" y="533400"/>
            <a:ext cx="3886200" cy="5334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defRPr/>
            </a:pPr>
            <a:r>
              <a:rPr lang="id-ID" sz="2000" b="1" dirty="0">
                <a:ea typeface="ＭＳ Ｐゴシック" pitchFamily="34" charset="-128"/>
              </a:rPr>
              <a:t>b. </a:t>
            </a:r>
            <a:r>
              <a:rPr lang="en-US" sz="2000" b="1" dirty="0" err="1">
                <a:ea typeface="ＭＳ Ｐゴシック" pitchFamily="34" charset="-128"/>
              </a:rPr>
              <a:t>Teori</a:t>
            </a:r>
            <a:r>
              <a:rPr lang="en-US" sz="2000" b="1" dirty="0">
                <a:ea typeface="ＭＳ Ｐゴシック" pitchFamily="34" charset="-128"/>
              </a:rPr>
              <a:t> </a:t>
            </a:r>
            <a:r>
              <a:rPr lang="en-US" sz="2000" b="1" dirty="0" err="1">
                <a:ea typeface="ＭＳ Ｐゴシック" pitchFamily="34" charset="-128"/>
              </a:rPr>
              <a:t>Filsafat</a:t>
            </a:r>
            <a:r>
              <a:rPr lang="en-US" sz="2000" b="1" dirty="0">
                <a:ea typeface="ＭＳ Ｐゴシック" pitchFamily="34" charset="-128"/>
              </a:rPr>
              <a:t> </a:t>
            </a:r>
            <a:r>
              <a:rPr lang="en-US" sz="2000" b="1" dirty="0" err="1">
                <a:ea typeface="ＭＳ Ｐゴシック" pitchFamily="34" charset="-128"/>
              </a:rPr>
              <a:t>tentang</a:t>
            </a:r>
            <a:r>
              <a:rPr lang="en-US" sz="2000" b="1" dirty="0">
                <a:ea typeface="ＭＳ Ｐゴシック" pitchFamily="34" charset="-128"/>
              </a:rPr>
              <a:t> </a:t>
            </a:r>
            <a:r>
              <a:rPr lang="en-US" sz="2000" b="1" dirty="0" err="1">
                <a:ea typeface="ＭＳ Ｐゴシック" pitchFamily="34" charset="-128"/>
              </a:rPr>
              <a:t>manusia</a:t>
            </a:r>
            <a:endParaRPr lang="id-ID" sz="2000" b="1" dirty="0">
              <a:ea typeface="ＭＳ Ｐゴシック" pitchFamily="34" charset="-128"/>
            </a:endParaRPr>
          </a:p>
        </p:txBody>
      </p:sp>
      <p:sp>
        <p:nvSpPr>
          <p:cNvPr id="5" name="Oval 4"/>
          <p:cNvSpPr/>
          <p:nvPr/>
        </p:nvSpPr>
        <p:spPr>
          <a:xfrm>
            <a:off x="914400" y="1524000"/>
            <a:ext cx="4038600" cy="2209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defRPr/>
            </a:pPr>
            <a:r>
              <a:rPr lang="id-ID" dirty="0">
                <a:ea typeface="ＭＳ Ｐゴシック" pitchFamily="34" charset="-128"/>
              </a:rPr>
              <a:t>terjadi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dialektika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id-ID" dirty="0" smtClean="0">
                <a:ea typeface="ＭＳ Ｐゴシック" pitchFamily="34" charset="-128"/>
              </a:rPr>
              <a:t>didalam</a:t>
            </a: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en-US" dirty="0" err="1" smtClean="0">
                <a:ea typeface="ＭＳ Ｐゴシック" pitchFamily="34" charset="-128"/>
              </a:rPr>
              <a:t>pribadi</a:t>
            </a:r>
            <a:r>
              <a:rPr lang="en-US" dirty="0" smtClean="0">
                <a:ea typeface="ＭＳ Ｐゴシック" pitchFamily="34" charset="-128"/>
              </a:rPr>
              <a:t>/personal</a:t>
            </a:r>
            <a:r>
              <a:rPr lang="id-ID" dirty="0" smtClean="0">
                <a:ea typeface="ＭＳ Ｐゴシック" pitchFamily="34" charset="-128"/>
              </a:rPr>
              <a:t> </a:t>
            </a:r>
            <a:r>
              <a:rPr lang="id-ID" dirty="0">
                <a:ea typeface="ＭＳ Ｐゴシック" pitchFamily="34" charset="-128"/>
              </a:rPr>
              <a:t>secara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jasmani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dan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pribadi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rohani</a:t>
            </a:r>
            <a:r>
              <a:rPr lang="en-US" dirty="0">
                <a:ea typeface="ＭＳ Ｐゴシック" pitchFamily="34" charset="-128"/>
              </a:rPr>
              <a:t>. </a:t>
            </a:r>
            <a:r>
              <a:rPr lang="id-ID" dirty="0">
                <a:ea typeface="ＭＳ Ｐゴシック" pitchFamily="34" charset="-128"/>
              </a:rPr>
              <a:t> </a:t>
            </a:r>
            <a:endParaRPr lang="en-US" dirty="0">
              <a:ea typeface="ＭＳ Ｐゴシック" pitchFamily="34" charset="-128"/>
            </a:endParaRPr>
          </a:p>
        </p:txBody>
      </p:sp>
      <p:sp>
        <p:nvSpPr>
          <p:cNvPr id="7" name="Flowchart: Card 6"/>
          <p:cNvSpPr/>
          <p:nvPr/>
        </p:nvSpPr>
        <p:spPr>
          <a:xfrm>
            <a:off x="4572000" y="2133600"/>
            <a:ext cx="4267200" cy="3657600"/>
          </a:xfrm>
          <a:prstGeom prst="flowChartPunchedCard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defRPr/>
            </a:pPr>
            <a:r>
              <a:rPr lang="en-US" dirty="0" err="1" smtClean="0">
                <a:ea typeface="ＭＳ Ｐゴシック" pitchFamily="34" charset="-128"/>
              </a:rPr>
              <a:t>Penekanan</a:t>
            </a: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teori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ini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smtClean="0">
                <a:ea typeface="ＭＳ Ｐゴシック" pitchFamily="34" charset="-128"/>
              </a:rPr>
              <a:t>: </a:t>
            </a:r>
            <a:r>
              <a:rPr lang="en-US" dirty="0" err="1">
                <a:ea typeface="ＭＳ Ｐゴシック" pitchFamily="34" charset="-128"/>
              </a:rPr>
              <a:t>jiwa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akan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mendorong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manusia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kepada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perbuatan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baik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dan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 smtClean="0">
                <a:ea typeface="ＭＳ Ｐゴシック" pitchFamily="34" charset="-128"/>
              </a:rPr>
              <a:t>bersusila</a:t>
            </a:r>
            <a:r>
              <a:rPr lang="en-US" dirty="0">
                <a:ea typeface="ＭＳ Ｐゴシック" pitchFamily="34" charset="-128"/>
              </a:rPr>
              <a:t>, yang </a:t>
            </a:r>
            <a:r>
              <a:rPr lang="en-US" dirty="0" err="1">
                <a:ea typeface="ＭＳ Ｐゴシック" pitchFamily="34" charset="-128"/>
              </a:rPr>
              <a:t>akan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mengarahkan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manusia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pada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usaha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transendensi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dan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konstruksi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diri</a:t>
            </a:r>
            <a:r>
              <a:rPr lang="id-ID" dirty="0">
                <a:ea typeface="ＭＳ Ｐゴシック" pitchFamily="34" charset="-128"/>
              </a:rPr>
              <a:t>. </a:t>
            </a:r>
            <a:r>
              <a:rPr lang="en-US" dirty="0" err="1" smtClean="0">
                <a:ea typeface="ＭＳ Ｐゴシック" pitchFamily="34" charset="-128"/>
              </a:rPr>
              <a:t>Sehingga</a:t>
            </a:r>
            <a:r>
              <a:rPr lang="en-US" dirty="0" smtClean="0">
                <a:ea typeface="ＭＳ Ｐゴシック" pitchFamily="34" charset="-128"/>
              </a:rPr>
              <a:t> d</a:t>
            </a:r>
            <a:r>
              <a:rPr lang="id-ID" dirty="0" smtClean="0">
                <a:ea typeface="ＭＳ Ｐゴシック" pitchFamily="34" charset="-128"/>
              </a:rPr>
              <a:t>alam </a:t>
            </a:r>
            <a:r>
              <a:rPr lang="id-ID" dirty="0">
                <a:ea typeface="ＭＳ Ｐゴシック" pitchFamily="34" charset="-128"/>
              </a:rPr>
              <a:t>diri seseorang akan terjadi hubungan timbal-balik antara jasmani dan rohani sebagai kontrol atau penyelaras bagi tingkah laku manusia </a:t>
            </a: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id-ID" dirty="0" smtClean="0">
                <a:ea typeface="ＭＳ Ｐゴシック" pitchFamily="34" charset="-128"/>
              </a:rPr>
              <a:t>sebagai </a:t>
            </a:r>
            <a:r>
              <a:rPr lang="id-ID" dirty="0">
                <a:ea typeface="ＭＳ Ｐゴシック" pitchFamily="34" charset="-128"/>
              </a:rPr>
              <a:t>individu. </a:t>
            </a:r>
            <a:endParaRPr lang="en-US" dirty="0">
              <a:ea typeface="ＭＳ Ｐゴシック" pitchFamily="34" charset="-128"/>
            </a:endParaRPr>
          </a:p>
        </p:txBody>
      </p:sp>
      <p:sp>
        <p:nvSpPr>
          <p:cNvPr id="8" name="5-Point Star 7"/>
          <p:cNvSpPr/>
          <p:nvPr/>
        </p:nvSpPr>
        <p:spPr>
          <a:xfrm>
            <a:off x="4572000" y="2057400"/>
            <a:ext cx="914400" cy="685800"/>
          </a:xfrm>
          <a:prstGeom prst="star5">
            <a:avLst>
              <a:gd name="adj" fmla="val 11233"/>
              <a:gd name="hf" fmla="val 105146"/>
              <a:gd name="vf" fmla="val 11055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Action Button: Forward or Next 2">
            <a:hlinkClick r:id="rId4" action="ppaction://hlinksldjump" highlightClick="1"/>
          </p:cNvPr>
          <p:cNvSpPr/>
          <p:nvPr/>
        </p:nvSpPr>
        <p:spPr>
          <a:xfrm>
            <a:off x="6781800" y="6096000"/>
            <a:ext cx="685800" cy="609600"/>
          </a:xfrm>
          <a:prstGeom prst="actionButtonForwardNex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100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76600"/>
            <a:ext cx="2857500" cy="3200400"/>
          </a:xfrm>
        </p:spPr>
      </p:pic>
      <p:sp>
        <p:nvSpPr>
          <p:cNvPr id="5" name="Double Wave 4"/>
          <p:cNvSpPr/>
          <p:nvPr/>
        </p:nvSpPr>
        <p:spPr>
          <a:xfrm>
            <a:off x="304800" y="1143000"/>
            <a:ext cx="2590800" cy="914400"/>
          </a:xfrm>
          <a:prstGeom prst="doubleWave">
            <a:avLst>
              <a:gd name="adj1" fmla="val 6250"/>
              <a:gd name="adj2" fmla="val 1546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id-ID" b="1" dirty="0">
                <a:ea typeface="ＭＳ Ｐゴシック" pitchFamily="34" charset="-128"/>
              </a:rPr>
              <a:t>c. </a:t>
            </a:r>
            <a:r>
              <a:rPr lang="en-US" b="1" dirty="0" err="1">
                <a:ea typeface="ＭＳ Ｐゴシック" pitchFamily="34" charset="-128"/>
              </a:rPr>
              <a:t>Teori</a:t>
            </a:r>
            <a:r>
              <a:rPr lang="en-US" b="1" dirty="0">
                <a:ea typeface="ＭＳ Ｐゴシック" pitchFamily="34" charset="-128"/>
              </a:rPr>
              <a:t> </a:t>
            </a:r>
            <a:r>
              <a:rPr lang="en-US" b="1" dirty="0" err="1">
                <a:ea typeface="ＭＳ Ｐゴシック" pitchFamily="34" charset="-128"/>
              </a:rPr>
              <a:t>Kemauan</a:t>
            </a:r>
            <a:r>
              <a:rPr lang="en-US" b="1" dirty="0">
                <a:ea typeface="ＭＳ Ｐゴシック" pitchFamily="34" charset="-128"/>
              </a:rPr>
              <a:t> </a:t>
            </a:r>
            <a:r>
              <a:rPr lang="en-US" b="1" dirty="0" err="1">
                <a:ea typeface="ＭＳ Ｐゴシック" pitchFamily="34" charset="-128"/>
              </a:rPr>
              <a:t>Bebas</a:t>
            </a:r>
            <a:r>
              <a:rPr lang="en-US" b="1" dirty="0">
                <a:ea typeface="ＭＳ Ｐゴシック" pitchFamily="34" charset="-128"/>
              </a:rPr>
              <a:t> </a:t>
            </a:r>
          </a:p>
        </p:txBody>
      </p:sp>
      <p:sp>
        <p:nvSpPr>
          <p:cNvPr id="6" name="Cloud Callout 5"/>
          <p:cNvSpPr/>
          <p:nvPr/>
        </p:nvSpPr>
        <p:spPr>
          <a:xfrm>
            <a:off x="4191000" y="1066800"/>
            <a:ext cx="4953000" cy="3200400"/>
          </a:xfrm>
          <a:prstGeom prst="cloudCallout">
            <a:avLst>
              <a:gd name="adj1" fmla="val -75013"/>
              <a:gd name="adj2" fmla="val 27149"/>
            </a:avLst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 err="1">
                <a:ea typeface="ＭＳ Ｐゴシック" pitchFamily="34" charset="-128"/>
              </a:rPr>
              <a:t>manusia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itu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bisa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bebas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berbuat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menurut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kemauannya</a:t>
            </a:r>
            <a:r>
              <a:rPr lang="en-US" dirty="0">
                <a:ea typeface="ＭＳ Ｐゴシック" pitchFamily="34" charset="-128"/>
              </a:rPr>
              <a:t>. </a:t>
            </a:r>
            <a:r>
              <a:rPr lang="en-US" dirty="0" err="1">
                <a:ea typeface="ＭＳ Ｐゴシック" pitchFamily="34" charset="-128"/>
              </a:rPr>
              <a:t>Namun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tetap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diatur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dan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ditekan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oleh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hukum</a:t>
            </a:r>
            <a:r>
              <a:rPr lang="en-US" dirty="0">
                <a:ea typeface="ＭＳ Ｐゴシック" pitchFamily="34" charset="-128"/>
              </a:rPr>
              <a:t>, </a:t>
            </a:r>
            <a:r>
              <a:rPr lang="en-US" dirty="0" err="1">
                <a:ea typeface="ＭＳ Ｐゴシック" pitchFamily="34" charset="-128"/>
              </a:rPr>
              <a:t>norma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sosial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dan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err="1">
                <a:ea typeface="ＭＳ Ｐゴシック" pitchFamily="34" charset="-128"/>
              </a:rPr>
              <a:t>pendidikan</a:t>
            </a:r>
            <a:endParaRPr lang="en-US" dirty="0"/>
          </a:p>
        </p:txBody>
      </p:sp>
      <p:sp>
        <p:nvSpPr>
          <p:cNvPr id="8" name="Plus 7"/>
          <p:cNvSpPr/>
          <p:nvPr/>
        </p:nvSpPr>
        <p:spPr>
          <a:xfrm>
            <a:off x="16565" y="2971800"/>
            <a:ext cx="914400" cy="914400"/>
          </a:xfrm>
          <a:prstGeom prst="mathPlus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Multiply 8"/>
          <p:cNvSpPr/>
          <p:nvPr/>
        </p:nvSpPr>
        <p:spPr>
          <a:xfrm>
            <a:off x="-152400" y="3733800"/>
            <a:ext cx="914400" cy="914400"/>
          </a:xfrm>
          <a:prstGeom prst="mathMultiply">
            <a:avLst>
              <a:gd name="adj1" fmla="val 14824"/>
            </a:avLst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ivision 9"/>
          <p:cNvSpPr/>
          <p:nvPr/>
        </p:nvSpPr>
        <p:spPr>
          <a:xfrm>
            <a:off x="1905000" y="3048000"/>
            <a:ext cx="914400" cy="914400"/>
          </a:xfrm>
          <a:prstGeom prst="mathDivid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Not Equal 10"/>
          <p:cNvSpPr/>
          <p:nvPr/>
        </p:nvSpPr>
        <p:spPr>
          <a:xfrm>
            <a:off x="2438400" y="4038600"/>
            <a:ext cx="914400" cy="609600"/>
          </a:xfrm>
          <a:prstGeom prst="mathNotEqua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Minus 11"/>
          <p:cNvSpPr/>
          <p:nvPr/>
        </p:nvSpPr>
        <p:spPr>
          <a:xfrm>
            <a:off x="990600" y="2819400"/>
            <a:ext cx="914400" cy="914400"/>
          </a:xfrm>
          <a:prstGeom prst="mathMinus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Action Button: Forward or Next 1">
            <a:hlinkClick r:id="rId4" action="ppaction://hlinksldjump" highlightClick="1"/>
          </p:cNvPr>
          <p:cNvSpPr/>
          <p:nvPr/>
        </p:nvSpPr>
        <p:spPr>
          <a:xfrm>
            <a:off x="7620000" y="6248400"/>
            <a:ext cx="914400" cy="609600"/>
          </a:xfrm>
          <a:prstGeom prst="actionButtonForwardNex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433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743200"/>
            <a:ext cx="1905000" cy="3333750"/>
          </a:xfrm>
          <a:prstGeom prst="rect">
            <a:avLst/>
          </a:prstGeom>
        </p:spPr>
      </p:pic>
      <p:sp>
        <p:nvSpPr>
          <p:cNvPr id="5" name="Flowchart: Terminator 4"/>
          <p:cNvSpPr/>
          <p:nvPr/>
        </p:nvSpPr>
        <p:spPr>
          <a:xfrm>
            <a:off x="-9940" y="1219200"/>
            <a:ext cx="2981739" cy="685800"/>
          </a:xfrm>
          <a:prstGeom prst="flowChartTerminator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d-ID" altLang="id-ID" sz="2000" b="1" dirty="0"/>
              <a:t>d. </a:t>
            </a:r>
            <a:r>
              <a:rPr lang="en-US" altLang="id-ID" sz="2000" b="1" dirty="0" err="1"/>
              <a:t>Teori</a:t>
            </a:r>
            <a:r>
              <a:rPr lang="en-US" altLang="id-ID" sz="2000" b="1" dirty="0"/>
              <a:t> </a:t>
            </a:r>
            <a:r>
              <a:rPr lang="en-US" altLang="id-ID" sz="2000" b="1" dirty="0" err="1"/>
              <a:t>Penyakit</a:t>
            </a:r>
            <a:r>
              <a:rPr lang="en-US" altLang="id-ID" sz="2000" b="1" dirty="0"/>
              <a:t>  </a:t>
            </a:r>
            <a:r>
              <a:rPr lang="en-US" altLang="id-ID" sz="2000" b="1" dirty="0" err="1"/>
              <a:t>Jiwa</a:t>
            </a:r>
            <a:endParaRPr lang="en-US" altLang="id-ID" sz="2000" b="1" dirty="0"/>
          </a:p>
        </p:txBody>
      </p:sp>
      <p:sp>
        <p:nvSpPr>
          <p:cNvPr id="6" name="Smiley Face 5"/>
          <p:cNvSpPr/>
          <p:nvPr/>
        </p:nvSpPr>
        <p:spPr>
          <a:xfrm>
            <a:off x="1676400" y="2286000"/>
            <a:ext cx="914400" cy="914400"/>
          </a:xfrm>
          <a:prstGeom prst="smileyFace">
            <a:avLst>
              <a:gd name="adj" fmla="val -4653"/>
            </a:avLst>
          </a:prstGeom>
          <a:solidFill>
            <a:srgbClr val="C0000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loud Callout 6"/>
          <p:cNvSpPr/>
          <p:nvPr/>
        </p:nvSpPr>
        <p:spPr>
          <a:xfrm>
            <a:off x="3429000" y="1066800"/>
            <a:ext cx="4419600" cy="1905000"/>
          </a:xfrm>
          <a:prstGeom prst="cloudCallout">
            <a:avLst>
              <a:gd name="adj1" fmla="val -65762"/>
              <a:gd name="adj2" fmla="val 56273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id-ID" dirty="0" err="1"/>
              <a:t>adanya</a:t>
            </a:r>
            <a:r>
              <a:rPr lang="en-US" altLang="id-ID" dirty="0"/>
              <a:t> </a:t>
            </a:r>
            <a:r>
              <a:rPr lang="en-US" altLang="id-ID" dirty="0" err="1"/>
              <a:t>kelainan-kelainan</a:t>
            </a:r>
            <a:r>
              <a:rPr lang="en-US" altLang="id-ID" dirty="0"/>
              <a:t> yang </a:t>
            </a:r>
            <a:r>
              <a:rPr lang="en-US" altLang="id-ID" dirty="0" err="1"/>
              <a:t>bersifat</a:t>
            </a:r>
            <a:r>
              <a:rPr lang="en-US" altLang="id-ID" dirty="0"/>
              <a:t> </a:t>
            </a:r>
            <a:r>
              <a:rPr lang="en-US" altLang="id-ID" dirty="0" err="1"/>
              <a:t>psikis</a:t>
            </a:r>
            <a:r>
              <a:rPr lang="en-US" altLang="id-ID" dirty="0"/>
              <a:t>, </a:t>
            </a:r>
            <a:r>
              <a:rPr lang="en-US" altLang="id-ID" dirty="0" err="1"/>
              <a:t>sehingga</a:t>
            </a:r>
            <a:r>
              <a:rPr lang="en-US" altLang="id-ID" dirty="0"/>
              <a:t> </a:t>
            </a:r>
            <a:r>
              <a:rPr lang="en-US" altLang="id-ID" dirty="0" err="1"/>
              <a:t>individu</a:t>
            </a:r>
            <a:r>
              <a:rPr lang="en-US" altLang="id-ID" dirty="0"/>
              <a:t> yang </a:t>
            </a:r>
            <a:r>
              <a:rPr lang="en-US" altLang="id-ID" dirty="0" err="1"/>
              <a:t>berkelainan</a:t>
            </a:r>
            <a:r>
              <a:rPr lang="en-US" altLang="id-ID" dirty="0"/>
              <a:t> </a:t>
            </a:r>
            <a:r>
              <a:rPr lang="en-US" altLang="id-ID" dirty="0" err="1"/>
              <a:t>ini</a:t>
            </a:r>
            <a:r>
              <a:rPr lang="en-US" altLang="id-ID" dirty="0"/>
              <a:t> </a:t>
            </a:r>
            <a:r>
              <a:rPr lang="en-US" altLang="id-ID" dirty="0" err="1"/>
              <a:t>sering</a:t>
            </a:r>
            <a:r>
              <a:rPr lang="en-US" altLang="id-ID" dirty="0"/>
              <a:t> </a:t>
            </a:r>
            <a:r>
              <a:rPr lang="en-US" altLang="id-ID" dirty="0" err="1"/>
              <a:t>melakukan</a:t>
            </a:r>
            <a:r>
              <a:rPr lang="en-US" altLang="id-ID" dirty="0"/>
              <a:t> </a:t>
            </a:r>
            <a:r>
              <a:rPr lang="en-US" altLang="id-ID" dirty="0" err="1"/>
              <a:t>kejahatan-kejahatan</a:t>
            </a:r>
            <a:endParaRPr lang="en-US" dirty="0"/>
          </a:p>
        </p:txBody>
      </p:sp>
      <p:sp>
        <p:nvSpPr>
          <p:cNvPr id="8" name="Horizontal Scroll 7"/>
          <p:cNvSpPr/>
          <p:nvPr/>
        </p:nvSpPr>
        <p:spPr>
          <a:xfrm>
            <a:off x="3200400" y="2514600"/>
            <a:ext cx="6096000" cy="4953000"/>
          </a:xfrm>
          <a:prstGeom prst="horizontalScroll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altLang="id-ID" dirty="0" err="1"/>
              <a:t>Penyakit</a:t>
            </a:r>
            <a:r>
              <a:rPr lang="en-US" altLang="id-ID" dirty="0"/>
              <a:t> </a:t>
            </a:r>
            <a:r>
              <a:rPr lang="en-US" altLang="id-ID" dirty="0" err="1"/>
              <a:t>jiwa</a:t>
            </a:r>
            <a:r>
              <a:rPr lang="en-US" altLang="id-ID" dirty="0"/>
              <a:t> </a:t>
            </a:r>
            <a:r>
              <a:rPr lang="en-US" altLang="id-ID" dirty="0" err="1"/>
              <a:t>tersebut</a:t>
            </a:r>
            <a:r>
              <a:rPr lang="en-US" altLang="id-ID" dirty="0"/>
              <a:t> </a:t>
            </a:r>
            <a:r>
              <a:rPr lang="en-US" altLang="id-ID" dirty="0" err="1"/>
              <a:t>berbentuk</a:t>
            </a:r>
            <a:r>
              <a:rPr lang="en-US" altLang="id-ID" dirty="0"/>
              <a:t> : </a:t>
            </a:r>
            <a:r>
              <a:rPr lang="en-US" altLang="id-ID" dirty="0" err="1"/>
              <a:t>psikopat</a:t>
            </a:r>
            <a:r>
              <a:rPr lang="en-US" altLang="id-ID" dirty="0"/>
              <a:t> </a:t>
            </a:r>
            <a:r>
              <a:rPr lang="en-US" altLang="id-ID" dirty="0" err="1"/>
              <a:t>dan</a:t>
            </a:r>
            <a:r>
              <a:rPr lang="en-US" altLang="id-ID" dirty="0"/>
              <a:t> </a:t>
            </a:r>
            <a:r>
              <a:rPr lang="en-US" altLang="id-ID" dirty="0" err="1"/>
              <a:t>defisiensi</a:t>
            </a:r>
            <a:r>
              <a:rPr lang="en-US" altLang="id-ID" dirty="0"/>
              <a:t> moral.</a:t>
            </a:r>
          </a:p>
          <a:p>
            <a:pPr algn="just"/>
            <a:r>
              <a:rPr lang="en-US" altLang="id-ID" dirty="0"/>
              <a:t>-</a:t>
            </a:r>
            <a:r>
              <a:rPr lang="en-US" altLang="id-ID" dirty="0" err="1"/>
              <a:t>Psikopat</a:t>
            </a:r>
            <a:r>
              <a:rPr lang="en-US" altLang="id-ID" dirty="0"/>
              <a:t> </a:t>
            </a:r>
            <a:r>
              <a:rPr lang="en-US" altLang="id-ID" dirty="0" smtClean="0"/>
              <a:t>: </a:t>
            </a:r>
            <a:r>
              <a:rPr lang="en-US" altLang="id-ID" dirty="0" err="1"/>
              <a:t>bentuk</a:t>
            </a:r>
            <a:r>
              <a:rPr lang="en-US" altLang="id-ID" dirty="0"/>
              <a:t> </a:t>
            </a:r>
            <a:r>
              <a:rPr lang="en-US" altLang="id-ID" dirty="0" err="1"/>
              <a:t>kekalutan</a:t>
            </a:r>
            <a:r>
              <a:rPr lang="en-US" altLang="id-ID" dirty="0"/>
              <a:t> mental </a:t>
            </a:r>
            <a:r>
              <a:rPr lang="en-US" altLang="id-ID" dirty="0" err="1" smtClean="0"/>
              <a:t>ditandai</a:t>
            </a:r>
            <a:r>
              <a:rPr lang="en-US" altLang="id-ID" dirty="0" smtClean="0"/>
              <a:t> </a:t>
            </a:r>
            <a:r>
              <a:rPr lang="en-US" altLang="id-ID" dirty="0" err="1"/>
              <a:t>dengan</a:t>
            </a:r>
            <a:r>
              <a:rPr lang="en-US" altLang="id-ID" dirty="0"/>
              <a:t> </a:t>
            </a:r>
            <a:r>
              <a:rPr lang="en-US" altLang="id-ID" dirty="0" err="1"/>
              <a:t>tidak</a:t>
            </a:r>
            <a:r>
              <a:rPr lang="en-US" altLang="id-ID" dirty="0"/>
              <a:t> </a:t>
            </a:r>
            <a:r>
              <a:rPr lang="en-US" altLang="id-ID" dirty="0" err="1"/>
              <a:t>adanya</a:t>
            </a:r>
            <a:r>
              <a:rPr lang="en-US" altLang="id-ID" dirty="0"/>
              <a:t> </a:t>
            </a:r>
            <a:r>
              <a:rPr lang="en-US" altLang="id-ID" dirty="0" err="1"/>
              <a:t>pengorganisasian</a:t>
            </a:r>
            <a:r>
              <a:rPr lang="en-US" altLang="id-ID" dirty="0"/>
              <a:t> </a:t>
            </a:r>
            <a:r>
              <a:rPr lang="en-US" altLang="id-ID" dirty="0" err="1"/>
              <a:t>dan</a:t>
            </a:r>
            <a:r>
              <a:rPr lang="en-US" altLang="id-ID" dirty="0"/>
              <a:t> </a:t>
            </a:r>
            <a:r>
              <a:rPr lang="en-US" altLang="id-ID" dirty="0" err="1" smtClean="0"/>
              <a:t>pengintegrasian</a:t>
            </a:r>
            <a:r>
              <a:rPr lang="en-US" altLang="id-ID" dirty="0" smtClean="0"/>
              <a:t> </a:t>
            </a:r>
            <a:r>
              <a:rPr lang="en-US" altLang="id-ID" dirty="0" err="1"/>
              <a:t>pribadi</a:t>
            </a:r>
            <a:r>
              <a:rPr lang="en-US" altLang="id-ID" dirty="0"/>
              <a:t>, </a:t>
            </a:r>
            <a:r>
              <a:rPr lang="en-US" altLang="id-ID" dirty="0" err="1"/>
              <a:t>tidak</a:t>
            </a:r>
            <a:r>
              <a:rPr lang="en-US" altLang="id-ID" dirty="0"/>
              <a:t> </a:t>
            </a:r>
            <a:r>
              <a:rPr lang="en-US" altLang="id-ID" dirty="0" err="1"/>
              <a:t>bisa</a:t>
            </a:r>
            <a:r>
              <a:rPr lang="en-US" altLang="id-ID" dirty="0"/>
              <a:t> </a:t>
            </a:r>
            <a:r>
              <a:rPr lang="en-US" altLang="id-ID" dirty="0" err="1"/>
              <a:t>bertanggung</a:t>
            </a:r>
            <a:r>
              <a:rPr lang="en-US" altLang="id-ID" dirty="0"/>
              <a:t> </a:t>
            </a:r>
            <a:r>
              <a:rPr lang="en-US" altLang="id-ID" dirty="0" err="1"/>
              <a:t>jawab</a:t>
            </a:r>
            <a:r>
              <a:rPr lang="en-US" altLang="id-ID" dirty="0"/>
              <a:t> </a:t>
            </a:r>
            <a:r>
              <a:rPr lang="en-US" altLang="id-ID" dirty="0" err="1"/>
              <a:t>secara</a:t>
            </a:r>
            <a:r>
              <a:rPr lang="en-US" altLang="id-ID" dirty="0"/>
              <a:t> moral </a:t>
            </a:r>
            <a:r>
              <a:rPr lang="en-US" altLang="id-ID" dirty="0" err="1"/>
              <a:t>dan</a:t>
            </a:r>
            <a:r>
              <a:rPr lang="en-US" altLang="id-ID" dirty="0"/>
              <a:t> </a:t>
            </a:r>
            <a:r>
              <a:rPr lang="en-US" altLang="id-ID" dirty="0" err="1"/>
              <a:t>selalu</a:t>
            </a:r>
            <a:r>
              <a:rPr lang="en-US" altLang="id-ID" dirty="0"/>
              <a:t> </a:t>
            </a:r>
            <a:r>
              <a:rPr lang="en-US" altLang="id-ID" dirty="0" err="1"/>
              <a:t>berkonflik</a:t>
            </a:r>
            <a:r>
              <a:rPr lang="en-US" altLang="id-ID" dirty="0"/>
              <a:t> </a:t>
            </a:r>
            <a:r>
              <a:rPr lang="en-US" altLang="id-ID" dirty="0" err="1"/>
              <a:t>dengan</a:t>
            </a:r>
            <a:r>
              <a:rPr lang="en-US" altLang="id-ID" dirty="0"/>
              <a:t> </a:t>
            </a:r>
            <a:r>
              <a:rPr lang="en-US" altLang="id-ID" dirty="0" err="1"/>
              <a:t>norma</a:t>
            </a:r>
            <a:r>
              <a:rPr lang="en-US" altLang="id-ID" dirty="0"/>
              <a:t> </a:t>
            </a:r>
            <a:r>
              <a:rPr lang="en-US" altLang="id-ID" dirty="0" err="1"/>
              <a:t>sosial</a:t>
            </a:r>
            <a:r>
              <a:rPr lang="en-US" altLang="id-ID" dirty="0"/>
              <a:t> </a:t>
            </a:r>
            <a:r>
              <a:rPr lang="en-US" altLang="id-ID" dirty="0" err="1"/>
              <a:t>serta</a:t>
            </a:r>
            <a:r>
              <a:rPr lang="en-US" altLang="id-ID" dirty="0"/>
              <a:t> </a:t>
            </a:r>
            <a:r>
              <a:rPr lang="en-US" altLang="id-ID" dirty="0" err="1"/>
              <a:t>hukum</a:t>
            </a:r>
            <a:r>
              <a:rPr lang="en-US" altLang="id-ID" dirty="0"/>
              <a:t> </a:t>
            </a:r>
            <a:r>
              <a:rPr lang="en-US" altLang="id-ID" dirty="0" err="1"/>
              <a:t>dan</a:t>
            </a:r>
            <a:r>
              <a:rPr lang="en-US" altLang="id-ID" dirty="0"/>
              <a:t> </a:t>
            </a:r>
            <a:r>
              <a:rPr lang="en-US" altLang="id-ID" dirty="0" err="1"/>
              <a:t>bersifat</a:t>
            </a:r>
            <a:r>
              <a:rPr lang="en-US" altLang="id-ID" dirty="0"/>
              <a:t> immoral</a:t>
            </a:r>
          </a:p>
          <a:p>
            <a:pPr algn="just"/>
            <a:r>
              <a:rPr lang="en-US" altLang="id-ID" dirty="0"/>
              <a:t>-</a:t>
            </a:r>
            <a:r>
              <a:rPr lang="en-US" altLang="id-ID" dirty="0" err="1"/>
              <a:t>Defisiensi</a:t>
            </a:r>
            <a:r>
              <a:rPr lang="en-US" altLang="id-ID" dirty="0"/>
              <a:t> moral </a:t>
            </a:r>
            <a:r>
              <a:rPr lang="en-US" altLang="id-ID" dirty="0" smtClean="0"/>
              <a:t>: </a:t>
            </a:r>
            <a:r>
              <a:rPr lang="en-US" altLang="id-ID" dirty="0" err="1"/>
              <a:t>individu</a:t>
            </a:r>
            <a:r>
              <a:rPr lang="en-US" altLang="id-ID" dirty="0"/>
              <a:t> yang </a:t>
            </a:r>
            <a:r>
              <a:rPr lang="en-US" altLang="id-ID" dirty="0" err="1"/>
              <a:t>hidupnya</a:t>
            </a:r>
            <a:r>
              <a:rPr lang="en-US" altLang="id-ID" dirty="0"/>
              <a:t> delinquent/</a:t>
            </a:r>
            <a:r>
              <a:rPr lang="en-US" altLang="id-ID" dirty="0" err="1"/>
              <a:t>jahat</a:t>
            </a:r>
            <a:r>
              <a:rPr lang="en-US" altLang="id-ID" dirty="0"/>
              <a:t>, </a:t>
            </a:r>
            <a:r>
              <a:rPr lang="en-US" altLang="id-ID" dirty="0" err="1"/>
              <a:t>selalu</a:t>
            </a:r>
            <a:r>
              <a:rPr lang="en-US" altLang="id-ID" dirty="0"/>
              <a:t> </a:t>
            </a:r>
            <a:r>
              <a:rPr lang="en-US" altLang="id-ID" dirty="0" err="1"/>
              <a:t>melakukan</a:t>
            </a:r>
            <a:r>
              <a:rPr lang="en-US" altLang="id-ID" dirty="0"/>
              <a:t> </a:t>
            </a:r>
            <a:r>
              <a:rPr lang="en-US" altLang="id-ID" dirty="0" err="1"/>
              <a:t>kejahatan</a:t>
            </a:r>
            <a:r>
              <a:rPr lang="en-US" altLang="id-ID" dirty="0"/>
              <a:t> </a:t>
            </a:r>
            <a:r>
              <a:rPr lang="en-US" altLang="id-ID" dirty="0" err="1"/>
              <a:t>dan</a:t>
            </a:r>
            <a:r>
              <a:rPr lang="en-US" altLang="id-ID" dirty="0"/>
              <a:t> </a:t>
            </a:r>
            <a:r>
              <a:rPr lang="en-US" altLang="id-ID" dirty="0" err="1"/>
              <a:t>bertingkah</a:t>
            </a:r>
            <a:r>
              <a:rPr lang="en-US" altLang="id-ID" dirty="0"/>
              <a:t> </a:t>
            </a:r>
            <a:r>
              <a:rPr lang="en-US" altLang="id-ID" dirty="0" err="1"/>
              <a:t>laku</a:t>
            </a:r>
            <a:r>
              <a:rPr lang="en-US" altLang="id-ID" dirty="0"/>
              <a:t> anti </a:t>
            </a:r>
            <a:r>
              <a:rPr lang="en-US" altLang="id-ID" dirty="0" err="1"/>
              <a:t>sosial</a:t>
            </a:r>
            <a:r>
              <a:rPr lang="en-US" altLang="id-ID" dirty="0"/>
              <a:t>, </a:t>
            </a:r>
            <a:r>
              <a:rPr lang="en-US" altLang="id-ID" dirty="0" err="1"/>
              <a:t>walaupun</a:t>
            </a:r>
            <a:r>
              <a:rPr lang="en-US" altLang="id-ID" dirty="0"/>
              <a:t> </a:t>
            </a:r>
            <a:r>
              <a:rPr lang="en-US" altLang="id-ID" dirty="0" err="1"/>
              <a:t>pada</a:t>
            </a:r>
            <a:r>
              <a:rPr lang="en-US" altLang="id-ID" dirty="0"/>
              <a:t> </a:t>
            </a:r>
            <a:r>
              <a:rPr lang="en-US" altLang="id-ID" dirty="0" err="1"/>
              <a:t>dirinya</a:t>
            </a:r>
            <a:r>
              <a:rPr lang="en-US" altLang="id-ID" dirty="0"/>
              <a:t> </a:t>
            </a:r>
            <a:r>
              <a:rPr lang="en-US" altLang="id-ID" dirty="0" err="1"/>
              <a:t>tidak</a:t>
            </a:r>
            <a:r>
              <a:rPr lang="en-US" altLang="id-ID" dirty="0"/>
              <a:t> </a:t>
            </a:r>
            <a:r>
              <a:rPr lang="en-US" altLang="id-ID" dirty="0" err="1"/>
              <a:t>terdapat</a:t>
            </a:r>
            <a:r>
              <a:rPr lang="en-US" altLang="id-ID" dirty="0"/>
              <a:t> </a:t>
            </a:r>
            <a:r>
              <a:rPr lang="en-US" altLang="id-ID" dirty="0" err="1"/>
              <a:t>penyimpangan</a:t>
            </a:r>
            <a:r>
              <a:rPr lang="en-US" altLang="id-ID" dirty="0"/>
              <a:t> </a:t>
            </a:r>
            <a:r>
              <a:rPr lang="en-US" altLang="id-ID" dirty="0" err="1"/>
              <a:t>atau</a:t>
            </a:r>
            <a:r>
              <a:rPr lang="en-US" altLang="id-ID" dirty="0"/>
              <a:t> </a:t>
            </a:r>
            <a:r>
              <a:rPr lang="en-US" altLang="id-ID" dirty="0" err="1"/>
              <a:t>gangguan</a:t>
            </a:r>
            <a:r>
              <a:rPr lang="en-US" altLang="id-ID" dirty="0"/>
              <a:t> </a:t>
            </a:r>
            <a:r>
              <a:rPr lang="en-US" altLang="id-ID" dirty="0" err="1"/>
              <a:t>intelektual</a:t>
            </a:r>
            <a:r>
              <a:rPr lang="en-US" altLang="id-ID" dirty="0"/>
              <a:t>, </a:t>
            </a:r>
            <a:r>
              <a:rPr lang="en-US" altLang="id-ID" dirty="0" err="1"/>
              <a:t>tetapi</a:t>
            </a:r>
            <a:r>
              <a:rPr lang="en-US" altLang="id-ID" dirty="0"/>
              <a:t> </a:t>
            </a:r>
            <a:r>
              <a:rPr lang="en-US" altLang="id-ID" dirty="0" err="1"/>
              <a:t>ada</a:t>
            </a:r>
            <a:r>
              <a:rPr lang="en-US" altLang="id-ID" dirty="0"/>
              <a:t> </a:t>
            </a:r>
            <a:r>
              <a:rPr lang="en-US" altLang="id-ID" dirty="0" err="1"/>
              <a:t>disfungsi</a:t>
            </a:r>
            <a:r>
              <a:rPr lang="en-US" altLang="id-ID" dirty="0"/>
              <a:t> </a:t>
            </a:r>
            <a:r>
              <a:rPr lang="en-US" altLang="id-ID" dirty="0" err="1"/>
              <a:t>atau</a:t>
            </a:r>
            <a:r>
              <a:rPr lang="en-US" altLang="id-ID" dirty="0"/>
              <a:t> </a:t>
            </a:r>
            <a:r>
              <a:rPr lang="en-US" altLang="id-ID" dirty="0" err="1"/>
              <a:t>tidak</a:t>
            </a:r>
            <a:r>
              <a:rPr lang="en-US" altLang="id-ID" dirty="0"/>
              <a:t> </a:t>
            </a:r>
            <a:r>
              <a:rPr lang="en-US" altLang="id-ID" dirty="0" err="1"/>
              <a:t>berfungsinya</a:t>
            </a:r>
            <a:r>
              <a:rPr lang="en-US" altLang="id-ID" dirty="0"/>
              <a:t> </a:t>
            </a:r>
            <a:r>
              <a:rPr lang="en-US" altLang="id-ID" dirty="0" err="1"/>
              <a:t>intelegensi</a:t>
            </a:r>
            <a:r>
              <a:rPr lang="en-US" altLang="id-ID" dirty="0"/>
              <a:t>.</a:t>
            </a:r>
          </a:p>
        </p:txBody>
      </p:sp>
      <p:sp>
        <p:nvSpPr>
          <p:cNvPr id="10" name="Flowchart: Summing Junction 9"/>
          <p:cNvSpPr/>
          <p:nvPr/>
        </p:nvSpPr>
        <p:spPr>
          <a:xfrm>
            <a:off x="2514600" y="1066800"/>
            <a:ext cx="457200" cy="381000"/>
          </a:xfrm>
          <a:prstGeom prst="flowChartSummingJunction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Action Button: Forward or Next 2">
            <a:hlinkClick r:id="rId4" action="ppaction://hlinksldjump" highlightClick="1"/>
          </p:cNvPr>
          <p:cNvSpPr/>
          <p:nvPr/>
        </p:nvSpPr>
        <p:spPr>
          <a:xfrm>
            <a:off x="1752600" y="6248400"/>
            <a:ext cx="838200" cy="609600"/>
          </a:xfrm>
          <a:prstGeom prst="actionButtonForwardNex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959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1665</TotalTime>
  <Words>730</Words>
  <Application>Microsoft Office PowerPoint</Application>
  <PresentationFormat>On-screen Show (4:3)</PresentationFormat>
  <Paragraphs>89</Paragraphs>
  <Slides>14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ＭＳ Ｐゴシック</vt:lpstr>
      <vt:lpstr>Arial</vt:lpstr>
      <vt:lpstr>Calibri</vt:lpstr>
      <vt:lpstr>Wingdings</vt:lpstr>
      <vt:lpstr>Office Theme</vt:lpstr>
      <vt:lpstr>PowerPoint Presentation</vt:lpstr>
      <vt:lpstr>  Kejahatan  </vt:lpstr>
      <vt:lpstr>Tujuan Instruksional Khusus</vt:lpstr>
      <vt:lpstr>Referensi</vt:lpstr>
      <vt:lpstr>Pengertian</vt:lpstr>
      <vt:lpstr>Teori tentang Kejahatan</vt:lpstr>
      <vt:lpstr>PowerPoint Presentation</vt:lpstr>
      <vt:lpstr>PowerPoint Presentation</vt:lpstr>
      <vt:lpstr>PowerPoint Presentation</vt:lpstr>
      <vt:lpstr>PowerPoint Presentation</vt:lpstr>
      <vt:lpstr>Bentuk-Bentuk Kejahatan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Anita</dc:creator>
  <cp:lastModifiedBy>Devy Stany Walukau</cp:lastModifiedBy>
  <cp:revision>88</cp:revision>
  <dcterms:created xsi:type="dcterms:W3CDTF">2014-04-28T03:24:33Z</dcterms:created>
  <dcterms:modified xsi:type="dcterms:W3CDTF">2016-04-20T01:54:56Z</dcterms:modified>
</cp:coreProperties>
</file>