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86" r:id="rId6"/>
    <p:sldId id="261" r:id="rId7"/>
    <p:sldId id="287" r:id="rId8"/>
    <p:sldId id="260" r:id="rId9"/>
    <p:sldId id="300" r:id="rId10"/>
    <p:sldId id="273" r:id="rId11"/>
    <p:sldId id="262" r:id="rId12"/>
    <p:sldId id="270" r:id="rId13"/>
    <p:sldId id="263" r:id="rId14"/>
    <p:sldId id="269" r:id="rId15"/>
    <p:sldId id="299" r:id="rId16"/>
    <p:sldId id="274" r:id="rId17"/>
    <p:sldId id="265" r:id="rId18"/>
    <p:sldId id="268" r:id="rId19"/>
    <p:sldId id="27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D3C"/>
    <a:srgbClr val="DCD9C6"/>
    <a:srgbClr val="38221B"/>
    <a:srgbClr val="412820"/>
    <a:srgbClr val="4A2319"/>
    <a:srgbClr val="588467"/>
    <a:srgbClr val="8DB39B"/>
    <a:srgbClr val="C4C6B1"/>
    <a:srgbClr val="D7D6C2"/>
    <a:srgbClr val="C6C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807350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rial" panose="020B0604020202020204" pitchFamily="34" charset="0"/>
              </a:defRPr>
            </a:lvl1pPr>
          </a:lstStyle>
          <a:p>
            <a:fld id="{D2A48B96-639E-45A3-A0BA-2464DFDB1FAA}" type="datetimeFigureOut">
              <a:rPr lang="zh-CN" altLang="en-US" smtClean="0"/>
              <a:t>2020/12/16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rial" panose="020B0604020202020204" pitchFamily="34" charset="0"/>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2807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rial" panose="020B0604020202020204" pitchFamily="34" charset="0"/>
        <a:cs typeface="+mn-cs"/>
      </a:defRPr>
    </a:lvl1pPr>
    <a:lvl2pPr marL="457200" algn="l" defTabSz="914400" rtl="0" eaLnBrk="1" latinLnBrk="0" hangingPunct="1">
      <a:defRPr sz="1200" kern="1200">
        <a:solidFill>
          <a:schemeClr val="tx1"/>
        </a:solidFill>
        <a:latin typeface="+mn-lt"/>
        <a:ea typeface="Arial" panose="020B0604020202020204" pitchFamily="34" charset="0"/>
        <a:cs typeface="+mn-cs"/>
      </a:defRPr>
    </a:lvl2pPr>
    <a:lvl3pPr marL="914400" algn="l" defTabSz="914400" rtl="0" eaLnBrk="1" latinLnBrk="0" hangingPunct="1">
      <a:defRPr sz="1200" kern="1200">
        <a:solidFill>
          <a:schemeClr val="tx1"/>
        </a:solidFill>
        <a:latin typeface="+mn-lt"/>
        <a:ea typeface="Arial" panose="020B0604020202020204" pitchFamily="34" charset="0"/>
        <a:cs typeface="+mn-cs"/>
      </a:defRPr>
    </a:lvl3pPr>
    <a:lvl4pPr marL="1371600" algn="l" defTabSz="914400" rtl="0" eaLnBrk="1" latinLnBrk="0" hangingPunct="1">
      <a:defRPr sz="1200" kern="1200">
        <a:solidFill>
          <a:schemeClr val="tx1"/>
        </a:solidFill>
        <a:latin typeface="+mn-lt"/>
        <a:ea typeface="Arial" panose="020B0604020202020204" pitchFamily="34" charset="0"/>
        <a:cs typeface="+mn-cs"/>
      </a:defRPr>
    </a:lvl4pPr>
    <a:lvl5pPr marL="1828800" algn="l" defTabSz="914400" rtl="0" eaLnBrk="1" latinLnBrk="0" hangingPunct="1">
      <a:defRPr sz="1200" kern="1200">
        <a:solidFill>
          <a:schemeClr val="tx1"/>
        </a:solidFill>
        <a:latin typeface="+mn-lt"/>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7D6C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Arial" panose="020B0604020202020204" pitchFamily="34" charset="0"/>
              </a:defRPr>
            </a:lvl1pPr>
          </a:lstStyle>
          <a:p>
            <a:fld id="{D997B5FA-0921-464F-AAE1-844C04324D75}" type="datetimeFigureOut">
              <a:rPr lang="zh-CN" altLang="en-US" smtClean="0"/>
              <a:t>2020/12/16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Arial" panose="020B0604020202020204" pitchFamily="34" charset="0"/>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hp\Downloads\videoplayback.mp4" TargetMode="External"/><Relationship Id="rId1" Type="http://schemas.microsoft.com/office/2007/relationships/media" Target="file:///C:\Users\hp\Downloads\videoplayback.mp4"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C6B1"/>
        </a:solidFill>
        <a:effectLst/>
      </p:bgPr>
    </p:bg>
    <p:spTree>
      <p:nvGrpSpPr>
        <p:cNvPr id="1" name=""/>
        <p:cNvGrpSpPr/>
        <p:nvPr/>
      </p:nvGrpSpPr>
      <p:grpSpPr>
        <a:xfrm>
          <a:off x="0" y="0"/>
          <a:ext cx="0" cy="0"/>
          <a:chOff x="0" y="0"/>
          <a:chExt cx="0" cy="0"/>
        </a:xfrm>
      </p:grpSpPr>
      <p:pic>
        <p:nvPicPr>
          <p:cNvPr id="7" name="图片 6" descr="5f35d7d1057e465eea5cf70226e08d6d"/>
          <p:cNvPicPr>
            <a:picLocks noChangeAspect="1"/>
          </p:cNvPicPr>
          <p:nvPr/>
        </p:nvPicPr>
        <p:blipFill>
          <a:blip r:embed="rId2">
            <a:lum bright="-6000"/>
          </a:blip>
          <a:srcRect b="17246"/>
          <a:stretch>
            <a:fillRect/>
          </a:stretch>
        </p:blipFill>
        <p:spPr>
          <a:xfrm>
            <a:off x="6387465" y="894080"/>
            <a:ext cx="5405755" cy="5956935"/>
          </a:xfrm>
          <a:prstGeom prst="rect">
            <a:avLst/>
          </a:prstGeom>
        </p:spPr>
      </p:pic>
      <p:sp>
        <p:nvSpPr>
          <p:cNvPr id="8" name="文本框 7"/>
          <p:cNvSpPr txBox="1"/>
          <p:nvPr/>
        </p:nvSpPr>
        <p:spPr>
          <a:xfrm>
            <a:off x="868045" y="445770"/>
            <a:ext cx="4433570" cy="1322070"/>
          </a:xfrm>
          <a:prstGeom prst="rect">
            <a:avLst/>
          </a:prstGeom>
          <a:noFill/>
        </p:spPr>
        <p:txBody>
          <a:bodyPr wrap="square" rtlCol="0">
            <a:spAutoFit/>
          </a:bodyPr>
          <a:lstStyle/>
          <a:p>
            <a:endParaRPr lang="en-US" altLang="zh-CN" sz="8000" dirty="0">
              <a:solidFill>
                <a:srgbClr val="334D3C"/>
              </a:solidFill>
              <a:latin typeface="Calibri" panose="020F0502020204030204" charset="0"/>
              <a:ea typeface="Calibri" panose="020F0502020204030204" charset="0"/>
            </a:endParaRPr>
          </a:p>
        </p:txBody>
      </p:sp>
      <p:sp>
        <p:nvSpPr>
          <p:cNvPr id="9" name="矩形 8"/>
          <p:cNvSpPr/>
          <p:nvPr/>
        </p:nvSpPr>
        <p:spPr>
          <a:xfrm>
            <a:off x="5563235" y="762000"/>
            <a:ext cx="75565" cy="1123950"/>
          </a:xfrm>
          <a:prstGeom prst="rect">
            <a:avLst/>
          </a:prstGeom>
          <a:solidFill>
            <a:srgbClr val="4A2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68045" y="2050415"/>
            <a:ext cx="7168515" cy="2399665"/>
          </a:xfrm>
          <a:prstGeom prst="rect">
            <a:avLst/>
          </a:prstGeom>
          <a:noFill/>
        </p:spPr>
        <p:txBody>
          <a:bodyPr wrap="square" rtlCol="0" anchor="t">
            <a:spAutoFit/>
          </a:bodyPr>
          <a:lstStyle/>
          <a:p>
            <a:r>
              <a:rPr lang="en-US" sz="5000">
                <a:solidFill>
                  <a:schemeClr val="tx1"/>
                </a:solidFill>
                <a:latin typeface="Calibri" panose="020F0502020204030204" charset="0"/>
                <a:ea typeface="Calibri" panose="020F0502020204030204" charset="0"/>
                <a:sym typeface="Arial" panose="020B0604020202020204" pitchFamily="34" charset="0"/>
              </a:rPr>
              <a:t>PEMANFAATAN TEKNOLOGI DALAM BERKARYA SENI</a:t>
            </a:r>
          </a:p>
        </p:txBody>
      </p:sp>
      <p:sp>
        <p:nvSpPr>
          <p:cNvPr id="17" name="文本框 16"/>
          <p:cNvSpPr txBox="1"/>
          <p:nvPr/>
        </p:nvSpPr>
        <p:spPr>
          <a:xfrm rot="16200000">
            <a:off x="6636663" y="-105410"/>
            <a:ext cx="861774" cy="2858135"/>
          </a:xfrm>
          <a:prstGeom prst="rect">
            <a:avLst/>
          </a:prstGeom>
          <a:noFill/>
        </p:spPr>
        <p:txBody>
          <a:bodyPr vert="eaVert" wrap="square" rtlCol="0">
            <a:spAutoFit/>
          </a:bodyPr>
          <a:lstStyle/>
          <a:p>
            <a:r>
              <a:rPr lang="en-US" altLang="zh-CN" sz="2200" dirty="0">
                <a:solidFill>
                  <a:srgbClr val="4A2319"/>
                </a:solidFill>
              </a:rPr>
              <a:t>PENDIDIKAN SENI DI SD</a:t>
            </a:r>
          </a:p>
          <a:p>
            <a:endParaRPr lang="en-US" altLang="zh-CN" sz="2200" dirty="0">
              <a:solidFill>
                <a:srgbClr val="4A231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预定义过程 1"/>
          <p:cNvSpPr/>
          <p:nvPr/>
        </p:nvSpPr>
        <p:spPr>
          <a:xfrm>
            <a:off x="-28575" y="1695450"/>
            <a:ext cx="12249150" cy="3467100"/>
          </a:xfrm>
          <a:prstGeom prst="flowChartPredefinedProcess">
            <a:avLst/>
          </a:prstGeom>
          <a:solidFill>
            <a:srgbClr val="334D3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519420" y="2934970"/>
            <a:ext cx="5979795" cy="1568450"/>
          </a:xfrm>
          <a:prstGeom prst="rect">
            <a:avLst/>
          </a:prstGeom>
          <a:noFill/>
        </p:spPr>
        <p:txBody>
          <a:bodyPr wrap="square" rtlCol="0">
            <a:spAutoFit/>
          </a:bodyPr>
          <a:lstStyle/>
          <a:p>
            <a:r>
              <a:rPr lang="en-US" sz="4800">
                <a:solidFill>
                  <a:srgbClr val="DCD9C6"/>
                </a:solidFill>
                <a:latin typeface="Calibri" panose="020F0502020204030204" charset="0"/>
                <a:ea typeface="Calibri" panose="020F0502020204030204" charset="0"/>
              </a:rPr>
              <a:t>Ruang Lingkup Penggunaan Teknologi</a:t>
            </a:r>
            <a:endParaRPr lang="en-US" sz="4000" spc="300" dirty="0">
              <a:solidFill>
                <a:srgbClr val="DCD9C6"/>
              </a:solidFill>
              <a:latin typeface="Calibri" panose="020F0502020204030204" charset="0"/>
              <a:ea typeface="Calibri" panose="020F0502020204030204" charset="0"/>
              <a:sym typeface="+mn-ea"/>
            </a:endParaRPr>
          </a:p>
        </p:txBody>
      </p:sp>
      <p:pic>
        <p:nvPicPr>
          <p:cNvPr id="10" name="图片 9" descr="efcefe5a791f15e06b2e136752f4f69c"/>
          <p:cNvPicPr>
            <a:picLocks noChangeAspect="1"/>
          </p:cNvPicPr>
          <p:nvPr/>
        </p:nvPicPr>
        <p:blipFill>
          <a:blip r:embed="rId2">
            <a:lum bright="-12000" contrast="-12000"/>
          </a:blip>
          <a:srcRect l="32053" t="15815" r="12583" b="44647"/>
          <a:stretch>
            <a:fillRect/>
          </a:stretch>
        </p:blipFill>
        <p:spPr>
          <a:xfrm>
            <a:off x="1119505" y="1706245"/>
            <a:ext cx="4130675" cy="3456305"/>
          </a:xfrm>
          <a:prstGeom prst="rect">
            <a:avLst/>
          </a:prstGeom>
        </p:spPr>
      </p:pic>
      <p:sp>
        <p:nvSpPr>
          <p:cNvPr id="13" name="文本框 12"/>
          <p:cNvSpPr txBox="1"/>
          <p:nvPr/>
        </p:nvSpPr>
        <p:spPr>
          <a:xfrm>
            <a:off x="4572000" y="3303905"/>
            <a:ext cx="819150" cy="706755"/>
          </a:xfrm>
          <a:prstGeom prst="rect">
            <a:avLst/>
          </a:prstGeom>
          <a:noFill/>
        </p:spPr>
        <p:txBody>
          <a:bodyPr wrap="square" rtlCol="0">
            <a:spAutoFit/>
          </a:bodyPr>
          <a:lstStyle/>
          <a:p>
            <a:r>
              <a:rPr lang="en-US" altLang="zh-CN" sz="4000">
                <a:solidFill>
                  <a:srgbClr val="DCD9C6"/>
                </a:solidFill>
                <a:latin typeface="Calibri" panose="020F0502020204030204" charset="0"/>
                <a:ea typeface="Calibri" panose="020F0502020204030204" charset="0"/>
              </a:rPr>
              <a:t>02</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9880" y="-38735"/>
            <a:ext cx="7157085" cy="6934835"/>
          </a:xfrm>
          <a:prstGeom prst="rect">
            <a:avLst/>
          </a:pr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39445" y="365125"/>
            <a:ext cx="6512560" cy="5262245"/>
          </a:xfrm>
          <a:prstGeom prst="rect">
            <a:avLst/>
          </a:prstGeom>
          <a:noFill/>
        </p:spPr>
        <p:txBody>
          <a:bodyPr wrap="square" rtlCol="0" anchor="t">
            <a:spAutoFit/>
          </a:bodyPr>
          <a:lstStyle/>
          <a:p>
            <a:pPr algn="just"/>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	Teknologi secara ideal mempunyai dampak, peran dan manfaat yang menyebabkan pada akhirnya masyarakat ikut memasuki dunia teknologi.</a:t>
            </a:r>
          </a:p>
          <a:p>
            <a:pPr algn="just"/>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	Teknologi yang dihasilkan manusia dibedakan menjadi 2 yaitu teknologi sederhana dan teknologi tinggi.</a:t>
            </a:r>
          </a:p>
          <a:p>
            <a:pPr algn="just"/>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	Ruang lingkup penggunaan teknologi meliputi:</a:t>
            </a:r>
          </a:p>
          <a:p>
            <a:pPr marL="514350" indent="-514350" algn="just">
              <a:buAutoNum type="arabicPeriod"/>
            </a:pPr>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Teknologi Sederhana Berenergi Manusia</a:t>
            </a:r>
          </a:p>
          <a:p>
            <a:pPr marL="514350" indent="-514350" algn="just">
              <a:buAutoNum type="arabicPeriod"/>
            </a:pPr>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Teknologi Sederhana Berenergi Alam</a:t>
            </a:r>
          </a:p>
          <a:p>
            <a:pPr marL="514350" indent="-514350" algn="just">
              <a:buAutoNum type="arabicPeriod"/>
            </a:pPr>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Teknologi Tinggi</a:t>
            </a:r>
          </a:p>
        </p:txBody>
      </p:sp>
      <p:pic>
        <p:nvPicPr>
          <p:cNvPr id="17" name="图片 16" descr="70778afe8936c25579975ce90f18d512"/>
          <p:cNvPicPr>
            <a:picLocks noChangeAspect="1"/>
          </p:cNvPicPr>
          <p:nvPr/>
        </p:nvPicPr>
        <p:blipFill>
          <a:blip r:embed="rId2">
            <a:lum bright="-12000" contrast="24000"/>
          </a:blip>
          <a:stretch>
            <a:fillRect/>
          </a:stretch>
        </p:blipFill>
        <p:spPr>
          <a:xfrm>
            <a:off x="7724775" y="1113155"/>
            <a:ext cx="4876165" cy="49447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稻壳儿春秋广告/盗版必究"/>
          <p:cNvSpPr/>
          <p:nvPr/>
        </p:nvSpPr>
        <p:spPr>
          <a:xfrm>
            <a:off x="93980" y="5553075"/>
            <a:ext cx="611505" cy="1304925"/>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稻壳儿春秋广告/盗版必究"/>
          <p:cNvSpPr/>
          <p:nvPr/>
        </p:nvSpPr>
        <p:spPr>
          <a:xfrm>
            <a:off x="414020" y="4827270"/>
            <a:ext cx="725805" cy="2030730"/>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稻壳儿春秋广告/盗版必究"/>
          <p:cNvSpPr/>
          <p:nvPr/>
        </p:nvSpPr>
        <p:spPr>
          <a:xfrm>
            <a:off x="791845" y="5000625"/>
            <a:ext cx="862330" cy="1857375"/>
          </a:xfrm>
          <a:custGeom>
            <a:avLst/>
            <a:gdLst>
              <a:gd name="connsiteX0" fmla="*/ 950297 w 1900593"/>
              <a:gd name="connsiteY0" fmla="*/ 0 h 2511427"/>
              <a:gd name="connsiteX1" fmla="*/ 981361 w 1900593"/>
              <a:gd name="connsiteY1" fmla="*/ 3092 h 2511427"/>
              <a:gd name="connsiteX2" fmla="*/ 989615 w 1900593"/>
              <a:gd name="connsiteY2" fmla="*/ 120683 h 2511427"/>
              <a:gd name="connsiteX3" fmla="*/ 1054258 w 1900593"/>
              <a:gd name="connsiteY3" fmla="*/ 688433 h 2511427"/>
              <a:gd name="connsiteX4" fmla="*/ 1075203 w 1900593"/>
              <a:gd name="connsiteY4" fmla="*/ 817628 h 2511427"/>
              <a:gd name="connsiteX5" fmla="*/ 1096931 w 1900593"/>
              <a:gd name="connsiteY5" fmla="*/ 951654 h 2511427"/>
              <a:gd name="connsiteX6" fmla="*/ 1900593 w 1900593"/>
              <a:gd name="connsiteY6" fmla="*/ 2511427 h 2511427"/>
              <a:gd name="connsiteX7" fmla="*/ 0 w 1900593"/>
              <a:gd name="connsiteY7" fmla="*/ 2511427 h 2511427"/>
              <a:gd name="connsiteX8" fmla="*/ 803662 w 1900593"/>
              <a:gd name="connsiteY8" fmla="*/ 951654 h 2511427"/>
              <a:gd name="connsiteX9" fmla="*/ 825390 w 1900593"/>
              <a:gd name="connsiteY9" fmla="*/ 817628 h 2511427"/>
              <a:gd name="connsiteX10" fmla="*/ 846335 w 1900593"/>
              <a:gd name="connsiteY10" fmla="*/ 688433 h 2511427"/>
              <a:gd name="connsiteX11" fmla="*/ 910978 w 1900593"/>
              <a:gd name="connsiteY11" fmla="*/ 120683 h 2511427"/>
              <a:gd name="connsiteX12" fmla="*/ 919232 w 1900593"/>
              <a:gd name="connsiteY12" fmla="*/ 3092 h 251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0593" h="2511427">
                <a:moveTo>
                  <a:pt x="950297" y="0"/>
                </a:moveTo>
                <a:lnTo>
                  <a:pt x="981361" y="3092"/>
                </a:lnTo>
                <a:lnTo>
                  <a:pt x="989615" y="120683"/>
                </a:lnTo>
                <a:cubicBezTo>
                  <a:pt x="1006300" y="318189"/>
                  <a:pt x="1028022" y="508055"/>
                  <a:pt x="1054258" y="688433"/>
                </a:cubicBezTo>
                <a:lnTo>
                  <a:pt x="1075203" y="817628"/>
                </a:lnTo>
                <a:lnTo>
                  <a:pt x="1096931" y="951654"/>
                </a:lnTo>
                <a:cubicBezTo>
                  <a:pt x="1265330" y="1889014"/>
                  <a:pt x="1562320" y="2511427"/>
                  <a:pt x="1900593" y="2511427"/>
                </a:cubicBezTo>
                <a:lnTo>
                  <a:pt x="0" y="2511427"/>
                </a:lnTo>
                <a:cubicBezTo>
                  <a:pt x="338273" y="2511427"/>
                  <a:pt x="635264" y="1889014"/>
                  <a:pt x="803662" y="951654"/>
                </a:cubicBezTo>
                <a:lnTo>
                  <a:pt x="825390" y="817628"/>
                </a:lnTo>
                <a:lnTo>
                  <a:pt x="846335" y="688433"/>
                </a:lnTo>
                <a:cubicBezTo>
                  <a:pt x="872571" y="508055"/>
                  <a:pt x="894293" y="318189"/>
                  <a:pt x="910978" y="120683"/>
                </a:cubicBezTo>
                <a:lnTo>
                  <a:pt x="919232" y="3092"/>
                </a:lnTo>
                <a:close/>
              </a:path>
            </a:pathLst>
          </a:cu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稻壳儿春秋广告/盗版必究        原创来源：http://chn.docer.com/works?userid=199329941#!/work_time"/>
          <p:cNvSpPr>
            <a:spLocks noChangeArrowheads="1"/>
          </p:cNvSpPr>
          <p:nvPr/>
        </p:nvSpPr>
        <p:spPr bwMode="auto">
          <a:xfrm>
            <a:off x="1075028" y="1002768"/>
            <a:ext cx="476798" cy="475822"/>
          </a:xfrm>
          <a:prstGeom prst="roundRect">
            <a:avLst/>
          </a:prstGeom>
          <a:solidFill>
            <a:srgbClr val="334D3C"/>
          </a:solidFill>
          <a:ln>
            <a:noFill/>
          </a:ln>
          <a:effectLst/>
        </p:spPr>
        <p:txBody>
          <a:bodyPr anchor="ctr"/>
          <a:lstStyle>
            <a:lvl1pPr defTabSz="1217295">
              <a:defRPr>
                <a:solidFill>
                  <a:schemeClr val="tx1"/>
                </a:solidFill>
                <a:latin typeface="Calibri" panose="020F0502020204030204" charset="0"/>
                <a:ea typeface="SimSun" panose="02010600030101010101" pitchFamily="2" charset="-122"/>
              </a:defRPr>
            </a:lvl1pPr>
            <a:lvl2pPr marL="742950" indent="-285750" defTabSz="1217295">
              <a:defRPr>
                <a:solidFill>
                  <a:schemeClr val="tx1"/>
                </a:solidFill>
                <a:latin typeface="Calibri" panose="020F0502020204030204" charset="0"/>
                <a:ea typeface="SimSun" panose="02010600030101010101" pitchFamily="2" charset="-122"/>
              </a:defRPr>
            </a:lvl2pPr>
            <a:lvl3pPr marL="1143000" indent="-228600" defTabSz="1217295">
              <a:defRPr>
                <a:solidFill>
                  <a:schemeClr val="tx1"/>
                </a:solidFill>
                <a:latin typeface="Calibri" panose="020F0502020204030204" charset="0"/>
                <a:ea typeface="SimSun" panose="02010600030101010101" pitchFamily="2" charset="-122"/>
              </a:defRPr>
            </a:lvl3pPr>
            <a:lvl4pPr marL="1600200" indent="-228600" defTabSz="1217295">
              <a:defRPr>
                <a:solidFill>
                  <a:schemeClr val="tx1"/>
                </a:solidFill>
                <a:latin typeface="Calibri" panose="020F0502020204030204" charset="0"/>
                <a:ea typeface="SimSun" panose="02010600030101010101" pitchFamily="2" charset="-122"/>
              </a:defRPr>
            </a:lvl4pPr>
            <a:lvl5pPr marL="2057400" indent="-228600" defTabSz="1217295">
              <a:defRPr>
                <a:solidFill>
                  <a:schemeClr val="tx1"/>
                </a:solidFill>
                <a:latin typeface="Calibri" panose="020F0502020204030204" charset="0"/>
                <a:ea typeface="SimSun"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algn="ctr"/>
            <a:r>
              <a:rPr lang="en-US" dirty="0">
                <a:solidFill>
                  <a:srgbClr val="DCD9C6"/>
                </a:solidFill>
                <a:ea typeface="Calibri" panose="020F0502020204030204" charset="0"/>
              </a:rPr>
              <a:t>A</a:t>
            </a:r>
          </a:p>
        </p:txBody>
      </p:sp>
      <p:sp>
        <p:nvSpPr>
          <p:cNvPr id="36" name="稻壳儿春秋广告/盗版必究        原创来源：http://chn.docer.com/works?userid=199329941#!/work_time"/>
          <p:cNvSpPr>
            <a:spLocks noChangeArrowheads="1"/>
          </p:cNvSpPr>
          <p:nvPr/>
        </p:nvSpPr>
        <p:spPr bwMode="auto">
          <a:xfrm>
            <a:off x="1075028" y="2727150"/>
            <a:ext cx="476798" cy="475822"/>
          </a:xfrm>
          <a:prstGeom prst="roundRect">
            <a:avLst/>
          </a:prstGeom>
          <a:solidFill>
            <a:srgbClr val="38221B"/>
          </a:solidFill>
          <a:ln>
            <a:noFill/>
          </a:ln>
          <a:effectLst/>
        </p:spPr>
        <p:txBody>
          <a:bodyPr anchor="ctr"/>
          <a:lstStyle>
            <a:lvl1pPr defTabSz="1217295">
              <a:defRPr>
                <a:solidFill>
                  <a:schemeClr val="tx1"/>
                </a:solidFill>
                <a:latin typeface="Calibri" panose="020F0502020204030204" charset="0"/>
                <a:ea typeface="SimSun" panose="02010600030101010101" pitchFamily="2" charset="-122"/>
              </a:defRPr>
            </a:lvl1pPr>
            <a:lvl2pPr marL="742950" indent="-285750" defTabSz="1217295">
              <a:defRPr>
                <a:solidFill>
                  <a:schemeClr val="tx1"/>
                </a:solidFill>
                <a:latin typeface="Calibri" panose="020F0502020204030204" charset="0"/>
                <a:ea typeface="SimSun" panose="02010600030101010101" pitchFamily="2" charset="-122"/>
              </a:defRPr>
            </a:lvl2pPr>
            <a:lvl3pPr marL="1143000" indent="-228600" defTabSz="1217295">
              <a:defRPr>
                <a:solidFill>
                  <a:schemeClr val="tx1"/>
                </a:solidFill>
                <a:latin typeface="Calibri" panose="020F0502020204030204" charset="0"/>
                <a:ea typeface="SimSun" panose="02010600030101010101" pitchFamily="2" charset="-122"/>
              </a:defRPr>
            </a:lvl3pPr>
            <a:lvl4pPr marL="1600200" indent="-228600" defTabSz="1217295">
              <a:defRPr>
                <a:solidFill>
                  <a:schemeClr val="tx1"/>
                </a:solidFill>
                <a:latin typeface="Calibri" panose="020F0502020204030204" charset="0"/>
                <a:ea typeface="SimSun" panose="02010600030101010101" pitchFamily="2" charset="-122"/>
              </a:defRPr>
            </a:lvl4pPr>
            <a:lvl5pPr marL="2057400" indent="-228600" defTabSz="1217295">
              <a:defRPr>
                <a:solidFill>
                  <a:schemeClr val="tx1"/>
                </a:solidFill>
                <a:latin typeface="Calibri" panose="020F0502020204030204" charset="0"/>
                <a:ea typeface="SimSun"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algn="ctr"/>
            <a:r>
              <a:rPr lang="en-US" dirty="0">
                <a:solidFill>
                  <a:srgbClr val="DCD9C6"/>
                </a:solidFill>
                <a:ea typeface="Calibri" panose="020F0502020204030204" charset="0"/>
              </a:rPr>
              <a:t>B</a:t>
            </a:r>
          </a:p>
        </p:txBody>
      </p:sp>
      <p:sp>
        <p:nvSpPr>
          <p:cNvPr id="37" name="稻壳儿春秋广告/盗版必究        原创来源：http://chn.docer.com/works?userid=199329941#!/work_time"/>
          <p:cNvSpPr>
            <a:spLocks noChangeArrowheads="1"/>
          </p:cNvSpPr>
          <p:nvPr/>
        </p:nvSpPr>
        <p:spPr bwMode="auto">
          <a:xfrm>
            <a:off x="1075028" y="4325167"/>
            <a:ext cx="476798" cy="475822"/>
          </a:xfrm>
          <a:prstGeom prst="roundRect">
            <a:avLst/>
          </a:prstGeom>
          <a:solidFill>
            <a:srgbClr val="334D3C"/>
          </a:solidFill>
          <a:ln>
            <a:noFill/>
          </a:ln>
          <a:effectLst/>
        </p:spPr>
        <p:txBody>
          <a:bodyPr anchor="ctr"/>
          <a:lstStyle>
            <a:lvl1pPr defTabSz="1217295">
              <a:defRPr>
                <a:solidFill>
                  <a:schemeClr val="tx1"/>
                </a:solidFill>
                <a:latin typeface="Calibri" panose="020F0502020204030204" charset="0"/>
                <a:ea typeface="SimSun" panose="02010600030101010101" pitchFamily="2" charset="-122"/>
              </a:defRPr>
            </a:lvl1pPr>
            <a:lvl2pPr marL="742950" indent="-285750" defTabSz="1217295">
              <a:defRPr>
                <a:solidFill>
                  <a:schemeClr val="tx1"/>
                </a:solidFill>
                <a:latin typeface="Calibri" panose="020F0502020204030204" charset="0"/>
                <a:ea typeface="SimSun" panose="02010600030101010101" pitchFamily="2" charset="-122"/>
              </a:defRPr>
            </a:lvl2pPr>
            <a:lvl3pPr marL="1143000" indent="-228600" defTabSz="1217295">
              <a:defRPr>
                <a:solidFill>
                  <a:schemeClr val="tx1"/>
                </a:solidFill>
                <a:latin typeface="Calibri" panose="020F0502020204030204" charset="0"/>
                <a:ea typeface="SimSun" panose="02010600030101010101" pitchFamily="2" charset="-122"/>
              </a:defRPr>
            </a:lvl3pPr>
            <a:lvl4pPr marL="1600200" indent="-228600" defTabSz="1217295">
              <a:defRPr>
                <a:solidFill>
                  <a:schemeClr val="tx1"/>
                </a:solidFill>
                <a:latin typeface="Calibri" panose="020F0502020204030204" charset="0"/>
                <a:ea typeface="SimSun" panose="02010600030101010101" pitchFamily="2" charset="-122"/>
              </a:defRPr>
            </a:lvl4pPr>
            <a:lvl5pPr marL="2057400" indent="-228600" defTabSz="1217295">
              <a:defRPr>
                <a:solidFill>
                  <a:schemeClr val="tx1"/>
                </a:solidFill>
                <a:latin typeface="Calibri" panose="020F0502020204030204" charset="0"/>
                <a:ea typeface="SimSun"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algn="ctr"/>
            <a:r>
              <a:rPr lang="en-US" dirty="0">
                <a:solidFill>
                  <a:srgbClr val="DCD9C6"/>
                </a:solidFill>
                <a:ea typeface="Calibri" panose="020F0502020204030204" charset="0"/>
              </a:rPr>
              <a:t>C</a:t>
            </a:r>
          </a:p>
        </p:txBody>
      </p:sp>
      <p:sp>
        <p:nvSpPr>
          <p:cNvPr id="40" name="文本框 39"/>
          <p:cNvSpPr txBox="1"/>
          <p:nvPr/>
        </p:nvSpPr>
        <p:spPr>
          <a:xfrm>
            <a:off x="1551940" y="194945"/>
            <a:ext cx="8363585" cy="598805"/>
          </a:xfrm>
          <a:prstGeom prst="rect">
            <a:avLst/>
          </a:prstGeom>
          <a:noFill/>
        </p:spPr>
        <p:txBody>
          <a:bodyPr wrap="square" rtlCol="0">
            <a:spAutoFit/>
          </a:bodyPr>
          <a:lstStyle/>
          <a:p>
            <a:pPr algn="l"/>
            <a:r>
              <a:rPr lang="en-US" altLang="zh-CN" sz="33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charset="0"/>
                <a:ea typeface="Calibri" panose="020F0502020204030204" charset="0"/>
              </a:rPr>
              <a:t>1. Teknologi Sederhana Berenergi Manusia</a:t>
            </a:r>
          </a:p>
        </p:txBody>
      </p:sp>
      <p:grpSp>
        <p:nvGrpSpPr>
          <p:cNvPr id="45" name="组合 44"/>
          <p:cNvGrpSpPr/>
          <p:nvPr/>
        </p:nvGrpSpPr>
        <p:grpSpPr>
          <a:xfrm>
            <a:off x="1551940" y="986155"/>
            <a:ext cx="10271125" cy="1597660"/>
            <a:chOff x="11647" y="2557"/>
            <a:chExt cx="4719" cy="2516"/>
          </a:xfrm>
        </p:grpSpPr>
        <p:sp>
          <p:nvSpPr>
            <p:cNvPr id="46" name="文本框 45"/>
            <p:cNvSpPr txBox="1"/>
            <p:nvPr/>
          </p:nvSpPr>
          <p:spPr>
            <a:xfrm>
              <a:off x="11647" y="3185"/>
              <a:ext cx="4719" cy="1888"/>
            </a:xfrm>
            <a:prstGeom prst="rect">
              <a:avLst/>
            </a:prstGeom>
            <a:noFill/>
          </p:spPr>
          <p:txBody>
            <a:bodyPr wrap="square" rtlCol="0" anchor="t">
              <a:spAutoFit/>
            </a:bodyPr>
            <a:lstStyle/>
            <a:p>
              <a:pPr algn="l"/>
              <a:r>
                <a:rPr lang="en-US" altLang="zh-CN" dirty="0">
                  <a:solidFill>
                    <a:srgbClr val="334D3C"/>
                  </a:solidFill>
                  <a:latin typeface="Calibri" panose="020F0502020204030204" charset="0"/>
                  <a:ea typeface="Calibri" panose="020F0502020204030204" charset="0"/>
                  <a:cs typeface="Arial" panose="020B0604020202020204" pitchFamily="34" charset="0"/>
                  <a:sym typeface="+mn-ea"/>
                </a:rPr>
                <a:t>Berfungsi menggandakan, mempercepat kinerja, meringankan beban seseorang dalam bekerja setiap saat. Namun setelah orang berteknologi, karya itu membuat kinerja seseorang menjadi sangat bergantung kepadanya. Misalnya pada jam tangan. Prinsip kerja jam tangan menggunakan teknologi putar dimana orang sangat bergantung untuk menentukan waktu yang berlangsung.</a:t>
              </a:r>
              <a:endPar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endParaRPr>
            </a:p>
          </p:txBody>
        </p:sp>
        <p:sp>
          <p:nvSpPr>
            <p:cNvPr id="47" name="文本框 46"/>
            <p:cNvSpPr txBox="1"/>
            <p:nvPr/>
          </p:nvSpPr>
          <p:spPr>
            <a:xfrm>
              <a:off x="11647" y="2557"/>
              <a:ext cx="3582" cy="628"/>
            </a:xfrm>
            <a:prstGeom prst="rect">
              <a:avLst/>
            </a:prstGeom>
            <a:noFill/>
          </p:spPr>
          <p:txBody>
            <a:bodyPr wrap="square" rtlCol="0">
              <a:spAutoFit/>
            </a:bodyPr>
            <a:lstStyle/>
            <a:p>
              <a:pPr algn="l"/>
              <a:r>
                <a:rPr lang="en-US" altLang="zh-CN" sz="2000">
                  <a:solidFill>
                    <a:srgbClr val="334D3C"/>
                  </a:solidFill>
                  <a:latin typeface="Calibri" panose="020F0502020204030204" charset="0"/>
                  <a:ea typeface="Calibri" panose="020F0502020204030204" charset="0"/>
                </a:rPr>
                <a:t>Teknologi Putar</a:t>
              </a:r>
            </a:p>
          </p:txBody>
        </p:sp>
      </p:grpSp>
      <p:grpSp>
        <p:nvGrpSpPr>
          <p:cNvPr id="50" name="组合 49"/>
          <p:cNvGrpSpPr/>
          <p:nvPr/>
        </p:nvGrpSpPr>
        <p:grpSpPr>
          <a:xfrm>
            <a:off x="1551940" y="2727325"/>
            <a:ext cx="10054590" cy="1597660"/>
            <a:chOff x="11647" y="2557"/>
            <a:chExt cx="4719" cy="2516"/>
          </a:xfrm>
        </p:grpSpPr>
        <p:sp>
          <p:nvSpPr>
            <p:cNvPr id="51" name="文本框 50"/>
            <p:cNvSpPr txBox="1"/>
            <p:nvPr/>
          </p:nvSpPr>
          <p:spPr>
            <a:xfrm>
              <a:off x="11647" y="3185"/>
              <a:ext cx="4719" cy="1888"/>
            </a:xfrm>
            <a:prstGeom prst="rect">
              <a:avLst/>
            </a:prstGeom>
            <a:noFill/>
          </p:spPr>
          <p:txBody>
            <a:bodyPr wrap="square" rtlCol="0" anchor="t">
              <a:spAutoFit/>
            </a:bodyPr>
            <a:lstStyle/>
            <a:p>
              <a:pPr algn="l"/>
              <a:r>
                <a:rPr lang="en-US" altLang="zh-CN" dirty="0">
                  <a:solidFill>
                    <a:srgbClr val="334D3C"/>
                  </a:solidFill>
                  <a:latin typeface="Calibri" panose="020F0502020204030204" charset="0"/>
                  <a:ea typeface="Calibri" panose="020F0502020204030204" charset="0"/>
                  <a:cs typeface="Arial" panose="020B0604020202020204" pitchFamily="34" charset="0"/>
                  <a:sym typeface="+mn-ea"/>
                </a:rPr>
                <a:t>Merupakan contoh teknologi sederhana karena menumbuhkan kekuatan pendorong atau penarik kerjanya dibantu oleh kinerja manusia. Misalnya pada sepeda kayuh. Semakin kuat penarikan/ kayuhan kaki untuk memutar gigi depan maka akan menimbulkan tarikan kuat pada gigi belakang sehingga laju sepeda akan semakin cepat.</a:t>
              </a:r>
              <a:endPar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endParaRPr>
            </a:p>
          </p:txBody>
        </p:sp>
        <p:sp>
          <p:nvSpPr>
            <p:cNvPr id="52" name="文本框 51"/>
            <p:cNvSpPr txBox="1"/>
            <p:nvPr/>
          </p:nvSpPr>
          <p:spPr>
            <a:xfrm>
              <a:off x="11647" y="2557"/>
              <a:ext cx="3582" cy="628"/>
            </a:xfrm>
            <a:prstGeom prst="rect">
              <a:avLst/>
            </a:prstGeom>
            <a:noFill/>
          </p:spPr>
          <p:txBody>
            <a:bodyPr wrap="square" rtlCol="0">
              <a:spAutoFit/>
            </a:bodyPr>
            <a:lstStyle/>
            <a:p>
              <a:pPr algn="l"/>
              <a:r>
                <a:rPr lang="en-US" altLang="zh-CN" sz="2000">
                  <a:solidFill>
                    <a:srgbClr val="334D3C"/>
                  </a:solidFill>
                  <a:latin typeface="Calibri" panose="020F0502020204030204" charset="0"/>
                  <a:ea typeface="Calibri" panose="020F0502020204030204" charset="0"/>
                </a:rPr>
                <a:t>Teknologi Tarik</a:t>
              </a:r>
            </a:p>
          </p:txBody>
        </p:sp>
      </p:grpSp>
      <p:grpSp>
        <p:nvGrpSpPr>
          <p:cNvPr id="53" name="组合 52"/>
          <p:cNvGrpSpPr/>
          <p:nvPr/>
        </p:nvGrpSpPr>
        <p:grpSpPr>
          <a:xfrm>
            <a:off x="1551940" y="4324985"/>
            <a:ext cx="10271125" cy="1674495"/>
            <a:chOff x="2759" y="1607"/>
            <a:chExt cx="4719" cy="2637"/>
          </a:xfrm>
        </p:grpSpPr>
        <p:sp>
          <p:nvSpPr>
            <p:cNvPr id="54" name="文本框 53"/>
            <p:cNvSpPr txBox="1"/>
            <p:nvPr/>
          </p:nvSpPr>
          <p:spPr>
            <a:xfrm>
              <a:off x="2759" y="2356"/>
              <a:ext cx="4719" cy="1888"/>
            </a:xfrm>
            <a:prstGeom prst="rect">
              <a:avLst/>
            </a:prstGeom>
            <a:noFill/>
          </p:spPr>
          <p:txBody>
            <a:bodyPr wrap="square" rtlCol="0" anchor="t">
              <a:spAutoFit/>
            </a:bodyPr>
            <a:lstStyle/>
            <a:p>
              <a:pPr algn="l"/>
              <a:r>
                <a:rPr lang="en-US" altLang="zh-CN" dirty="0">
                  <a:solidFill>
                    <a:srgbClr val="334D3C"/>
                  </a:solidFill>
                  <a:latin typeface="Calibri" panose="020F0502020204030204" charset="0"/>
                  <a:ea typeface="Calibri" panose="020F0502020204030204" charset="0"/>
                  <a:cs typeface="Arial" panose="020B0604020202020204" pitchFamily="34" charset="0"/>
                  <a:sym typeface="+mn-ea"/>
                </a:rPr>
                <a:t>Ketika seseorang secara tidak sengaja membenturkan benda ke benda lain, terjadilah suara buatan. Peristiwa ini dimanfaatkan seniman musik untuk menciptakan bunyi dengan model benturan benda. Misalnya  pada alat musik genderang atau perkusi. Tinggi rendahnya bunyi yang diciptakan tergantung oada besar-kecilnya tabung yang berongga.</a:t>
              </a:r>
              <a:endPar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endParaRPr>
            </a:p>
          </p:txBody>
        </p:sp>
        <p:sp>
          <p:nvSpPr>
            <p:cNvPr id="55" name="文本框 54"/>
            <p:cNvSpPr txBox="1"/>
            <p:nvPr/>
          </p:nvSpPr>
          <p:spPr>
            <a:xfrm>
              <a:off x="2759" y="1607"/>
              <a:ext cx="3582" cy="628"/>
            </a:xfrm>
            <a:prstGeom prst="rect">
              <a:avLst/>
            </a:prstGeom>
            <a:noFill/>
          </p:spPr>
          <p:txBody>
            <a:bodyPr wrap="square" rtlCol="0">
              <a:spAutoFit/>
            </a:bodyPr>
            <a:lstStyle/>
            <a:p>
              <a:pPr algn="l"/>
              <a:r>
                <a:rPr lang="en-US" altLang="zh-CN" sz="2000">
                  <a:solidFill>
                    <a:srgbClr val="334D3C"/>
                  </a:solidFill>
                  <a:latin typeface="Calibri" panose="020F0502020204030204" charset="0"/>
                  <a:ea typeface="Calibri" panose="020F0502020204030204" charset="0"/>
                </a:rPr>
                <a:t>Teknologi Pukul</a:t>
              </a:r>
            </a:p>
          </p:txBody>
        </p:sp>
      </p:gr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6004560" y="2273935"/>
            <a:ext cx="1239520" cy="1107440"/>
          </a:xfrm>
          <a:prstGeom prst="hexagon">
            <a:avLst/>
          </a:prstGeom>
          <a:noFill/>
          <a:ln>
            <a:solidFill>
              <a:srgbClr val="38221B"/>
            </a:solidFill>
          </a:ln>
          <a:extLst>
            <a:ext uri="{909E8E84-426E-40DD-AFC4-6F175D3DCCD1}">
              <a14:hiddenFill xmlns:a14="http://schemas.microsoft.com/office/drawing/2010/main">
                <a:solidFill>
                  <a:srgbClr val="2E3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6004560" y="3502025"/>
            <a:ext cx="1239520" cy="1107440"/>
          </a:xfrm>
          <a:prstGeom prst="hexagon">
            <a:avLst/>
          </a:prstGeom>
          <a:solidFill>
            <a:srgbClr val="2E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solidFill>
                  <a:srgbClr val="DCD9C6"/>
                </a:solidFill>
                <a:latin typeface="Calibri" panose="020F0502020204030204" charset="0"/>
                <a:ea typeface="Calibri" panose="020F0502020204030204" charset="0"/>
              </a:rPr>
              <a:t>2</a:t>
            </a:r>
          </a:p>
        </p:txBody>
      </p:sp>
      <p:sp>
        <p:nvSpPr>
          <p:cNvPr id="7" name="六边形 6"/>
          <p:cNvSpPr/>
          <p:nvPr/>
        </p:nvSpPr>
        <p:spPr>
          <a:xfrm>
            <a:off x="4969510" y="2874645"/>
            <a:ext cx="1239520" cy="1107440"/>
          </a:xfrm>
          <a:prstGeom prst="hexagon">
            <a:avLst/>
          </a:prstGeom>
          <a:solidFill>
            <a:srgbClr val="2E3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a:solidFill>
                  <a:srgbClr val="DCD9C6"/>
                </a:solidFill>
                <a:latin typeface="Calibri" panose="020F0502020204030204" charset="0"/>
                <a:ea typeface="Calibri" panose="020F0502020204030204" charset="0"/>
              </a:rPr>
              <a:t>1</a:t>
            </a:r>
          </a:p>
        </p:txBody>
      </p:sp>
      <p:sp>
        <p:nvSpPr>
          <p:cNvPr id="9" name="六边形 8"/>
          <p:cNvSpPr/>
          <p:nvPr/>
        </p:nvSpPr>
        <p:spPr>
          <a:xfrm>
            <a:off x="4969510" y="4124325"/>
            <a:ext cx="1239520" cy="1107440"/>
          </a:xfrm>
          <a:prstGeom prst="hexagon">
            <a:avLst/>
          </a:prstGeom>
          <a:noFill/>
          <a:ln>
            <a:solidFill>
              <a:srgbClr val="38221B"/>
            </a:solidFill>
          </a:ln>
          <a:extLst>
            <a:ext uri="{909E8E84-426E-40DD-AFC4-6F175D3DCCD1}">
              <a14:hiddenFill xmlns:a14="http://schemas.microsoft.com/office/drawing/2010/main">
                <a:solidFill>
                  <a:srgbClr val="2E3F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21640" y="2408555"/>
            <a:ext cx="4397375" cy="2676525"/>
          </a:xfrm>
          <a:prstGeom prst="rect">
            <a:avLst/>
          </a:prstGeom>
          <a:noFill/>
        </p:spPr>
        <p:txBody>
          <a:bodyPr wrap="square" rtlCol="0" anchor="t">
            <a:spAutoFit/>
          </a:bodyPr>
          <a:lstStyle/>
          <a:p>
            <a:pPr algn="l"/>
            <a:r>
              <a:rPr lang="en-US" altLang="zh-CN" sz="2800" dirty="0">
                <a:solidFill>
                  <a:srgbClr val="293C02"/>
                </a:solidFill>
                <a:latin typeface="Calibri" panose="020F0502020204030204" charset="0"/>
                <a:ea typeface="Calibri" panose="020F0502020204030204" charset="0"/>
                <a:cs typeface="Arial" panose="020B0604020202020204" pitchFamily="34" charset="0"/>
                <a:sym typeface="+mn-ea"/>
              </a:rPr>
              <a:t>Fungsi angin dapat mengubah benda menjadi/ dapat bergerak sehingga menimbulkan gerakan dalam karya manusia. Misalnya pada kipas angin.</a:t>
            </a:r>
          </a:p>
        </p:txBody>
      </p:sp>
      <p:sp>
        <p:nvSpPr>
          <p:cNvPr id="12" name="文本框 11"/>
          <p:cNvSpPr txBox="1"/>
          <p:nvPr/>
        </p:nvSpPr>
        <p:spPr>
          <a:xfrm>
            <a:off x="558165" y="1794510"/>
            <a:ext cx="5360035" cy="614045"/>
          </a:xfrm>
          <a:prstGeom prst="rect">
            <a:avLst/>
          </a:prstGeom>
          <a:noFill/>
        </p:spPr>
        <p:txBody>
          <a:bodyPr wrap="none" rtlCol="0" anchor="t">
            <a:spAutoFit/>
          </a:bodyPr>
          <a:lstStyle/>
          <a:p>
            <a:pPr algn="l"/>
            <a:r>
              <a:rPr lang="en-US" altLang="zh-CN" sz="3400">
                <a:solidFill>
                  <a:srgbClr val="293C02"/>
                </a:solidFill>
                <a:latin typeface="Calibri" panose="020F0502020204030204" charset="0"/>
                <a:ea typeface="Calibri" panose="020F0502020204030204" charset="0"/>
                <a:sym typeface="+mn-ea"/>
              </a:rPr>
              <a:t>A. Penggerak Berenergi Angin</a:t>
            </a:r>
          </a:p>
        </p:txBody>
      </p:sp>
      <p:sp>
        <p:nvSpPr>
          <p:cNvPr id="13" name="文本框 12"/>
          <p:cNvSpPr txBox="1"/>
          <p:nvPr/>
        </p:nvSpPr>
        <p:spPr>
          <a:xfrm>
            <a:off x="7625715" y="4609465"/>
            <a:ext cx="4397375" cy="1383665"/>
          </a:xfrm>
          <a:prstGeom prst="rect">
            <a:avLst/>
          </a:prstGeom>
          <a:noFill/>
        </p:spPr>
        <p:txBody>
          <a:bodyPr wrap="square" rtlCol="0" anchor="t">
            <a:spAutoFit/>
          </a:bodyPr>
          <a:lstStyle/>
          <a:p>
            <a:pPr algn="l"/>
            <a:r>
              <a:rPr lang="en-US" altLang="zh-CN" sz="2800" dirty="0">
                <a:solidFill>
                  <a:srgbClr val="293C02"/>
                </a:solidFill>
                <a:latin typeface="Calibri" panose="020F0502020204030204" charset="0"/>
                <a:ea typeface="Calibri" panose="020F0502020204030204" charset="0"/>
                <a:cs typeface="Arial" panose="020B0604020202020204" pitchFamily="34" charset="0"/>
                <a:sym typeface="+mn-ea"/>
              </a:rPr>
              <a:t>Pada teknologi air, penggeraknya digerakkan oleh air. misalnya kincir air.</a:t>
            </a:r>
          </a:p>
        </p:txBody>
      </p:sp>
      <p:sp>
        <p:nvSpPr>
          <p:cNvPr id="14" name="文本框 13"/>
          <p:cNvSpPr txBox="1"/>
          <p:nvPr/>
        </p:nvSpPr>
        <p:spPr>
          <a:xfrm>
            <a:off x="7244080" y="4010660"/>
            <a:ext cx="4837430" cy="614045"/>
          </a:xfrm>
          <a:prstGeom prst="rect">
            <a:avLst/>
          </a:prstGeom>
          <a:noFill/>
        </p:spPr>
        <p:txBody>
          <a:bodyPr wrap="none" rtlCol="0" anchor="t">
            <a:spAutoFit/>
          </a:bodyPr>
          <a:lstStyle/>
          <a:p>
            <a:pPr algn="l"/>
            <a:r>
              <a:rPr lang="en-US" sz="3400">
                <a:solidFill>
                  <a:srgbClr val="293C02"/>
                </a:solidFill>
                <a:latin typeface="Calibri" panose="020F0502020204030204" charset="0"/>
                <a:ea typeface="Calibri" panose="020F0502020204030204" charset="0"/>
                <a:sym typeface="+mn-ea"/>
              </a:rPr>
              <a:t>B. Penggerak Berenergi Air</a:t>
            </a:r>
          </a:p>
        </p:txBody>
      </p:sp>
      <p:sp>
        <p:nvSpPr>
          <p:cNvPr id="2" name="六边形 1"/>
          <p:cNvSpPr/>
          <p:nvPr/>
        </p:nvSpPr>
        <p:spPr>
          <a:xfrm>
            <a:off x="6004560" y="3517265"/>
            <a:ext cx="1239520" cy="1107440"/>
          </a:xfrm>
          <a:prstGeom prst="hexagon">
            <a:avLst/>
          </a:pr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a:solidFill>
                  <a:srgbClr val="DCD9C6"/>
                </a:solidFill>
                <a:latin typeface="Calibri" panose="020F0502020204030204" charset="0"/>
                <a:ea typeface="Calibri" panose="020F0502020204030204" charset="0"/>
              </a:rPr>
              <a:t>2</a:t>
            </a:r>
          </a:p>
        </p:txBody>
      </p:sp>
      <p:sp>
        <p:nvSpPr>
          <p:cNvPr id="3" name="六边形 2"/>
          <p:cNvSpPr/>
          <p:nvPr/>
        </p:nvSpPr>
        <p:spPr>
          <a:xfrm>
            <a:off x="4969510" y="2889885"/>
            <a:ext cx="1239520" cy="1107440"/>
          </a:xfrm>
          <a:prstGeom prst="hexagon">
            <a:avLst/>
          </a:pr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a:solidFill>
                  <a:srgbClr val="DCD9C6"/>
                </a:solidFill>
                <a:latin typeface="Calibri" panose="020F0502020204030204" charset="0"/>
                <a:ea typeface="Calibri" panose="020F0502020204030204" charset="0"/>
              </a:rPr>
              <a:t>1</a:t>
            </a:r>
          </a:p>
        </p:txBody>
      </p:sp>
      <p:sp>
        <p:nvSpPr>
          <p:cNvPr id="40" name="文本框 39"/>
          <p:cNvSpPr txBox="1"/>
          <p:nvPr/>
        </p:nvSpPr>
        <p:spPr>
          <a:xfrm>
            <a:off x="1551940" y="194945"/>
            <a:ext cx="8363585" cy="706755"/>
          </a:xfrm>
          <a:prstGeom prst="rect">
            <a:avLst/>
          </a:prstGeom>
          <a:noFill/>
        </p:spPr>
        <p:txBody>
          <a:bodyPr wrap="square" rtlCol="0">
            <a:spAutoFit/>
          </a:bodyPr>
          <a:lstStyle/>
          <a:p>
            <a:pPr algn="l"/>
            <a:r>
              <a:rPr lang="en-US" altLang="zh-CN" sz="40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charset="0"/>
                <a:ea typeface="Calibri" panose="020F0502020204030204" charset="0"/>
              </a:rPr>
              <a:t>2. Teknologi Sederhana Berenergi Alam</a:t>
            </a:r>
          </a:p>
        </p:txBody>
      </p:sp>
      <p:pic>
        <p:nvPicPr>
          <p:cNvPr id="5" name="Picture 4" descr="download (2)"/>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8406130" y="901700"/>
            <a:ext cx="2837180" cy="2837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hevron 8"/>
          <p:cNvSpPr/>
          <p:nvPr/>
        </p:nvSpPr>
        <p:spPr>
          <a:xfrm>
            <a:off x="2548841" y="1556676"/>
            <a:ext cx="364711" cy="364711"/>
          </a:xfrm>
          <a:prstGeom prst="chevron">
            <a:avLst/>
          </a:pr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D3C"/>
              </a:solidFill>
              <a:latin typeface="Calibri" panose="020F0502020204030204" charset="0"/>
              <a:ea typeface="Calibri" panose="020F0502020204030204" charset="0"/>
            </a:endParaRPr>
          </a:p>
        </p:txBody>
      </p:sp>
      <p:sp>
        <p:nvSpPr>
          <p:cNvPr id="15" name="Chevron 14"/>
          <p:cNvSpPr/>
          <p:nvPr/>
        </p:nvSpPr>
        <p:spPr>
          <a:xfrm flipV="1">
            <a:off x="2549126" y="2986348"/>
            <a:ext cx="364711" cy="364711"/>
          </a:xfrm>
          <a:prstGeom prst="chevron">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D3C"/>
              </a:solidFill>
              <a:latin typeface="Calibri" panose="020F0502020204030204" charset="0"/>
              <a:ea typeface="Calibri" panose="020F0502020204030204" charset="0"/>
            </a:endParaRPr>
          </a:p>
        </p:txBody>
      </p:sp>
      <p:sp>
        <p:nvSpPr>
          <p:cNvPr id="25" name="Oval 10"/>
          <p:cNvSpPr/>
          <p:nvPr/>
        </p:nvSpPr>
        <p:spPr>
          <a:xfrm flipH="1">
            <a:off x="1344930" y="2547620"/>
            <a:ext cx="1203960" cy="1203960"/>
          </a:xfrm>
          <a:prstGeom prst="ellipse">
            <a:avLst/>
          </a:prstGeom>
          <a:solidFill>
            <a:srgbClr val="38221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D3C"/>
              </a:solidFill>
              <a:latin typeface="Calibri" panose="020F0502020204030204" charset="0"/>
              <a:ea typeface="Calibri" panose="020F0502020204030204" charset="0"/>
            </a:endParaRPr>
          </a:p>
        </p:txBody>
      </p:sp>
      <p:sp>
        <p:nvSpPr>
          <p:cNvPr id="35" name="Oval 16"/>
          <p:cNvSpPr/>
          <p:nvPr/>
        </p:nvSpPr>
        <p:spPr>
          <a:xfrm flipH="1">
            <a:off x="1344930" y="1136650"/>
            <a:ext cx="1203960" cy="1203960"/>
          </a:xfrm>
          <a:prstGeom prst="ellipse">
            <a:avLst/>
          </a:prstGeom>
          <a:solidFill>
            <a:srgbClr val="334D3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D3C"/>
              </a:solidFill>
              <a:latin typeface="Calibri" panose="020F0502020204030204" charset="0"/>
              <a:ea typeface="Calibri" panose="020F0502020204030204" charset="0"/>
            </a:endParaRPr>
          </a:p>
        </p:txBody>
      </p:sp>
      <p:sp>
        <p:nvSpPr>
          <p:cNvPr id="6" name="文本框 5"/>
          <p:cNvSpPr txBox="1"/>
          <p:nvPr/>
        </p:nvSpPr>
        <p:spPr>
          <a:xfrm>
            <a:off x="3042285" y="3350895"/>
            <a:ext cx="7811135" cy="2676525"/>
          </a:xfrm>
          <a:prstGeom prst="rect">
            <a:avLst/>
          </a:prstGeom>
          <a:noFill/>
        </p:spPr>
        <p:txBody>
          <a:bodyPr wrap="square" rtlCol="0" anchor="t">
            <a:spAutoFit/>
          </a:bodyPr>
          <a:lstStyle/>
          <a:p>
            <a:pPr indent="0" algn="ctr">
              <a:buFont typeface="Arial" panose="020B0604020202020204" pitchFamily="34" charset="0"/>
              <a:buNone/>
            </a:pPr>
            <a:r>
              <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rPr>
              <a:t>Pemanfaatan teknologi digital dalam  karya seni rupa melalui :</a:t>
            </a:r>
          </a:p>
          <a:p>
            <a:pPr marL="457200" indent="-457200" algn="l">
              <a:buFont typeface="Arial" panose="020B0604020202020204" pitchFamily="34" charset="0"/>
              <a:buAutoNum type="arabicPeriod"/>
            </a:pPr>
            <a:r>
              <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rPr>
              <a:t>program </a:t>
            </a:r>
            <a:r>
              <a:rPr lang="en-US" altLang="zh-CN" sz="2400" i="1" dirty="0">
                <a:solidFill>
                  <a:srgbClr val="334D3C"/>
                </a:solidFill>
                <a:latin typeface="Calibri" panose="020F0502020204030204" charset="0"/>
                <a:ea typeface="Calibri" panose="020F0502020204030204" charset="0"/>
                <a:cs typeface="Arial" panose="020B0604020202020204" pitchFamily="34" charset="0"/>
                <a:sym typeface="+mn-ea"/>
              </a:rPr>
              <a:t>freehand drawing </a:t>
            </a:r>
            <a:endPar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endParaRPr>
          </a:p>
          <a:p>
            <a:pPr marL="457200" indent="-457200" algn="l">
              <a:buFont typeface="Arial" panose="020B0604020202020204" pitchFamily="34" charset="0"/>
              <a:buAutoNum type="arabicPeriod"/>
            </a:pPr>
            <a:r>
              <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rPr>
              <a:t>program </a:t>
            </a:r>
            <a:r>
              <a:rPr lang="en-US" altLang="zh-CN" sz="2400" i="1" dirty="0">
                <a:solidFill>
                  <a:srgbClr val="334D3C"/>
                </a:solidFill>
                <a:latin typeface="Calibri" panose="020F0502020204030204" charset="0"/>
                <a:ea typeface="Calibri" panose="020F0502020204030204" charset="0"/>
                <a:cs typeface="Arial" panose="020B0604020202020204" pitchFamily="34" charset="0"/>
                <a:sym typeface="+mn-ea"/>
              </a:rPr>
              <a:t>corell draw</a:t>
            </a:r>
            <a:endPar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endParaRPr>
          </a:p>
          <a:p>
            <a:pPr marL="457200" indent="-457200" algn="l">
              <a:buFont typeface="Arial" panose="020B0604020202020204" pitchFamily="34" charset="0"/>
              <a:buAutoNum type="arabicPeriod"/>
            </a:pPr>
            <a:r>
              <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rPr>
              <a:t>program </a:t>
            </a:r>
            <a:r>
              <a:rPr lang="en-US" altLang="zh-CN" sz="2400" i="1" dirty="0">
                <a:solidFill>
                  <a:srgbClr val="334D3C"/>
                </a:solidFill>
                <a:latin typeface="Calibri" panose="020F0502020204030204" charset="0"/>
                <a:ea typeface="Calibri" panose="020F0502020204030204" charset="0"/>
                <a:cs typeface="Arial" panose="020B0604020202020204" pitchFamily="34" charset="0"/>
                <a:sym typeface="+mn-ea"/>
              </a:rPr>
              <a:t>Adobe photoshop</a:t>
            </a:r>
            <a:endPar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endParaRPr>
          </a:p>
          <a:p>
            <a:pPr marL="457200" indent="-457200" algn="l">
              <a:buFont typeface="Arial" panose="020B0604020202020204" pitchFamily="34" charset="0"/>
              <a:buAutoNum type="arabicPeriod"/>
            </a:pPr>
            <a:r>
              <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rPr>
              <a:t>program makromedia animasi</a:t>
            </a:r>
          </a:p>
          <a:p>
            <a:pPr marL="457200" indent="-457200" algn="l">
              <a:buFont typeface="Arial" panose="020B0604020202020204" pitchFamily="34" charset="0"/>
              <a:buAutoNum type="arabicPeriod"/>
            </a:pPr>
            <a:r>
              <a:rPr lang="en-US" altLang="zh-CN" sz="2400" i="1" dirty="0">
                <a:solidFill>
                  <a:srgbClr val="334D3C"/>
                </a:solidFill>
                <a:latin typeface="Calibri" panose="020F0502020204030204" charset="0"/>
                <a:ea typeface="Calibri" panose="020F0502020204030204" charset="0"/>
                <a:cs typeface="Arial" panose="020B0604020202020204" pitchFamily="34" charset="0"/>
                <a:sym typeface="+mn-ea"/>
              </a:rPr>
              <a:t>power point</a:t>
            </a:r>
            <a:endPar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endParaRPr>
          </a:p>
          <a:p>
            <a:pPr marL="457200" indent="-457200" algn="l">
              <a:buFont typeface="Arial" panose="020B0604020202020204" pitchFamily="34" charset="0"/>
              <a:buAutoNum type="arabicPeriod"/>
            </a:pPr>
            <a:r>
              <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rPr>
              <a:t>program editing</a:t>
            </a:r>
          </a:p>
        </p:txBody>
      </p:sp>
      <p:sp>
        <p:nvSpPr>
          <p:cNvPr id="7" name="文本框 6"/>
          <p:cNvSpPr txBox="1"/>
          <p:nvPr/>
        </p:nvSpPr>
        <p:spPr>
          <a:xfrm>
            <a:off x="1558290" y="2919730"/>
            <a:ext cx="5188585" cy="460375"/>
          </a:xfrm>
          <a:prstGeom prst="rect">
            <a:avLst/>
          </a:prstGeom>
          <a:noFill/>
        </p:spPr>
        <p:txBody>
          <a:bodyPr wrap="square" rtlCol="0">
            <a:spAutoFit/>
          </a:bodyPr>
          <a:lstStyle/>
          <a:p>
            <a:pPr algn="ctr"/>
            <a:r>
              <a:rPr lang="en-US" sz="2400">
                <a:solidFill>
                  <a:srgbClr val="334D3C"/>
                </a:solidFill>
                <a:latin typeface="Calibri" panose="020F0502020204030204" charset="0"/>
                <a:ea typeface="Calibri" panose="020F0502020204030204" charset="0"/>
              </a:rPr>
              <a:t>Teknologi Digital</a:t>
            </a:r>
          </a:p>
        </p:txBody>
      </p:sp>
      <p:sp>
        <p:nvSpPr>
          <p:cNvPr id="14" name="文本框 13"/>
          <p:cNvSpPr txBox="1"/>
          <p:nvPr/>
        </p:nvSpPr>
        <p:spPr>
          <a:xfrm>
            <a:off x="1958975" y="1342390"/>
            <a:ext cx="6589395" cy="460375"/>
          </a:xfrm>
          <a:prstGeom prst="rect">
            <a:avLst/>
          </a:prstGeom>
          <a:noFill/>
        </p:spPr>
        <p:txBody>
          <a:bodyPr wrap="square" rtlCol="0">
            <a:spAutoFit/>
          </a:bodyPr>
          <a:lstStyle/>
          <a:p>
            <a:pPr algn="ctr"/>
            <a:r>
              <a:rPr lang="en-US" altLang="zh-CN" sz="2400">
                <a:solidFill>
                  <a:srgbClr val="334D3C"/>
                </a:solidFill>
                <a:latin typeface="Calibri" panose="020F0502020204030204" charset="0"/>
                <a:ea typeface="Calibri" panose="020F0502020204030204" charset="0"/>
              </a:rPr>
              <a:t>Motor Penggerak Berenergi Listrik</a:t>
            </a:r>
          </a:p>
        </p:txBody>
      </p:sp>
      <p:sp>
        <p:nvSpPr>
          <p:cNvPr id="40" name="文本框 39"/>
          <p:cNvSpPr txBox="1"/>
          <p:nvPr/>
        </p:nvSpPr>
        <p:spPr>
          <a:xfrm>
            <a:off x="3652520" y="224155"/>
            <a:ext cx="8363585" cy="706755"/>
          </a:xfrm>
          <a:prstGeom prst="rect">
            <a:avLst/>
          </a:prstGeom>
          <a:noFill/>
        </p:spPr>
        <p:txBody>
          <a:bodyPr wrap="square" rtlCol="0">
            <a:spAutoFit/>
          </a:bodyPr>
          <a:lstStyle/>
          <a:p>
            <a:pPr algn="l"/>
            <a:r>
              <a:rPr lang="en-US" altLang="zh-CN" sz="40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charset="0"/>
                <a:ea typeface="Calibri" panose="020F0502020204030204" charset="0"/>
              </a:rPr>
              <a:t>3. Teknologi Tinggi</a:t>
            </a:r>
          </a:p>
        </p:txBody>
      </p:sp>
      <p:sp>
        <p:nvSpPr>
          <p:cNvPr id="3" name="文本框 5"/>
          <p:cNvSpPr txBox="1"/>
          <p:nvPr/>
        </p:nvSpPr>
        <p:spPr>
          <a:xfrm>
            <a:off x="2745740" y="1680210"/>
            <a:ext cx="6296025" cy="460375"/>
          </a:xfrm>
          <a:prstGeom prst="rect">
            <a:avLst/>
          </a:prstGeom>
          <a:noFill/>
        </p:spPr>
        <p:txBody>
          <a:bodyPr wrap="square" rtlCol="0" anchor="t">
            <a:spAutoFit/>
          </a:bodyPr>
          <a:lstStyle/>
          <a:p>
            <a:pPr indent="0" algn="ctr">
              <a:buFont typeface="Arial" panose="020B0604020202020204" pitchFamily="34" charset="0"/>
              <a:buNone/>
            </a:pPr>
            <a:r>
              <a:rPr lang="en-US" altLang="zh-CN" sz="2400" dirty="0">
                <a:solidFill>
                  <a:srgbClr val="334D3C"/>
                </a:solidFill>
                <a:latin typeface="Calibri" panose="020F0502020204030204" charset="0"/>
                <a:ea typeface="Calibri" panose="020F0502020204030204" charset="0"/>
                <a:cs typeface="Arial" panose="020B0604020202020204" pitchFamily="34" charset="0"/>
                <a:sym typeface="+mn-ea"/>
              </a:rPr>
              <a:t>Misalnya pada motor listrik atau mobil listrik</a:t>
            </a:r>
          </a:p>
        </p:txBody>
      </p:sp>
      <p:pic>
        <p:nvPicPr>
          <p:cNvPr id="2" name="Picture 1" descr="E:\IMAGE\backgroun file\ANIMASI\captcar.gifcaptcar"/>
          <p:cNvPicPr>
            <a:picLocks noChangeAspect="1"/>
          </p:cNvPicPr>
          <p:nvPr/>
        </p:nvPicPr>
        <p:blipFill>
          <a:blip r:embed="rId2"/>
          <a:srcRect/>
          <a:stretch>
            <a:fillRect/>
          </a:stretch>
        </p:blipFill>
        <p:spPr>
          <a:xfrm>
            <a:off x="8933815" y="603250"/>
            <a:ext cx="2721610" cy="1737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Contoh pemanfaatan teknologi dalam seni rupa</a:t>
            </a:r>
          </a:p>
        </p:txBody>
      </p:sp>
      <p:pic>
        <p:nvPicPr>
          <p:cNvPr id="4" name="videoplayback">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978025" y="1430655"/>
            <a:ext cx="7889875" cy="39960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258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fill="hold" display="1">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预定义过程 1"/>
          <p:cNvSpPr/>
          <p:nvPr/>
        </p:nvSpPr>
        <p:spPr>
          <a:xfrm>
            <a:off x="-28575" y="1695450"/>
            <a:ext cx="12249150" cy="3467100"/>
          </a:xfrm>
          <a:prstGeom prst="flowChartPredefinedProcess">
            <a:avLst/>
          </a:prstGeom>
          <a:solidFill>
            <a:srgbClr val="334D3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519420" y="2934970"/>
            <a:ext cx="4713605" cy="1568450"/>
          </a:xfrm>
          <a:prstGeom prst="rect">
            <a:avLst/>
          </a:prstGeom>
          <a:noFill/>
        </p:spPr>
        <p:txBody>
          <a:bodyPr wrap="square" rtlCol="0">
            <a:spAutoFit/>
          </a:bodyPr>
          <a:lstStyle/>
          <a:p>
            <a:r>
              <a:rPr lang="en-US" sz="4800">
                <a:solidFill>
                  <a:srgbClr val="DCD9C6"/>
                </a:solidFill>
                <a:latin typeface="Calibri" panose="020F0502020204030204" charset="0"/>
                <a:ea typeface="Calibri" panose="020F0502020204030204" charset="0"/>
              </a:rPr>
              <a:t>Rencana dan Laporan Kerja</a:t>
            </a:r>
            <a:endParaRPr lang="en-US" sz="4000" spc="300" dirty="0">
              <a:solidFill>
                <a:srgbClr val="DCD9C6"/>
              </a:solidFill>
              <a:latin typeface="Calibri" panose="020F0502020204030204" charset="0"/>
              <a:ea typeface="Calibri" panose="020F0502020204030204" charset="0"/>
              <a:sym typeface="+mn-ea"/>
            </a:endParaRPr>
          </a:p>
        </p:txBody>
      </p:sp>
      <p:pic>
        <p:nvPicPr>
          <p:cNvPr id="10" name="图片 9" descr="efcefe5a791f15e06b2e136752f4f69c"/>
          <p:cNvPicPr>
            <a:picLocks noChangeAspect="1"/>
          </p:cNvPicPr>
          <p:nvPr/>
        </p:nvPicPr>
        <p:blipFill>
          <a:blip r:embed="rId2">
            <a:lum bright="-12000" contrast="-12000"/>
          </a:blip>
          <a:srcRect l="32053" t="15815" r="12583" b="44647"/>
          <a:stretch>
            <a:fillRect/>
          </a:stretch>
        </p:blipFill>
        <p:spPr>
          <a:xfrm>
            <a:off x="1119505" y="1706245"/>
            <a:ext cx="4130675" cy="3456305"/>
          </a:xfrm>
          <a:prstGeom prst="rect">
            <a:avLst/>
          </a:prstGeom>
        </p:spPr>
      </p:pic>
      <p:sp>
        <p:nvSpPr>
          <p:cNvPr id="13" name="文本框 12"/>
          <p:cNvSpPr txBox="1"/>
          <p:nvPr/>
        </p:nvSpPr>
        <p:spPr>
          <a:xfrm>
            <a:off x="4572000" y="3303905"/>
            <a:ext cx="819150" cy="706755"/>
          </a:xfrm>
          <a:prstGeom prst="rect">
            <a:avLst/>
          </a:prstGeom>
          <a:noFill/>
        </p:spPr>
        <p:txBody>
          <a:bodyPr wrap="square" rtlCol="0">
            <a:spAutoFit/>
          </a:bodyPr>
          <a:lstStyle/>
          <a:p>
            <a:r>
              <a:rPr lang="en-US" altLang="zh-CN" sz="4000">
                <a:solidFill>
                  <a:srgbClr val="DCD9C6"/>
                </a:solidFill>
                <a:latin typeface="Calibri" panose="020F0502020204030204" charset="0"/>
                <a:ea typeface="Calibri" panose="020F0502020204030204" charset="0"/>
              </a:rPr>
              <a:t>03</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6750" y="-19050"/>
            <a:ext cx="9229090" cy="6914515"/>
          </a:xfrm>
          <a:prstGeom prst="rect">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81405" y="2100580"/>
            <a:ext cx="8057515" cy="2676525"/>
          </a:xfrm>
          <a:prstGeom prst="rect">
            <a:avLst/>
          </a:prstGeom>
          <a:noFill/>
        </p:spPr>
        <p:txBody>
          <a:bodyPr wrap="square" rtlCol="0" anchor="t">
            <a:spAutoFit/>
          </a:bodyPr>
          <a:lstStyle/>
          <a:p>
            <a:pPr algn="l"/>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	Ide dan gagasan dalam menciptakan karya seni dengan memanfaatkan teknologi sederhana dapat dituangkan dalam sebuah rancangan yang meliputi karya apa yang akan dibuat, bagaimana latar belakang munculnya ide tersebut dan apa manfaat dari karya tersebut.</a:t>
            </a:r>
          </a:p>
        </p:txBody>
      </p:sp>
      <p:pic>
        <p:nvPicPr>
          <p:cNvPr id="3" name="图片 2" descr="4428ebf2471122ad193d52e78eb7239a"/>
          <p:cNvPicPr>
            <a:picLocks noChangeAspect="1"/>
          </p:cNvPicPr>
          <p:nvPr/>
        </p:nvPicPr>
        <p:blipFill>
          <a:blip r:embed="rId2">
            <a:lum bright="-12000" contrast="18000"/>
          </a:blip>
          <a:stretch>
            <a:fillRect/>
          </a:stretch>
        </p:blipFill>
        <p:spPr>
          <a:xfrm>
            <a:off x="10086340" y="2792095"/>
            <a:ext cx="2202180" cy="4103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6750" y="0"/>
            <a:ext cx="8243570" cy="6877050"/>
          </a:xfrm>
          <a:prstGeom prst="rect">
            <a:avLst/>
          </a:pr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95400" y="1659890"/>
            <a:ext cx="6729095" cy="3538220"/>
          </a:xfrm>
          <a:prstGeom prst="rect">
            <a:avLst/>
          </a:prstGeom>
          <a:noFill/>
        </p:spPr>
        <p:txBody>
          <a:bodyPr wrap="square" rtlCol="0" anchor="t">
            <a:spAutoFit/>
          </a:bodyPr>
          <a:lstStyle/>
          <a:p>
            <a:pPr algn="just"/>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 	Selain itu dalam rancangan perlu dijelaskan bagaiman teknik dan cara kerja atau langkah yang akan dikerjakan untuk mewujudkan ide atau gagasan tersebut. Bahan apa yang digunakan, bagaimana karakteristik juga perlu di buat dalam rancangan tersebut dan kesulitan yang diperkirakan akan di temukan.</a:t>
            </a:r>
          </a:p>
        </p:txBody>
      </p:sp>
      <p:pic>
        <p:nvPicPr>
          <p:cNvPr id="2" name="图片 1" descr="f09c6f52d0d4d1cc46f3455505208050"/>
          <p:cNvPicPr>
            <a:picLocks noChangeAspect="1"/>
          </p:cNvPicPr>
          <p:nvPr/>
        </p:nvPicPr>
        <p:blipFill>
          <a:blip r:embed="rId2"/>
          <a:stretch>
            <a:fillRect/>
          </a:stretch>
        </p:blipFill>
        <p:spPr>
          <a:xfrm>
            <a:off x="9119870" y="3627755"/>
            <a:ext cx="3072130" cy="3249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f35d7d1057e465eea5cf70226e08d6d"/>
          <p:cNvPicPr>
            <a:picLocks noChangeAspect="1"/>
          </p:cNvPicPr>
          <p:nvPr/>
        </p:nvPicPr>
        <p:blipFill>
          <a:blip r:embed="rId2">
            <a:lum bright="-6000"/>
          </a:blip>
          <a:srcRect b="17246"/>
          <a:stretch>
            <a:fillRect/>
          </a:stretch>
        </p:blipFill>
        <p:spPr>
          <a:xfrm flipH="1">
            <a:off x="-150495" y="894080"/>
            <a:ext cx="5405755" cy="5956935"/>
          </a:xfrm>
          <a:prstGeom prst="rect">
            <a:avLst/>
          </a:prstGeom>
        </p:spPr>
      </p:pic>
      <p:sp>
        <p:nvSpPr>
          <p:cNvPr id="12" name="文本框 11"/>
          <p:cNvSpPr txBox="1"/>
          <p:nvPr/>
        </p:nvSpPr>
        <p:spPr>
          <a:xfrm>
            <a:off x="8816340" y="6043930"/>
            <a:ext cx="3192145" cy="521970"/>
          </a:xfrm>
          <a:prstGeom prst="rect">
            <a:avLst/>
          </a:prstGeom>
          <a:noFill/>
        </p:spPr>
        <p:txBody>
          <a:bodyPr wrap="square" rtlCol="0" anchor="t">
            <a:spAutoFit/>
          </a:bodyPr>
          <a:lstStyle/>
          <a:p>
            <a:r>
              <a:rPr lang="en-US" sz="2800">
                <a:solidFill>
                  <a:srgbClr val="334D3C"/>
                </a:solidFill>
                <a:latin typeface="Calibri" panose="020F0502020204030204" charset="0"/>
                <a:ea typeface="Calibri" panose="020F0502020204030204" charset="0"/>
                <a:sym typeface="Arial" panose="020B0604020202020204" pitchFamily="34" charset="0"/>
              </a:rPr>
              <a:t>Ada pertanyaan ? </a:t>
            </a:r>
            <a:endParaRPr lang="en-US" sz="2000">
              <a:solidFill>
                <a:srgbClr val="334D3C"/>
              </a:solidFill>
              <a:latin typeface="Calibri" panose="020F0502020204030204" charset="0"/>
              <a:ea typeface="Calibri" panose="020F0502020204030204" charset="0"/>
              <a:sym typeface="Arial" panose="020B0604020202020204" pitchFamily="34" charset="0"/>
            </a:endParaRPr>
          </a:p>
        </p:txBody>
      </p:sp>
      <p:sp>
        <p:nvSpPr>
          <p:cNvPr id="5" name="文本框 4"/>
          <p:cNvSpPr txBox="1"/>
          <p:nvPr/>
        </p:nvSpPr>
        <p:spPr>
          <a:xfrm>
            <a:off x="278130" y="1395730"/>
            <a:ext cx="11730355" cy="1106805"/>
          </a:xfrm>
          <a:prstGeom prst="rect">
            <a:avLst/>
          </a:prstGeom>
          <a:noFill/>
        </p:spPr>
        <p:txBody>
          <a:bodyPr wrap="square" rtlCol="0">
            <a:spAutoFit/>
          </a:bodyPr>
          <a:lstStyle/>
          <a:p>
            <a:r>
              <a:rPr lang="en-US" altLang="zh-CN" sz="6600">
                <a:solidFill>
                  <a:srgbClr val="334D3C"/>
                </a:solidFill>
                <a:latin typeface="Calibri" panose="020F0502020204030204" charset="0"/>
                <a:ea typeface="Calibri" panose="020F0502020204030204" charset="0"/>
              </a:rPr>
              <a:t>Terima kasih atas perhatiannya :)</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323215" y="1046480"/>
            <a:ext cx="6974840" cy="5803900"/>
            <a:chOff x="7611" y="1648"/>
            <a:chExt cx="10984" cy="9140"/>
          </a:xfrm>
        </p:grpSpPr>
        <p:pic>
          <p:nvPicPr>
            <p:cNvPr id="7" name="图片 6" descr="5f35d7d1057e465eea5cf70226e08d6d"/>
            <p:cNvPicPr>
              <a:picLocks noChangeAspect="1"/>
            </p:cNvPicPr>
            <p:nvPr/>
          </p:nvPicPr>
          <p:blipFill>
            <a:blip r:embed="rId2">
              <a:lum bright="-6000"/>
            </a:blip>
            <a:srcRect b="19363"/>
            <a:stretch>
              <a:fillRect/>
            </a:stretch>
          </p:blipFill>
          <p:spPr>
            <a:xfrm>
              <a:off x="10083" y="1648"/>
              <a:ext cx="8513" cy="9141"/>
            </a:xfrm>
            <a:prstGeom prst="rect">
              <a:avLst/>
            </a:prstGeom>
          </p:spPr>
        </p:pic>
        <p:pic>
          <p:nvPicPr>
            <p:cNvPr id="3" name="图片 2" descr="5f35d7d1057e465eea5cf70226e08d6d"/>
            <p:cNvPicPr>
              <a:picLocks noChangeAspect="1"/>
            </p:cNvPicPr>
            <p:nvPr/>
          </p:nvPicPr>
          <p:blipFill>
            <a:blip r:embed="rId2">
              <a:lum bright="-6000"/>
            </a:blip>
            <a:srcRect b="29934"/>
            <a:stretch>
              <a:fillRect/>
            </a:stretch>
          </p:blipFill>
          <p:spPr>
            <a:xfrm>
              <a:off x="7611" y="7078"/>
              <a:ext cx="3977" cy="3711"/>
            </a:xfrm>
            <a:prstGeom prst="rect">
              <a:avLst/>
            </a:prstGeom>
          </p:spPr>
        </p:pic>
      </p:grpSp>
      <p:sp>
        <p:nvSpPr>
          <p:cNvPr id="18" name="文本框 17"/>
          <p:cNvSpPr txBox="1"/>
          <p:nvPr/>
        </p:nvSpPr>
        <p:spPr>
          <a:xfrm>
            <a:off x="4126230" y="483870"/>
            <a:ext cx="5817235" cy="1014730"/>
          </a:xfrm>
          <a:prstGeom prst="rect">
            <a:avLst/>
          </a:prstGeom>
          <a:noFill/>
        </p:spPr>
        <p:txBody>
          <a:bodyPr wrap="square" rtlCol="0">
            <a:spAutoFit/>
          </a:bodyPr>
          <a:lstStyle/>
          <a:p>
            <a:pPr algn="ctr"/>
            <a:r>
              <a:rPr lang="en-US" sz="6000">
                <a:solidFill>
                  <a:srgbClr val="334D3C"/>
                </a:solidFill>
                <a:latin typeface="Calibri" panose="020F0502020204030204" charset="0"/>
                <a:ea typeface="Calibri" panose="020F0502020204030204" charset="0"/>
              </a:rPr>
              <a:t>MATERI</a:t>
            </a:r>
          </a:p>
        </p:txBody>
      </p:sp>
      <p:sp>
        <p:nvSpPr>
          <p:cNvPr id="5" name="文本框 4"/>
          <p:cNvSpPr txBox="1"/>
          <p:nvPr/>
        </p:nvSpPr>
        <p:spPr>
          <a:xfrm>
            <a:off x="9355455" y="168910"/>
            <a:ext cx="1044575" cy="2247900"/>
          </a:xfrm>
          <a:prstGeom prst="rect">
            <a:avLst/>
          </a:prstGeom>
          <a:noFill/>
        </p:spPr>
        <p:txBody>
          <a:bodyPr vert="eaVert" wrap="square" rtlCol="0">
            <a:spAutoFit/>
          </a:bodyPr>
          <a:lstStyle/>
          <a:p>
            <a:endParaRPr lang="en-US" altLang="zh-CN" sz="2800" dirty="0">
              <a:solidFill>
                <a:srgbClr val="334D3C"/>
              </a:solidFill>
              <a:latin typeface="Calibri" panose="020F0502020204030204" charset="0"/>
              <a:ea typeface="Calibri" panose="020F0502020204030204" charset="0"/>
              <a:sym typeface="+mn-ea"/>
            </a:endParaRPr>
          </a:p>
          <a:p>
            <a:endParaRPr lang="en-US" altLang="zh-CN" sz="2800" dirty="0">
              <a:solidFill>
                <a:srgbClr val="334D3C"/>
              </a:solidFill>
              <a:latin typeface="Calibri" panose="020F0502020204030204" charset="0"/>
              <a:ea typeface="Calibri" panose="020F0502020204030204" charset="0"/>
              <a:sym typeface="+mn-ea"/>
            </a:endParaRPr>
          </a:p>
        </p:txBody>
      </p:sp>
      <p:sp>
        <p:nvSpPr>
          <p:cNvPr id="9" name="矩形 8"/>
          <p:cNvSpPr/>
          <p:nvPr/>
        </p:nvSpPr>
        <p:spPr>
          <a:xfrm>
            <a:off x="5537835" y="429260"/>
            <a:ext cx="75565" cy="1123950"/>
          </a:xfrm>
          <a:prstGeom prst="rect">
            <a:avLst/>
          </a:prstGeom>
          <a:solidFill>
            <a:srgbClr val="4A2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4D3C"/>
              </a:solidFill>
            </a:endParaRPr>
          </a:p>
        </p:txBody>
      </p:sp>
      <p:sp>
        <p:nvSpPr>
          <p:cNvPr id="8" name="文本框 7"/>
          <p:cNvSpPr txBox="1"/>
          <p:nvPr/>
        </p:nvSpPr>
        <p:spPr>
          <a:xfrm>
            <a:off x="8262620" y="2333625"/>
            <a:ext cx="3380740" cy="953135"/>
          </a:xfrm>
          <a:prstGeom prst="rect">
            <a:avLst/>
          </a:prstGeom>
          <a:noFill/>
        </p:spPr>
        <p:txBody>
          <a:bodyPr wrap="square" rtlCol="0">
            <a:spAutoFit/>
          </a:bodyPr>
          <a:lstStyle/>
          <a:p>
            <a:r>
              <a:rPr lang="en-US" sz="2800">
                <a:solidFill>
                  <a:srgbClr val="334D3C"/>
                </a:solidFill>
                <a:latin typeface="Calibri" panose="020F0502020204030204" charset="0"/>
                <a:ea typeface="Calibri" panose="020F0502020204030204" charset="0"/>
              </a:rPr>
              <a:t>Pendekatan Teknologi Penciptaan Karya Seni</a:t>
            </a:r>
            <a:endParaRPr lang="en-US" sz="2000" spc="300" dirty="0">
              <a:solidFill>
                <a:srgbClr val="4A2319"/>
              </a:solidFill>
              <a:latin typeface="Calibri" panose="020F0502020204030204" charset="0"/>
              <a:ea typeface="Calibri" panose="020F0502020204030204" charset="0"/>
              <a:sym typeface="+mn-ea"/>
            </a:endParaRPr>
          </a:p>
        </p:txBody>
      </p:sp>
      <p:sp>
        <p:nvSpPr>
          <p:cNvPr id="6" name="椭圆 5"/>
          <p:cNvSpPr/>
          <p:nvPr/>
        </p:nvSpPr>
        <p:spPr>
          <a:xfrm>
            <a:off x="7685405" y="2595880"/>
            <a:ext cx="304800" cy="304800"/>
          </a:xfrm>
          <a:prstGeom prst="ellipse">
            <a:avLst/>
          </a:prstGeom>
          <a:solidFill>
            <a:srgbClr val="334D3C"/>
          </a:solidFill>
          <a:ln w="38100">
            <a:solidFill>
              <a:srgbClr val="4A2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685405" y="3549650"/>
            <a:ext cx="3832860" cy="953135"/>
          </a:xfrm>
          <a:prstGeom prst="rect">
            <a:avLst/>
          </a:prstGeom>
          <a:noFill/>
        </p:spPr>
        <p:txBody>
          <a:bodyPr wrap="square" rtlCol="0">
            <a:spAutoFit/>
          </a:bodyPr>
          <a:lstStyle/>
          <a:p>
            <a:r>
              <a:rPr lang="en-US" sz="2800">
                <a:solidFill>
                  <a:srgbClr val="334D3C"/>
                </a:solidFill>
                <a:latin typeface="Calibri" panose="020F0502020204030204" charset="0"/>
                <a:ea typeface="Calibri" panose="020F0502020204030204" charset="0"/>
              </a:rPr>
              <a:t>Ruang Lingkup Penggunaan Teknologi</a:t>
            </a:r>
            <a:endParaRPr lang="en-US" sz="2000" spc="300" dirty="0">
              <a:solidFill>
                <a:srgbClr val="4A2319"/>
              </a:solidFill>
              <a:latin typeface="Calibri" panose="020F0502020204030204" charset="0"/>
              <a:ea typeface="Calibri" panose="020F0502020204030204" charset="0"/>
              <a:sym typeface="+mn-ea"/>
            </a:endParaRPr>
          </a:p>
        </p:txBody>
      </p:sp>
      <p:sp>
        <p:nvSpPr>
          <p:cNvPr id="11" name="椭圆 10"/>
          <p:cNvSpPr/>
          <p:nvPr/>
        </p:nvSpPr>
        <p:spPr>
          <a:xfrm>
            <a:off x="7138670" y="4088765"/>
            <a:ext cx="304800" cy="304800"/>
          </a:xfrm>
          <a:prstGeom prst="ellipse">
            <a:avLst/>
          </a:prstGeom>
          <a:solidFill>
            <a:srgbClr val="334D3C"/>
          </a:solidFill>
          <a:ln w="38100">
            <a:solidFill>
              <a:srgbClr val="4A2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262620" y="4872355"/>
            <a:ext cx="3380740" cy="953135"/>
          </a:xfrm>
          <a:prstGeom prst="rect">
            <a:avLst/>
          </a:prstGeom>
          <a:noFill/>
        </p:spPr>
        <p:txBody>
          <a:bodyPr wrap="square" rtlCol="0">
            <a:spAutoFit/>
          </a:bodyPr>
          <a:lstStyle/>
          <a:p>
            <a:r>
              <a:rPr lang="en-US" sz="2800">
                <a:solidFill>
                  <a:srgbClr val="334D3C"/>
                </a:solidFill>
                <a:latin typeface="Calibri" panose="020F0502020204030204" charset="0"/>
                <a:ea typeface="Calibri" panose="020F0502020204030204" charset="0"/>
              </a:rPr>
              <a:t>Rencana dan Laporan Kerja</a:t>
            </a:r>
            <a:endParaRPr lang="en-US" sz="2000" spc="300" dirty="0">
              <a:solidFill>
                <a:srgbClr val="4A2319"/>
              </a:solidFill>
              <a:latin typeface="Calibri" panose="020F0502020204030204" charset="0"/>
              <a:ea typeface="Calibri" panose="020F0502020204030204" charset="0"/>
              <a:sym typeface="+mn-ea"/>
            </a:endParaRPr>
          </a:p>
        </p:txBody>
      </p:sp>
      <p:sp>
        <p:nvSpPr>
          <p:cNvPr id="13" name="椭圆 12"/>
          <p:cNvSpPr/>
          <p:nvPr/>
        </p:nvSpPr>
        <p:spPr>
          <a:xfrm>
            <a:off x="7685405" y="5196205"/>
            <a:ext cx="304800" cy="304800"/>
          </a:xfrm>
          <a:prstGeom prst="ellipse">
            <a:avLst/>
          </a:prstGeom>
          <a:solidFill>
            <a:srgbClr val="334D3C"/>
          </a:solidFill>
          <a:ln w="38100">
            <a:solidFill>
              <a:srgbClr val="4A2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643995" y="1248410"/>
            <a:ext cx="304800" cy="304800"/>
          </a:xfrm>
          <a:prstGeom prst="ellipse">
            <a:avLst/>
          </a:prstGeom>
          <a:solidFill>
            <a:srgbClr val="334D3C"/>
          </a:solidFill>
          <a:ln w="38100">
            <a:solidFill>
              <a:srgbClr val="4A2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0955" y="1752600"/>
            <a:ext cx="12217400" cy="247650"/>
          </a:xfrm>
          <a:prstGeom prst="rect">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8"/>
          <p:cNvSpPr/>
          <p:nvPr/>
        </p:nvSpPr>
        <p:spPr>
          <a:xfrm>
            <a:off x="5350510" y="628650"/>
            <a:ext cx="76200" cy="869315"/>
          </a:xfrm>
          <a:prstGeom prst="rect">
            <a:avLst/>
          </a:prstGeom>
          <a:solidFill>
            <a:srgbClr val="4A2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4D3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预定义过程 1"/>
          <p:cNvSpPr/>
          <p:nvPr/>
        </p:nvSpPr>
        <p:spPr>
          <a:xfrm>
            <a:off x="-28575" y="1695450"/>
            <a:ext cx="12249150" cy="3467100"/>
          </a:xfrm>
          <a:prstGeom prst="flowChartPredefinedProcess">
            <a:avLst/>
          </a:prstGeom>
          <a:solidFill>
            <a:srgbClr val="334D3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519420" y="2934970"/>
            <a:ext cx="5784850" cy="1568450"/>
          </a:xfrm>
          <a:prstGeom prst="rect">
            <a:avLst/>
          </a:prstGeom>
          <a:noFill/>
        </p:spPr>
        <p:txBody>
          <a:bodyPr wrap="square" rtlCol="0">
            <a:spAutoFit/>
          </a:bodyPr>
          <a:lstStyle/>
          <a:p>
            <a:r>
              <a:rPr lang="en-US" sz="4800">
                <a:solidFill>
                  <a:srgbClr val="DCD9C6"/>
                </a:solidFill>
                <a:latin typeface="Calibri" panose="020F0502020204030204" charset="0"/>
                <a:ea typeface="Calibri" panose="020F0502020204030204" charset="0"/>
              </a:rPr>
              <a:t>Pendekatan Teknologi Penciptaan Karya Seni</a:t>
            </a:r>
            <a:endParaRPr lang="en-US" sz="4000" spc="300" dirty="0">
              <a:solidFill>
                <a:srgbClr val="DCD9C6"/>
              </a:solidFill>
              <a:latin typeface="Calibri" panose="020F0502020204030204" charset="0"/>
              <a:ea typeface="Calibri" panose="020F0502020204030204" charset="0"/>
              <a:sym typeface="+mn-ea"/>
            </a:endParaRPr>
          </a:p>
        </p:txBody>
      </p:sp>
      <p:pic>
        <p:nvPicPr>
          <p:cNvPr id="10" name="图片 9" descr="efcefe5a791f15e06b2e136752f4f69c"/>
          <p:cNvPicPr>
            <a:picLocks noChangeAspect="1"/>
          </p:cNvPicPr>
          <p:nvPr/>
        </p:nvPicPr>
        <p:blipFill>
          <a:blip r:embed="rId2">
            <a:lum bright="-12000" contrast="-12000"/>
          </a:blip>
          <a:srcRect l="32053" t="15815" r="12583" b="44647"/>
          <a:stretch>
            <a:fillRect/>
          </a:stretch>
        </p:blipFill>
        <p:spPr>
          <a:xfrm>
            <a:off x="1119505" y="1706245"/>
            <a:ext cx="4130675" cy="3456305"/>
          </a:xfrm>
          <a:prstGeom prst="rect">
            <a:avLst/>
          </a:prstGeom>
        </p:spPr>
      </p:pic>
      <p:sp>
        <p:nvSpPr>
          <p:cNvPr id="13" name="文本框 12"/>
          <p:cNvSpPr txBox="1"/>
          <p:nvPr/>
        </p:nvSpPr>
        <p:spPr>
          <a:xfrm>
            <a:off x="4572000" y="3303905"/>
            <a:ext cx="819150" cy="706755"/>
          </a:xfrm>
          <a:prstGeom prst="rect">
            <a:avLst/>
          </a:prstGeom>
          <a:noFill/>
        </p:spPr>
        <p:txBody>
          <a:bodyPr wrap="square" rtlCol="0">
            <a:spAutoFit/>
          </a:bodyPr>
          <a:lstStyle/>
          <a:p>
            <a:r>
              <a:rPr lang="en-US" altLang="zh-CN" sz="4000">
                <a:solidFill>
                  <a:srgbClr val="DCD9C6"/>
                </a:solidFill>
                <a:latin typeface="Calibri" panose="020F0502020204030204" charset="0"/>
                <a:ea typeface="Calibri" panose="020F0502020204030204" charset="0"/>
              </a:rPr>
              <a:t>01</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6750" y="0"/>
            <a:ext cx="7016750" cy="6877685"/>
          </a:xfrm>
          <a:prstGeom prst="rect">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113790" y="1225550"/>
            <a:ext cx="6233795" cy="3969385"/>
          </a:xfrm>
          <a:prstGeom prst="rect">
            <a:avLst/>
          </a:prstGeom>
          <a:noFill/>
        </p:spPr>
        <p:txBody>
          <a:bodyPr wrap="square" rtlCol="0" anchor="t">
            <a:spAutoFit/>
          </a:bodyPr>
          <a:lstStyle/>
          <a:p>
            <a:pPr marL="457200" indent="-457200" algn="just">
              <a:buFont typeface="Arial" panose="020B0604020202020204" pitchFamily="34" charset="0"/>
              <a:buChar char="•"/>
            </a:pPr>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Teknologi berasal dari bahasa Yunani yaitu </a:t>
            </a:r>
            <a:r>
              <a:rPr lang="en-US" altLang="zh-CN" sz="2800" i="1" dirty="0">
                <a:solidFill>
                  <a:srgbClr val="DCD9C6"/>
                </a:solidFill>
                <a:latin typeface="Calibri" panose="020F0502020204030204" charset="0"/>
                <a:ea typeface="Calibri" panose="020F0502020204030204" charset="0"/>
                <a:cs typeface="Arial" panose="020B0604020202020204" pitchFamily="34" charset="0"/>
                <a:sym typeface="+mn-ea"/>
              </a:rPr>
              <a:t>Tekhne </a:t>
            </a:r>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mengacu pada suatu seni atau keunikan dan mempunyai sistematika-logika. </a:t>
            </a:r>
          </a:p>
          <a:p>
            <a:pPr marL="457200" indent="-457200" algn="just">
              <a:buFont typeface="Arial" panose="020B0604020202020204" pitchFamily="34" charset="0"/>
              <a:buChar char="•"/>
            </a:pPr>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Istilah teknologi menyatakan proses yang berkaitan dengan penggunaan peralatan dan mesin guna mengubah alam atau lingkungan material untuk kemaslahatan manusia.</a:t>
            </a:r>
          </a:p>
        </p:txBody>
      </p:sp>
      <p:grpSp>
        <p:nvGrpSpPr>
          <p:cNvPr id="14" name="组合 13"/>
          <p:cNvGrpSpPr/>
          <p:nvPr/>
        </p:nvGrpSpPr>
        <p:grpSpPr>
          <a:xfrm>
            <a:off x="1295400" y="420370"/>
            <a:ext cx="3072130" cy="650240"/>
            <a:chOff x="1960" y="928"/>
            <a:chExt cx="4458" cy="1024"/>
          </a:xfrm>
        </p:grpSpPr>
        <p:sp>
          <p:nvSpPr>
            <p:cNvPr id="5" name="PA_矩形 1"/>
            <p:cNvSpPr/>
            <p:nvPr>
              <p:custDataLst>
                <p:tags r:id="rId1"/>
              </p:custDataLst>
            </p:nvPr>
          </p:nvSpPr>
          <p:spPr>
            <a:xfrm>
              <a:off x="2040" y="928"/>
              <a:ext cx="3967" cy="1024"/>
            </a:xfrm>
            <a:prstGeom prst="rect">
              <a:avLst/>
            </a:pr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4D3C"/>
                </a:solidFill>
              </a:endParaRPr>
            </a:p>
          </p:txBody>
        </p:sp>
        <p:sp>
          <p:nvSpPr>
            <p:cNvPr id="13" name="文本框 12"/>
            <p:cNvSpPr txBox="1"/>
            <p:nvPr/>
          </p:nvSpPr>
          <p:spPr>
            <a:xfrm>
              <a:off x="1960" y="928"/>
              <a:ext cx="4458" cy="919"/>
            </a:xfrm>
            <a:prstGeom prst="rect">
              <a:avLst/>
            </a:prstGeom>
            <a:noFill/>
          </p:spPr>
          <p:txBody>
            <a:bodyPr wrap="square" rtlCol="0" anchor="t">
              <a:spAutoFit/>
            </a:bodyPr>
            <a:lstStyle/>
            <a:p>
              <a:r>
                <a:rPr lang="en-US" altLang="zh-CN" sz="3200">
                  <a:solidFill>
                    <a:srgbClr val="DCD9C6"/>
                  </a:solidFill>
                  <a:latin typeface="Calibri" panose="020F0502020204030204" charset="0"/>
                  <a:ea typeface="Calibri" panose="020F0502020204030204" charset="0"/>
                  <a:sym typeface="+mn-ea"/>
                </a:rPr>
                <a:t>Istilah Teknologi</a:t>
              </a:r>
            </a:p>
          </p:txBody>
        </p:sp>
      </p:grpSp>
      <p:pic>
        <p:nvPicPr>
          <p:cNvPr id="18" name="图片 17" descr="c0547dbc74bff623b0f3221c97b1d285"/>
          <p:cNvPicPr>
            <a:picLocks noChangeAspect="1"/>
          </p:cNvPicPr>
          <p:nvPr/>
        </p:nvPicPr>
        <p:blipFill>
          <a:blip r:embed="rId3">
            <a:lum bright="-12000" contrast="18000"/>
          </a:blip>
          <a:stretch>
            <a:fillRect/>
          </a:stretch>
        </p:blipFill>
        <p:spPr>
          <a:xfrm>
            <a:off x="7211695" y="-169545"/>
            <a:ext cx="5252085" cy="7428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6750" y="0"/>
            <a:ext cx="7016750" cy="6877685"/>
          </a:xfrm>
          <a:prstGeom prst="rect">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113790" y="1225550"/>
            <a:ext cx="6233795" cy="2676525"/>
          </a:xfrm>
          <a:prstGeom prst="rect">
            <a:avLst/>
          </a:prstGeom>
          <a:noFill/>
        </p:spPr>
        <p:txBody>
          <a:bodyPr wrap="square" rtlCol="0" anchor="t">
            <a:spAutoFit/>
          </a:bodyPr>
          <a:lstStyle/>
          <a:p>
            <a:pPr marL="457200" indent="-457200" algn="just">
              <a:buFont typeface="Arial" panose="020B0604020202020204" pitchFamily="34" charset="0"/>
              <a:buChar char="•"/>
            </a:pPr>
            <a:r>
              <a:rPr lang="en-US" altLang="zh-CN" sz="2800" dirty="0">
                <a:solidFill>
                  <a:srgbClr val="DCD9C6"/>
                </a:solidFill>
                <a:latin typeface="Calibri" panose="020F0502020204030204" charset="0"/>
                <a:ea typeface="Calibri" panose="020F0502020204030204" charset="0"/>
                <a:cs typeface="Arial" panose="020B0604020202020204" pitchFamily="34" charset="0"/>
                <a:sym typeface="+mn-ea"/>
              </a:rPr>
              <a:t>Pendekatan teknologi menunjuk pada seseorang yang akan memecahkan permasalahan yang menggunakan sistematis melalui keteknikan yang teratur yang disebut sebagai sistem teknologi.</a:t>
            </a:r>
          </a:p>
        </p:txBody>
      </p:sp>
      <p:grpSp>
        <p:nvGrpSpPr>
          <p:cNvPr id="14" name="组合 13"/>
          <p:cNvGrpSpPr/>
          <p:nvPr/>
        </p:nvGrpSpPr>
        <p:grpSpPr>
          <a:xfrm>
            <a:off x="1205230" y="420370"/>
            <a:ext cx="9597390" cy="650240"/>
            <a:chOff x="1960" y="928"/>
            <a:chExt cx="7742" cy="1024"/>
          </a:xfrm>
        </p:grpSpPr>
        <p:sp>
          <p:nvSpPr>
            <p:cNvPr id="5" name="PA_矩形 1"/>
            <p:cNvSpPr/>
            <p:nvPr>
              <p:custDataLst>
                <p:tags r:id="rId1"/>
              </p:custDataLst>
            </p:nvPr>
          </p:nvSpPr>
          <p:spPr>
            <a:xfrm>
              <a:off x="2040" y="928"/>
              <a:ext cx="3967" cy="1024"/>
            </a:xfrm>
            <a:prstGeom prst="rect">
              <a:avLst/>
            </a:pr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4D3C"/>
                </a:solidFill>
              </a:endParaRPr>
            </a:p>
          </p:txBody>
        </p:sp>
        <p:sp>
          <p:nvSpPr>
            <p:cNvPr id="13" name="文本框 12"/>
            <p:cNvSpPr txBox="1"/>
            <p:nvPr/>
          </p:nvSpPr>
          <p:spPr>
            <a:xfrm>
              <a:off x="1960" y="928"/>
              <a:ext cx="7742" cy="919"/>
            </a:xfrm>
            <a:prstGeom prst="rect">
              <a:avLst/>
            </a:prstGeom>
            <a:noFill/>
          </p:spPr>
          <p:txBody>
            <a:bodyPr wrap="square" rtlCol="0" anchor="t">
              <a:spAutoFit/>
            </a:bodyPr>
            <a:lstStyle/>
            <a:p>
              <a:r>
                <a:rPr lang="en-US" altLang="zh-CN" sz="3200">
                  <a:solidFill>
                    <a:srgbClr val="DCD9C6"/>
                  </a:solidFill>
                  <a:latin typeface="Calibri" panose="020F0502020204030204" charset="0"/>
                  <a:ea typeface="Calibri" panose="020F0502020204030204" charset="0"/>
                  <a:sym typeface="+mn-ea"/>
                </a:rPr>
                <a:t>Istilah Pendekatan Teknologi</a:t>
              </a:r>
            </a:p>
          </p:txBody>
        </p:sp>
      </p:grpSp>
      <p:pic>
        <p:nvPicPr>
          <p:cNvPr id="18" name="图片 17" descr="c0547dbc74bff623b0f3221c97b1d285"/>
          <p:cNvPicPr>
            <a:picLocks noChangeAspect="1"/>
          </p:cNvPicPr>
          <p:nvPr/>
        </p:nvPicPr>
        <p:blipFill>
          <a:blip r:embed="rId3">
            <a:lum bright="-12000" contrast="18000"/>
          </a:blip>
          <a:stretch>
            <a:fillRect/>
          </a:stretch>
        </p:blipFill>
        <p:spPr>
          <a:xfrm>
            <a:off x="7211695" y="-169545"/>
            <a:ext cx="5252085" cy="7428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371600" y="1222375"/>
            <a:ext cx="694055" cy="644525"/>
          </a:xfrm>
          <a:prstGeom prst="rect">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latin typeface="Calibri" panose="020F0502020204030204" charset="0"/>
                <a:ea typeface="Calibri" panose="020F0502020204030204" charset="0"/>
              </a:rPr>
              <a:t>1</a:t>
            </a:r>
          </a:p>
        </p:txBody>
      </p:sp>
      <p:sp>
        <p:nvSpPr>
          <p:cNvPr id="11" name="矩形 10"/>
          <p:cNvSpPr/>
          <p:nvPr/>
        </p:nvSpPr>
        <p:spPr>
          <a:xfrm>
            <a:off x="1371600" y="2882265"/>
            <a:ext cx="694055" cy="644525"/>
          </a:xfrm>
          <a:prstGeom prst="rect">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latin typeface="Calibri" panose="020F0502020204030204" charset="0"/>
                <a:ea typeface="Calibri" panose="020F0502020204030204" charset="0"/>
              </a:rPr>
              <a:t>2</a:t>
            </a:r>
          </a:p>
        </p:txBody>
      </p:sp>
      <p:sp>
        <p:nvSpPr>
          <p:cNvPr id="12" name="矩形 11"/>
          <p:cNvSpPr/>
          <p:nvPr/>
        </p:nvSpPr>
        <p:spPr>
          <a:xfrm>
            <a:off x="1371600" y="4580255"/>
            <a:ext cx="694055" cy="644525"/>
          </a:xfrm>
          <a:prstGeom prst="rect">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solidFill>
                  <a:schemeClr val="bg1"/>
                </a:solidFill>
                <a:latin typeface="Calibri" panose="020F0502020204030204" charset="0"/>
                <a:ea typeface="Calibri" panose="020F0502020204030204" charset="0"/>
              </a:rPr>
              <a:t>3</a:t>
            </a:r>
          </a:p>
        </p:txBody>
      </p:sp>
      <p:sp>
        <p:nvSpPr>
          <p:cNvPr id="13" name="文本框 12"/>
          <p:cNvSpPr txBox="1"/>
          <p:nvPr/>
        </p:nvSpPr>
        <p:spPr>
          <a:xfrm>
            <a:off x="2346325" y="1221105"/>
            <a:ext cx="5850890" cy="1783715"/>
          </a:xfrm>
          <a:prstGeom prst="rect">
            <a:avLst/>
          </a:prstGeom>
          <a:noFill/>
        </p:spPr>
        <p:txBody>
          <a:bodyPr wrap="square" rtlCol="0" anchor="t">
            <a:spAutoFit/>
          </a:bodyPr>
          <a:lstStyle/>
          <a:p>
            <a:pPr algn="l"/>
            <a:r>
              <a:rPr lang="en-US" altLang="zh-CN" sz="2200" dirty="0">
                <a:solidFill>
                  <a:schemeClr val="tx1"/>
                </a:solidFill>
                <a:latin typeface="Calibri" panose="020F0502020204030204" charset="0"/>
                <a:ea typeface="Calibri" panose="020F0502020204030204" charset="0"/>
                <a:cs typeface="Arial" panose="020B0604020202020204" pitchFamily="34" charset="0"/>
                <a:sym typeface="+mn-ea"/>
              </a:rPr>
              <a:t>Wujud atau kontur (</a:t>
            </a:r>
            <a:r>
              <a:rPr lang="en-US" altLang="zh-CN" sz="2200" i="1" dirty="0">
                <a:solidFill>
                  <a:schemeClr val="tx1"/>
                </a:solidFill>
                <a:latin typeface="Calibri" panose="020F0502020204030204" charset="0"/>
                <a:ea typeface="Calibri" panose="020F0502020204030204" charset="0"/>
                <a:cs typeface="Arial" panose="020B0604020202020204" pitchFamily="34" charset="0"/>
                <a:sym typeface="+mn-ea"/>
              </a:rPr>
              <a:t>contour</a:t>
            </a:r>
            <a:r>
              <a:rPr lang="en-US" altLang="zh-CN" sz="2200" dirty="0">
                <a:solidFill>
                  <a:schemeClr val="tx1"/>
                </a:solidFill>
                <a:latin typeface="Calibri" panose="020F0502020204030204" charset="0"/>
                <a:ea typeface="Calibri" panose="020F0502020204030204" charset="0"/>
                <a:cs typeface="Arial" panose="020B0604020202020204" pitchFamily="34" charset="0"/>
                <a:sym typeface="+mn-ea"/>
              </a:rPr>
              <a:t>) karya seni merupakan suatu visualisasi suatu karya misalnya gerak, rupa dan suara yang berfungsi sebagai penampung gagasan dan ide </a:t>
            </a:r>
          </a:p>
          <a:p>
            <a:pPr algn="ctr"/>
            <a:endParaRPr lang="en-US" altLang="zh-CN" sz="2200" dirty="0">
              <a:solidFill>
                <a:schemeClr val="tx1"/>
              </a:solidFill>
              <a:latin typeface="Calibri" panose="020F0502020204030204" charset="0"/>
              <a:ea typeface="Calibri" panose="020F0502020204030204" charset="0"/>
              <a:cs typeface="Arial" panose="020B0604020202020204" pitchFamily="34" charset="0"/>
              <a:sym typeface="+mn-ea"/>
            </a:endParaRPr>
          </a:p>
        </p:txBody>
      </p:sp>
      <p:sp>
        <p:nvSpPr>
          <p:cNvPr id="14" name="文本框 13"/>
          <p:cNvSpPr txBox="1"/>
          <p:nvPr/>
        </p:nvSpPr>
        <p:spPr>
          <a:xfrm>
            <a:off x="2346325" y="2882265"/>
            <a:ext cx="5850890" cy="1445260"/>
          </a:xfrm>
          <a:prstGeom prst="rect">
            <a:avLst/>
          </a:prstGeom>
          <a:noFill/>
        </p:spPr>
        <p:txBody>
          <a:bodyPr wrap="square" rtlCol="0" anchor="t">
            <a:spAutoFit/>
          </a:bodyPr>
          <a:lstStyle/>
          <a:p>
            <a:pPr algn="l"/>
            <a:r>
              <a:rPr lang="en-US" altLang="zh-CN" sz="2200" dirty="0">
                <a:solidFill>
                  <a:schemeClr val="tx1"/>
                </a:solidFill>
                <a:latin typeface="Calibri" panose="020F0502020204030204" charset="0"/>
                <a:ea typeface="Calibri" panose="020F0502020204030204" charset="0"/>
                <a:cs typeface="Arial" panose="020B0604020202020204" pitchFamily="34" charset="0"/>
                <a:sym typeface="+mn-ea"/>
              </a:rPr>
              <a:t>Isi memuat suatu pesan, cerita gagasan dan imajinasi dari suatu karya seni yang dikembangkan untuk memberikan tekanan, spirit, nuansa dan bobot suatu penampilan karya seni.</a:t>
            </a:r>
          </a:p>
        </p:txBody>
      </p:sp>
      <p:sp>
        <p:nvSpPr>
          <p:cNvPr id="15" name="文本框 14"/>
          <p:cNvSpPr txBox="1"/>
          <p:nvPr/>
        </p:nvSpPr>
        <p:spPr>
          <a:xfrm>
            <a:off x="2346325" y="4481195"/>
            <a:ext cx="5851525" cy="1783715"/>
          </a:xfrm>
          <a:prstGeom prst="rect">
            <a:avLst/>
          </a:prstGeom>
          <a:noFill/>
        </p:spPr>
        <p:txBody>
          <a:bodyPr wrap="square" rtlCol="0" anchor="t">
            <a:spAutoFit/>
          </a:bodyPr>
          <a:lstStyle/>
          <a:p>
            <a:pPr algn="l"/>
            <a:r>
              <a:rPr lang="en-US" altLang="zh-CN" sz="2200" dirty="0">
                <a:solidFill>
                  <a:schemeClr val="tx1"/>
                </a:solidFill>
                <a:latin typeface="Calibri" panose="020F0502020204030204" charset="0"/>
                <a:ea typeface="Calibri" panose="020F0502020204030204" charset="0"/>
                <a:cs typeface="Arial" panose="020B0604020202020204" pitchFamily="34" charset="0"/>
                <a:sym typeface="+mn-ea"/>
              </a:rPr>
              <a:t>Tata laku atau </a:t>
            </a:r>
            <a:r>
              <a:rPr lang="en-US" altLang="zh-CN" sz="2200" i="1" dirty="0">
                <a:solidFill>
                  <a:schemeClr val="tx1"/>
                </a:solidFill>
                <a:latin typeface="Calibri" panose="020F0502020204030204" charset="0"/>
                <a:ea typeface="Calibri" panose="020F0502020204030204" charset="0"/>
                <a:cs typeface="Arial" panose="020B0604020202020204" pitchFamily="34" charset="0"/>
                <a:sym typeface="+mn-ea"/>
              </a:rPr>
              <a:t>contex</a:t>
            </a:r>
            <a:r>
              <a:rPr lang="en-US" altLang="zh-CN" sz="2200" dirty="0">
                <a:solidFill>
                  <a:schemeClr val="tx1"/>
                </a:solidFill>
                <a:latin typeface="Calibri" panose="020F0502020204030204" charset="0"/>
                <a:ea typeface="Calibri" panose="020F0502020204030204" charset="0"/>
                <a:cs typeface="Arial" panose="020B0604020202020204" pitchFamily="34" charset="0"/>
                <a:sym typeface="+mn-ea"/>
              </a:rPr>
              <a:t>t berikaitan dengan prinsip latar belakang penciptaan suatu karya, tujuan berkarya, pengaruh adat dan pranata sistem cara pandang seseorang atau masyarakat terhadap kehidupan.</a:t>
            </a:r>
          </a:p>
        </p:txBody>
      </p:sp>
      <p:sp>
        <p:nvSpPr>
          <p:cNvPr id="2" name="Text Box 1"/>
          <p:cNvSpPr txBox="1"/>
          <p:nvPr/>
        </p:nvSpPr>
        <p:spPr>
          <a:xfrm>
            <a:off x="1951990" y="350520"/>
            <a:ext cx="5899785" cy="706755"/>
          </a:xfrm>
          <a:prstGeom prst="rect">
            <a:avLst/>
          </a:prstGeom>
          <a:noFill/>
        </p:spPr>
        <p:txBody>
          <a:bodyPr wrap="square" rtlCol="0">
            <a:spAutoFit/>
          </a:bodyPr>
          <a:lstStyle/>
          <a:p>
            <a:r>
              <a:rPr lang="en-US"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STRUKTUR KARYA SENI</a:t>
            </a:r>
          </a:p>
        </p:txBody>
      </p:sp>
      <p:pic>
        <p:nvPicPr>
          <p:cNvPr id="3" name="Picture 2" descr="contoh-tari-kelompok"/>
          <p:cNvPicPr>
            <a:picLocks noChangeAspect="1"/>
          </p:cNvPicPr>
          <p:nvPr/>
        </p:nvPicPr>
        <p:blipFill>
          <a:blip r:embed="rId2"/>
          <a:stretch>
            <a:fillRect/>
          </a:stretch>
        </p:blipFill>
        <p:spPr>
          <a:xfrm>
            <a:off x="8298815" y="940435"/>
            <a:ext cx="3570605" cy="1941830"/>
          </a:xfrm>
          <a:prstGeom prst="rect">
            <a:avLst/>
          </a:prstGeom>
        </p:spPr>
      </p:pic>
      <p:pic>
        <p:nvPicPr>
          <p:cNvPr id="5" name="Picture 4" descr="d71bd64e4ffd49d472ee8c1e4589d05c (1)"/>
          <p:cNvPicPr>
            <a:picLocks noChangeAspect="1"/>
          </p:cNvPicPr>
          <p:nvPr/>
        </p:nvPicPr>
        <p:blipFill>
          <a:blip r:embed="rId3"/>
          <a:stretch>
            <a:fillRect/>
          </a:stretch>
        </p:blipFill>
        <p:spPr>
          <a:xfrm>
            <a:off x="8559800" y="3004820"/>
            <a:ext cx="3048000" cy="1657350"/>
          </a:xfrm>
          <a:prstGeom prst="rect">
            <a:avLst/>
          </a:prstGeom>
        </p:spPr>
      </p:pic>
      <p:pic>
        <p:nvPicPr>
          <p:cNvPr id="8" name="Picture 7" descr="retno dumilah (1)"/>
          <p:cNvPicPr>
            <a:picLocks noChangeAspect="1"/>
          </p:cNvPicPr>
          <p:nvPr/>
        </p:nvPicPr>
        <p:blipFill>
          <a:blip r:embed="rId4"/>
          <a:stretch>
            <a:fillRect/>
          </a:stretch>
        </p:blipFill>
        <p:spPr>
          <a:xfrm>
            <a:off x="8197215" y="5074285"/>
            <a:ext cx="3762375" cy="1190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364230" y="395605"/>
            <a:ext cx="6080760" cy="768350"/>
          </a:xfrm>
          <a:prstGeom prst="rect">
            <a:avLst/>
          </a:prstGeom>
          <a:blipFill>
            <a:blip r:embed="rId2"/>
          </a:blipFill>
        </p:spPr>
        <p:txBody>
          <a:bodyPr wrap="square" rtlCol="0">
            <a:spAutoFit/>
          </a:bodyPr>
          <a:lstStyle/>
          <a:p>
            <a:pPr algn="ctr"/>
            <a:r>
              <a:rPr lang="en-US" sz="4400">
                <a:solidFill>
                  <a:schemeClr val="tx1"/>
                </a:solidFill>
              </a:rPr>
              <a:t>CAKUPAN TEKNOLOGI</a:t>
            </a:r>
          </a:p>
        </p:txBody>
      </p:sp>
      <p:sp>
        <p:nvSpPr>
          <p:cNvPr id="6" name="Text Box 5"/>
          <p:cNvSpPr txBox="1"/>
          <p:nvPr/>
        </p:nvSpPr>
        <p:spPr>
          <a:xfrm>
            <a:off x="785495" y="1285875"/>
            <a:ext cx="10833100" cy="4246245"/>
          </a:xfrm>
          <a:prstGeom prst="rect">
            <a:avLst/>
          </a:prstGeom>
          <a:noFill/>
        </p:spPr>
        <p:txBody>
          <a:bodyPr wrap="square" rtlCol="0">
            <a:spAutoFit/>
          </a:bodyPr>
          <a:lstStyle/>
          <a:p>
            <a:pPr algn="just"/>
            <a:r>
              <a:rPr lang="en-US" sz="3000">
                <a:solidFill>
                  <a:schemeClr val="tx1"/>
                </a:solidFill>
              </a:rPr>
              <a:t>Teknologi hadir karena manusia harus mempertahankan hidup bandingkan dengan ketika manusia purba dalam kehidupannya yang masih sederhana. Kemajuan berpikir ini menjadikan manusia menciptakan peralatan, sistem, kinerja yang disesuaikan dengan fungsinya. </a:t>
            </a:r>
          </a:p>
          <a:p>
            <a:pPr algn="just"/>
            <a:endParaRPr lang="en-US" sz="3000">
              <a:solidFill>
                <a:schemeClr val="tx1"/>
              </a:solidFill>
            </a:endParaRPr>
          </a:p>
          <a:p>
            <a:pPr algn="just"/>
            <a:r>
              <a:rPr lang="en-US" sz="3000">
                <a:solidFill>
                  <a:schemeClr val="tx1"/>
                </a:solidFill>
              </a:rPr>
              <a:t>Cakupan teknologi yaitu hasil budaya manusia untuk mempertahankan hidup dengan menciptakan sarana dan prasarana melalui penelitian atau percobaan.</a:t>
            </a:r>
          </a:p>
        </p:txBody>
      </p:sp>
      <p:pic>
        <p:nvPicPr>
          <p:cNvPr id="10" name="Picture 9" descr="E:\IMAGE\backgroun file\ANIMASI\Animated%20computer.gifAnimated%20computer"/>
          <p:cNvPicPr>
            <a:picLocks noChangeAspect="1"/>
          </p:cNvPicPr>
          <p:nvPr/>
        </p:nvPicPr>
        <p:blipFill>
          <a:blip r:embed="rId3"/>
          <a:srcRect/>
          <a:stretch>
            <a:fillRect/>
          </a:stretch>
        </p:blipFill>
        <p:spPr>
          <a:xfrm>
            <a:off x="10212705" y="4867275"/>
            <a:ext cx="1897380" cy="1737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801495" y="5806440"/>
            <a:ext cx="8304530" cy="1432560"/>
            <a:chOff x="2837" y="9144"/>
            <a:chExt cx="13078" cy="2256"/>
          </a:xfrm>
        </p:grpSpPr>
        <p:sp>
          <p:nvSpPr>
            <p:cNvPr id="16" name="任意多边形 15"/>
            <p:cNvSpPr/>
            <p:nvPr/>
          </p:nvSpPr>
          <p:spPr>
            <a:xfrm>
              <a:off x="2837" y="9144"/>
              <a:ext cx="3629" cy="2256"/>
            </a:xfrm>
            <a:custGeom>
              <a:avLst/>
              <a:gdLst>
                <a:gd name="connsiteX0" fmla="*/ 0 w 2400"/>
                <a:gd name="connsiteY0" fmla="*/ 1200 h 1492"/>
                <a:gd name="connsiteX1" fmla="*/ 1200 w 2400"/>
                <a:gd name="connsiteY1" fmla="*/ 0 h 1492"/>
                <a:gd name="connsiteX2" fmla="*/ 2400 w 2400"/>
                <a:gd name="connsiteY2" fmla="*/ 1200 h 1492"/>
                <a:gd name="connsiteX3" fmla="*/ 1189 w 2400"/>
                <a:gd name="connsiteY3" fmla="*/ 1190 h 1492"/>
                <a:gd name="connsiteX4" fmla="*/ 0 w 2400"/>
                <a:gd name="connsiteY4" fmla="*/ 1200 h 1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 h="1492">
                  <a:moveTo>
                    <a:pt x="0" y="1200"/>
                  </a:moveTo>
                  <a:cubicBezTo>
                    <a:pt x="0" y="537"/>
                    <a:pt x="537" y="0"/>
                    <a:pt x="1200" y="0"/>
                  </a:cubicBezTo>
                  <a:cubicBezTo>
                    <a:pt x="1863" y="0"/>
                    <a:pt x="2400" y="537"/>
                    <a:pt x="2400" y="1200"/>
                  </a:cubicBezTo>
                  <a:cubicBezTo>
                    <a:pt x="2400" y="1863"/>
                    <a:pt x="1852" y="1190"/>
                    <a:pt x="1189" y="1190"/>
                  </a:cubicBezTo>
                  <a:cubicBezTo>
                    <a:pt x="526" y="1190"/>
                    <a:pt x="0" y="1863"/>
                    <a:pt x="0" y="1200"/>
                  </a:cubicBezTo>
                  <a:close/>
                </a:path>
              </a:pathLst>
            </a:cu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4D3C"/>
                </a:solidFill>
                <a:latin typeface="Calibri" panose="020F0502020204030204" charset="0"/>
                <a:ea typeface="Calibri" panose="020F0502020204030204" charset="0"/>
              </a:endParaRPr>
            </a:p>
          </p:txBody>
        </p:sp>
        <p:sp>
          <p:nvSpPr>
            <p:cNvPr id="17" name="任意多边形 16"/>
            <p:cNvSpPr/>
            <p:nvPr/>
          </p:nvSpPr>
          <p:spPr>
            <a:xfrm>
              <a:off x="6047" y="9144"/>
              <a:ext cx="3629" cy="2256"/>
            </a:xfrm>
            <a:custGeom>
              <a:avLst/>
              <a:gdLst>
                <a:gd name="connsiteX0" fmla="*/ 0 w 2400"/>
                <a:gd name="connsiteY0" fmla="*/ 1200 h 1492"/>
                <a:gd name="connsiteX1" fmla="*/ 1200 w 2400"/>
                <a:gd name="connsiteY1" fmla="*/ 0 h 1492"/>
                <a:gd name="connsiteX2" fmla="*/ 2400 w 2400"/>
                <a:gd name="connsiteY2" fmla="*/ 1200 h 1492"/>
                <a:gd name="connsiteX3" fmla="*/ 1189 w 2400"/>
                <a:gd name="connsiteY3" fmla="*/ 1190 h 1492"/>
                <a:gd name="connsiteX4" fmla="*/ 0 w 2400"/>
                <a:gd name="connsiteY4" fmla="*/ 1200 h 1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 h="1492">
                  <a:moveTo>
                    <a:pt x="0" y="1200"/>
                  </a:moveTo>
                  <a:cubicBezTo>
                    <a:pt x="0" y="537"/>
                    <a:pt x="537" y="0"/>
                    <a:pt x="1200" y="0"/>
                  </a:cubicBezTo>
                  <a:cubicBezTo>
                    <a:pt x="1863" y="0"/>
                    <a:pt x="2400" y="537"/>
                    <a:pt x="2400" y="1200"/>
                  </a:cubicBezTo>
                  <a:cubicBezTo>
                    <a:pt x="2400" y="1863"/>
                    <a:pt x="1852" y="1190"/>
                    <a:pt x="1189" y="1190"/>
                  </a:cubicBezTo>
                  <a:cubicBezTo>
                    <a:pt x="526" y="1190"/>
                    <a:pt x="0" y="1863"/>
                    <a:pt x="0" y="1200"/>
                  </a:cubicBezTo>
                  <a:close/>
                </a:path>
              </a:pathLst>
            </a:cu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4D3C"/>
                </a:solidFill>
                <a:latin typeface="Calibri" panose="020F0502020204030204" charset="0"/>
                <a:ea typeface="Calibri" panose="020F0502020204030204" charset="0"/>
              </a:endParaRPr>
            </a:p>
          </p:txBody>
        </p:sp>
        <p:sp>
          <p:nvSpPr>
            <p:cNvPr id="18" name="任意多边形 17"/>
            <p:cNvSpPr/>
            <p:nvPr/>
          </p:nvSpPr>
          <p:spPr>
            <a:xfrm>
              <a:off x="9137" y="9144"/>
              <a:ext cx="3629" cy="2256"/>
            </a:xfrm>
            <a:custGeom>
              <a:avLst/>
              <a:gdLst>
                <a:gd name="connsiteX0" fmla="*/ 0 w 2400"/>
                <a:gd name="connsiteY0" fmla="*/ 1200 h 1492"/>
                <a:gd name="connsiteX1" fmla="*/ 1200 w 2400"/>
                <a:gd name="connsiteY1" fmla="*/ 0 h 1492"/>
                <a:gd name="connsiteX2" fmla="*/ 2400 w 2400"/>
                <a:gd name="connsiteY2" fmla="*/ 1200 h 1492"/>
                <a:gd name="connsiteX3" fmla="*/ 1189 w 2400"/>
                <a:gd name="connsiteY3" fmla="*/ 1190 h 1492"/>
                <a:gd name="connsiteX4" fmla="*/ 0 w 2400"/>
                <a:gd name="connsiteY4" fmla="*/ 1200 h 1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 h="1492">
                  <a:moveTo>
                    <a:pt x="0" y="1200"/>
                  </a:moveTo>
                  <a:cubicBezTo>
                    <a:pt x="0" y="537"/>
                    <a:pt x="537" y="0"/>
                    <a:pt x="1200" y="0"/>
                  </a:cubicBezTo>
                  <a:cubicBezTo>
                    <a:pt x="1863" y="0"/>
                    <a:pt x="2400" y="537"/>
                    <a:pt x="2400" y="1200"/>
                  </a:cubicBezTo>
                  <a:cubicBezTo>
                    <a:pt x="2400" y="1863"/>
                    <a:pt x="1852" y="1190"/>
                    <a:pt x="1189" y="1190"/>
                  </a:cubicBezTo>
                  <a:cubicBezTo>
                    <a:pt x="526" y="1190"/>
                    <a:pt x="0" y="1863"/>
                    <a:pt x="0" y="1200"/>
                  </a:cubicBezTo>
                  <a:close/>
                </a:path>
              </a:pathLst>
            </a:cu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4D3C"/>
                </a:solidFill>
                <a:latin typeface="Calibri" panose="020F0502020204030204" charset="0"/>
                <a:ea typeface="Calibri" panose="020F0502020204030204" charset="0"/>
              </a:endParaRPr>
            </a:p>
          </p:txBody>
        </p:sp>
        <p:sp>
          <p:nvSpPr>
            <p:cNvPr id="19" name="任意多边形 18"/>
            <p:cNvSpPr/>
            <p:nvPr/>
          </p:nvSpPr>
          <p:spPr>
            <a:xfrm>
              <a:off x="12287" y="9144"/>
              <a:ext cx="3629" cy="2256"/>
            </a:xfrm>
            <a:custGeom>
              <a:avLst/>
              <a:gdLst>
                <a:gd name="connsiteX0" fmla="*/ 0 w 2400"/>
                <a:gd name="connsiteY0" fmla="*/ 1200 h 1492"/>
                <a:gd name="connsiteX1" fmla="*/ 1200 w 2400"/>
                <a:gd name="connsiteY1" fmla="*/ 0 h 1492"/>
                <a:gd name="connsiteX2" fmla="*/ 2400 w 2400"/>
                <a:gd name="connsiteY2" fmla="*/ 1200 h 1492"/>
                <a:gd name="connsiteX3" fmla="*/ 1189 w 2400"/>
                <a:gd name="connsiteY3" fmla="*/ 1190 h 1492"/>
                <a:gd name="connsiteX4" fmla="*/ 0 w 2400"/>
                <a:gd name="connsiteY4" fmla="*/ 1200 h 1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 h="1492">
                  <a:moveTo>
                    <a:pt x="0" y="1200"/>
                  </a:moveTo>
                  <a:cubicBezTo>
                    <a:pt x="0" y="537"/>
                    <a:pt x="537" y="0"/>
                    <a:pt x="1200" y="0"/>
                  </a:cubicBezTo>
                  <a:cubicBezTo>
                    <a:pt x="1863" y="0"/>
                    <a:pt x="2400" y="537"/>
                    <a:pt x="2400" y="1200"/>
                  </a:cubicBezTo>
                  <a:cubicBezTo>
                    <a:pt x="2400" y="1863"/>
                    <a:pt x="1852" y="1190"/>
                    <a:pt x="1189" y="1190"/>
                  </a:cubicBezTo>
                  <a:cubicBezTo>
                    <a:pt x="526" y="1190"/>
                    <a:pt x="0" y="1863"/>
                    <a:pt x="0" y="1200"/>
                  </a:cubicBezTo>
                  <a:close/>
                </a:path>
              </a:pathLst>
            </a:custGeom>
            <a:solidFill>
              <a:srgbClr val="382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4D3C"/>
                </a:solidFill>
                <a:latin typeface="Calibri" panose="020F0502020204030204" charset="0"/>
                <a:ea typeface="Calibri" panose="020F0502020204030204" charset="0"/>
              </a:endParaRPr>
            </a:p>
          </p:txBody>
        </p:sp>
      </p:grpSp>
      <p:sp>
        <p:nvSpPr>
          <p:cNvPr id="34" name="文本框 33"/>
          <p:cNvSpPr txBox="1"/>
          <p:nvPr/>
        </p:nvSpPr>
        <p:spPr>
          <a:xfrm>
            <a:off x="1439545" y="974725"/>
            <a:ext cx="9418955" cy="1322070"/>
          </a:xfrm>
          <a:prstGeom prst="rect">
            <a:avLst/>
          </a:prstGeom>
          <a:noFill/>
        </p:spPr>
        <p:txBody>
          <a:bodyPr wrap="square" rtlCol="0">
            <a:spAutoFit/>
          </a:bodyPr>
          <a:lstStyle/>
          <a:p>
            <a:pPr algn="ctr"/>
            <a:r>
              <a:rPr lang="en-US" altLang="zh-CN" sz="4000">
                <a:solidFill>
                  <a:schemeClr val="tx1"/>
                </a:solidFill>
                <a:latin typeface="Calibri" panose="020F0502020204030204" charset="0"/>
                <a:ea typeface="Calibri" panose="020F0502020204030204" charset="0"/>
              </a:rPr>
              <a:t>MODEL PEMANFAATAN TEKNOLOGI DALAM KARYA SENI</a:t>
            </a:r>
          </a:p>
        </p:txBody>
      </p:sp>
      <p:cxnSp>
        <p:nvCxnSpPr>
          <p:cNvPr id="13" name="直接连接符 12"/>
          <p:cNvCxnSpPr/>
          <p:nvPr/>
        </p:nvCxnSpPr>
        <p:spPr>
          <a:xfrm>
            <a:off x="1657350" y="1638300"/>
            <a:ext cx="8991600" cy="0"/>
          </a:xfrm>
          <a:prstGeom prst="line">
            <a:avLst/>
          </a:prstGeom>
          <a:ln>
            <a:solidFill>
              <a:srgbClr val="08121B"/>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607820" y="2296795"/>
            <a:ext cx="10375265" cy="3322955"/>
          </a:xfrm>
          <a:prstGeom prst="rect">
            <a:avLst/>
          </a:prstGeom>
          <a:noFill/>
        </p:spPr>
        <p:txBody>
          <a:bodyPr wrap="square" rtlCol="0" anchor="t">
            <a:spAutoFit/>
          </a:bodyPr>
          <a:lstStyle/>
          <a:p>
            <a:pPr algn="l"/>
            <a:r>
              <a:rPr lang="en-US" altLang="zh-CN" sz="3000" dirty="0">
                <a:solidFill>
                  <a:schemeClr val="tx1"/>
                </a:solidFill>
                <a:latin typeface="Calibri" panose="020F0502020204030204" charset="0"/>
                <a:ea typeface="Calibri" panose="020F0502020204030204" charset="0"/>
                <a:cs typeface="Arial" panose="020B0604020202020204" pitchFamily="34" charset="0"/>
                <a:sym typeface="+mn-ea"/>
              </a:rPr>
              <a:t>Untuk berekspresi dalam suatu karya seni, dibutuhkan keberanian, ide yang tepat serta keteknikan agar apa yang akan diutarakan menjadi lancar sesuai rancangan semula. Prinsip keteknikan digolongkan menjadi 3 yaitu:</a:t>
            </a:r>
          </a:p>
          <a:p>
            <a:pPr algn="l"/>
            <a:r>
              <a:rPr lang="en-US" altLang="zh-CN" sz="3000" dirty="0">
                <a:solidFill>
                  <a:schemeClr val="tx1"/>
                </a:solidFill>
                <a:latin typeface="Calibri" panose="020F0502020204030204" charset="0"/>
                <a:ea typeface="Calibri" panose="020F0502020204030204" charset="0"/>
                <a:cs typeface="Arial" panose="020B0604020202020204" pitchFamily="34" charset="0"/>
                <a:sym typeface="+mn-ea"/>
              </a:rPr>
              <a:t>Teknologi Kerajinan</a:t>
            </a:r>
          </a:p>
          <a:p>
            <a:pPr algn="l"/>
            <a:r>
              <a:rPr lang="en-US" altLang="zh-CN" sz="3000" dirty="0">
                <a:solidFill>
                  <a:schemeClr val="tx1"/>
                </a:solidFill>
                <a:latin typeface="Calibri" panose="020F0502020204030204" charset="0"/>
                <a:ea typeface="Calibri" panose="020F0502020204030204" charset="0"/>
                <a:cs typeface="Arial" panose="020B0604020202020204" pitchFamily="34" charset="0"/>
                <a:sym typeface="+mn-ea"/>
              </a:rPr>
              <a:t>Teknologi Rekayasa</a:t>
            </a:r>
          </a:p>
          <a:p>
            <a:pPr algn="l"/>
            <a:r>
              <a:rPr lang="en-US" altLang="zh-CN" sz="3000" dirty="0">
                <a:solidFill>
                  <a:schemeClr val="tx1"/>
                </a:solidFill>
                <a:latin typeface="Calibri" panose="020F0502020204030204" charset="0"/>
                <a:ea typeface="Calibri" panose="020F0502020204030204" charset="0"/>
                <a:cs typeface="Arial" panose="020B0604020202020204" pitchFamily="34" charset="0"/>
                <a:sym typeface="+mn-ea"/>
              </a:rPr>
              <a:t>Teknologi Pengolahan</a:t>
            </a:r>
          </a:p>
        </p:txBody>
      </p:sp>
      <p:sp>
        <p:nvSpPr>
          <p:cNvPr id="9" name="菱形 8"/>
          <p:cNvSpPr/>
          <p:nvPr/>
        </p:nvSpPr>
        <p:spPr>
          <a:xfrm rot="3960000">
            <a:off x="1230630" y="4256405"/>
            <a:ext cx="374015" cy="357505"/>
          </a:xfrm>
          <a:prstGeom prst="diamond">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8"/>
          <p:cNvSpPr/>
          <p:nvPr/>
        </p:nvSpPr>
        <p:spPr>
          <a:xfrm rot="3960000">
            <a:off x="1230630" y="5197475"/>
            <a:ext cx="374015" cy="357505"/>
          </a:xfrm>
          <a:prstGeom prst="diamond">
            <a:avLst/>
          </a:prstGeom>
          <a:solidFill>
            <a:srgbClr val="334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菱形 8"/>
          <p:cNvSpPr/>
          <p:nvPr/>
        </p:nvSpPr>
        <p:spPr>
          <a:xfrm rot="3960000">
            <a:off x="1230630" y="4710430"/>
            <a:ext cx="374015" cy="357505"/>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370"/>
            <a:ext cx="10515600" cy="1325563"/>
          </a:xfrm>
        </p:spPr>
        <p:txBody>
          <a:bodyPr/>
          <a:lstStyle/>
          <a:p>
            <a:r>
              <a:rPr lang="en-US"/>
              <a:t>Contoh pemanfaatan </a:t>
            </a:r>
          </a:p>
        </p:txBody>
      </p:sp>
      <p:sp>
        <p:nvSpPr>
          <p:cNvPr id="3" name="Content Placeholder 2"/>
          <p:cNvSpPr>
            <a:spLocks noGrp="1"/>
          </p:cNvSpPr>
          <p:nvPr>
            <p:ph sz="half" idx="1"/>
          </p:nvPr>
        </p:nvSpPr>
        <p:spPr>
          <a:xfrm>
            <a:off x="355600" y="831215"/>
            <a:ext cx="11660505" cy="5556885"/>
          </a:xfrm>
        </p:spPr>
        <p:txBody>
          <a:bodyPr>
            <a:normAutofit/>
          </a:bodyPr>
          <a:lstStyle/>
          <a:p>
            <a:r>
              <a:rPr lang="en-US" sz="2400"/>
              <a:t>Teknologi Kerajinan</a:t>
            </a:r>
          </a:p>
          <a:p>
            <a:pPr lvl="1"/>
            <a:r>
              <a:rPr lang="en-US" sz="2400"/>
              <a:t>bentuk karya seni terapan seperti cinderamata, menenun kain, memintal benang dll yang dimanfaatkan dalam kehiduapan sehari-hari. Fokusnya pada keterampilan produksi</a:t>
            </a:r>
          </a:p>
          <a:p>
            <a:r>
              <a:rPr lang="en-US" sz="2400"/>
              <a:t>Teknologi Rekayasa</a:t>
            </a:r>
          </a:p>
          <a:p>
            <a:pPr lvl="1"/>
            <a:r>
              <a:rPr lang="en-US" sz="2400"/>
              <a:t>dilihat dari keteknikan dan dampak pembelajaran. Misalnya ketika anak kebingungan memahami suatu objek, mereka akan merekayasa objek tersebut ke dalam komponen dan teknik yang mereka pahami.</a:t>
            </a:r>
          </a:p>
          <a:p>
            <a:r>
              <a:rPr lang="en-US" sz="2400"/>
              <a:t>Teknologi Pengolahan</a:t>
            </a:r>
          </a:p>
          <a:p>
            <a:pPr lvl="1"/>
            <a:r>
              <a:rPr lang="en-US" sz="2400"/>
              <a:t>proses teknologi produksi yang cepat, tepat dan ekonomis. misalnya pemilihan cat air atau cat minyak, pemilihan kayu atau besi dll.</a:t>
            </a:r>
          </a:p>
        </p:txBody>
      </p:sp>
      <p:pic>
        <p:nvPicPr>
          <p:cNvPr id="4" name="Content Placeholder 3" descr="karya-seni-rupa-terapan"/>
          <p:cNvPicPr>
            <a:picLocks noGrp="1" noChangeAspect="1"/>
          </p:cNvPicPr>
          <p:nvPr>
            <p:ph sz="half" idx="2"/>
          </p:nvPr>
        </p:nvPicPr>
        <p:blipFill>
          <a:blip r:embed="rId2"/>
          <a:stretch>
            <a:fillRect/>
          </a:stretch>
        </p:blipFill>
        <p:spPr>
          <a:xfrm>
            <a:off x="8601075" y="4676775"/>
            <a:ext cx="3249295" cy="2181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1.5"/>
</p:tagLst>
</file>

<file path=ppt/tags/tag2.xml><?xml version="1.0" encoding="utf-8"?>
<p:tagLst xmlns:a="http://schemas.openxmlformats.org/drawingml/2006/main" xmlns:r="http://schemas.openxmlformats.org/officeDocument/2006/relationships" xmlns:p="http://schemas.openxmlformats.org/presentationml/2006/main">
  <p:tag name="PA" val="v4.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Widescreen</PresentationFormat>
  <Paragraphs>81</Paragraphs>
  <Slides>19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pemanfaatan </vt:lpstr>
      <vt:lpstr>PowerPoint Presentation</vt:lpstr>
      <vt:lpstr>PowerPoint Presentation</vt:lpstr>
      <vt:lpstr>PowerPoint Presentation</vt:lpstr>
      <vt:lpstr>PowerPoint Presentation</vt:lpstr>
      <vt:lpstr>PowerPoint Presentation</vt:lpstr>
      <vt:lpstr>Contoh pemanfaatan teknologi dalam seni rupa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龙雨鑫</dc:creator>
  <cp:lastModifiedBy>andika gutama</cp:lastModifiedBy>
  <cp:revision>18</cp:revision>
  <dcterms:created xsi:type="dcterms:W3CDTF">2015-05-05T08:02:00Z</dcterms:created>
  <dcterms:modified xsi:type="dcterms:W3CDTF">2020-12-16T14:20:01Z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