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18288000" cy="10287000"/>
  <p:embeddedFontLst>
    <p:embeddedFont>
      <p:font typeface="WFPLMI+Poppins-ExtraBold"/>
      <p:regular r:id="rId28"/>
    </p:embeddedFont>
    <p:embeddedFont>
      <p:font typeface="JRTJDK+LeagueGothic-Regular"/>
      <p:regular r:id="rId29"/>
    </p:embeddedFont>
    <p:embeddedFont>
      <p:font typeface="LNAPHT+HKGrotesk-Regular"/>
      <p:regular r:id="rId30"/>
    </p:embeddedFont>
    <p:embeddedFont>
      <p:font typeface="JBJLRK+HKGrotesk-SemiBold,Italic"/>
      <p:regular r:id="rId31"/>
    </p:embeddedFont>
    <p:embeddedFont>
      <p:font typeface="HRBSAF+Martel-Heavy"/>
      <p:regular r:id="rId32"/>
    </p:embeddedFont>
    <p:embeddedFont>
      <p:font typeface="QSFHPR+Assistant-SemiBold"/>
      <p:regular r:id="rId33"/>
    </p:embeddedFont>
    <p:embeddedFont>
      <p:font typeface="HULUTU+Muli-Bold"/>
      <p:regular r:id="rId34"/>
    </p:embeddedFont>
    <p:embeddedFont>
      <p:font typeface="GFAEJK+HKGrotesk-Regular,Bold"/>
      <p:regular r:id="rId35"/>
    </p:embeddedFont>
    <p:embeddedFont>
      <p:font typeface="JHQMTK+HKGrotesk-Regular,BoldItalic"/>
      <p:regular r:id="rId36"/>
    </p:embeddedFont>
    <p:embeddedFont>
      <p:font typeface="CJRGCE+ArialMT"/>
      <p:regular r:id="rId37"/>
    </p:embeddedFont>
    <p:embeddedFont>
      <p:font typeface="BSWABK+Mont-Bold"/>
      <p:regular r:id="rId3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font" Target="fonts/font1.fntdata" /><Relationship Id="rId29" Type="http://schemas.openxmlformats.org/officeDocument/2006/relationships/font" Target="fonts/font2.fntdata" /><Relationship Id="rId3" Type="http://schemas.openxmlformats.org/officeDocument/2006/relationships/viewProps" Target="viewProps.xml" /><Relationship Id="rId30" Type="http://schemas.openxmlformats.org/officeDocument/2006/relationships/font" Target="fonts/font3.fntdata" /><Relationship Id="rId31" Type="http://schemas.openxmlformats.org/officeDocument/2006/relationships/font" Target="fonts/font4.fntdata" /><Relationship Id="rId32" Type="http://schemas.openxmlformats.org/officeDocument/2006/relationships/font" Target="fonts/font5.fntdata" /><Relationship Id="rId33" Type="http://schemas.openxmlformats.org/officeDocument/2006/relationships/font" Target="fonts/font6.fntdata" /><Relationship Id="rId34" Type="http://schemas.openxmlformats.org/officeDocument/2006/relationships/font" Target="fonts/font7.fntdata" /><Relationship Id="rId35" Type="http://schemas.openxmlformats.org/officeDocument/2006/relationships/font" Target="fonts/font8.fntdata" /><Relationship Id="rId36" Type="http://schemas.openxmlformats.org/officeDocument/2006/relationships/font" Target="fonts/font9.fntdata" /><Relationship Id="rId37" Type="http://schemas.openxmlformats.org/officeDocument/2006/relationships/font" Target="fonts/font10.fntdata" /><Relationship Id="rId38" Type="http://schemas.openxmlformats.org/officeDocument/2006/relationships/font" Target="fonts/font11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0641" y="2817541"/>
            <a:ext cx="3492937" cy="67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017016"/>
                </a:solidFill>
                <a:latin typeface="WFPLMI+Poppins-ExtraBold"/>
                <a:cs typeface="WFPLMI+Poppins-ExtraBold"/>
              </a:rPr>
              <a:t>PERTEMUAN</a:t>
            </a:r>
            <a:r>
              <a:rPr dirty="0" sz="3550" spc="-208">
                <a:solidFill>
                  <a:srgbClr val="017016"/>
                </a:solidFill>
                <a:latin typeface="WFPLMI+Poppins-ExtraBold"/>
                <a:cs typeface="WFPLMI+Poppins-ExtraBold"/>
              </a:rPr>
              <a:t> </a:t>
            </a:r>
            <a:r>
              <a:rPr dirty="0" sz="3550">
                <a:solidFill>
                  <a:srgbClr val="017016"/>
                </a:solidFill>
                <a:latin typeface="WFPLMI+Poppins-ExtraBold"/>
                <a:cs typeface="WFPLMI+Poppins-ExtraBold"/>
              </a:rPr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258" y="3835071"/>
            <a:ext cx="6614414" cy="119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>
                <a:solidFill>
                  <a:srgbClr val="017016"/>
                </a:solidFill>
                <a:latin typeface="WFPLMI+Poppins-ExtraBold"/>
                <a:cs typeface="WFPLMI+Poppins-ExtraBold"/>
              </a:rPr>
              <a:t>PENGENDALIAN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258" y="4688257"/>
            <a:ext cx="8016113" cy="119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>
                <a:solidFill>
                  <a:srgbClr val="017016"/>
                </a:solidFill>
                <a:latin typeface="WFPLMI+Poppins-ExtraBold"/>
                <a:cs typeface="WFPLMI+Poppins-ExtraBold"/>
              </a:rPr>
              <a:t>SISTEM</a:t>
            </a:r>
            <a:r>
              <a:rPr dirty="0" sz="6500" spc="-383">
                <a:solidFill>
                  <a:srgbClr val="017016"/>
                </a:solidFill>
                <a:latin typeface="WFPLMI+Poppins-ExtraBold"/>
                <a:cs typeface="WFPLMI+Poppins-ExtraBold"/>
              </a:rPr>
              <a:t> </a:t>
            </a:r>
            <a:r>
              <a:rPr dirty="0" sz="6500">
                <a:solidFill>
                  <a:srgbClr val="017016"/>
                </a:solidFill>
                <a:latin typeface="WFPLMI+Poppins-ExtraBold"/>
                <a:cs typeface="WFPLMI+Poppins-ExtraBold"/>
              </a:rPr>
              <a:t>INFORMASI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0641" y="6607774"/>
            <a:ext cx="7359454" cy="67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017016"/>
                </a:solidFill>
                <a:latin typeface="WFPLMI+Poppins-ExtraBold"/>
                <a:cs typeface="WFPLMI+Poppins-ExtraBold"/>
              </a:rPr>
              <a:t>PENGANTAR</a:t>
            </a:r>
            <a:r>
              <a:rPr dirty="0" sz="3550" spc="-208">
                <a:solidFill>
                  <a:srgbClr val="017016"/>
                </a:solidFill>
                <a:latin typeface="WFPLMI+Poppins-ExtraBold"/>
                <a:cs typeface="WFPLMI+Poppins-ExtraBold"/>
              </a:rPr>
              <a:t> </a:t>
            </a:r>
            <a:r>
              <a:rPr dirty="0" sz="3550">
                <a:solidFill>
                  <a:srgbClr val="017016"/>
                </a:solidFill>
                <a:latin typeface="WFPLMI+Poppins-ExtraBold"/>
                <a:cs typeface="WFPLMI+Poppins-ExtraBold"/>
              </a:rPr>
              <a:t>SISTEM</a:t>
            </a:r>
            <a:r>
              <a:rPr dirty="0" sz="3550" spc="-206">
                <a:solidFill>
                  <a:srgbClr val="017016"/>
                </a:solidFill>
                <a:latin typeface="WFPLMI+Poppins-ExtraBold"/>
                <a:cs typeface="WFPLMI+Poppins-ExtraBold"/>
              </a:rPr>
              <a:t> </a:t>
            </a:r>
            <a:r>
              <a:rPr dirty="0" sz="3550">
                <a:solidFill>
                  <a:srgbClr val="017016"/>
                </a:solidFill>
                <a:latin typeface="WFPLMI+Poppins-ExtraBold"/>
                <a:cs typeface="WFPLMI+Poppins-ExtraBold"/>
              </a:rPr>
              <a:t>INFORMASI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77090" y="1824985"/>
            <a:ext cx="8205876" cy="84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Parity</a:t>
            </a:r>
            <a:r>
              <a:rPr dirty="0" sz="2300" spc="1303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Check</a:t>
            </a:r>
            <a:r>
              <a:rPr dirty="0" sz="2300" spc="1318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2300" spc="127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kemampuan</a:t>
            </a:r>
            <a:r>
              <a:rPr dirty="0" sz="2300" spc="128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RAM</a:t>
            </a:r>
            <a:r>
              <a:rPr dirty="0" sz="2300" spc="127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untuk</a:t>
            </a:r>
            <a:r>
              <a:rPr dirty="0" sz="2300" spc="126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melakukan</a:t>
            </a:r>
          </a:p>
          <a:p>
            <a:pPr marL="0" marR="0">
              <a:lnSpc>
                <a:spcPts val="30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pengecekan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dari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data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disimpannya.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2509" y="1991556"/>
            <a:ext cx="539167" cy="190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e29417"/>
                </a:solidFill>
                <a:latin typeface="LNAPHT+HKGrotesk-Regular"/>
                <a:cs typeface="LNAPHT+HKGrotesk-Regular"/>
              </a:rPr>
              <a:t>01</a:t>
            </a:r>
          </a:p>
          <a:p>
            <a:pPr marL="0" marR="0">
              <a:lnSpc>
                <a:spcPts val="3633"/>
              </a:lnSpc>
              <a:spcBef>
                <a:spcPts val="7466"/>
              </a:spcBef>
              <a:spcAft>
                <a:spcPts val="0"/>
              </a:spcAft>
            </a:pPr>
            <a:r>
              <a:rPr dirty="0" sz="2700">
                <a:solidFill>
                  <a:srgbClr val="e29417"/>
                </a:solidFill>
                <a:latin typeface="LNAPHT+HKGrotesk-Regular"/>
                <a:cs typeface="LNAPHT+HKGrotesk-Regular"/>
              </a:rPr>
              <a:t>02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807" y="2583457"/>
            <a:ext cx="6489928" cy="3368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LNAPHT+HKGrotesk-Regular"/>
                <a:cs typeface="LNAPHT+HKGrotesk-Regular"/>
              </a:rPr>
              <a:t>Pengendalian</a:t>
            </a:r>
          </a:p>
          <a:p>
            <a:pPr marL="0" marR="0">
              <a:lnSpc>
                <a:spcPts val="8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LNAPHT+HKGrotesk-Regular"/>
                <a:cs typeface="LNAPHT+HKGrotesk-Regular"/>
              </a:rPr>
              <a:t>Kerusakan</a:t>
            </a:r>
          </a:p>
          <a:p>
            <a:pPr marL="0" marR="0">
              <a:lnSpc>
                <a:spcPts val="8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LNAPHT+HKGrotesk-Regular"/>
                <a:cs typeface="LNAPHT+HKGrotesk-Regular"/>
              </a:rPr>
              <a:t>Perangkat</a:t>
            </a:r>
            <a:r>
              <a:rPr dirty="0" sz="7000">
                <a:solidFill>
                  <a:srgbClr val="074b14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7000">
                <a:solidFill>
                  <a:srgbClr val="074b14"/>
                </a:solidFill>
                <a:latin typeface="LNAPHT+HKGrotesk-Regular"/>
                <a:cs typeface="LNAPHT+HKGrotesk-Regular"/>
              </a:rPr>
              <a:t>Keras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77090" y="3023865"/>
            <a:ext cx="8207699" cy="1249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Echo</a:t>
            </a:r>
            <a:r>
              <a:rPr dirty="0" sz="2300" spc="61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Check</a:t>
            </a:r>
            <a:r>
              <a:rPr dirty="0" sz="2300" spc="59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2300" spc="18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300" spc="1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300" spc="2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memastikan</a:t>
            </a:r>
            <a:r>
              <a:rPr dirty="0" sz="2300" spc="3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bahwa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bahwa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alat-</a:t>
            </a:r>
          </a:p>
          <a:p>
            <a:pPr marL="0" marR="0">
              <a:lnSpc>
                <a:spcPts val="30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alat</a:t>
            </a:r>
            <a:r>
              <a:rPr dirty="0" sz="2300" spc="678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I/O</a:t>
            </a:r>
            <a:r>
              <a:rPr dirty="0" sz="2300" spc="669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(printer,</a:t>
            </a:r>
            <a:r>
              <a:rPr dirty="0" sz="2300" spc="66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disk</a:t>
            </a:r>
            <a:r>
              <a:rPr dirty="0" sz="2300" spc="67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drive</a:t>
            </a:r>
            <a:r>
              <a:rPr dirty="0" sz="2300" spc="66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dan</a:t>
            </a:r>
            <a:r>
              <a:rPr dirty="0" sz="2300" spc="67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tape</a:t>
            </a:r>
            <a:r>
              <a:rPr dirty="0" sz="2300" spc="66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drive)</a:t>
            </a:r>
            <a:r>
              <a:rPr dirty="0" sz="2300" spc="66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tetap</a:t>
            </a:r>
            <a:r>
              <a:rPr dirty="0" sz="2300" spc="66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berfungsi</a:t>
            </a:r>
          </a:p>
          <a:p>
            <a:pPr marL="0" marR="0">
              <a:lnSpc>
                <a:spcPts val="30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sebagaimana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mestinya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ketika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akan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digunakan.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77090" y="4631685"/>
            <a:ext cx="8208980" cy="1249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Read</a:t>
            </a:r>
            <a:r>
              <a:rPr dirty="0" sz="2300" spc="16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After</a:t>
            </a:r>
            <a:r>
              <a:rPr dirty="0" sz="2300" spc="148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Write</a:t>
            </a:r>
            <a:r>
              <a:rPr dirty="0" sz="2300" spc="148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Check</a:t>
            </a:r>
            <a:r>
              <a:rPr dirty="0" sz="2300" spc="173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2300" spc="132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300" spc="12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meyakinkan</a:t>
            </a:r>
            <a:r>
              <a:rPr dirty="0" sz="2300" spc="15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bahwa</a:t>
            </a:r>
            <a:r>
              <a:rPr dirty="0" sz="2300" spc="12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data</a:t>
            </a:r>
          </a:p>
          <a:p>
            <a:pPr marL="0" marR="0">
              <a:lnSpc>
                <a:spcPts val="30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300" spc="28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telah</a:t>
            </a:r>
            <a:r>
              <a:rPr dirty="0" sz="2300" spc="27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direkam</a:t>
            </a:r>
            <a:r>
              <a:rPr dirty="0" sz="2300" spc="27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ke</a:t>
            </a:r>
            <a:r>
              <a:rPr dirty="0" sz="2300" spc="272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media</a:t>
            </a:r>
            <a:r>
              <a:rPr dirty="0" sz="2300" spc="27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penyimpanan</a:t>
            </a:r>
            <a:r>
              <a:rPr dirty="0" sz="2300" spc="29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luar</a:t>
            </a:r>
            <a:r>
              <a:rPr dirty="0" sz="2300" spc="27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telah</a:t>
            </a:r>
            <a:r>
              <a:rPr dirty="0" sz="2300" spc="27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terekam</a:t>
            </a:r>
          </a:p>
          <a:p>
            <a:pPr marL="0" marR="0">
              <a:lnSpc>
                <a:spcPts val="30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dengan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baik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benar.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42509" y="5002726"/>
            <a:ext cx="539167" cy="499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e29417"/>
                </a:solidFill>
                <a:latin typeface="LNAPHT+HKGrotesk-Regular"/>
                <a:cs typeface="LNAPHT+HKGrotesk-Regular"/>
              </a:rPr>
              <a:t>03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77090" y="6239505"/>
            <a:ext cx="8206157" cy="84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Dual</a:t>
            </a:r>
            <a:r>
              <a:rPr dirty="0" sz="2300" spc="238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Read</a:t>
            </a:r>
            <a:r>
              <a:rPr dirty="0" sz="2300" spc="239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Check</a:t>
            </a:r>
            <a:r>
              <a:rPr dirty="0" sz="2300" spc="251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2300" spc="209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300" spc="20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meyakinkan</a:t>
            </a:r>
            <a:r>
              <a:rPr dirty="0" sz="2300" spc="23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apakah</a:t>
            </a:r>
            <a:r>
              <a:rPr dirty="0" sz="2300" spc="2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data</a:t>
            </a:r>
            <a:r>
              <a:rPr dirty="0" sz="2300" spc="19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</a:p>
          <a:p>
            <a:pPr marL="0" marR="0">
              <a:lnSpc>
                <a:spcPts val="30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telah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dibaca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oleh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komputer,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telah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dibaca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dengan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benar.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42509" y="6406075"/>
            <a:ext cx="539167" cy="182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e29417"/>
                </a:solidFill>
                <a:latin typeface="LNAPHT+HKGrotesk-Regular"/>
                <a:cs typeface="LNAPHT+HKGrotesk-Regular"/>
              </a:rPr>
              <a:t>04</a:t>
            </a:r>
          </a:p>
          <a:p>
            <a:pPr marL="0" marR="0">
              <a:lnSpc>
                <a:spcPts val="3633"/>
              </a:lnSpc>
              <a:spcBef>
                <a:spcPts val="6883"/>
              </a:spcBef>
              <a:spcAft>
                <a:spcPts val="0"/>
              </a:spcAft>
            </a:pPr>
            <a:r>
              <a:rPr dirty="0" sz="2700">
                <a:solidFill>
                  <a:srgbClr val="e29417"/>
                </a:solidFill>
                <a:latin typeface="LNAPHT+HKGrotesk-Regular"/>
                <a:cs typeface="LNAPHT+HKGrotesk-Regular"/>
              </a:rPr>
              <a:t>05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77090" y="7568758"/>
            <a:ext cx="8208513" cy="84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Validity</a:t>
            </a:r>
            <a:r>
              <a:rPr dirty="0" sz="2300" spc="785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Check</a:t>
            </a:r>
            <a:r>
              <a:rPr dirty="0" sz="2300" spc="787">
                <a:solidFill>
                  <a:srgbClr val="414042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2300" spc="74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300" spc="74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validasi</a:t>
            </a:r>
            <a:r>
              <a:rPr dirty="0" sz="2300" spc="75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300" spc="75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bertujuan</a:t>
            </a:r>
            <a:r>
              <a:rPr dirty="0" sz="2300" spc="72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untuk</a:t>
            </a:r>
          </a:p>
          <a:p>
            <a:pPr marL="0" marR="0">
              <a:lnSpc>
                <a:spcPts val="3095"/>
              </a:lnSpc>
              <a:spcBef>
                <a:spcPts val="124"/>
              </a:spcBef>
              <a:spcAft>
                <a:spcPts val="0"/>
              </a:spcAft>
            </a:pP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meyakinkan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bahwa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data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telah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dikodekan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dengan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300">
                <a:solidFill>
                  <a:srgbClr val="414042"/>
                </a:solidFill>
                <a:latin typeface="LNAPHT+HKGrotesk-Regular"/>
                <a:cs typeface="LNAPHT+HKGrotesk-Regular"/>
              </a:rPr>
              <a:t>benar.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43785" y="2425457"/>
            <a:ext cx="6915394" cy="1718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74b14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5000">
                <a:solidFill>
                  <a:srgbClr val="074b14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5000">
                <a:solidFill>
                  <a:srgbClr val="074b14"/>
                </a:solidFill>
                <a:latin typeface="LNAPHT+HKGrotesk-Regular"/>
                <a:cs typeface="LNAPHT+HKGrotesk-Regular"/>
              </a:rPr>
              <a:t>Keamanan</a:t>
            </a:r>
          </a:p>
          <a:p>
            <a:pPr marL="0" marR="0">
              <a:lnSpc>
                <a:spcPts val="6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74b14"/>
                </a:solidFill>
                <a:latin typeface="LNAPHT+HKGrotesk-Regular"/>
                <a:cs typeface="LNAPHT+HKGrotesk-Regular"/>
              </a:rPr>
              <a:t>Fisik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24455" y="4630926"/>
            <a:ext cx="6982735" cy="2608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414042"/>
                </a:solidFill>
                <a:latin typeface="CJRGCE+ArialMT"/>
                <a:cs typeface="CJRGCE+ArialMT"/>
              </a:rPr>
              <a:t>•</a:t>
            </a:r>
            <a:r>
              <a:rPr dirty="0" sz="3050" spc="37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Pengawasan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terhadap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pengaksesan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fisik</a:t>
            </a:r>
          </a:p>
          <a:p>
            <a:pPr marL="0" marR="0">
              <a:lnSpc>
                <a:spcPts val="4037"/>
              </a:lnSpc>
              <a:spcBef>
                <a:spcPts val="1362"/>
              </a:spcBef>
              <a:spcAft>
                <a:spcPts val="0"/>
              </a:spcAft>
            </a:pPr>
            <a:r>
              <a:rPr dirty="0" sz="3050">
                <a:solidFill>
                  <a:srgbClr val="414042"/>
                </a:solidFill>
                <a:latin typeface="CJRGCE+ArialMT"/>
                <a:cs typeface="CJRGCE+ArialMT"/>
              </a:rPr>
              <a:t>•</a:t>
            </a:r>
            <a:r>
              <a:rPr dirty="0" sz="3050" spc="37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Pengaturan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lokasi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fisik</a:t>
            </a:r>
          </a:p>
          <a:p>
            <a:pPr marL="0" marR="0">
              <a:lnSpc>
                <a:spcPts val="4037"/>
              </a:lnSpc>
              <a:spcBef>
                <a:spcPts val="1362"/>
              </a:spcBef>
              <a:spcAft>
                <a:spcPts val="0"/>
              </a:spcAft>
            </a:pPr>
            <a:r>
              <a:rPr dirty="0" sz="3050">
                <a:solidFill>
                  <a:srgbClr val="414042"/>
                </a:solidFill>
                <a:latin typeface="CJRGCE+ArialMT"/>
                <a:cs typeface="CJRGCE+ArialMT"/>
              </a:rPr>
              <a:t>•</a:t>
            </a:r>
            <a:r>
              <a:rPr dirty="0" sz="3050" spc="37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Penerapan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alat-alat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keamanan</a:t>
            </a:r>
          </a:p>
          <a:p>
            <a:pPr marL="0" marR="0">
              <a:lnSpc>
                <a:spcPts val="4037"/>
              </a:lnSpc>
              <a:spcBef>
                <a:spcPts val="1362"/>
              </a:spcBef>
              <a:spcAft>
                <a:spcPts val="0"/>
              </a:spcAft>
            </a:pPr>
            <a:r>
              <a:rPr dirty="0" sz="3050">
                <a:solidFill>
                  <a:srgbClr val="414042"/>
                </a:solidFill>
                <a:latin typeface="CJRGCE+ArialMT"/>
                <a:cs typeface="CJRGCE+ArialMT"/>
              </a:rPr>
              <a:t>•</a:t>
            </a:r>
            <a:r>
              <a:rPr dirty="0" sz="3050" spc="37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Stabilizer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4455" y="7374126"/>
            <a:ext cx="939937" cy="55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414042"/>
                </a:solidFill>
                <a:latin typeface="CJRGCE+ArialMT"/>
                <a:cs typeface="CJRGCE+ArialMT"/>
              </a:rPr>
              <a:t>•</a:t>
            </a:r>
            <a:r>
              <a:rPr dirty="0" sz="3050" spc="37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AC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24455" y="8059926"/>
            <a:ext cx="4157056" cy="55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414042"/>
                </a:solidFill>
                <a:latin typeface="CJRGCE+ArialMT"/>
                <a:cs typeface="CJRGCE+ArialMT"/>
              </a:rPr>
              <a:t>•</a:t>
            </a:r>
            <a:r>
              <a:rPr dirty="0" sz="3050" spc="379">
                <a:solidFill>
                  <a:srgbClr val="414042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Pendeteksi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kebakaran.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55517" y="2535511"/>
            <a:ext cx="4619052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5079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PENGENDALIAN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KEAMANAN</a:t>
            </a:r>
            <a:r>
              <a:rPr dirty="0" sz="4000" spc="22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4000" spc="16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8344" y="5336935"/>
            <a:ext cx="3554857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Menggunakan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Data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Log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09179" y="5321952"/>
            <a:ext cx="3850952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Pembatasan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Pengaksesan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7237" y="7878463"/>
            <a:ext cx="1961843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Proteksi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File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09179" y="7970445"/>
            <a:ext cx="4034432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Data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Backup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dan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Recovery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94844" y="4151648"/>
            <a:ext cx="7467091" cy="3894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JRTJDK+LeagueGothic-Regular"/>
                <a:cs typeface="JRTJDK+LeagueGothic-Regular"/>
              </a:rPr>
              <a:t>PENGENDALIAN</a:t>
            </a:r>
          </a:p>
          <a:p>
            <a:pPr marL="2888073" marR="0">
              <a:lnSpc>
                <a:spcPts val="1353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0">
                <a:solidFill>
                  <a:srgbClr val="fab900"/>
                </a:solidFill>
                <a:latin typeface="JRTJDK+LeagueGothic-Regular"/>
                <a:cs typeface="JRTJDK+LeagueGothic-Regular"/>
              </a:rPr>
              <a:t>APLIKASI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2378936"/>
            <a:ext cx="8019008" cy="123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419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Application</a:t>
            </a:r>
            <a:r>
              <a:rPr dirty="0" sz="7000" spc="99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7000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Controls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7775" y="6045018"/>
            <a:ext cx="2883026" cy="482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Input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8450" y="6045018"/>
            <a:ext cx="3078575" cy="482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Proses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49125" y="6045018"/>
            <a:ext cx="3141242" cy="482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600">
                <a:solidFill>
                  <a:srgbClr val="074b14"/>
                </a:solidFill>
                <a:latin typeface="LNAPHT+HKGrotesk-Regular"/>
                <a:cs typeface="LNAPHT+HKGrotesk-Regular"/>
              </a:rPr>
              <a:t>Output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47775" y="6885637"/>
            <a:ext cx="15972735" cy="85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500" spc="1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masukan</a:t>
            </a:r>
            <a:r>
              <a:rPr dirty="0" sz="2500" spc="100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merupakan</a:t>
            </a:r>
            <a:r>
              <a:rPr dirty="0" sz="2500" spc="233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500" spc="60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500" spc="61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2500" spc="619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500" spc="234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500" spc="69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luaran</a:t>
            </a:r>
            <a:r>
              <a:rPr dirty="0" sz="2500" spc="70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2500" spc="70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</a:p>
          <a:p>
            <a:pPr marL="0" marR="0">
              <a:lnSpc>
                <a:spcPts val="3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500" spc="574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pada</a:t>
            </a:r>
            <a:r>
              <a:rPr dirty="0" sz="2500" spc="574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500" spc="234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500" spc="38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500" spc="38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dilakukan</a:t>
            </a:r>
            <a:r>
              <a:rPr dirty="0" sz="2500" spc="392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dalam</a:t>
            </a:r>
            <a:r>
              <a:rPr dirty="0" sz="2500" spc="234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2500" spc="38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500" spc="38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dilakukan</a:t>
            </a:r>
            <a:r>
              <a:rPr dirty="0" sz="2500" spc="392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dalam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7775" y="7667703"/>
            <a:ext cx="15971071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pengecekan</a:t>
            </a:r>
            <a:r>
              <a:rPr dirty="0" sz="2500" spc="638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500" spc="65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telah</a:t>
            </a:r>
            <a:r>
              <a:rPr dirty="0" sz="2500" spc="67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terprogram</a:t>
            </a:r>
            <a:r>
              <a:rPr dirty="0" sz="2500" spc="235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2500" spc="320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mengelola</a:t>
            </a:r>
            <a:r>
              <a:rPr dirty="0" sz="2500" spc="320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data</a:t>
            </a:r>
            <a:r>
              <a:rPr dirty="0" sz="2500" spc="32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2500" spc="233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menghasilkan</a:t>
            </a:r>
            <a:r>
              <a:rPr dirty="0" sz="2500" spc="163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luaran</a:t>
            </a:r>
            <a:r>
              <a:rPr dirty="0" sz="2500" spc="1629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dari</a:t>
            </a:r>
            <a:r>
              <a:rPr dirty="0" sz="2500" spc="162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sistem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7775" y="8058736"/>
            <a:ext cx="9790824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dalam</a:t>
            </a:r>
            <a:r>
              <a:rPr dirty="0" sz="2500" spc="213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aplikasi,</a:t>
            </a:r>
            <a:r>
              <a:rPr dirty="0" sz="2500" spc="215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biasanya</a:t>
            </a:r>
            <a:r>
              <a:rPr dirty="0" sz="2500" spc="213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sudah</a:t>
            </a:r>
            <a:r>
              <a:rPr dirty="0" sz="2500" spc="234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dimasukan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kedalam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komputer.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49125" y="8058736"/>
            <a:ext cx="2697238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informasi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(output).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47775" y="8449769"/>
            <a:ext cx="5171952" cy="8563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diterapkan</a:t>
            </a:r>
            <a:r>
              <a:rPr dirty="0" sz="2500" spc="80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pada</a:t>
            </a:r>
            <a:r>
              <a:rPr dirty="0" sz="2500" spc="792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saat</a:t>
            </a:r>
            <a:r>
              <a:rPr dirty="0" sz="2500" spc="807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development</a:t>
            </a:r>
          </a:p>
          <a:p>
            <a:pPr marL="0" marR="0">
              <a:lnSpc>
                <a:spcPts val="30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414042"/>
                </a:solidFill>
                <a:latin typeface="LNAPHT+HKGrotesk-Regular"/>
                <a:cs typeface="LNAPHT+HKGrotesk-Regular"/>
              </a:rPr>
              <a:t>aplikasi.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82379" y="2407459"/>
            <a:ext cx="1867255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Echo</a:t>
            </a:r>
            <a:r>
              <a:rPr dirty="0" sz="2500" spc="100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5318" y="4485485"/>
            <a:ext cx="2654210" cy="4612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Exsistence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  <a:p>
            <a:pPr marL="0" marR="0">
              <a:lnSpc>
                <a:spcPts val="3364"/>
              </a:lnSpc>
              <a:spcBef>
                <a:spcPts val="1292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Matching</a:t>
            </a:r>
            <a:r>
              <a:rPr dirty="0" sz="2500" spc="100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  <a:p>
            <a:pPr marL="55385" marR="0">
              <a:lnSpc>
                <a:spcPts val="3364"/>
              </a:lnSpc>
              <a:spcBef>
                <a:spcPts val="12909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Field</a:t>
            </a:r>
            <a:r>
              <a:rPr dirty="0" sz="2500" spc="100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057" y="4661120"/>
            <a:ext cx="5583510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Pengendalian</a:t>
            </a:r>
            <a:r>
              <a:rPr dirty="0" sz="4000" spc="222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Masukan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(Input</a:t>
            </a:r>
            <a:r>
              <a:rPr dirty="0" sz="4000" spc="221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Controls)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82379" y="2407459"/>
            <a:ext cx="1756764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Sign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5318" y="4302578"/>
            <a:ext cx="4741841" cy="823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Relationship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atau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Logical</a:t>
            </a:r>
          </a:p>
          <a:p>
            <a:pPr marL="0" marR="0">
              <a:lnSpc>
                <a:spcPts val="28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057" y="4661120"/>
            <a:ext cx="5583510" cy="721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Pengendalian</a:t>
            </a:r>
            <a:r>
              <a:rPr dirty="0" sz="4000" spc="222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Masukan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8057" y="5372193"/>
            <a:ext cx="3917183" cy="721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(Input</a:t>
            </a:r>
            <a:r>
              <a:rPr dirty="0" sz="4000" spc="221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Controls)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55318" y="6436177"/>
            <a:ext cx="5320640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Limit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atau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Reasonable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10703" y="8633012"/>
            <a:ext cx="2025878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Range</a:t>
            </a:r>
            <a:r>
              <a:rPr dirty="0" sz="2500" spc="97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82379" y="3571948"/>
            <a:ext cx="3937037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Self-Checking</a:t>
            </a:r>
            <a:r>
              <a:rPr dirty="0" sz="2500" spc="100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Digit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057" y="4661120"/>
            <a:ext cx="5583510" cy="721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Pengendalian</a:t>
            </a:r>
            <a:r>
              <a:rPr dirty="0" sz="4000" spc="222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Masukan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8057" y="5372193"/>
            <a:ext cx="3917183" cy="721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(Input</a:t>
            </a:r>
            <a:r>
              <a:rPr dirty="0" sz="4000" spc="221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Controls)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55318" y="5689756"/>
            <a:ext cx="2535718" cy="2507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Sequence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  <a:p>
            <a:pPr marL="0" marR="0">
              <a:lnSpc>
                <a:spcPts val="3364"/>
              </a:lnSpc>
              <a:spcBef>
                <a:spcPts val="12663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Label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55318" y="4179241"/>
            <a:ext cx="4001807" cy="2576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Batch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Control</a:t>
            </a:r>
            <a:r>
              <a:rPr dirty="0" sz="2500" spc="97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Total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  <a:p>
            <a:pPr marL="0" marR="0">
              <a:lnSpc>
                <a:spcPts val="3364"/>
              </a:lnSpc>
              <a:spcBef>
                <a:spcPts val="13207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Zero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Balance</a:t>
            </a:r>
            <a:r>
              <a:rPr dirty="0" sz="2500" spc="98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Check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057" y="4661120"/>
            <a:ext cx="5583510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Pengendalian</a:t>
            </a:r>
            <a:r>
              <a:rPr dirty="0" sz="4000" spc="222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Masukan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(Input</a:t>
            </a:r>
            <a:r>
              <a:rPr dirty="0" sz="4000" spc="221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4000" spc="163">
                <a:solidFill>
                  <a:srgbClr val="074b14"/>
                </a:solidFill>
                <a:latin typeface="JHQMTK+HKGrotesk-Regular,BoldItalic"/>
                <a:cs typeface="JHQMTK+HKGrotesk-Regular,BoldItalic"/>
              </a:rPr>
              <a:t>Controls)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53106" y="2535511"/>
            <a:ext cx="6621505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359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PENGENDALIAN</a:t>
            </a:r>
            <a:r>
              <a:rPr dirty="0" sz="4000" spc="22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4000" spc="16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PROSES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3">
                <a:solidFill>
                  <a:srgbClr val="000000"/>
                </a:solidFill>
                <a:latin typeface="JHQMTK+HKGrotesk-Regular,BoldItalic"/>
                <a:cs typeface="JHQMTK+HKGrotesk-Regular,BoldItalic"/>
              </a:rPr>
              <a:t>(PROCESSING</a:t>
            </a:r>
            <a:r>
              <a:rPr dirty="0" sz="4000" spc="221">
                <a:solidFill>
                  <a:srgbClr val="000000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4000" spc="163">
                <a:solidFill>
                  <a:srgbClr val="000000"/>
                </a:solidFill>
                <a:latin typeface="JHQMTK+HKGrotesk-Regular,BoldItalic"/>
                <a:cs typeface="JHQMTK+HKGrotesk-Regular,BoldItalic"/>
              </a:rPr>
              <a:t>CONTROLS)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09179" y="5185052"/>
            <a:ext cx="4101820" cy="88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Logika</a:t>
            </a:r>
            <a:r>
              <a:rPr dirty="0" sz="2500" spc="108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Program</a:t>
            </a:r>
            <a:r>
              <a:rPr dirty="0" sz="2500" spc="108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yang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Tidak</a:t>
            </a:r>
          </a:p>
          <a:p>
            <a:pPr marL="0" marR="0">
              <a:lnSpc>
                <a:spcPts val="3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Lengkap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8344" y="5336935"/>
            <a:ext cx="1462109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Overflow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9179" y="7774356"/>
            <a:ext cx="3715508" cy="880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Penanganan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Pembulatan</a:t>
            </a:r>
          </a:p>
          <a:p>
            <a:pPr marL="0" marR="0">
              <a:lnSpc>
                <a:spcPts val="3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yang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Salah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7237" y="7878463"/>
            <a:ext cx="4027293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Kesalahan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Logika</a:t>
            </a:r>
            <a:r>
              <a:rPr dirty="0" sz="2500" spc="108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Program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0757" y="1951940"/>
            <a:ext cx="12311436" cy="2176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JRTJDK+LeagueGothic-Regular"/>
                <a:cs typeface="JRTJDK+LeagueGothic-Regular"/>
              </a:rPr>
              <a:t>CAPAIAN</a:t>
            </a:r>
            <a:r>
              <a:rPr dirty="0" sz="14000" spc="1226">
                <a:solidFill>
                  <a:srgbClr val="017016"/>
                </a:solidFill>
                <a:latin typeface="JRTJDK+LeagueGothic-Regular"/>
                <a:cs typeface="JRTJDK+LeagueGothic-Regular"/>
              </a:rPr>
              <a:t> </a:t>
            </a:r>
            <a:r>
              <a:rPr dirty="0" sz="14000">
                <a:solidFill>
                  <a:srgbClr val="fab900"/>
                </a:solidFill>
                <a:latin typeface="JRTJDK+LeagueGothic-Regular"/>
                <a:cs typeface="JRTJDK+LeagueGothic-Regular"/>
              </a:rPr>
              <a:t>PEMBELAJARAN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3702" y="6109548"/>
            <a:ext cx="10389110" cy="1465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1066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Capaian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pembelajaran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dibebankan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pada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pokok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bahasan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ini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mahasiswa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mampu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memahami</a:t>
            </a:r>
            <a:r>
              <a:rPr dirty="0" sz="3000" spc="-77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dan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menjelaskan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teori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yang</a:t>
            </a:r>
          </a:p>
          <a:p>
            <a:pPr marL="1233075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berkenaan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dengan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1">
                <a:solidFill>
                  <a:srgbClr val="017016"/>
                </a:solidFill>
                <a:latin typeface="LNAPHT+HKGrotesk-Regular"/>
                <a:cs typeface="LNAPHT+HKGrotesk-Regular"/>
              </a:rPr>
              <a:t>sistem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informasi.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53106" y="2535511"/>
            <a:ext cx="6621505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359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PENGENDALIAN</a:t>
            </a:r>
            <a:r>
              <a:rPr dirty="0" sz="4000" spc="22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4000" spc="16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PROSES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3">
                <a:solidFill>
                  <a:srgbClr val="000000"/>
                </a:solidFill>
                <a:latin typeface="JHQMTK+HKGrotesk-Regular,BoldItalic"/>
                <a:cs typeface="JHQMTK+HKGrotesk-Regular,BoldItalic"/>
              </a:rPr>
              <a:t>(PROCESSING</a:t>
            </a:r>
            <a:r>
              <a:rPr dirty="0" sz="4000" spc="221">
                <a:solidFill>
                  <a:srgbClr val="000000"/>
                </a:solidFill>
                <a:latin typeface="JHQMTK+HKGrotesk-Regular,BoldItalic"/>
                <a:cs typeface="JHQMTK+HKGrotesk-Regular,BoldItalic"/>
              </a:rPr>
              <a:t> </a:t>
            </a:r>
            <a:r>
              <a:rPr dirty="0" sz="4000" spc="163">
                <a:solidFill>
                  <a:srgbClr val="000000"/>
                </a:solidFill>
                <a:latin typeface="JHQMTK+HKGrotesk-Regular,BoldItalic"/>
                <a:cs typeface="JHQMTK+HKGrotesk-Regular,BoldItalic"/>
              </a:rPr>
              <a:t>CONTROLS)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09179" y="5185052"/>
            <a:ext cx="3416120" cy="88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Kesalahan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Data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di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File</a:t>
            </a:r>
          </a:p>
          <a:p>
            <a:pPr marL="0" marR="0">
              <a:lnSpc>
                <a:spcPts val="3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Acuan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8344" y="5336935"/>
            <a:ext cx="4147435" cy="88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Kehilangan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atau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Kerusakan</a:t>
            </a:r>
          </a:p>
          <a:p>
            <a:pPr marL="0" marR="0">
              <a:lnSpc>
                <a:spcPts val="3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Record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9179" y="7774356"/>
            <a:ext cx="4087533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Kesalahan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Proses</a:t>
            </a:r>
            <a:r>
              <a:rPr dirty="0" sz="2500" spc="108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Serentak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7237" y="7878463"/>
            <a:ext cx="3796039" cy="46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72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Kesalahan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Urutan</a:t>
            </a:r>
            <a:r>
              <a:rPr dirty="0" sz="2500" spc="109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73">
                <a:solidFill>
                  <a:srgbClr val="000000"/>
                </a:solidFill>
                <a:latin typeface="GFAEJK+HKGrotesk-Regular,Bold"/>
                <a:cs typeface="GFAEJK+HKGrotesk-Regular,Bold"/>
              </a:rPr>
              <a:t>Proses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79833" y="2285276"/>
            <a:ext cx="11696086" cy="960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ff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5400">
                <a:solidFill>
                  <a:srgbClr val="ffffff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5400">
                <a:solidFill>
                  <a:srgbClr val="ffffff"/>
                </a:solidFill>
                <a:latin typeface="LNAPHT+HKGrotesk-Regular"/>
                <a:cs typeface="LNAPHT+HKGrotesk-Regular"/>
              </a:rPr>
              <a:t>Luaran</a:t>
            </a:r>
            <a:r>
              <a:rPr dirty="0" sz="5400">
                <a:solidFill>
                  <a:srgbClr val="ffffff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5400">
                <a:solidFill>
                  <a:srgbClr val="ffffff"/>
                </a:solidFill>
                <a:latin typeface="LNAPHT+HKGrotesk-Regular"/>
                <a:cs typeface="LNAPHT+HKGrotesk-Regular"/>
              </a:rPr>
              <a:t>(Output</a:t>
            </a:r>
            <a:r>
              <a:rPr dirty="0" sz="5400">
                <a:solidFill>
                  <a:srgbClr val="ffffff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5400">
                <a:solidFill>
                  <a:srgbClr val="ffffff"/>
                </a:solidFill>
                <a:latin typeface="LNAPHT+HKGrotesk-Regular"/>
                <a:cs typeface="LNAPHT+HKGrotesk-Regular"/>
              </a:rPr>
              <a:t>Controls)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5752" y="6010406"/>
            <a:ext cx="14428764" cy="1923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1182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luaran</a:t>
            </a:r>
            <a:r>
              <a:rPr dirty="0" sz="3000" spc="1168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09">
                <a:solidFill>
                  <a:srgbClr val="555555"/>
                </a:solidFill>
                <a:latin typeface="LNAPHT+HKGrotesk-Regular"/>
                <a:cs typeface="LNAPHT+HKGrotesk-Regular"/>
              </a:rPr>
              <a:t>adalah</a:t>
            </a:r>
            <a:r>
              <a:rPr dirty="0" sz="3000" spc="1168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09">
                <a:solidFill>
                  <a:srgbClr val="555555"/>
                </a:solidFill>
                <a:latin typeface="LNAPHT+HKGrotesk-Regular"/>
                <a:cs typeface="LNAPHT+HKGrotesk-Regular"/>
              </a:rPr>
              <a:t>proses</a:t>
            </a:r>
            <a:r>
              <a:rPr dirty="0" sz="3000" spc="1172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1172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3000" spc="1157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09">
                <a:solidFill>
                  <a:srgbClr val="555555"/>
                </a:solidFill>
                <a:latin typeface="LNAPHT+HKGrotesk-Regular"/>
                <a:cs typeface="LNAPHT+HKGrotesk-Regular"/>
              </a:rPr>
              <a:t>dilakukan</a:t>
            </a:r>
            <a:r>
              <a:rPr dirty="0" sz="3000" spc="1173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09">
                <a:solidFill>
                  <a:srgbClr val="555555"/>
                </a:solidFill>
                <a:latin typeface="LNAPHT+HKGrotesk-Regular"/>
                <a:cs typeface="LNAPHT+HKGrotesk-Regular"/>
              </a:rPr>
              <a:t>dalam</a:t>
            </a:r>
          </a:p>
          <a:p>
            <a:pPr marL="0" marR="0">
              <a:lnSpc>
                <a:spcPts val="4038"/>
              </a:lnSpc>
              <a:spcBef>
                <a:spcPts val="1362"/>
              </a:spcBef>
              <a:spcAft>
                <a:spcPts val="0"/>
              </a:spcAft>
            </a:pPr>
            <a:r>
              <a:rPr dirty="0" sz="3000" spc="209">
                <a:solidFill>
                  <a:srgbClr val="555555"/>
                </a:solidFill>
                <a:latin typeface="LNAPHT+HKGrotesk-Regular"/>
                <a:cs typeface="LNAPHT+HKGrotesk-Regular"/>
              </a:rPr>
              <a:t>menghasilkan</a:t>
            </a:r>
            <a:r>
              <a:rPr dirty="0" sz="3000" spc="461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luaran</a:t>
            </a:r>
            <a:r>
              <a:rPr dirty="0" sz="3000" spc="438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dari</a:t>
            </a:r>
            <a:r>
              <a:rPr dirty="0" sz="3000" spc="426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09">
                <a:solidFill>
                  <a:srgbClr val="555555"/>
                </a:solidFill>
                <a:latin typeface="LNAPHT+HKGrotesk-Regular"/>
                <a:cs typeface="LNAPHT+HKGrotesk-Regular"/>
              </a:rPr>
              <a:t>sistem</a:t>
            </a:r>
            <a:r>
              <a:rPr dirty="0" sz="3000" spc="453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informasi</a:t>
            </a:r>
            <a:r>
              <a:rPr dirty="0" sz="3000" spc="428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184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(output)</a:t>
            </a:r>
            <a:r>
              <a:rPr dirty="0" sz="3000">
                <a:solidFill>
                  <a:srgbClr val="555555"/>
                </a:solidFill>
                <a:latin typeface="LNAPHT+HKGrotesk-Regular"/>
                <a:cs typeface="LNAPHT+HKGrotesk-Regular"/>
              </a:rPr>
              <a:t>.</a:t>
            </a:r>
            <a:r>
              <a:rPr dirty="0" sz="3000" spc="648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Umumnya</a:t>
            </a:r>
            <a:r>
              <a:rPr dirty="0" sz="3000" spc="426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data</a:t>
            </a:r>
            <a:r>
              <a:rPr dirty="0" sz="3000" spc="432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luaran</a:t>
            </a:r>
          </a:p>
          <a:p>
            <a:pPr marL="0" marR="0">
              <a:lnSpc>
                <a:spcPts val="4038"/>
              </a:lnSpc>
              <a:spcBef>
                <a:spcPts val="1355"/>
              </a:spcBef>
              <a:spcAft>
                <a:spcPts val="0"/>
              </a:spcAft>
            </a:pP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ini</a:t>
            </a:r>
            <a:r>
              <a:rPr dirty="0" sz="3000" spc="211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terdiri</a:t>
            </a:r>
            <a:r>
              <a:rPr dirty="0" sz="3000" spc="211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dari</a:t>
            </a:r>
            <a:r>
              <a:rPr dirty="0" sz="3000" spc="189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09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soft</a:t>
            </a:r>
            <a:r>
              <a:rPr dirty="0" sz="3000" spc="201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file</a:t>
            </a:r>
            <a:r>
              <a:rPr dirty="0" sz="3000" spc="27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 </a:t>
            </a:r>
            <a:r>
              <a:rPr dirty="0" sz="3000" spc="210">
                <a:solidFill>
                  <a:srgbClr val="555555"/>
                </a:solidFill>
                <a:latin typeface="LNAPHT+HKGrotesk-Regular"/>
                <a:cs typeface="LNAPHT+HKGrotesk-Regular"/>
              </a:rPr>
              <a:t>dan</a:t>
            </a:r>
            <a:r>
              <a:rPr dirty="0" sz="3000" spc="199">
                <a:solidFill>
                  <a:srgbClr val="555555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209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hard</a:t>
            </a:r>
            <a:r>
              <a:rPr dirty="0" sz="3000" spc="203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 </a:t>
            </a:r>
            <a:r>
              <a:rPr dirty="0" sz="3000" spc="158">
                <a:solidFill>
                  <a:srgbClr val="555555"/>
                </a:solidFill>
                <a:latin typeface="JBJLRK+HKGrotesk-SemiBold,Italic"/>
                <a:cs typeface="JBJLRK+HKGrotesk-SemiBold,Italic"/>
              </a:rPr>
              <a:t>file</a:t>
            </a:r>
            <a:r>
              <a:rPr dirty="0" sz="3000">
                <a:solidFill>
                  <a:srgbClr val="555555"/>
                </a:solidFill>
                <a:latin typeface="LNAPHT+HKGrotesk-Regular"/>
                <a:cs typeface="LNAPHT+HKGrotesk-Regular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61855" y="2947982"/>
            <a:ext cx="6517490" cy="4564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2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150" b="1">
                <a:solidFill>
                  <a:srgbClr val="ffffff"/>
                </a:solidFill>
                <a:latin typeface="BSWABK+Mont-Bold"/>
                <a:cs typeface="BSWABK+Mont-Bold"/>
              </a:rPr>
              <a:t>TERIMA</a:t>
            </a:r>
          </a:p>
          <a:p>
            <a:pPr marL="648713" marR="0">
              <a:lnSpc>
                <a:spcPts val="17223"/>
              </a:lnSpc>
              <a:spcBef>
                <a:spcPts val="1197"/>
              </a:spcBef>
              <a:spcAft>
                <a:spcPts val="0"/>
              </a:spcAft>
            </a:pPr>
            <a:r>
              <a:rPr dirty="0" sz="13150" b="1">
                <a:solidFill>
                  <a:srgbClr val="ffffff"/>
                </a:solidFill>
                <a:latin typeface="BSWABK+Mont-Bold"/>
                <a:cs typeface="BSWABK+Mont-Bold"/>
              </a:rPr>
              <a:t>KASIH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0757" y="1951940"/>
            <a:ext cx="9173264" cy="2176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JRTJDK+LeagueGothic-Regular"/>
                <a:cs typeface="JRTJDK+LeagueGothic-Regular"/>
              </a:rPr>
              <a:t>TABLE</a:t>
            </a:r>
            <a:r>
              <a:rPr dirty="0" sz="14000">
                <a:solidFill>
                  <a:srgbClr val="017016"/>
                </a:solidFill>
                <a:latin typeface="JRTJDK+LeagueGothic-Regular"/>
                <a:cs typeface="JRTJDK+LeagueGothic-Regular"/>
              </a:rPr>
              <a:t> </a:t>
            </a:r>
            <a:r>
              <a:rPr dirty="0" sz="14000">
                <a:solidFill>
                  <a:srgbClr val="017016"/>
                </a:solidFill>
                <a:latin typeface="JRTJDK+LeagueGothic-Regular"/>
                <a:cs typeface="JRTJDK+LeagueGothic-Regular"/>
              </a:rPr>
              <a:t>OF</a:t>
            </a:r>
            <a:r>
              <a:rPr dirty="0" sz="14000" spc="357">
                <a:solidFill>
                  <a:srgbClr val="017016"/>
                </a:solidFill>
                <a:latin typeface="JRTJDK+LeagueGothic-Regular"/>
                <a:cs typeface="JRTJDK+LeagueGothic-Regular"/>
              </a:rPr>
              <a:t> </a:t>
            </a:r>
            <a:r>
              <a:rPr dirty="0" sz="14000">
                <a:solidFill>
                  <a:srgbClr val="fab900"/>
                </a:solidFill>
                <a:latin typeface="JRTJDK+LeagueGothic-Regular"/>
                <a:cs typeface="JRTJDK+LeagueGothic-Regular"/>
              </a:rPr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1143" y="6490783"/>
            <a:ext cx="3437222" cy="55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-79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80">
                <a:solidFill>
                  <a:srgbClr val="017016"/>
                </a:solidFill>
                <a:latin typeface="LNAPHT+HKGrotesk-Regular"/>
                <a:cs typeface="LNAPHT+HKGrotesk-Regular"/>
              </a:rPr>
              <a:t>Umum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08856" y="6527513"/>
            <a:ext cx="3623816" cy="55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44">
                <a:solidFill>
                  <a:srgbClr val="017016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-43">
                <a:solidFill>
                  <a:srgbClr val="017016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 spc="-46">
                <a:solidFill>
                  <a:srgbClr val="017016"/>
                </a:solidFill>
                <a:latin typeface="LNAPHT+HKGrotesk-Regular"/>
                <a:cs typeface="LNAPHT+HKGrotesk-Regular"/>
              </a:rPr>
              <a:t>Aplikasi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07586" y="4049966"/>
            <a:ext cx="7467092" cy="3956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0">
                <a:solidFill>
                  <a:srgbClr val="017016"/>
                </a:solidFill>
                <a:latin typeface="JRTJDK+LeagueGothic-Regular"/>
                <a:cs typeface="JRTJDK+LeagueGothic-Regular"/>
              </a:rPr>
              <a:t>PENGENDALIAN</a:t>
            </a:r>
          </a:p>
          <a:p>
            <a:pPr marL="4291013" marR="0">
              <a:lnSpc>
                <a:spcPts val="14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0">
                <a:solidFill>
                  <a:srgbClr val="fab900"/>
                </a:solidFill>
                <a:latin typeface="JRTJDK+LeagueGothic-Regular"/>
                <a:cs typeface="JRTJDK+LeagueGothic-Regular"/>
              </a:rPr>
              <a:t>UMUM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0065" y="2804868"/>
            <a:ext cx="6886490" cy="1234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421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074b14"/>
                </a:solidFill>
                <a:latin typeface="JBJLRK+HKGrotesk-SemiBold,Italic"/>
                <a:cs typeface="JBJLRK+HKGrotesk-SemiBold,Italic"/>
              </a:rPr>
              <a:t>General</a:t>
            </a:r>
            <a:r>
              <a:rPr dirty="0" sz="7000" spc="-21">
                <a:solidFill>
                  <a:srgbClr val="074b14"/>
                </a:solidFill>
                <a:latin typeface="JBJLRK+HKGrotesk-SemiBold,Italic"/>
                <a:cs typeface="JBJLRK+HKGrotesk-SemiBold,Italic"/>
              </a:rPr>
              <a:t> </a:t>
            </a:r>
            <a:r>
              <a:rPr dirty="0" sz="7000">
                <a:solidFill>
                  <a:srgbClr val="074b14"/>
                </a:solidFill>
                <a:latin typeface="JBJLRK+HKGrotesk-SemiBold,Italic"/>
                <a:cs typeface="JBJLRK+HKGrotesk-SemiBold,Italic"/>
              </a:rPr>
              <a:t>Controls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92355" y="4691840"/>
            <a:ext cx="7935779" cy="2862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347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secara</a:t>
            </a:r>
            <a:r>
              <a:rPr dirty="0" sz="3000" spc="346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umum</a:t>
            </a:r>
            <a:r>
              <a:rPr dirty="0" sz="3000" spc="3456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merupakan</a:t>
            </a:r>
          </a:p>
          <a:p>
            <a:pPr marL="0" marR="0">
              <a:lnSpc>
                <a:spcPts val="36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488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yang</a:t>
            </a:r>
            <a:r>
              <a:rPr dirty="0" sz="3000" spc="47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paling</a:t>
            </a:r>
            <a:r>
              <a:rPr dirty="0" sz="3000" spc="478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luar</a:t>
            </a:r>
            <a:r>
              <a:rPr dirty="0" sz="3000" spc="484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dari</a:t>
            </a:r>
            <a:r>
              <a:rPr dirty="0" sz="3000" spc="47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penerapan</a:t>
            </a:r>
          </a:p>
          <a:p>
            <a:pPr marL="0" marR="0">
              <a:lnSpc>
                <a:spcPts val="36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sistem</a:t>
            </a:r>
            <a:r>
              <a:rPr dirty="0" sz="3000" spc="576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informasi.</a:t>
            </a:r>
            <a:r>
              <a:rPr dirty="0" sz="3000" spc="574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5761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ini</a:t>
            </a:r>
          </a:p>
          <a:p>
            <a:pPr marL="0" marR="0">
              <a:lnSpc>
                <a:spcPts val="36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mencangkup</a:t>
            </a:r>
            <a:r>
              <a:rPr dirty="0" sz="3000" spc="129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pengendalian</a:t>
            </a:r>
            <a:r>
              <a:rPr dirty="0" sz="3000" spc="129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dari</a:t>
            </a:r>
            <a:r>
              <a:rPr dirty="0" sz="3000" spc="112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segi</a:t>
            </a:r>
            <a:r>
              <a:rPr dirty="0" sz="3000" spc="13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organisasi,</a:t>
            </a:r>
          </a:p>
          <a:p>
            <a:pPr marL="0" marR="0">
              <a:lnSpc>
                <a:spcPts val="36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dokumentasi,</a:t>
            </a:r>
            <a:r>
              <a:rPr dirty="0" sz="3000" spc="241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kerusakan</a:t>
            </a:r>
            <a:r>
              <a:rPr dirty="0" sz="3000" spc="2415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perangkat</a:t>
            </a:r>
            <a:r>
              <a:rPr dirty="0" sz="3000" spc="2403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keras,</a:t>
            </a:r>
          </a:p>
          <a:p>
            <a:pPr marL="0" marR="0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keamanan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fisik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dan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keamanan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 </a:t>
            </a:r>
            <a:r>
              <a:rPr dirty="0" sz="3000">
                <a:solidFill>
                  <a:srgbClr val="414042"/>
                </a:solidFill>
                <a:latin typeface="LNAPHT+HKGrotesk-Regular"/>
                <a:cs typeface="LNAPHT+HKGrotesk-Regular"/>
              </a:rPr>
              <a:t>data.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0035" y="2048967"/>
            <a:ext cx="8445500" cy="1109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34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000000"/>
                </a:solidFill>
                <a:latin typeface="HRBSAF+Martel-Heavy"/>
                <a:cs typeface="HRBSAF+Martel-Heavy"/>
              </a:rPr>
              <a:t>Pengendalian</a:t>
            </a:r>
            <a:r>
              <a:rPr dirty="0" sz="5000">
                <a:solidFill>
                  <a:srgbClr val="000000"/>
                </a:solidFill>
                <a:latin typeface="HRBSAF+Martel-Heavy"/>
                <a:cs typeface="HRBSAF+Martel-Heavy"/>
              </a:rPr>
              <a:t> </a:t>
            </a:r>
            <a:r>
              <a:rPr dirty="0" sz="5000">
                <a:solidFill>
                  <a:srgbClr val="000000"/>
                </a:solidFill>
                <a:latin typeface="HRBSAF+Martel-Heavy"/>
                <a:cs typeface="HRBSAF+Martel-Heavy"/>
              </a:rPr>
              <a:t>Organisasi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89703" y="3983221"/>
            <a:ext cx="567275" cy="1021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a66735"/>
                </a:solidFill>
                <a:latin typeface="QSFHPR+Assistant-SemiBold"/>
                <a:cs typeface="QSFHPR+Assistant-SemiBold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83710" y="4288028"/>
            <a:ext cx="3358515" cy="453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Bagian</a:t>
            </a:r>
            <a:r>
              <a:rPr dirty="0" sz="2500" spc="-125">
                <a:solidFill>
                  <a:srgbClr val="000000"/>
                </a:solidFill>
                <a:latin typeface="QSFHPR+Assistant-SemiBold"/>
                <a:cs typeface="QSFHPR+Assistant-SemiBold"/>
              </a:rPr>
              <a:t> </a:t>
            </a: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Pengontrol</a:t>
            </a:r>
            <a:r>
              <a:rPr dirty="0" sz="2500" spc="-125">
                <a:solidFill>
                  <a:srgbClr val="000000"/>
                </a:solidFill>
                <a:latin typeface="QSFHPR+Assistant-SemiBold"/>
                <a:cs typeface="QSFHPR+Assistant-SemiBold"/>
              </a:rPr>
              <a:t> </a:t>
            </a: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9703" y="6098556"/>
            <a:ext cx="598090" cy="1021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243e4d"/>
                </a:solidFill>
                <a:latin typeface="QSFHPR+Assistant-SemiBold"/>
                <a:cs typeface="QSFHPR+Assistant-SemiBold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3710" y="6407126"/>
            <a:ext cx="4012565" cy="453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Bagian</a:t>
            </a:r>
            <a:r>
              <a:rPr dirty="0" sz="2500" spc="-125">
                <a:solidFill>
                  <a:srgbClr val="000000"/>
                </a:solidFill>
                <a:latin typeface="QSFHPR+Assistant-SemiBold"/>
                <a:cs typeface="QSFHPR+Assistant-SemiBold"/>
              </a:rPr>
              <a:t> </a:t>
            </a: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Mempersiapkan</a:t>
            </a:r>
            <a:r>
              <a:rPr dirty="0" sz="2500" spc="-125">
                <a:solidFill>
                  <a:srgbClr val="000000"/>
                </a:solidFill>
                <a:latin typeface="QSFHPR+Assistant-SemiBold"/>
                <a:cs typeface="QSFHPR+Assistant-SemiBold"/>
              </a:rPr>
              <a:t> </a:t>
            </a: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89703" y="8213891"/>
            <a:ext cx="583810" cy="1021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5900">
                <a:solidFill>
                  <a:srgbClr val="dcb07b"/>
                </a:solidFill>
                <a:latin typeface="QSFHPR+Assistant-SemiBold"/>
                <a:cs typeface="QSFHPR+Assistant-SemiBold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69855" y="8522461"/>
            <a:ext cx="4081145" cy="453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Bagian</a:t>
            </a:r>
            <a:r>
              <a:rPr dirty="0" sz="2500" spc="-125">
                <a:solidFill>
                  <a:srgbClr val="000000"/>
                </a:solidFill>
                <a:latin typeface="QSFHPR+Assistant-SemiBold"/>
                <a:cs typeface="QSFHPR+Assistant-SemiBold"/>
              </a:rPr>
              <a:t> </a:t>
            </a: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Mengoperasikan</a:t>
            </a:r>
            <a:r>
              <a:rPr dirty="0" sz="2500" spc="-125">
                <a:solidFill>
                  <a:srgbClr val="000000"/>
                </a:solidFill>
                <a:latin typeface="QSFHPR+Assistant-SemiBold"/>
                <a:cs typeface="QSFHPR+Assistant-SemiBold"/>
              </a:rPr>
              <a:t> </a:t>
            </a:r>
            <a:r>
              <a:rPr dirty="0" sz="2500">
                <a:solidFill>
                  <a:srgbClr val="000000"/>
                </a:solidFill>
                <a:latin typeface="QSFHPR+Assistant-SemiBold"/>
                <a:cs typeface="QSFHPR+Assistant-SemiBold"/>
              </a:rPr>
              <a:t>Data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15400" y="3362808"/>
            <a:ext cx="4312856" cy="484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Bagian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 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Penyimpan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 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6067" y="4076059"/>
            <a:ext cx="5578411" cy="2064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HULUTU+Muli-Bold"/>
                <a:cs typeface="HULUTU+Muli-Bold"/>
              </a:rPr>
              <a:t>Pengendalian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171717"/>
                </a:solidFill>
                <a:latin typeface="HULUTU+Muli-Bold"/>
                <a:cs typeface="HULUTU+Muli-Bold"/>
              </a:rPr>
              <a:t>Organisasi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400" y="4841659"/>
            <a:ext cx="7441015" cy="981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Bagian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 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Pemrograman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 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dan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 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Pengembangan</a:t>
            </a:r>
          </a:p>
          <a:p>
            <a:pPr marL="0" marR="0">
              <a:lnSpc>
                <a:spcPts val="3512"/>
              </a:lnSpc>
              <a:spcBef>
                <a:spcPts val="406"/>
              </a:spcBef>
              <a:spcAft>
                <a:spcPts val="0"/>
              </a:spcAft>
            </a:pP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Sistem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400" y="6814644"/>
            <a:ext cx="4148272" cy="4842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Bagian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 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Pusat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 </a:t>
            </a:r>
            <a:r>
              <a:rPr dirty="0" sz="2800" b="1">
                <a:solidFill>
                  <a:srgbClr val="fcaf03"/>
                </a:solidFill>
                <a:latin typeface="HULUTU+Muli-Bold"/>
                <a:cs typeface="HULUTU+Muli-Bold"/>
              </a:rPr>
              <a:t>Informasi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55318" y="2407459"/>
            <a:ext cx="4585503" cy="66909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061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Dasar</a:t>
            </a:r>
          </a:p>
          <a:p>
            <a:pPr marL="0" marR="0">
              <a:lnSpc>
                <a:spcPts val="3364"/>
              </a:lnSpc>
              <a:spcBef>
                <a:spcPts val="12948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Daftar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Rekening</a:t>
            </a:r>
          </a:p>
          <a:p>
            <a:pPr marL="0" marR="0">
              <a:lnSpc>
                <a:spcPts val="3364"/>
              </a:lnSpc>
              <a:spcBef>
                <a:spcPts val="1297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Prosedur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Manual</a:t>
            </a:r>
          </a:p>
          <a:p>
            <a:pPr marL="55385" marR="0">
              <a:lnSpc>
                <a:spcPts val="3364"/>
              </a:lnSpc>
              <a:spcBef>
                <a:spcPts val="12909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Prosedur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057" y="4661120"/>
            <a:ext cx="3306673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Pengendalian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3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Dokumentasi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55318" y="2407459"/>
            <a:ext cx="3357367" cy="66909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061" marR="0">
              <a:lnSpc>
                <a:spcPts val="3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Sistem</a:t>
            </a:r>
          </a:p>
          <a:p>
            <a:pPr marL="0" marR="0">
              <a:lnSpc>
                <a:spcPts val="3364"/>
              </a:lnSpc>
              <a:spcBef>
                <a:spcPts val="12948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Program</a:t>
            </a:r>
          </a:p>
          <a:p>
            <a:pPr marL="0" marR="0">
              <a:lnSpc>
                <a:spcPts val="3364"/>
              </a:lnSpc>
              <a:spcBef>
                <a:spcPts val="12970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Operasi</a:t>
            </a:r>
          </a:p>
          <a:p>
            <a:pPr marL="55385" marR="0">
              <a:lnSpc>
                <a:spcPts val="3364"/>
              </a:lnSpc>
              <a:spcBef>
                <a:spcPts val="12909"/>
              </a:spcBef>
              <a:spcAft>
                <a:spcPts val="0"/>
              </a:spcAft>
            </a:pP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Dokumentasi</a:t>
            </a:r>
            <a:r>
              <a:rPr dirty="0" sz="2500" spc="99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 </a:t>
            </a:r>
            <a:r>
              <a:rPr dirty="0" sz="2500" spc="62">
                <a:solidFill>
                  <a:srgbClr val="ffffff"/>
                </a:solidFill>
                <a:latin typeface="GFAEJK+HKGrotesk-Regular,Bold"/>
                <a:cs typeface="GFAEJK+HKGrotesk-Regular,Bold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8057" y="4661120"/>
            <a:ext cx="3306673" cy="143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64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Pengendalian</a:t>
            </a:r>
          </a:p>
          <a:p>
            <a:pPr marL="0" marR="0">
              <a:lnSpc>
                <a:spcPts val="5381"/>
              </a:lnSpc>
              <a:spcBef>
                <a:spcPts val="217"/>
              </a:spcBef>
              <a:spcAft>
                <a:spcPts val="0"/>
              </a:spcAft>
            </a:pPr>
            <a:r>
              <a:rPr dirty="0" sz="4000" spc="163">
                <a:solidFill>
                  <a:srgbClr val="074b14"/>
                </a:solidFill>
                <a:latin typeface="GFAEJK+HKGrotesk-Regular,Bold"/>
                <a:cs typeface="GFAEJK+HKGrotesk-Regular,Bold"/>
              </a:rPr>
              <a:t>Dokumentasi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2023-08-11T04:59:35-05:00</dcterms:modified>
</cp:coreProperties>
</file>