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071124"/>
            <a:ext cx="9144000" cy="2018233"/>
          </a:xfrm>
        </p:spPr>
        <p:txBody>
          <a:bodyPr>
            <a:noAutofit/>
          </a:bodyPr>
          <a:lstStyle/>
          <a:p>
            <a:r>
              <a:rPr lang="id-ID" b="1" dirty="0">
                <a:latin typeface="Cambria" panose="02040503050406030204" pitchFamily="18" charset="0"/>
                <a:ea typeface="Cambria" panose="02040503050406030204" pitchFamily="18" charset="0"/>
              </a:rPr>
              <a:t>PROPERTY DAN SELECTOR CSS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B041D8-0F1B-4167-9E50-B62FE63E2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810717"/>
              </p:ext>
            </p:extLst>
          </p:nvPr>
        </p:nvGraphicFramePr>
        <p:xfrm>
          <a:off x="838200" y="1840590"/>
          <a:ext cx="10515600" cy="423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059">
                  <a:extLst>
                    <a:ext uri="{9D8B030D-6E8A-4147-A177-3AD203B41FA5}">
                      <a16:colId xmlns:a16="http://schemas.microsoft.com/office/drawing/2014/main" val="4162950605"/>
                    </a:ext>
                  </a:extLst>
                </a:gridCol>
                <a:gridCol w="2938059">
                  <a:extLst>
                    <a:ext uri="{9D8B030D-6E8A-4147-A177-3AD203B41FA5}">
                      <a16:colId xmlns:a16="http://schemas.microsoft.com/office/drawing/2014/main" val="3523687279"/>
                    </a:ext>
                  </a:extLst>
                </a:gridCol>
                <a:gridCol w="4639482">
                  <a:extLst>
                    <a:ext uri="{9D8B030D-6E8A-4147-A177-3AD203B41FA5}">
                      <a16:colId xmlns:a16="http://schemas.microsoft.com/office/drawing/2014/main" val="208074720"/>
                    </a:ext>
                  </a:extLst>
                </a:gridCol>
              </a:tblGrid>
              <a:tr h="3090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Property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Values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Keterangan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672119"/>
                  </a:ext>
                </a:extLst>
              </a:tr>
              <a:tr h="309055">
                <a:tc rowSpan="7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Border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1px solid #000;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ukuran border bisa diubah dalam ukuran pixel. Border-style (contoh solid;dotted) merupakan style pada border setiap style tampilan berbeda. Border-color bisa menggunakan warna RGB juga Desimal. Property border bisa diganti dengan border-left; border-right; border-top; border-bottom;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93511"/>
                  </a:ext>
                </a:extLst>
              </a:tr>
              <a:tr h="30905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2px dotted #ff0000;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96779"/>
                  </a:ext>
                </a:extLst>
              </a:tr>
              <a:tr h="30905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3px double blue;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55296"/>
                  </a:ext>
                </a:extLst>
              </a:tr>
              <a:tr h="30905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5px groove #3300ff;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51298"/>
                  </a:ext>
                </a:extLst>
              </a:tr>
              <a:tr h="30905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5px ridge #3300ff;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00037"/>
                  </a:ext>
                </a:extLst>
              </a:tr>
              <a:tr h="30905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5px inset #3300ff;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13534"/>
                  </a:ext>
                </a:extLst>
              </a:tr>
              <a:tr h="30905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5px outset #3300ff;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13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1F5553-569F-43B4-8865-0A206EF72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708079"/>
              </p:ext>
            </p:extLst>
          </p:nvPr>
        </p:nvGraphicFramePr>
        <p:xfrm>
          <a:off x="938353" y="1630447"/>
          <a:ext cx="10509291" cy="4140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385">
                  <a:extLst>
                    <a:ext uri="{9D8B030D-6E8A-4147-A177-3AD203B41FA5}">
                      <a16:colId xmlns:a16="http://schemas.microsoft.com/office/drawing/2014/main" val="4135061884"/>
                    </a:ext>
                  </a:extLst>
                </a:gridCol>
                <a:gridCol w="1768839">
                  <a:extLst>
                    <a:ext uri="{9D8B030D-6E8A-4147-A177-3AD203B41FA5}">
                      <a16:colId xmlns:a16="http://schemas.microsoft.com/office/drawing/2014/main" val="719191959"/>
                    </a:ext>
                  </a:extLst>
                </a:gridCol>
                <a:gridCol w="6231067">
                  <a:extLst>
                    <a:ext uri="{9D8B030D-6E8A-4147-A177-3AD203B41FA5}">
                      <a16:colId xmlns:a16="http://schemas.microsoft.com/office/drawing/2014/main" val="750629667"/>
                    </a:ext>
                  </a:extLst>
                </a:gridCol>
              </a:tblGrid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Property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Keterangan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567771"/>
                  </a:ext>
                </a:extLst>
              </a:tr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Border-radius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10px;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Garis melemgkung disemua sisi dengan ukuran 10px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673289"/>
                  </a:ext>
                </a:extLst>
              </a:tr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border-top-left-radius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2em 0.5em;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Garis melengkung pada sisi atas dan kiri dengan ukuran berbeda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504054"/>
                  </a:ext>
                </a:extLst>
              </a:tr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border-top-right-radius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3em 2.5em;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Garis melengkung pada sisi atas dan kanan dengan ukuran berbeda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544026"/>
                  </a:ext>
                </a:extLst>
              </a:tr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border-bottom-right-radius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1em 2em;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Garis melengkung pada sisi bawah dan kanan dengan ukuran berbeda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886495"/>
                  </a:ext>
                </a:extLst>
              </a:tr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border-bottom-left-radius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2em 1em;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Garis melengkung pada sisi bawah dan kiri dengan ukuran berbeda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04465"/>
                  </a:ext>
                </a:extLst>
              </a:tr>
              <a:tr h="59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border-bottom-left-radius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2em;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Garis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melengkung</a:t>
                      </a:r>
                      <a:r>
                        <a:rPr lang="en-US" sz="1600" dirty="0">
                          <a:effectLst/>
                        </a:rPr>
                        <a:t> pada </a:t>
                      </a:r>
                      <a:r>
                        <a:rPr lang="en-US" sz="1600" dirty="0" err="1">
                          <a:effectLst/>
                        </a:rPr>
                        <a:t>sisi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bawah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kiri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ukuran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sama</a:t>
                      </a:r>
                      <a:endParaRPr lang="en-ID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77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3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11F128-815A-4C93-9FE2-5C9A266F7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510053"/>
              </p:ext>
            </p:extLst>
          </p:nvPr>
        </p:nvGraphicFramePr>
        <p:xfrm>
          <a:off x="989113" y="1840590"/>
          <a:ext cx="10176998" cy="3656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931">
                  <a:extLst>
                    <a:ext uri="{9D8B030D-6E8A-4147-A177-3AD203B41FA5}">
                      <a16:colId xmlns:a16="http://schemas.microsoft.com/office/drawing/2014/main" val="2659270634"/>
                    </a:ext>
                  </a:extLst>
                </a:gridCol>
                <a:gridCol w="2623630">
                  <a:extLst>
                    <a:ext uri="{9D8B030D-6E8A-4147-A177-3AD203B41FA5}">
                      <a16:colId xmlns:a16="http://schemas.microsoft.com/office/drawing/2014/main" val="202218324"/>
                    </a:ext>
                  </a:extLst>
                </a:gridCol>
                <a:gridCol w="5257437">
                  <a:extLst>
                    <a:ext uri="{9D8B030D-6E8A-4147-A177-3AD203B41FA5}">
                      <a16:colId xmlns:a16="http://schemas.microsoft.com/office/drawing/2014/main" val="2663413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Values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Keterangan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385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margin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10px 5px 0px 5px;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atas 5, kanan 5, bawah 0, kiri 10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410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margin-top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10px;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karak atas 10px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34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margin-right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5px;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jarak kanan 5px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54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margin-bottom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2em;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jarak bawah 2em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9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margin-left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3em;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jarak kiri 3en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2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padding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2em;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atas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kanan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kiri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bawah</a:t>
                      </a:r>
                      <a:r>
                        <a:rPr lang="en-US" sz="2000" dirty="0">
                          <a:effectLst/>
                        </a:rPr>
                        <a:t> 2em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67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45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EA1A7C-BEDB-4FDD-9AE7-664525509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407101"/>
              </p:ext>
            </p:extLst>
          </p:nvPr>
        </p:nvGraphicFramePr>
        <p:xfrm>
          <a:off x="989113" y="1512991"/>
          <a:ext cx="10176998" cy="505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185">
                  <a:extLst>
                    <a:ext uri="{9D8B030D-6E8A-4147-A177-3AD203B41FA5}">
                      <a16:colId xmlns:a16="http://schemas.microsoft.com/office/drawing/2014/main" val="2507714063"/>
                    </a:ext>
                  </a:extLst>
                </a:gridCol>
                <a:gridCol w="2038663">
                  <a:extLst>
                    <a:ext uri="{9D8B030D-6E8A-4147-A177-3AD203B41FA5}">
                      <a16:colId xmlns:a16="http://schemas.microsoft.com/office/drawing/2014/main" val="888967432"/>
                    </a:ext>
                  </a:extLst>
                </a:gridCol>
                <a:gridCol w="6534150">
                  <a:extLst>
                    <a:ext uri="{9D8B030D-6E8A-4147-A177-3AD203B41FA5}">
                      <a16:colId xmlns:a16="http://schemas.microsoft.com/office/drawing/2014/main" val="4232581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Values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Keterangan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6847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DISPLAY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Berfungsi untuk menghilangkan atau menyembunyikan elemen yang diberi kode tersebut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0111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Berfungsi untuk memberi blok baru atau baris baru seperti kode </a:t>
                      </a:r>
                      <a:r>
                        <a:rPr lang="en-US" sz="1400">
                          <a:effectLst/>
                        </a:rPr>
                        <a:t>&lt;br&gt;</a:t>
                      </a:r>
                      <a:r>
                        <a:rPr lang="en-US" sz="2000">
                          <a:effectLst/>
                        </a:rPr>
                        <a:t> dan </a:t>
                      </a:r>
                      <a:r>
                        <a:rPr lang="en-US" sz="1400">
                          <a:effectLst/>
                        </a:rPr>
                        <a:t>&lt;p&gt;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5107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Inline;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Berfungsi sama seperti kode span, yang memberi desain background berbeda hanya pada elemen tersebut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4785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Inline-block;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jika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layar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tidak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muat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secara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otomatis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membuat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baris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baru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18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21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EA1A7C-BEDB-4FDD-9AE7-664525509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9113" y="1512991"/>
          <a:ext cx="10176998" cy="505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185">
                  <a:extLst>
                    <a:ext uri="{9D8B030D-6E8A-4147-A177-3AD203B41FA5}">
                      <a16:colId xmlns:a16="http://schemas.microsoft.com/office/drawing/2014/main" val="2507714063"/>
                    </a:ext>
                  </a:extLst>
                </a:gridCol>
                <a:gridCol w="2038663">
                  <a:extLst>
                    <a:ext uri="{9D8B030D-6E8A-4147-A177-3AD203B41FA5}">
                      <a16:colId xmlns:a16="http://schemas.microsoft.com/office/drawing/2014/main" val="888967432"/>
                    </a:ext>
                  </a:extLst>
                </a:gridCol>
                <a:gridCol w="6534150">
                  <a:extLst>
                    <a:ext uri="{9D8B030D-6E8A-4147-A177-3AD203B41FA5}">
                      <a16:colId xmlns:a16="http://schemas.microsoft.com/office/drawing/2014/main" val="4232581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Values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Keterangan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6847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DISPLAY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Berfungsi untuk menghilangkan atau menyembunyikan elemen yang diberi kode tersebut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0111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Berfungsi untuk memberi blok baru atau baris baru seperti kode </a:t>
                      </a:r>
                      <a:r>
                        <a:rPr lang="en-US" sz="1400">
                          <a:effectLst/>
                        </a:rPr>
                        <a:t>&lt;br&gt;</a:t>
                      </a:r>
                      <a:r>
                        <a:rPr lang="en-US" sz="2000">
                          <a:effectLst/>
                        </a:rPr>
                        <a:t> dan </a:t>
                      </a:r>
                      <a:r>
                        <a:rPr lang="en-US" sz="1400">
                          <a:effectLst/>
                        </a:rPr>
                        <a:t>&lt;p&gt;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5107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Inline;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Berfungsi sama seperti kode span, yang memberi desain background berbeda hanya pada elemen tersebut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4785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Inline-block;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jika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layar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tidak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muat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secara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otomatis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membuat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baris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baru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18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51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SELECTOR 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ID selector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diawali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# (octothorpe)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sedanglkan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CLASS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diawali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 . ), selector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style CSS-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nya.biasanya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tag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Div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Div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HTML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group pada tag-tag HTML.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 PENGGUNAAN SELECTOR 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CB315-6CF6-433B-B9C9-57E9E79E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70CB4-67AA-4D6F-BF00-79CD3D1D1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840590"/>
            <a:ext cx="7601262" cy="47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 SELECTOR 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CB315-6CF6-433B-B9C9-57E9E79E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E66B0-93FE-464C-BF20-2E60CCDED05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1"/>
          <a:stretch/>
        </p:blipFill>
        <p:spPr bwMode="auto">
          <a:xfrm>
            <a:off x="838199" y="1825625"/>
            <a:ext cx="8365761" cy="4517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17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2374DB7-A3B8-482A-8F4B-FA2F86202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818224"/>
              </p:ext>
            </p:extLst>
          </p:nvPr>
        </p:nvGraphicFramePr>
        <p:xfrm>
          <a:off x="838200" y="1840590"/>
          <a:ext cx="10120213" cy="449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159">
                  <a:extLst>
                    <a:ext uri="{9D8B030D-6E8A-4147-A177-3AD203B41FA5}">
                      <a16:colId xmlns:a16="http://schemas.microsoft.com/office/drawing/2014/main" val="2474769621"/>
                    </a:ext>
                  </a:extLst>
                </a:gridCol>
                <a:gridCol w="2275024">
                  <a:extLst>
                    <a:ext uri="{9D8B030D-6E8A-4147-A177-3AD203B41FA5}">
                      <a16:colId xmlns:a16="http://schemas.microsoft.com/office/drawing/2014/main" val="119264376"/>
                    </a:ext>
                  </a:extLst>
                </a:gridCol>
                <a:gridCol w="5222030">
                  <a:extLst>
                    <a:ext uri="{9D8B030D-6E8A-4147-A177-3AD203B41FA5}">
                      <a16:colId xmlns:a16="http://schemas.microsoft.com/office/drawing/2014/main" val="877238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Property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Values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Keterangan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998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Background-image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Url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Alamat gambar yang sudah di uploud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00026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Background-repeat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Repeat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Gambar diulang dalam halaman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8283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Repeat-y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Gambar diulang dalam sumbu y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496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Repeat-x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Gambar diulang dalam sumbu x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2940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no-Repeat</a:t>
                      </a:r>
                      <a:endParaRPr lang="en-ID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Gambar </a:t>
                      </a:r>
                      <a:r>
                        <a:rPr lang="en-US" sz="2400" dirty="0" err="1">
                          <a:effectLst/>
                        </a:rPr>
                        <a:t>tidak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diulang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hanya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muncul</a:t>
                      </a:r>
                      <a:r>
                        <a:rPr lang="en-US" sz="2400" dirty="0">
                          <a:effectLst/>
                        </a:rPr>
                        <a:t> 1 </a:t>
                      </a:r>
                      <a:r>
                        <a:rPr lang="en-US" sz="2400" dirty="0" err="1">
                          <a:effectLst/>
                        </a:rPr>
                        <a:t>gambar</a:t>
                      </a:r>
                      <a:endParaRPr lang="en-ID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34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28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4B8DF0-7F82-436B-845B-02B4CC0EC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89814"/>
              </p:ext>
            </p:extLst>
          </p:nvPr>
        </p:nvGraphicFramePr>
        <p:xfrm>
          <a:off x="913657" y="1512991"/>
          <a:ext cx="10176998" cy="5022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630">
                  <a:extLst>
                    <a:ext uri="{9D8B030D-6E8A-4147-A177-3AD203B41FA5}">
                      <a16:colId xmlns:a16="http://schemas.microsoft.com/office/drawing/2014/main" val="521890475"/>
                    </a:ext>
                  </a:extLst>
                </a:gridCol>
                <a:gridCol w="2295931">
                  <a:extLst>
                    <a:ext uri="{9D8B030D-6E8A-4147-A177-3AD203B41FA5}">
                      <a16:colId xmlns:a16="http://schemas.microsoft.com/office/drawing/2014/main" val="292037229"/>
                    </a:ext>
                  </a:extLst>
                </a:gridCol>
                <a:gridCol w="5257437">
                  <a:extLst>
                    <a:ext uri="{9D8B030D-6E8A-4147-A177-3AD203B41FA5}">
                      <a16:colId xmlns:a16="http://schemas.microsoft.com/office/drawing/2014/main" val="1672540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Property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Values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Keterangan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544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font-family</a:t>
                      </a:r>
                      <a:endParaRPr lang="en-ID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Arial;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Jenis font adalah arial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25325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Font-size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small;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kecil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6169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menengah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1148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large;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besar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5362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12px;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besar 12 pixel (Bisa diganti 12pt)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01174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Font-style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D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D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373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Font normal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2555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Italic;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Font miring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8020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Font-weight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D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D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5944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Ketebalan font normal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9950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Bold;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Font Tebal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91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100-900</a:t>
                      </a:r>
                      <a:endParaRPr lang="en-ID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Ketebalan</a:t>
                      </a:r>
                      <a:r>
                        <a:rPr lang="en-US" sz="1600" dirty="0">
                          <a:effectLst/>
                        </a:rPr>
                        <a:t> font </a:t>
                      </a:r>
                      <a:r>
                        <a:rPr lang="en-US" sz="1600" dirty="0" err="1">
                          <a:effectLst/>
                        </a:rPr>
                        <a:t>dengan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nilai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dari</a:t>
                      </a:r>
                      <a:r>
                        <a:rPr lang="en-US" sz="1600" dirty="0">
                          <a:effectLst/>
                        </a:rPr>
                        <a:t> 100-900</a:t>
                      </a:r>
                      <a:endParaRPr lang="en-ID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37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EB6728-096B-4F11-BE60-E61BEE985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0017"/>
              </p:ext>
            </p:extLst>
          </p:nvPr>
        </p:nvGraphicFramePr>
        <p:xfrm>
          <a:off x="989113" y="1512991"/>
          <a:ext cx="10176998" cy="5170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630">
                  <a:extLst>
                    <a:ext uri="{9D8B030D-6E8A-4147-A177-3AD203B41FA5}">
                      <a16:colId xmlns:a16="http://schemas.microsoft.com/office/drawing/2014/main" val="2586478068"/>
                    </a:ext>
                  </a:extLst>
                </a:gridCol>
                <a:gridCol w="2295931">
                  <a:extLst>
                    <a:ext uri="{9D8B030D-6E8A-4147-A177-3AD203B41FA5}">
                      <a16:colId xmlns:a16="http://schemas.microsoft.com/office/drawing/2014/main" val="3688521940"/>
                    </a:ext>
                  </a:extLst>
                </a:gridCol>
                <a:gridCol w="5257437">
                  <a:extLst>
                    <a:ext uri="{9D8B030D-6E8A-4147-A177-3AD203B41FA5}">
                      <a16:colId xmlns:a16="http://schemas.microsoft.com/office/drawing/2014/main" val="2282541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Property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Values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Keterangan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18607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Text-decoration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Menampilkan text asli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4422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Underline;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Menampilkan Text bergaris bawah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672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Overline;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Menampilkan text bergaris atas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6776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line-through;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Menampilkan text tercoret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1298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blink;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Menampilkan text berkedip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605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Text-transform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uppercase;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Menampilkan text huruf besar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13174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Text-align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left;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Text rata kiri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9558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right;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Text rata kanan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0464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center;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Text rata tengah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872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justify;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Text rata </a:t>
                      </a:r>
                      <a:r>
                        <a:rPr lang="en-US" sz="1800" dirty="0" err="1">
                          <a:effectLst/>
                        </a:rPr>
                        <a:t>kanan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kiri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44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85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14A12C8-795A-4A2D-BF7C-3E1B1352C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547439"/>
              </p:ext>
            </p:extLst>
          </p:nvPr>
        </p:nvGraphicFramePr>
        <p:xfrm>
          <a:off x="838200" y="1840590"/>
          <a:ext cx="10515600" cy="365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37038839"/>
                    </a:ext>
                  </a:extLst>
                </a:gridCol>
                <a:gridCol w="7886700">
                  <a:extLst>
                    <a:ext uri="{9D8B030D-6E8A-4147-A177-3AD203B41FA5}">
                      <a16:colId xmlns:a16="http://schemas.microsoft.com/office/drawing/2014/main" val="21025731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Selector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Keterangan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56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a:link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Keadaan awal link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581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a:hover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Keadaan link saat dikenai mouse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480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a:active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Keadaan link saat di klik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413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a:visited</a:t>
                      </a:r>
                      <a:endParaRPr lang="en-ID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Keadaan</a:t>
                      </a:r>
                      <a:r>
                        <a:rPr lang="en-US" sz="2800" dirty="0">
                          <a:effectLst/>
                        </a:rPr>
                        <a:t> link </a:t>
                      </a:r>
                      <a:r>
                        <a:rPr lang="en-US" sz="2800" dirty="0" err="1">
                          <a:effectLst/>
                        </a:rPr>
                        <a:t>setelah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dikunjungi</a:t>
                      </a:r>
                      <a:endParaRPr lang="en-ID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412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2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PROPERTY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41ADFC-765F-4114-93FC-E62BC676A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279460"/>
              </p:ext>
            </p:extLst>
          </p:nvPr>
        </p:nvGraphicFramePr>
        <p:xfrm>
          <a:off x="838200" y="1653186"/>
          <a:ext cx="10327912" cy="3612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369">
                  <a:extLst>
                    <a:ext uri="{9D8B030D-6E8A-4147-A177-3AD203B41FA5}">
                      <a16:colId xmlns:a16="http://schemas.microsoft.com/office/drawing/2014/main" val="1358527931"/>
                    </a:ext>
                  </a:extLst>
                </a:gridCol>
                <a:gridCol w="1598199">
                  <a:extLst>
                    <a:ext uri="{9D8B030D-6E8A-4147-A177-3AD203B41FA5}">
                      <a16:colId xmlns:a16="http://schemas.microsoft.com/office/drawing/2014/main" val="3632210028"/>
                    </a:ext>
                  </a:extLst>
                </a:gridCol>
                <a:gridCol w="6986344">
                  <a:extLst>
                    <a:ext uri="{9D8B030D-6E8A-4147-A177-3AD203B41FA5}">
                      <a16:colId xmlns:a16="http://schemas.microsoft.com/office/drawing/2014/main" val="2847833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Property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Values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Keterangan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54357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Position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D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D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0134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Static;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 render dalam rangka, seperti yang muncul dalam aliran dokumen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4272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Absolute;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Unsur diposisikan relatif terhadap posisi pertama (tidak statis)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0077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Unsur diposisikan relatif terhadap jendela browser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5637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Relative;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 diposisikan relatif terhadap posisi normal, sehingga "left: 20" menambahkan 20 pixel ke posisi KIRI elemen 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869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Inherit;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Nilai </a:t>
                      </a:r>
                      <a:r>
                        <a:rPr lang="en-US" sz="1800" dirty="0" err="1">
                          <a:effectLst/>
                        </a:rPr>
                        <a:t>dari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properti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posisi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diwariskan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elemen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induk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81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34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688</Words>
  <Application>Microsoft Office PowerPoint</Application>
  <PresentationFormat>Widescreen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PROPERTY DAN SELECTOR CSS</vt:lpstr>
      <vt:lpstr>SELECTOR </vt:lpstr>
      <vt:lpstr>CONTOH PENGGUNAAN SELECTOR </vt:lpstr>
      <vt:lpstr>HASIL SELECTOR </vt:lpstr>
      <vt:lpstr>PROPERTY CSS</vt:lpstr>
      <vt:lpstr>PROPERTY CSS</vt:lpstr>
      <vt:lpstr>PROPERTY CSS</vt:lpstr>
      <vt:lpstr>PROPERTY CSS</vt:lpstr>
      <vt:lpstr>PROPERTY CSS</vt:lpstr>
      <vt:lpstr>PROPERTY CSS</vt:lpstr>
      <vt:lpstr>PROPERTY CSS</vt:lpstr>
      <vt:lpstr>PROPERTY CSS</vt:lpstr>
      <vt:lpstr>PROPERTY CSS</vt:lpstr>
      <vt:lpstr>PROPERTY CSS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164</cp:revision>
  <dcterms:created xsi:type="dcterms:W3CDTF">2023-08-21T11:06:22Z</dcterms:created>
  <dcterms:modified xsi:type="dcterms:W3CDTF">2023-12-04T22:08:52Z</dcterms:modified>
</cp:coreProperties>
</file>