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1"/>
    <p:sldId id="257" r:id="rId42"/>
    <p:sldId id="258" r:id="rId43"/>
    <p:sldId id="259" r:id="rId44"/>
    <p:sldId id="260" r:id="rId45"/>
    <p:sldId id="261" r:id="rId46"/>
    <p:sldId id="262" r:id="rId47"/>
    <p:sldId id="263" r:id="rId48"/>
    <p:sldId id="264" r:id="rId49"/>
    <p:sldId id="265" r:id="rId50"/>
    <p:sldId id="266" r:id="rId51"/>
    <p:sldId id="267" r:id="rId52"/>
    <p:sldId id="268" r:id="rId53"/>
    <p:sldId id="269" r:id="rId54"/>
    <p:sldId id="270" r:id="rId55"/>
    <p:sldId id="271" r:id="rId56"/>
    <p:sldId id="272" r:id="rId57"/>
    <p:sldId id="273" r:id="rId58"/>
    <p:sldId id="274" r:id="rId59"/>
    <p:sldId id="275" r:id="rId60"/>
    <p:sldId id="276" r:id="rId61"/>
    <p:sldId id="277" r:id="rId62"/>
    <p:sldId id="278" r:id="rId6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Roboto" charset="1" panose="02000000000000000000"/>
      <p:regular r:id="rId10"/>
    </p:embeddedFont>
    <p:embeddedFont>
      <p:font typeface="Roboto Bold" charset="1" panose="02000000000000000000"/>
      <p:regular r:id="rId11"/>
    </p:embeddedFont>
    <p:embeddedFont>
      <p:font typeface="Roboto Italics" charset="1" panose="02000000000000000000"/>
      <p:regular r:id="rId12"/>
    </p:embeddedFont>
    <p:embeddedFont>
      <p:font typeface="Roboto Bold Italics" charset="1" panose="02000000000000000000"/>
      <p:regular r:id="rId13"/>
    </p:embeddedFont>
    <p:embeddedFont>
      <p:font typeface="Staatliches" charset="1" panose="00000000000000000000"/>
      <p:regular r:id="rId14"/>
    </p:embeddedFont>
    <p:embeddedFont>
      <p:font typeface="TT Backwards" charset="1" panose="02000506040000020004"/>
      <p:regular r:id="rId15"/>
    </p:embeddedFont>
    <p:embeddedFont>
      <p:font typeface="TT Backwards Bold" charset="1" panose="02000806040000020004"/>
      <p:regular r:id="rId16"/>
    </p:embeddedFont>
    <p:embeddedFont>
      <p:font typeface="Canva Sans" charset="1" panose="020B0503030501040103"/>
      <p:regular r:id="rId17"/>
    </p:embeddedFont>
    <p:embeddedFont>
      <p:font typeface="Canva Sans Bold" charset="1" panose="020B0803030501040103"/>
      <p:regular r:id="rId18"/>
    </p:embeddedFont>
    <p:embeddedFont>
      <p:font typeface="Canva Sans Italics" charset="1" panose="020B0503030501040103"/>
      <p:regular r:id="rId19"/>
    </p:embeddedFont>
    <p:embeddedFont>
      <p:font typeface="Canva Sans Bold Italics" charset="1" panose="020B0803030501040103"/>
      <p:regular r:id="rId20"/>
    </p:embeddedFont>
    <p:embeddedFont>
      <p:font typeface="Canva Sans Medium" charset="1" panose="020B0603030501040103"/>
      <p:regular r:id="rId21"/>
    </p:embeddedFont>
    <p:embeddedFont>
      <p:font typeface="Canva Sans Medium Italics" charset="1" panose="020B0603030501040103"/>
      <p:regular r:id="rId22"/>
    </p:embeddedFont>
    <p:embeddedFont>
      <p:font typeface="Poppins" charset="1" panose="00000500000000000000"/>
      <p:regular r:id="rId23"/>
    </p:embeddedFont>
    <p:embeddedFont>
      <p:font typeface="Poppins Bold" charset="1" panose="00000800000000000000"/>
      <p:regular r:id="rId24"/>
    </p:embeddedFont>
    <p:embeddedFont>
      <p:font typeface="Poppins Italics" charset="1" panose="00000500000000000000"/>
      <p:regular r:id="rId25"/>
    </p:embeddedFont>
    <p:embeddedFont>
      <p:font typeface="Poppins Bold Italics" charset="1" panose="00000800000000000000"/>
      <p:regular r:id="rId26"/>
    </p:embeddedFont>
    <p:embeddedFont>
      <p:font typeface="Poppins Thin" charset="1" panose="00000300000000000000"/>
      <p:regular r:id="rId27"/>
    </p:embeddedFont>
    <p:embeddedFont>
      <p:font typeface="Poppins Thin Italics" charset="1" panose="00000300000000000000"/>
      <p:regular r:id="rId28"/>
    </p:embeddedFont>
    <p:embeddedFont>
      <p:font typeface="Poppins Extra-Light" charset="1" panose="00000300000000000000"/>
      <p:regular r:id="rId29"/>
    </p:embeddedFont>
    <p:embeddedFont>
      <p:font typeface="Poppins Extra-Light Italics" charset="1" panose="00000300000000000000"/>
      <p:regular r:id="rId30"/>
    </p:embeddedFont>
    <p:embeddedFont>
      <p:font typeface="Poppins Light" charset="1" panose="00000400000000000000"/>
      <p:regular r:id="rId31"/>
    </p:embeddedFont>
    <p:embeddedFont>
      <p:font typeface="Poppins Light Italics" charset="1" panose="00000400000000000000"/>
      <p:regular r:id="rId32"/>
    </p:embeddedFont>
    <p:embeddedFont>
      <p:font typeface="Poppins Medium" charset="1" panose="00000600000000000000"/>
      <p:regular r:id="rId33"/>
    </p:embeddedFont>
    <p:embeddedFont>
      <p:font typeface="Poppins Medium Italics" charset="1" panose="00000600000000000000"/>
      <p:regular r:id="rId34"/>
    </p:embeddedFont>
    <p:embeddedFont>
      <p:font typeface="Poppins Semi-Bold" charset="1" panose="00000700000000000000"/>
      <p:regular r:id="rId35"/>
    </p:embeddedFont>
    <p:embeddedFont>
      <p:font typeface="Poppins Semi-Bold Italics" charset="1" panose="00000700000000000000"/>
      <p:regular r:id="rId36"/>
    </p:embeddedFont>
    <p:embeddedFont>
      <p:font typeface="Poppins Ultra-Bold" charset="1" panose="00000900000000000000"/>
      <p:regular r:id="rId37"/>
    </p:embeddedFont>
    <p:embeddedFont>
      <p:font typeface="Poppins Ultra-Bold Italics" charset="1" panose="00000900000000000000"/>
      <p:regular r:id="rId38"/>
    </p:embeddedFont>
    <p:embeddedFont>
      <p:font typeface="Poppins Heavy" charset="1" panose="00000A00000000000000"/>
      <p:regular r:id="rId39"/>
    </p:embeddedFont>
    <p:embeddedFont>
      <p:font typeface="Poppins Heavy Italics" charset="1" panose="00000A0000000000000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slides/slide1.xml" Type="http://schemas.openxmlformats.org/officeDocument/2006/relationships/slide"/><Relationship Id="rId42" Target="slides/slide2.xml" Type="http://schemas.openxmlformats.org/officeDocument/2006/relationships/slide"/><Relationship Id="rId43" Target="slides/slide3.xml" Type="http://schemas.openxmlformats.org/officeDocument/2006/relationships/slide"/><Relationship Id="rId44" Target="slides/slide4.xml" Type="http://schemas.openxmlformats.org/officeDocument/2006/relationships/slide"/><Relationship Id="rId45" Target="slides/slide5.xml" Type="http://schemas.openxmlformats.org/officeDocument/2006/relationships/slide"/><Relationship Id="rId46" Target="slides/slide6.xml" Type="http://schemas.openxmlformats.org/officeDocument/2006/relationships/slide"/><Relationship Id="rId47" Target="slides/slide7.xml" Type="http://schemas.openxmlformats.org/officeDocument/2006/relationships/slide"/><Relationship Id="rId48" Target="slides/slide8.xml" Type="http://schemas.openxmlformats.org/officeDocument/2006/relationships/slide"/><Relationship Id="rId49" Target="slides/slide9.xml" Type="http://schemas.openxmlformats.org/officeDocument/2006/relationships/slide"/><Relationship Id="rId5" Target="tableStyles.xml" Type="http://schemas.openxmlformats.org/officeDocument/2006/relationships/tableStyles"/><Relationship Id="rId50" Target="slides/slide10.xml" Type="http://schemas.openxmlformats.org/officeDocument/2006/relationships/slide"/><Relationship Id="rId51" Target="slides/slide11.xml" Type="http://schemas.openxmlformats.org/officeDocument/2006/relationships/slide"/><Relationship Id="rId52" Target="slides/slide12.xml" Type="http://schemas.openxmlformats.org/officeDocument/2006/relationships/slide"/><Relationship Id="rId53" Target="slides/slide13.xml" Type="http://schemas.openxmlformats.org/officeDocument/2006/relationships/slide"/><Relationship Id="rId54" Target="slides/slide14.xml" Type="http://schemas.openxmlformats.org/officeDocument/2006/relationships/slide"/><Relationship Id="rId55" Target="slides/slide15.xml" Type="http://schemas.openxmlformats.org/officeDocument/2006/relationships/slide"/><Relationship Id="rId56" Target="slides/slide16.xml" Type="http://schemas.openxmlformats.org/officeDocument/2006/relationships/slide"/><Relationship Id="rId57" Target="slides/slide17.xml" Type="http://schemas.openxmlformats.org/officeDocument/2006/relationships/slide"/><Relationship Id="rId58" Target="slides/slide18.xml" Type="http://schemas.openxmlformats.org/officeDocument/2006/relationships/slide"/><Relationship Id="rId59" Target="slides/slide19.xml" Type="http://schemas.openxmlformats.org/officeDocument/2006/relationships/slide"/><Relationship Id="rId6" Target="fonts/font6.fntdata" Type="http://schemas.openxmlformats.org/officeDocument/2006/relationships/font"/><Relationship Id="rId60" Target="slides/slide20.xml" Type="http://schemas.openxmlformats.org/officeDocument/2006/relationships/slide"/><Relationship Id="rId61" Target="slides/slide21.xml" Type="http://schemas.openxmlformats.org/officeDocument/2006/relationships/slide"/><Relationship Id="rId62" Target="slides/slide22.xml" Type="http://schemas.openxmlformats.org/officeDocument/2006/relationships/slide"/><Relationship Id="rId63" Target="slides/slide23.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 Id="rId5" Target="../media/image3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5.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2" Target="../media/image1.jpe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14.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42.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43.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4.pn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2" Target="../media/image1.jpe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14.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45.png" Type="http://schemas.openxmlformats.org/officeDocument/2006/relationships/image"/><Relationship Id="rId6" Target="../media/image46.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jpe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6.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23.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23.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1039882" y="-454768"/>
            <a:ext cx="8000837" cy="11196536"/>
            <a:chOff x="0" y="0"/>
            <a:chExt cx="10667783" cy="14928714"/>
          </a:xfrm>
        </p:grpSpPr>
        <p:pic>
          <p:nvPicPr>
            <p:cNvPr name="Picture 4" id="4"/>
            <p:cNvPicPr>
              <a:picLocks noChangeAspect="true"/>
            </p:cNvPicPr>
            <p:nvPr/>
          </p:nvPicPr>
          <p:blipFill>
            <a:blip r:embed="rId3"/>
            <a:srcRect l="0" t="3469" r="0" b="3469"/>
            <a:stretch>
              <a:fillRect/>
            </a:stretch>
          </p:blipFill>
          <p:spPr>
            <a:xfrm flipH="false" flipV="false">
              <a:off x="0" y="0"/>
              <a:ext cx="10667783" cy="14928714"/>
            </a:xfrm>
            <a:prstGeom prst="rect">
              <a:avLst/>
            </a:prstGeom>
          </p:spPr>
        </p:pic>
      </p:grpSp>
      <p:sp>
        <p:nvSpPr>
          <p:cNvPr name="Freeform 5" id="5"/>
          <p:cNvSpPr/>
          <p:nvPr/>
        </p:nvSpPr>
        <p:spPr>
          <a:xfrm flipH="false" flipV="true" rot="-5400000">
            <a:off x="5045421" y="2371458"/>
            <a:ext cx="10560161" cy="5544085"/>
          </a:xfrm>
          <a:custGeom>
            <a:avLst/>
            <a:gdLst/>
            <a:ahLst/>
            <a:cxnLst/>
            <a:rect r="r" b="b" t="t" l="l"/>
            <a:pathLst>
              <a:path h="5544085" w="10560161">
                <a:moveTo>
                  <a:pt x="0" y="5544084"/>
                </a:moveTo>
                <a:lnTo>
                  <a:pt x="10560161" y="5544084"/>
                </a:lnTo>
                <a:lnTo>
                  <a:pt x="10560161" y="0"/>
                </a:lnTo>
                <a:lnTo>
                  <a:pt x="0" y="0"/>
                </a:lnTo>
                <a:lnTo>
                  <a:pt x="0" y="5544084"/>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6126950" y="2594110"/>
            <a:ext cx="14979318" cy="1101398"/>
            <a:chOff x="0" y="0"/>
            <a:chExt cx="3945170" cy="290080"/>
          </a:xfrm>
        </p:grpSpPr>
        <p:sp>
          <p:nvSpPr>
            <p:cNvPr name="Freeform 7" id="7"/>
            <p:cNvSpPr/>
            <p:nvPr/>
          </p:nvSpPr>
          <p:spPr>
            <a:xfrm flipH="false" flipV="false" rot="0">
              <a:off x="0" y="0"/>
              <a:ext cx="3945170" cy="290080"/>
            </a:xfrm>
            <a:custGeom>
              <a:avLst/>
              <a:gdLst/>
              <a:ahLst/>
              <a:cxnLst/>
              <a:rect r="r" b="b" t="t" l="l"/>
              <a:pathLst>
                <a:path h="290080" w="3945170">
                  <a:moveTo>
                    <a:pt x="42898" y="0"/>
                  </a:moveTo>
                  <a:lnTo>
                    <a:pt x="3902272" y="0"/>
                  </a:lnTo>
                  <a:cubicBezTo>
                    <a:pt x="3925964" y="0"/>
                    <a:pt x="3945170" y="19206"/>
                    <a:pt x="3945170" y="42898"/>
                  </a:cubicBezTo>
                  <a:lnTo>
                    <a:pt x="3945170" y="247182"/>
                  </a:lnTo>
                  <a:cubicBezTo>
                    <a:pt x="3945170" y="270874"/>
                    <a:pt x="3925964" y="290080"/>
                    <a:pt x="3902272" y="290080"/>
                  </a:cubicBezTo>
                  <a:lnTo>
                    <a:pt x="42898" y="290080"/>
                  </a:lnTo>
                  <a:cubicBezTo>
                    <a:pt x="19206" y="290080"/>
                    <a:pt x="0" y="270874"/>
                    <a:pt x="0" y="247182"/>
                  </a:cubicBezTo>
                  <a:lnTo>
                    <a:pt x="0" y="42898"/>
                  </a:lnTo>
                  <a:cubicBezTo>
                    <a:pt x="0" y="19206"/>
                    <a:pt x="19206" y="0"/>
                    <a:pt x="42898" y="0"/>
                  </a:cubicBezTo>
                  <a:close/>
                </a:path>
              </a:pathLst>
            </a:custGeom>
            <a:gradFill rotWithShape="true">
              <a:gsLst>
                <a:gs pos="0">
                  <a:srgbClr val="0E418B">
                    <a:alpha val="100000"/>
                  </a:srgbClr>
                </a:gs>
                <a:gs pos="100000">
                  <a:srgbClr val="39D5FF">
                    <a:alpha val="100000"/>
                  </a:srgbClr>
                </a:gs>
              </a:gsLst>
              <a:lin ang="0"/>
            </a:gra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659"/>
                </a:lnSpc>
                <a:spcBef>
                  <a:spcPct val="0"/>
                </a:spcBef>
              </a:pPr>
            </a:p>
          </p:txBody>
        </p:sp>
      </p:grpSp>
      <p:sp>
        <p:nvSpPr>
          <p:cNvPr name="TextBox 9" id="9"/>
          <p:cNvSpPr txBox="true"/>
          <p:nvPr/>
        </p:nvSpPr>
        <p:spPr>
          <a:xfrm rot="0">
            <a:off x="997337" y="2645274"/>
            <a:ext cx="7180649" cy="901700"/>
          </a:xfrm>
          <a:prstGeom prst="rect">
            <a:avLst/>
          </a:prstGeom>
        </p:spPr>
        <p:txBody>
          <a:bodyPr anchor="t" rtlCol="false" tIns="0" lIns="0" bIns="0" rIns="0">
            <a:spAutoFit/>
          </a:bodyPr>
          <a:lstStyle/>
          <a:p>
            <a:pPr>
              <a:lnSpc>
                <a:spcPts val="7000"/>
              </a:lnSpc>
            </a:pPr>
            <a:r>
              <a:rPr lang="en-US" sz="5000">
                <a:solidFill>
                  <a:srgbClr val="000000"/>
                </a:solidFill>
                <a:latin typeface="Poppins Bold"/>
              </a:rPr>
              <a:t>MANAJEMEN PIUTANG</a:t>
            </a:r>
          </a:p>
        </p:txBody>
      </p:sp>
      <p:sp>
        <p:nvSpPr>
          <p:cNvPr name="TextBox 10" id="10"/>
          <p:cNvSpPr txBox="true"/>
          <p:nvPr/>
        </p:nvSpPr>
        <p:spPr>
          <a:xfrm rot="0">
            <a:off x="997337" y="3657408"/>
            <a:ext cx="7855031" cy="2159278"/>
          </a:xfrm>
          <a:prstGeom prst="rect">
            <a:avLst/>
          </a:prstGeom>
        </p:spPr>
        <p:txBody>
          <a:bodyPr anchor="t" rtlCol="false" tIns="0" lIns="0" bIns="0" rIns="0">
            <a:spAutoFit/>
          </a:bodyPr>
          <a:lstStyle/>
          <a:p>
            <a:pPr>
              <a:lnSpc>
                <a:spcPts val="17737"/>
              </a:lnSpc>
            </a:pPr>
            <a:r>
              <a:rPr lang="en-US" sz="12669">
                <a:solidFill>
                  <a:srgbClr val="002A66"/>
                </a:solidFill>
                <a:latin typeface="TT Backwards Bold"/>
              </a:rPr>
              <a:t>PERUSAHAAN</a:t>
            </a:r>
          </a:p>
        </p:txBody>
      </p:sp>
      <p:sp>
        <p:nvSpPr>
          <p:cNvPr name="TextBox 11" id="11"/>
          <p:cNvSpPr txBox="true"/>
          <p:nvPr/>
        </p:nvSpPr>
        <p:spPr>
          <a:xfrm rot="0">
            <a:off x="293914" y="8816975"/>
            <a:ext cx="7259545" cy="441325"/>
          </a:xfrm>
          <a:prstGeom prst="rect">
            <a:avLst/>
          </a:prstGeom>
        </p:spPr>
        <p:txBody>
          <a:bodyPr anchor="t" rtlCol="false" tIns="0" lIns="0" bIns="0" rIns="0">
            <a:spAutoFit/>
          </a:bodyPr>
          <a:lstStyle/>
          <a:p>
            <a:pPr>
              <a:lnSpc>
                <a:spcPts val="3499"/>
              </a:lnSpc>
            </a:pPr>
            <a:r>
              <a:rPr lang="en-US" sz="2499">
                <a:solidFill>
                  <a:srgbClr val="002A66"/>
                </a:solidFill>
                <a:latin typeface="Poppins Bold"/>
              </a:rPr>
              <a:t>BY:CHUSNUL MAULIDINA HIDAYAT, S.M.,M.M.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514350" y="4509986"/>
            <a:ext cx="9658350" cy="4748314"/>
            <a:chOff x="0" y="0"/>
            <a:chExt cx="2543763" cy="1250585"/>
          </a:xfrm>
        </p:grpSpPr>
        <p:sp>
          <p:nvSpPr>
            <p:cNvPr name="Freeform 4" id="4"/>
            <p:cNvSpPr/>
            <p:nvPr/>
          </p:nvSpPr>
          <p:spPr>
            <a:xfrm flipH="false" flipV="false" rot="0">
              <a:off x="0" y="0"/>
              <a:ext cx="2543763" cy="1250585"/>
            </a:xfrm>
            <a:custGeom>
              <a:avLst/>
              <a:gdLst/>
              <a:ahLst/>
              <a:cxnLst/>
              <a:rect r="r" b="b" t="t" l="l"/>
              <a:pathLst>
                <a:path h="1250585" w="2543763">
                  <a:moveTo>
                    <a:pt x="0" y="0"/>
                  </a:moveTo>
                  <a:lnTo>
                    <a:pt x="2543763" y="0"/>
                  </a:lnTo>
                  <a:lnTo>
                    <a:pt x="2543763" y="1250585"/>
                  </a:lnTo>
                  <a:lnTo>
                    <a:pt x="0" y="1250585"/>
                  </a:lnTo>
                  <a:close/>
                </a:path>
              </a:pathLst>
            </a:custGeom>
            <a:solidFill>
              <a:srgbClr val="002A66"/>
            </a:solidFill>
          </p:spPr>
        </p:sp>
        <p:sp>
          <p:nvSpPr>
            <p:cNvPr name="TextBox 5" id="5"/>
            <p:cNvSpPr txBox="true"/>
            <p:nvPr/>
          </p:nvSpPr>
          <p:spPr>
            <a:xfrm>
              <a:off x="0" y="0"/>
              <a:ext cx="812800" cy="812800"/>
            </a:xfrm>
            <a:prstGeom prst="rect">
              <a:avLst/>
            </a:prstGeom>
          </p:spPr>
          <p:txBody>
            <a:bodyPr anchor="ctr" rtlCol="false" tIns="50800" lIns="50800" bIns="50800" rIns="50800"/>
            <a:lstStyle/>
            <a:p>
              <a:pPr algn="ctr">
                <a:lnSpc>
                  <a:spcPts val="3068"/>
                </a:lnSpc>
              </a:pPr>
            </a:p>
          </p:txBody>
        </p:sp>
      </p:grpSp>
      <p:grpSp>
        <p:nvGrpSpPr>
          <p:cNvPr name="Group 6" id="6"/>
          <p:cNvGrpSpPr/>
          <p:nvPr/>
        </p:nvGrpSpPr>
        <p:grpSpPr>
          <a:xfrm rot="0">
            <a:off x="9144000" y="4509986"/>
            <a:ext cx="9658350" cy="4748314"/>
            <a:chOff x="0" y="0"/>
            <a:chExt cx="2543763" cy="1250585"/>
          </a:xfrm>
        </p:grpSpPr>
        <p:sp>
          <p:nvSpPr>
            <p:cNvPr name="Freeform 7" id="7"/>
            <p:cNvSpPr/>
            <p:nvPr/>
          </p:nvSpPr>
          <p:spPr>
            <a:xfrm flipH="false" flipV="false" rot="0">
              <a:off x="0" y="0"/>
              <a:ext cx="2543763" cy="1250585"/>
            </a:xfrm>
            <a:custGeom>
              <a:avLst/>
              <a:gdLst/>
              <a:ahLst/>
              <a:cxnLst/>
              <a:rect r="r" b="b" t="t" l="l"/>
              <a:pathLst>
                <a:path h="1250585" w="2543763">
                  <a:moveTo>
                    <a:pt x="0" y="0"/>
                  </a:moveTo>
                  <a:lnTo>
                    <a:pt x="2543763" y="0"/>
                  </a:lnTo>
                  <a:lnTo>
                    <a:pt x="2543763" y="1250585"/>
                  </a:lnTo>
                  <a:lnTo>
                    <a:pt x="0" y="1250585"/>
                  </a:lnTo>
                  <a:close/>
                </a:path>
              </a:pathLst>
            </a:custGeom>
            <a:solidFill>
              <a:srgbClr val="12AFE9"/>
            </a:solidFill>
          </p:spPr>
        </p:sp>
        <p:sp>
          <p:nvSpPr>
            <p:cNvPr name="TextBox 8" id="8"/>
            <p:cNvSpPr txBox="true"/>
            <p:nvPr/>
          </p:nvSpPr>
          <p:spPr>
            <a:xfrm>
              <a:off x="0" y="0"/>
              <a:ext cx="812800" cy="812800"/>
            </a:xfrm>
            <a:prstGeom prst="rect">
              <a:avLst/>
            </a:prstGeom>
          </p:spPr>
          <p:txBody>
            <a:bodyPr anchor="ctr" rtlCol="false" tIns="50800" lIns="50800" bIns="50800" rIns="50800"/>
            <a:lstStyle/>
            <a:p>
              <a:pPr algn="ctr">
                <a:lnSpc>
                  <a:spcPts val="3068"/>
                </a:lnSpc>
              </a:pPr>
            </a:p>
          </p:txBody>
        </p:sp>
      </p:grpSp>
      <p:sp>
        <p:nvSpPr>
          <p:cNvPr name="Freeform 9" id="9"/>
          <p:cNvSpPr/>
          <p:nvPr/>
        </p:nvSpPr>
        <p:spPr>
          <a:xfrm flipH="false" flipV="true" rot="0">
            <a:off x="-265957" y="-298683"/>
            <a:ext cx="4577835" cy="4987201"/>
          </a:xfrm>
          <a:custGeom>
            <a:avLst/>
            <a:gdLst/>
            <a:ahLst/>
            <a:cxnLst/>
            <a:rect r="r" b="b" t="t" l="l"/>
            <a:pathLst>
              <a:path h="4987201" w="4577835">
                <a:moveTo>
                  <a:pt x="0" y="4987202"/>
                </a:moveTo>
                <a:lnTo>
                  <a:pt x="4577835" y="4987202"/>
                </a:lnTo>
                <a:lnTo>
                  <a:pt x="4577835" y="0"/>
                </a:lnTo>
                <a:lnTo>
                  <a:pt x="0" y="0"/>
                </a:lnTo>
                <a:lnTo>
                  <a:pt x="0" y="498720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true" flipV="true" rot="0">
            <a:off x="14109393" y="-181965"/>
            <a:ext cx="4577835" cy="4987201"/>
          </a:xfrm>
          <a:custGeom>
            <a:avLst/>
            <a:gdLst/>
            <a:ahLst/>
            <a:cxnLst/>
            <a:rect r="r" b="b" t="t" l="l"/>
            <a:pathLst>
              <a:path h="4987201" w="4577835">
                <a:moveTo>
                  <a:pt x="4577835" y="4987201"/>
                </a:moveTo>
                <a:lnTo>
                  <a:pt x="0" y="4987201"/>
                </a:lnTo>
                <a:lnTo>
                  <a:pt x="0" y="0"/>
                </a:lnTo>
                <a:lnTo>
                  <a:pt x="4577835" y="0"/>
                </a:lnTo>
                <a:lnTo>
                  <a:pt x="4577835" y="4987201"/>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14109393" y="0"/>
            <a:ext cx="4253023" cy="4114800"/>
          </a:xfrm>
          <a:custGeom>
            <a:avLst/>
            <a:gdLst/>
            <a:ahLst/>
            <a:cxnLst/>
            <a:rect r="r" b="b" t="t" l="l"/>
            <a:pathLst>
              <a:path h="4114800" w="4253023">
                <a:moveTo>
                  <a:pt x="0" y="0"/>
                </a:moveTo>
                <a:lnTo>
                  <a:pt x="4253023" y="0"/>
                </a:lnTo>
                <a:lnTo>
                  <a:pt x="425302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5171251" y="460901"/>
            <a:ext cx="8801924" cy="3296584"/>
          </a:xfrm>
          <a:prstGeom prst="rect">
            <a:avLst/>
          </a:prstGeom>
        </p:spPr>
        <p:txBody>
          <a:bodyPr anchor="t" rtlCol="false" tIns="0" lIns="0" bIns="0" rIns="0">
            <a:spAutoFit/>
          </a:bodyPr>
          <a:lstStyle/>
          <a:p>
            <a:pPr algn="ctr">
              <a:lnSpc>
                <a:spcPts val="13282"/>
              </a:lnSpc>
            </a:pPr>
            <a:r>
              <a:rPr lang="en-US" sz="9487">
                <a:solidFill>
                  <a:srgbClr val="000000"/>
                </a:solidFill>
                <a:latin typeface="TT Backwards Bold"/>
              </a:rPr>
              <a:t>Resiko Penjualan Kredit</a:t>
            </a:r>
          </a:p>
        </p:txBody>
      </p:sp>
      <p:sp>
        <p:nvSpPr>
          <p:cNvPr name="TextBox 13" id="13"/>
          <p:cNvSpPr txBox="true"/>
          <p:nvPr/>
        </p:nvSpPr>
        <p:spPr>
          <a:xfrm rot="0">
            <a:off x="1028700" y="5522936"/>
            <a:ext cx="6995587" cy="2024380"/>
          </a:xfrm>
          <a:prstGeom prst="rect">
            <a:avLst/>
          </a:prstGeom>
        </p:spPr>
        <p:txBody>
          <a:bodyPr anchor="t" rtlCol="false" tIns="0" lIns="0" bIns="0" rIns="0">
            <a:spAutoFit/>
          </a:bodyPr>
          <a:lstStyle/>
          <a:p>
            <a:pPr algn="ctr">
              <a:lnSpc>
                <a:spcPts val="7909"/>
              </a:lnSpc>
            </a:pPr>
            <a:r>
              <a:rPr lang="en-US" sz="6999" spc="-209">
                <a:solidFill>
                  <a:srgbClr val="000000"/>
                </a:solidFill>
                <a:latin typeface="TT Backwards Bold"/>
              </a:rPr>
              <a:t>Tidak Terbayarnya Piutang</a:t>
            </a:r>
          </a:p>
        </p:txBody>
      </p:sp>
      <p:sp>
        <p:nvSpPr>
          <p:cNvPr name="TextBox 14" id="14"/>
          <p:cNvSpPr txBox="true"/>
          <p:nvPr/>
        </p:nvSpPr>
        <p:spPr>
          <a:xfrm rot="0">
            <a:off x="10738434" y="5522936"/>
            <a:ext cx="6469482" cy="3024505"/>
          </a:xfrm>
          <a:prstGeom prst="rect">
            <a:avLst/>
          </a:prstGeom>
        </p:spPr>
        <p:txBody>
          <a:bodyPr anchor="t" rtlCol="false" tIns="0" lIns="0" bIns="0" rIns="0">
            <a:spAutoFit/>
          </a:bodyPr>
          <a:lstStyle/>
          <a:p>
            <a:pPr algn="ctr">
              <a:lnSpc>
                <a:spcPts val="7910"/>
              </a:lnSpc>
            </a:pPr>
            <a:r>
              <a:rPr lang="en-US" sz="7000" spc="-210">
                <a:solidFill>
                  <a:srgbClr val="FFFFFF"/>
                </a:solidFill>
                <a:latin typeface="TT Backwards Bold"/>
              </a:rPr>
              <a:t>Keterlambatan Waktu Pembayaran Piutang</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alphaModFix amt="35000"/>
            </a:blip>
            <a:stretch>
              <a:fillRect l="0" t="0" r="0" b="-25703"/>
            </a:stretch>
          </a:blipFill>
        </p:spPr>
      </p:sp>
      <p:sp>
        <p:nvSpPr>
          <p:cNvPr name="Freeform 3" id="3"/>
          <p:cNvSpPr/>
          <p:nvPr/>
        </p:nvSpPr>
        <p:spPr>
          <a:xfrm flipH="true" flipV="false" rot="0">
            <a:off x="11568325" y="3816678"/>
            <a:ext cx="7294098" cy="7081353"/>
          </a:xfrm>
          <a:custGeom>
            <a:avLst/>
            <a:gdLst/>
            <a:ahLst/>
            <a:cxnLst/>
            <a:rect r="r" b="b" t="t" l="l"/>
            <a:pathLst>
              <a:path h="7081353" w="7294098">
                <a:moveTo>
                  <a:pt x="7294097" y="0"/>
                </a:moveTo>
                <a:lnTo>
                  <a:pt x="0" y="0"/>
                </a:lnTo>
                <a:lnTo>
                  <a:pt x="0" y="7081353"/>
                </a:lnTo>
                <a:lnTo>
                  <a:pt x="7294097" y="7081353"/>
                </a:lnTo>
                <a:lnTo>
                  <a:pt x="7294097"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0911848" y="1038904"/>
            <a:ext cx="6347452" cy="8219396"/>
            <a:chOff x="0" y="0"/>
            <a:chExt cx="8463270" cy="10959195"/>
          </a:xfrm>
        </p:grpSpPr>
        <p:pic>
          <p:nvPicPr>
            <p:cNvPr name="Picture 5" id="5"/>
            <p:cNvPicPr>
              <a:picLocks noChangeAspect="true"/>
            </p:cNvPicPr>
            <p:nvPr/>
          </p:nvPicPr>
          <p:blipFill>
            <a:blip r:embed="rId5"/>
            <a:srcRect l="24258" t="0" r="24258" b="0"/>
            <a:stretch>
              <a:fillRect/>
            </a:stretch>
          </p:blipFill>
          <p:spPr>
            <a:xfrm flipH="false" flipV="false">
              <a:off x="0" y="0"/>
              <a:ext cx="8463270" cy="10959195"/>
            </a:xfrm>
            <a:prstGeom prst="rect">
              <a:avLst/>
            </a:prstGeom>
          </p:spPr>
        </p:pic>
      </p:grpSp>
      <p:sp>
        <p:nvSpPr>
          <p:cNvPr name="TextBox 6" id="6"/>
          <p:cNvSpPr txBox="true"/>
          <p:nvPr/>
        </p:nvSpPr>
        <p:spPr>
          <a:xfrm rot="0">
            <a:off x="1028700" y="1200150"/>
            <a:ext cx="7937398" cy="1190619"/>
          </a:xfrm>
          <a:prstGeom prst="rect">
            <a:avLst/>
          </a:prstGeom>
        </p:spPr>
        <p:txBody>
          <a:bodyPr anchor="t" rtlCol="false" tIns="0" lIns="0" bIns="0" rIns="0">
            <a:spAutoFit/>
          </a:bodyPr>
          <a:lstStyle/>
          <a:p>
            <a:pPr>
              <a:lnSpc>
                <a:spcPts val="8999"/>
              </a:lnSpc>
            </a:pPr>
            <a:r>
              <a:rPr lang="en-US" sz="8999">
                <a:solidFill>
                  <a:srgbClr val="1C1B2F"/>
                </a:solidFill>
                <a:latin typeface="Staatliches Bold"/>
              </a:rPr>
              <a:t>PENILAIAN KREDIT</a:t>
            </a:r>
          </a:p>
        </p:txBody>
      </p:sp>
      <p:sp>
        <p:nvSpPr>
          <p:cNvPr name="TextBox 7" id="7"/>
          <p:cNvSpPr txBox="true"/>
          <p:nvPr/>
        </p:nvSpPr>
        <p:spPr>
          <a:xfrm rot="0">
            <a:off x="442814" y="2875541"/>
            <a:ext cx="9883148" cy="3320626"/>
          </a:xfrm>
          <a:prstGeom prst="rect">
            <a:avLst/>
          </a:prstGeom>
        </p:spPr>
        <p:txBody>
          <a:bodyPr anchor="t" rtlCol="false" tIns="0" lIns="0" bIns="0" rIns="0">
            <a:spAutoFit/>
          </a:bodyPr>
          <a:lstStyle/>
          <a:p>
            <a:pPr>
              <a:lnSpc>
                <a:spcPts val="3745"/>
              </a:lnSpc>
            </a:pPr>
            <a:r>
              <a:rPr lang="en-US" sz="2675">
                <a:solidFill>
                  <a:srgbClr val="151B28"/>
                </a:solidFill>
                <a:latin typeface="Roboto Bold"/>
              </a:rPr>
              <a:t>Resiko kredit adalah resiko tidak terbayarnya kredit yang telah diberikan kepada para langganan. </a:t>
            </a:r>
          </a:p>
          <a:p>
            <a:pPr>
              <a:lnSpc>
                <a:spcPts val="3745"/>
              </a:lnSpc>
            </a:pPr>
          </a:p>
          <a:p>
            <a:pPr>
              <a:lnSpc>
                <a:spcPts val="3745"/>
              </a:lnSpc>
            </a:pPr>
            <a:r>
              <a:rPr lang="en-US" sz="2675">
                <a:solidFill>
                  <a:srgbClr val="151B28"/>
                </a:solidFill>
                <a:latin typeface="Roboto Bold"/>
              </a:rPr>
              <a:t>Oleh karena itu banyak perusahaan yang berusaha mengurangi resiko kredit dengan memperhatikan lima “C” atau tujuh “P” sebelum memberikan persetujuan kredit. </a:t>
            </a:r>
          </a:p>
          <a:p>
            <a:pPr>
              <a:lnSpc>
                <a:spcPts val="3745"/>
              </a:lnSpc>
              <a:spcBef>
                <a:spcPct val="0"/>
              </a:spcBef>
            </a:pPr>
          </a:p>
        </p:txBody>
      </p:sp>
      <p:sp>
        <p:nvSpPr>
          <p:cNvPr name="Freeform 8" id="8"/>
          <p:cNvSpPr/>
          <p:nvPr/>
        </p:nvSpPr>
        <p:spPr>
          <a:xfrm flipH="false" flipV="true" rot="0">
            <a:off x="-515737" y="-460487"/>
            <a:ext cx="3088874" cy="2998781"/>
          </a:xfrm>
          <a:custGeom>
            <a:avLst/>
            <a:gdLst/>
            <a:ahLst/>
            <a:cxnLst/>
            <a:rect r="r" b="b" t="t" l="l"/>
            <a:pathLst>
              <a:path h="2998781" w="3088874">
                <a:moveTo>
                  <a:pt x="0" y="2998782"/>
                </a:moveTo>
                <a:lnTo>
                  <a:pt x="3088874" y="2998782"/>
                </a:lnTo>
                <a:lnTo>
                  <a:pt x="3088874" y="0"/>
                </a:lnTo>
                <a:lnTo>
                  <a:pt x="0" y="0"/>
                </a:lnTo>
                <a:lnTo>
                  <a:pt x="0" y="2998782"/>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5000"/>
            </a:blip>
            <a:stretch>
              <a:fillRect l="0" t="-25703" r="0" b="0"/>
            </a:stretch>
          </a:blipFill>
        </p:spPr>
      </p:sp>
      <p:grpSp>
        <p:nvGrpSpPr>
          <p:cNvPr name="Group 3" id="3"/>
          <p:cNvGrpSpPr/>
          <p:nvPr/>
        </p:nvGrpSpPr>
        <p:grpSpPr>
          <a:xfrm rot="0">
            <a:off x="1891187" y="3525934"/>
            <a:ext cx="4604161" cy="5732366"/>
            <a:chOff x="0" y="0"/>
            <a:chExt cx="1332850" cy="1659452"/>
          </a:xfrm>
        </p:grpSpPr>
        <p:sp>
          <p:nvSpPr>
            <p:cNvPr name="Freeform 4" id="4"/>
            <p:cNvSpPr/>
            <p:nvPr/>
          </p:nvSpPr>
          <p:spPr>
            <a:xfrm flipH="false" flipV="false" rot="0">
              <a:off x="0" y="0"/>
              <a:ext cx="1332850" cy="1659452"/>
            </a:xfrm>
            <a:custGeom>
              <a:avLst/>
              <a:gdLst/>
              <a:ahLst/>
              <a:cxnLst/>
              <a:rect r="r" b="b" t="t" l="l"/>
              <a:pathLst>
                <a:path h="1659452" w="1332850">
                  <a:moveTo>
                    <a:pt x="67260" y="0"/>
                  </a:moveTo>
                  <a:lnTo>
                    <a:pt x="1265590" y="0"/>
                  </a:lnTo>
                  <a:cubicBezTo>
                    <a:pt x="1302736" y="0"/>
                    <a:pt x="1332850" y="30113"/>
                    <a:pt x="1332850" y="67260"/>
                  </a:cubicBezTo>
                  <a:lnTo>
                    <a:pt x="1332850" y="1592192"/>
                  </a:lnTo>
                  <a:cubicBezTo>
                    <a:pt x="1332850" y="1610030"/>
                    <a:pt x="1325764" y="1627138"/>
                    <a:pt x="1313150" y="1639752"/>
                  </a:cubicBezTo>
                  <a:cubicBezTo>
                    <a:pt x="1300536" y="1652365"/>
                    <a:pt x="1283428" y="1659452"/>
                    <a:pt x="1265590" y="1659452"/>
                  </a:cubicBezTo>
                  <a:lnTo>
                    <a:pt x="67260" y="1659452"/>
                  </a:lnTo>
                  <a:cubicBezTo>
                    <a:pt x="30113" y="1659452"/>
                    <a:pt x="0" y="1629338"/>
                    <a:pt x="0" y="1592192"/>
                  </a:cubicBezTo>
                  <a:lnTo>
                    <a:pt x="0" y="67260"/>
                  </a:lnTo>
                  <a:cubicBezTo>
                    <a:pt x="0" y="30113"/>
                    <a:pt x="30113" y="0"/>
                    <a:pt x="67260" y="0"/>
                  </a:cubicBezTo>
                  <a:close/>
                </a:path>
              </a:pathLst>
            </a:custGeom>
            <a:solidFill>
              <a:srgbClr val="243867"/>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0803073" y="3525934"/>
            <a:ext cx="4604161" cy="5732366"/>
            <a:chOff x="0" y="0"/>
            <a:chExt cx="1332850" cy="1659452"/>
          </a:xfrm>
        </p:grpSpPr>
        <p:sp>
          <p:nvSpPr>
            <p:cNvPr name="Freeform 7" id="7"/>
            <p:cNvSpPr/>
            <p:nvPr/>
          </p:nvSpPr>
          <p:spPr>
            <a:xfrm flipH="false" flipV="false" rot="0">
              <a:off x="0" y="0"/>
              <a:ext cx="1332850" cy="1659452"/>
            </a:xfrm>
            <a:custGeom>
              <a:avLst/>
              <a:gdLst/>
              <a:ahLst/>
              <a:cxnLst/>
              <a:rect r="r" b="b" t="t" l="l"/>
              <a:pathLst>
                <a:path h="1659452" w="1332850">
                  <a:moveTo>
                    <a:pt x="67260" y="0"/>
                  </a:moveTo>
                  <a:lnTo>
                    <a:pt x="1265590" y="0"/>
                  </a:lnTo>
                  <a:cubicBezTo>
                    <a:pt x="1302736" y="0"/>
                    <a:pt x="1332850" y="30113"/>
                    <a:pt x="1332850" y="67260"/>
                  </a:cubicBezTo>
                  <a:lnTo>
                    <a:pt x="1332850" y="1592192"/>
                  </a:lnTo>
                  <a:cubicBezTo>
                    <a:pt x="1332850" y="1610030"/>
                    <a:pt x="1325764" y="1627138"/>
                    <a:pt x="1313150" y="1639752"/>
                  </a:cubicBezTo>
                  <a:cubicBezTo>
                    <a:pt x="1300536" y="1652365"/>
                    <a:pt x="1283428" y="1659452"/>
                    <a:pt x="1265590" y="1659452"/>
                  </a:cubicBezTo>
                  <a:lnTo>
                    <a:pt x="67260" y="1659452"/>
                  </a:lnTo>
                  <a:cubicBezTo>
                    <a:pt x="30113" y="1659452"/>
                    <a:pt x="0" y="1629338"/>
                    <a:pt x="0" y="1592192"/>
                  </a:cubicBezTo>
                  <a:lnTo>
                    <a:pt x="0" y="67260"/>
                  </a:lnTo>
                  <a:cubicBezTo>
                    <a:pt x="0" y="30113"/>
                    <a:pt x="30113" y="0"/>
                    <a:pt x="67260" y="0"/>
                  </a:cubicBezTo>
                  <a:close/>
                </a:path>
              </a:pathLst>
            </a:custGeom>
            <a:solidFill>
              <a:srgbClr val="243867"/>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2930786" y="1602304"/>
            <a:ext cx="12426429" cy="1190619"/>
          </a:xfrm>
          <a:prstGeom prst="rect">
            <a:avLst/>
          </a:prstGeom>
        </p:spPr>
        <p:txBody>
          <a:bodyPr anchor="t" rtlCol="false" tIns="0" lIns="0" bIns="0" rIns="0">
            <a:spAutoFit/>
          </a:bodyPr>
          <a:lstStyle/>
          <a:p>
            <a:pPr algn="ctr">
              <a:lnSpc>
                <a:spcPts val="8999"/>
              </a:lnSpc>
            </a:pPr>
            <a:r>
              <a:rPr lang="en-US" sz="8999">
                <a:solidFill>
                  <a:srgbClr val="231F20"/>
                </a:solidFill>
                <a:latin typeface="Staatliches Bold"/>
              </a:rPr>
              <a:t>ASPEK PENILAIAN KREDIT</a:t>
            </a:r>
          </a:p>
        </p:txBody>
      </p:sp>
      <p:sp>
        <p:nvSpPr>
          <p:cNvPr name="TextBox 10" id="10"/>
          <p:cNvSpPr txBox="true"/>
          <p:nvPr/>
        </p:nvSpPr>
        <p:spPr>
          <a:xfrm rot="0">
            <a:off x="11446020" y="3702480"/>
            <a:ext cx="3318266" cy="575819"/>
          </a:xfrm>
          <a:prstGeom prst="rect">
            <a:avLst/>
          </a:prstGeom>
        </p:spPr>
        <p:txBody>
          <a:bodyPr anchor="t" rtlCol="false" tIns="0" lIns="0" bIns="0" rIns="0">
            <a:spAutoFit/>
          </a:bodyPr>
          <a:lstStyle/>
          <a:p>
            <a:pPr algn="ctr">
              <a:lnSpc>
                <a:spcPts val="4511"/>
              </a:lnSpc>
            </a:pPr>
            <a:r>
              <a:rPr lang="en-US" sz="3222">
                <a:solidFill>
                  <a:srgbClr val="FFFFFF"/>
                </a:solidFill>
                <a:latin typeface="Roboto Bold"/>
              </a:rPr>
              <a:t>5C</a:t>
            </a:r>
          </a:p>
        </p:txBody>
      </p:sp>
      <p:sp>
        <p:nvSpPr>
          <p:cNvPr name="TextBox 11" id="11"/>
          <p:cNvSpPr txBox="true"/>
          <p:nvPr/>
        </p:nvSpPr>
        <p:spPr>
          <a:xfrm rot="0">
            <a:off x="2534135" y="3702480"/>
            <a:ext cx="3318266" cy="575819"/>
          </a:xfrm>
          <a:prstGeom prst="rect">
            <a:avLst/>
          </a:prstGeom>
        </p:spPr>
        <p:txBody>
          <a:bodyPr anchor="t" rtlCol="false" tIns="0" lIns="0" bIns="0" rIns="0">
            <a:spAutoFit/>
          </a:bodyPr>
          <a:lstStyle/>
          <a:p>
            <a:pPr algn="ctr">
              <a:lnSpc>
                <a:spcPts val="4511"/>
              </a:lnSpc>
            </a:pPr>
            <a:r>
              <a:rPr lang="en-US" sz="3222">
                <a:solidFill>
                  <a:srgbClr val="FFFFFF"/>
                </a:solidFill>
                <a:latin typeface="Roboto Bold"/>
              </a:rPr>
              <a:t>7P</a:t>
            </a:r>
          </a:p>
        </p:txBody>
      </p:sp>
      <p:sp>
        <p:nvSpPr>
          <p:cNvPr name="TextBox 12" id="12"/>
          <p:cNvSpPr txBox="true"/>
          <p:nvPr/>
        </p:nvSpPr>
        <p:spPr>
          <a:xfrm rot="0">
            <a:off x="2193841" y="4743368"/>
            <a:ext cx="3998853" cy="4267200"/>
          </a:xfrm>
          <a:prstGeom prst="rect">
            <a:avLst/>
          </a:prstGeom>
        </p:spPr>
        <p:txBody>
          <a:bodyPr anchor="t" rtlCol="false" tIns="0" lIns="0" bIns="0" rIns="0">
            <a:spAutoFit/>
          </a:bodyPr>
          <a:lstStyle/>
          <a:p>
            <a:pPr algn="ctr">
              <a:lnSpc>
                <a:spcPts val="4200"/>
              </a:lnSpc>
            </a:pPr>
            <a:r>
              <a:rPr lang="en-US" sz="3000">
                <a:solidFill>
                  <a:srgbClr val="FFFFFF"/>
                </a:solidFill>
                <a:latin typeface="Roboto"/>
              </a:rPr>
              <a:t> Personality</a:t>
            </a:r>
          </a:p>
          <a:p>
            <a:pPr algn="ctr">
              <a:lnSpc>
                <a:spcPts val="4200"/>
              </a:lnSpc>
            </a:pPr>
            <a:r>
              <a:rPr lang="en-US" sz="3000">
                <a:solidFill>
                  <a:srgbClr val="FFFFFF"/>
                </a:solidFill>
                <a:latin typeface="Roboto"/>
              </a:rPr>
              <a:t> Purpose</a:t>
            </a:r>
          </a:p>
          <a:p>
            <a:pPr algn="ctr">
              <a:lnSpc>
                <a:spcPts val="4200"/>
              </a:lnSpc>
            </a:pPr>
            <a:r>
              <a:rPr lang="en-US" sz="3000">
                <a:solidFill>
                  <a:srgbClr val="FFFFFF"/>
                </a:solidFill>
                <a:latin typeface="Roboto"/>
              </a:rPr>
              <a:t> Prospect</a:t>
            </a:r>
          </a:p>
          <a:p>
            <a:pPr algn="ctr">
              <a:lnSpc>
                <a:spcPts val="4200"/>
              </a:lnSpc>
            </a:pPr>
            <a:r>
              <a:rPr lang="en-US" sz="3000">
                <a:solidFill>
                  <a:srgbClr val="FFFFFF"/>
                </a:solidFill>
                <a:latin typeface="Roboto"/>
              </a:rPr>
              <a:t> Payment</a:t>
            </a:r>
          </a:p>
          <a:p>
            <a:pPr algn="ctr">
              <a:lnSpc>
                <a:spcPts val="4200"/>
              </a:lnSpc>
            </a:pPr>
            <a:r>
              <a:rPr lang="en-US" sz="3000">
                <a:solidFill>
                  <a:srgbClr val="FFFFFF"/>
                </a:solidFill>
                <a:latin typeface="Roboto"/>
              </a:rPr>
              <a:t> Profitability</a:t>
            </a:r>
          </a:p>
          <a:p>
            <a:pPr algn="ctr">
              <a:lnSpc>
                <a:spcPts val="4200"/>
              </a:lnSpc>
            </a:pPr>
            <a:r>
              <a:rPr lang="en-US" sz="3000">
                <a:solidFill>
                  <a:srgbClr val="FFFFFF"/>
                </a:solidFill>
                <a:latin typeface="Roboto"/>
              </a:rPr>
              <a:t> Protection</a:t>
            </a:r>
          </a:p>
          <a:p>
            <a:pPr algn="ctr">
              <a:lnSpc>
                <a:spcPts val="4200"/>
              </a:lnSpc>
            </a:pPr>
            <a:r>
              <a:rPr lang="en-US" sz="3000">
                <a:solidFill>
                  <a:srgbClr val="FFFFFF"/>
                </a:solidFill>
                <a:latin typeface="Roboto"/>
              </a:rPr>
              <a:t> Party</a:t>
            </a:r>
          </a:p>
          <a:p>
            <a:pPr algn="ctr">
              <a:lnSpc>
                <a:spcPts val="4200"/>
              </a:lnSpc>
            </a:pPr>
          </a:p>
        </p:txBody>
      </p:sp>
      <p:sp>
        <p:nvSpPr>
          <p:cNvPr name="TextBox 13" id="13"/>
          <p:cNvSpPr txBox="true"/>
          <p:nvPr/>
        </p:nvSpPr>
        <p:spPr>
          <a:xfrm rot="0">
            <a:off x="11105727" y="4743368"/>
            <a:ext cx="3998853" cy="3200400"/>
          </a:xfrm>
          <a:prstGeom prst="rect">
            <a:avLst/>
          </a:prstGeom>
        </p:spPr>
        <p:txBody>
          <a:bodyPr anchor="t" rtlCol="false" tIns="0" lIns="0" bIns="0" rIns="0">
            <a:spAutoFit/>
          </a:bodyPr>
          <a:lstStyle/>
          <a:p>
            <a:pPr algn="ctr">
              <a:lnSpc>
                <a:spcPts val="4200"/>
              </a:lnSpc>
            </a:pPr>
            <a:r>
              <a:rPr lang="en-US" sz="3000">
                <a:solidFill>
                  <a:srgbClr val="FFFFFF"/>
                </a:solidFill>
                <a:latin typeface="Roboto"/>
              </a:rPr>
              <a:t>Character</a:t>
            </a:r>
          </a:p>
          <a:p>
            <a:pPr algn="ctr">
              <a:lnSpc>
                <a:spcPts val="4200"/>
              </a:lnSpc>
            </a:pPr>
            <a:r>
              <a:rPr lang="en-US" sz="3000">
                <a:solidFill>
                  <a:srgbClr val="FFFFFF"/>
                </a:solidFill>
                <a:latin typeface="Roboto"/>
              </a:rPr>
              <a:t>Capacity</a:t>
            </a:r>
          </a:p>
          <a:p>
            <a:pPr algn="ctr">
              <a:lnSpc>
                <a:spcPts val="4200"/>
              </a:lnSpc>
            </a:pPr>
            <a:r>
              <a:rPr lang="en-US" sz="3000">
                <a:solidFill>
                  <a:srgbClr val="FFFFFF"/>
                </a:solidFill>
                <a:latin typeface="Roboto"/>
              </a:rPr>
              <a:t>Capital</a:t>
            </a:r>
          </a:p>
          <a:p>
            <a:pPr algn="ctr">
              <a:lnSpc>
                <a:spcPts val="4200"/>
              </a:lnSpc>
            </a:pPr>
            <a:r>
              <a:rPr lang="en-US" sz="3000">
                <a:solidFill>
                  <a:srgbClr val="FFFFFF"/>
                </a:solidFill>
                <a:latin typeface="Roboto"/>
              </a:rPr>
              <a:t>Collateral</a:t>
            </a:r>
          </a:p>
          <a:p>
            <a:pPr algn="ctr">
              <a:lnSpc>
                <a:spcPts val="4200"/>
              </a:lnSpc>
            </a:pPr>
            <a:r>
              <a:rPr lang="en-US" sz="3000">
                <a:solidFill>
                  <a:srgbClr val="FFFFFF"/>
                </a:solidFill>
                <a:latin typeface="Roboto"/>
              </a:rPr>
              <a:t>Condition of economic</a:t>
            </a:r>
          </a:p>
          <a:p>
            <a:pPr algn="ctr">
              <a:lnSpc>
                <a:spcPts val="4200"/>
              </a:lnSpc>
            </a:pPr>
          </a:p>
        </p:txBody>
      </p:sp>
      <p:sp>
        <p:nvSpPr>
          <p:cNvPr name="Freeform 14" id="14"/>
          <p:cNvSpPr/>
          <p:nvPr/>
        </p:nvSpPr>
        <p:spPr>
          <a:xfrm flipH="true" flipV="true" rot="0">
            <a:off x="13285422" y="-326595"/>
            <a:ext cx="5617474" cy="4114800"/>
          </a:xfrm>
          <a:custGeom>
            <a:avLst/>
            <a:gdLst/>
            <a:ahLst/>
            <a:cxnLst/>
            <a:rect r="r" b="b" t="t" l="l"/>
            <a:pathLst>
              <a:path h="4114800" w="5617474">
                <a:moveTo>
                  <a:pt x="5617474" y="4114800"/>
                </a:moveTo>
                <a:lnTo>
                  <a:pt x="0" y="4114800"/>
                </a:lnTo>
                <a:lnTo>
                  <a:pt x="0" y="0"/>
                </a:lnTo>
                <a:lnTo>
                  <a:pt x="5617474" y="0"/>
                </a:lnTo>
                <a:lnTo>
                  <a:pt x="5617474" y="411480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true" rot="0">
            <a:off x="-1144411" y="-326595"/>
            <a:ext cx="5617474" cy="4114800"/>
          </a:xfrm>
          <a:custGeom>
            <a:avLst/>
            <a:gdLst/>
            <a:ahLst/>
            <a:cxnLst/>
            <a:rect r="r" b="b" t="t" l="l"/>
            <a:pathLst>
              <a:path h="4114800" w="5617474">
                <a:moveTo>
                  <a:pt x="0" y="4114800"/>
                </a:moveTo>
                <a:lnTo>
                  <a:pt x="5617474" y="4114800"/>
                </a:lnTo>
                <a:lnTo>
                  <a:pt x="5617474" y="0"/>
                </a:lnTo>
                <a:lnTo>
                  <a:pt x="0" y="0"/>
                </a:lnTo>
                <a:lnTo>
                  <a:pt x="0" y="411480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5000"/>
            </a:blip>
            <a:stretch>
              <a:fillRect l="0" t="-25703" r="0" b="0"/>
            </a:stretch>
          </a:blipFill>
        </p:spPr>
      </p:sp>
      <p:sp>
        <p:nvSpPr>
          <p:cNvPr name="Freeform 3" id="3"/>
          <p:cNvSpPr/>
          <p:nvPr/>
        </p:nvSpPr>
        <p:spPr>
          <a:xfrm flipH="false" flipV="false" rot="0">
            <a:off x="5586430" y="0"/>
            <a:ext cx="12701570" cy="4899557"/>
          </a:xfrm>
          <a:custGeom>
            <a:avLst/>
            <a:gdLst/>
            <a:ahLst/>
            <a:cxnLst/>
            <a:rect r="r" b="b" t="t" l="l"/>
            <a:pathLst>
              <a:path h="4899557" w="12701570">
                <a:moveTo>
                  <a:pt x="0" y="0"/>
                </a:moveTo>
                <a:lnTo>
                  <a:pt x="12701570" y="0"/>
                </a:lnTo>
                <a:lnTo>
                  <a:pt x="12701570" y="4899557"/>
                </a:lnTo>
                <a:lnTo>
                  <a:pt x="0" y="4899557"/>
                </a:lnTo>
                <a:lnTo>
                  <a:pt x="0" y="0"/>
                </a:lnTo>
                <a:close/>
              </a:path>
            </a:pathLst>
          </a:custGeom>
          <a:blipFill>
            <a:blip r:embed="rId3"/>
            <a:stretch>
              <a:fillRect l="0" t="0" r="0" b="0"/>
            </a:stretch>
          </a:blipFill>
        </p:spPr>
      </p:sp>
      <p:sp>
        <p:nvSpPr>
          <p:cNvPr name="TextBox 4" id="4"/>
          <p:cNvSpPr txBox="true"/>
          <p:nvPr/>
        </p:nvSpPr>
        <p:spPr>
          <a:xfrm rot="0">
            <a:off x="275419" y="3196273"/>
            <a:ext cx="5962150" cy="3457569"/>
          </a:xfrm>
          <a:prstGeom prst="rect">
            <a:avLst/>
          </a:prstGeom>
        </p:spPr>
        <p:txBody>
          <a:bodyPr anchor="t" rtlCol="false" tIns="0" lIns="0" bIns="0" rIns="0">
            <a:spAutoFit/>
          </a:bodyPr>
          <a:lstStyle/>
          <a:p>
            <a:pPr>
              <a:lnSpc>
                <a:spcPts val="8999"/>
              </a:lnSpc>
            </a:pPr>
            <a:r>
              <a:rPr lang="en-US" sz="8999">
                <a:solidFill>
                  <a:srgbClr val="1C1B2F"/>
                </a:solidFill>
                <a:latin typeface="Staatliches Bold"/>
              </a:rPr>
              <a:t>SYARAT PENJUALAN KREDIT</a:t>
            </a:r>
          </a:p>
        </p:txBody>
      </p:sp>
      <p:sp>
        <p:nvSpPr>
          <p:cNvPr name="TextBox 5" id="5"/>
          <p:cNvSpPr txBox="true"/>
          <p:nvPr/>
        </p:nvSpPr>
        <p:spPr>
          <a:xfrm rot="0">
            <a:off x="5586430" y="5692870"/>
            <a:ext cx="12701570" cy="2302943"/>
          </a:xfrm>
          <a:prstGeom prst="rect">
            <a:avLst/>
          </a:prstGeom>
        </p:spPr>
        <p:txBody>
          <a:bodyPr anchor="t" rtlCol="false" tIns="0" lIns="0" bIns="0" rIns="0">
            <a:spAutoFit/>
          </a:bodyPr>
          <a:lstStyle/>
          <a:p>
            <a:pPr algn="just">
              <a:lnSpc>
                <a:spcPts val="3068"/>
              </a:lnSpc>
              <a:spcBef>
                <a:spcPct val="0"/>
              </a:spcBef>
            </a:pPr>
            <a:r>
              <a:rPr lang="en-US" sz="2668">
                <a:solidFill>
                  <a:srgbClr val="1C1B2F"/>
                </a:solidFill>
                <a:latin typeface="Poppins Bold"/>
              </a:rPr>
              <a:t>NOTED : 2/10, n/ 60</a:t>
            </a:r>
          </a:p>
          <a:p>
            <a:pPr algn="just">
              <a:lnSpc>
                <a:spcPts val="3068"/>
              </a:lnSpc>
              <a:spcBef>
                <a:spcPct val="0"/>
              </a:spcBef>
            </a:pPr>
          </a:p>
          <a:p>
            <a:pPr algn="just">
              <a:lnSpc>
                <a:spcPts val="3068"/>
              </a:lnSpc>
              <a:spcBef>
                <a:spcPct val="0"/>
              </a:spcBef>
            </a:pPr>
            <a:r>
              <a:rPr lang="en-US" sz="2668">
                <a:solidFill>
                  <a:srgbClr val="1C1B2F"/>
                </a:solidFill>
                <a:latin typeface="Poppins Bold"/>
              </a:rPr>
              <a:t>Artinya, pelanggan mempunyai jangka waktu 60 hari sejak tanggal transaksi dilakukan untuk melunasi semua utangnya, akan tetapi jika pembayaran dilakukan dalam waktu 10 hari, pelanggan mendapat potongan tunai sebesar 2%</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5000"/>
            </a:blip>
            <a:stretch>
              <a:fillRect l="0" t="-25703" r="0" b="0"/>
            </a:stretch>
          </a:blipFill>
        </p:spPr>
      </p:sp>
      <p:sp>
        <p:nvSpPr>
          <p:cNvPr name="TextBox 3" id="3"/>
          <p:cNvSpPr txBox="true"/>
          <p:nvPr/>
        </p:nvSpPr>
        <p:spPr>
          <a:xfrm rot="0">
            <a:off x="1028700" y="1520680"/>
            <a:ext cx="7908611" cy="1190619"/>
          </a:xfrm>
          <a:prstGeom prst="rect">
            <a:avLst/>
          </a:prstGeom>
        </p:spPr>
        <p:txBody>
          <a:bodyPr anchor="t" rtlCol="false" tIns="0" lIns="0" bIns="0" rIns="0">
            <a:spAutoFit/>
          </a:bodyPr>
          <a:lstStyle/>
          <a:p>
            <a:pPr>
              <a:lnSpc>
                <a:spcPts val="8999"/>
              </a:lnSpc>
            </a:pPr>
            <a:r>
              <a:rPr lang="en-US" sz="8999">
                <a:solidFill>
                  <a:srgbClr val="1C1B2F"/>
                </a:solidFill>
                <a:latin typeface="Staatliches Bold"/>
              </a:rPr>
              <a:t>CONTOH</a:t>
            </a:r>
          </a:p>
        </p:txBody>
      </p:sp>
      <p:sp>
        <p:nvSpPr>
          <p:cNvPr name="TextBox 4" id="4"/>
          <p:cNvSpPr txBox="true"/>
          <p:nvPr/>
        </p:nvSpPr>
        <p:spPr>
          <a:xfrm rot="0">
            <a:off x="1028700" y="3108855"/>
            <a:ext cx="15510110" cy="4908550"/>
          </a:xfrm>
          <a:prstGeom prst="rect">
            <a:avLst/>
          </a:prstGeom>
        </p:spPr>
        <p:txBody>
          <a:bodyPr anchor="t" rtlCol="false" tIns="0" lIns="0" bIns="0" rIns="0">
            <a:spAutoFit/>
          </a:bodyPr>
          <a:lstStyle/>
          <a:p>
            <a:pPr algn="just">
              <a:lnSpc>
                <a:spcPts val="5599"/>
              </a:lnSpc>
            </a:pPr>
            <a:r>
              <a:rPr lang="en-US" sz="3999">
                <a:solidFill>
                  <a:srgbClr val="231F20"/>
                </a:solidFill>
                <a:latin typeface="Roboto"/>
              </a:rPr>
              <a:t>Apabila pelanggan membeli barang senilai Rp.1.000.000, -,dengan syarat penjualan 2/10, net 60.</a:t>
            </a:r>
          </a:p>
          <a:p>
            <a:pPr algn="just">
              <a:lnSpc>
                <a:spcPts val="5599"/>
              </a:lnSpc>
            </a:pPr>
          </a:p>
          <a:p>
            <a:pPr algn="just">
              <a:lnSpc>
                <a:spcPts val="5599"/>
              </a:lnSpc>
            </a:pPr>
            <a:r>
              <a:rPr lang="en-US" sz="3999">
                <a:solidFill>
                  <a:srgbClr val="231F20"/>
                </a:solidFill>
                <a:latin typeface="Roboto"/>
              </a:rPr>
              <a:t>Pelanggan mempunyai pilihan untuk membayar dalam 10 hari sebesar Rp.1.000.000 x (1-0,02), yaitu Rp.980.000,- atau membayar Rp.1.000.000 dalam waktu 60 hari.</a:t>
            </a:r>
          </a:p>
          <a:p>
            <a:pPr algn="just">
              <a:lnSpc>
                <a:spcPts val="5599"/>
              </a:lnSpc>
            </a:pPr>
          </a:p>
        </p:txBody>
      </p:sp>
      <p:sp>
        <p:nvSpPr>
          <p:cNvPr name="Freeform 5" id="5"/>
          <p:cNvSpPr/>
          <p:nvPr/>
        </p:nvSpPr>
        <p:spPr>
          <a:xfrm flipH="true" flipV="true" rot="0">
            <a:off x="12778655" y="-675351"/>
            <a:ext cx="6136031" cy="5957063"/>
          </a:xfrm>
          <a:custGeom>
            <a:avLst/>
            <a:gdLst/>
            <a:ahLst/>
            <a:cxnLst/>
            <a:rect r="r" b="b" t="t" l="l"/>
            <a:pathLst>
              <a:path h="5957063" w="6136031">
                <a:moveTo>
                  <a:pt x="6136031" y="5957063"/>
                </a:moveTo>
                <a:lnTo>
                  <a:pt x="0" y="5957063"/>
                </a:lnTo>
                <a:lnTo>
                  <a:pt x="0" y="0"/>
                </a:lnTo>
                <a:lnTo>
                  <a:pt x="6136031" y="0"/>
                </a:lnTo>
                <a:lnTo>
                  <a:pt x="6136031" y="5957063"/>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45302" y="7644138"/>
            <a:ext cx="2948004" cy="2862021"/>
          </a:xfrm>
          <a:custGeom>
            <a:avLst/>
            <a:gdLst/>
            <a:ahLst/>
            <a:cxnLst/>
            <a:rect r="r" b="b" t="t" l="l"/>
            <a:pathLst>
              <a:path h="2862021" w="2948004">
                <a:moveTo>
                  <a:pt x="0" y="0"/>
                </a:moveTo>
                <a:lnTo>
                  <a:pt x="2948004" y="0"/>
                </a:lnTo>
                <a:lnTo>
                  <a:pt x="2948004" y="2862021"/>
                </a:lnTo>
                <a:lnTo>
                  <a:pt x="0" y="2862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028700" y="4149574"/>
            <a:ext cx="5133946" cy="4464918"/>
            <a:chOff x="0" y="0"/>
            <a:chExt cx="1352150" cy="1175946"/>
          </a:xfrm>
        </p:grpSpPr>
        <p:sp>
          <p:nvSpPr>
            <p:cNvPr name="Freeform 4" id="4"/>
            <p:cNvSpPr/>
            <p:nvPr/>
          </p:nvSpPr>
          <p:spPr>
            <a:xfrm flipH="false" flipV="false" rot="0">
              <a:off x="0" y="0"/>
              <a:ext cx="1352150" cy="1175946"/>
            </a:xfrm>
            <a:custGeom>
              <a:avLst/>
              <a:gdLst/>
              <a:ahLst/>
              <a:cxnLst/>
              <a:rect r="r" b="b" t="t" l="l"/>
              <a:pathLst>
                <a:path h="1175946" w="1352150">
                  <a:moveTo>
                    <a:pt x="122147" y="0"/>
                  </a:moveTo>
                  <a:lnTo>
                    <a:pt x="1230003" y="0"/>
                  </a:lnTo>
                  <a:cubicBezTo>
                    <a:pt x="1262399" y="0"/>
                    <a:pt x="1293467" y="12869"/>
                    <a:pt x="1316374" y="35776"/>
                  </a:cubicBezTo>
                  <a:cubicBezTo>
                    <a:pt x="1339281" y="58683"/>
                    <a:pt x="1352150" y="89752"/>
                    <a:pt x="1352150" y="122147"/>
                  </a:cubicBezTo>
                  <a:lnTo>
                    <a:pt x="1352150" y="1053799"/>
                  </a:lnTo>
                  <a:cubicBezTo>
                    <a:pt x="1352150" y="1086194"/>
                    <a:pt x="1339281" y="1117263"/>
                    <a:pt x="1316374" y="1140170"/>
                  </a:cubicBezTo>
                  <a:cubicBezTo>
                    <a:pt x="1293467" y="1163077"/>
                    <a:pt x="1262399" y="1175946"/>
                    <a:pt x="1230003" y="1175946"/>
                  </a:cubicBezTo>
                  <a:lnTo>
                    <a:pt x="122147" y="1175946"/>
                  </a:lnTo>
                  <a:cubicBezTo>
                    <a:pt x="89752" y="1175946"/>
                    <a:pt x="58683" y="1163077"/>
                    <a:pt x="35776" y="1140170"/>
                  </a:cubicBezTo>
                  <a:cubicBezTo>
                    <a:pt x="12869" y="1117263"/>
                    <a:pt x="0" y="1086194"/>
                    <a:pt x="0" y="1053799"/>
                  </a:cubicBezTo>
                  <a:lnTo>
                    <a:pt x="0" y="122147"/>
                  </a:lnTo>
                  <a:cubicBezTo>
                    <a:pt x="0" y="89752"/>
                    <a:pt x="12869" y="58683"/>
                    <a:pt x="35776" y="35776"/>
                  </a:cubicBezTo>
                  <a:cubicBezTo>
                    <a:pt x="58683" y="12869"/>
                    <a:pt x="89752" y="0"/>
                    <a:pt x="122147" y="0"/>
                  </a:cubicBezTo>
                  <a:close/>
                </a:path>
              </a:pathLst>
            </a:custGeom>
            <a:solidFill>
              <a:srgbClr val="002A66"/>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2132432" y="4161543"/>
            <a:ext cx="5133946" cy="4464918"/>
            <a:chOff x="0" y="0"/>
            <a:chExt cx="1352150" cy="1175946"/>
          </a:xfrm>
        </p:grpSpPr>
        <p:sp>
          <p:nvSpPr>
            <p:cNvPr name="Freeform 7" id="7"/>
            <p:cNvSpPr/>
            <p:nvPr/>
          </p:nvSpPr>
          <p:spPr>
            <a:xfrm flipH="false" flipV="false" rot="0">
              <a:off x="0" y="0"/>
              <a:ext cx="1352150" cy="1175946"/>
            </a:xfrm>
            <a:custGeom>
              <a:avLst/>
              <a:gdLst/>
              <a:ahLst/>
              <a:cxnLst/>
              <a:rect r="r" b="b" t="t" l="l"/>
              <a:pathLst>
                <a:path h="1175946" w="1352150">
                  <a:moveTo>
                    <a:pt x="122147" y="0"/>
                  </a:moveTo>
                  <a:lnTo>
                    <a:pt x="1230003" y="0"/>
                  </a:lnTo>
                  <a:cubicBezTo>
                    <a:pt x="1262399" y="0"/>
                    <a:pt x="1293467" y="12869"/>
                    <a:pt x="1316374" y="35776"/>
                  </a:cubicBezTo>
                  <a:cubicBezTo>
                    <a:pt x="1339281" y="58683"/>
                    <a:pt x="1352150" y="89752"/>
                    <a:pt x="1352150" y="122147"/>
                  </a:cubicBezTo>
                  <a:lnTo>
                    <a:pt x="1352150" y="1053799"/>
                  </a:lnTo>
                  <a:cubicBezTo>
                    <a:pt x="1352150" y="1086194"/>
                    <a:pt x="1339281" y="1117263"/>
                    <a:pt x="1316374" y="1140170"/>
                  </a:cubicBezTo>
                  <a:cubicBezTo>
                    <a:pt x="1293467" y="1163077"/>
                    <a:pt x="1262399" y="1175946"/>
                    <a:pt x="1230003" y="1175946"/>
                  </a:cubicBezTo>
                  <a:lnTo>
                    <a:pt x="122147" y="1175946"/>
                  </a:lnTo>
                  <a:cubicBezTo>
                    <a:pt x="89752" y="1175946"/>
                    <a:pt x="58683" y="1163077"/>
                    <a:pt x="35776" y="1140170"/>
                  </a:cubicBezTo>
                  <a:cubicBezTo>
                    <a:pt x="12869" y="1117263"/>
                    <a:pt x="0" y="1086194"/>
                    <a:pt x="0" y="1053799"/>
                  </a:cubicBezTo>
                  <a:lnTo>
                    <a:pt x="0" y="122147"/>
                  </a:lnTo>
                  <a:cubicBezTo>
                    <a:pt x="0" y="89752"/>
                    <a:pt x="12869" y="58683"/>
                    <a:pt x="35776" y="35776"/>
                  </a:cubicBezTo>
                  <a:cubicBezTo>
                    <a:pt x="58683" y="12869"/>
                    <a:pt x="89752" y="0"/>
                    <a:pt x="122147" y="0"/>
                  </a:cubicBezTo>
                  <a:close/>
                </a:path>
              </a:pathLst>
            </a:custGeom>
            <a:solidFill>
              <a:srgbClr val="002A66"/>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6579386" y="4161543"/>
            <a:ext cx="5133946" cy="4464918"/>
            <a:chOff x="0" y="0"/>
            <a:chExt cx="1352150" cy="1175946"/>
          </a:xfrm>
        </p:grpSpPr>
        <p:sp>
          <p:nvSpPr>
            <p:cNvPr name="Freeform 10" id="10"/>
            <p:cNvSpPr/>
            <p:nvPr/>
          </p:nvSpPr>
          <p:spPr>
            <a:xfrm flipH="false" flipV="false" rot="0">
              <a:off x="0" y="0"/>
              <a:ext cx="1352150" cy="1175946"/>
            </a:xfrm>
            <a:custGeom>
              <a:avLst/>
              <a:gdLst/>
              <a:ahLst/>
              <a:cxnLst/>
              <a:rect r="r" b="b" t="t" l="l"/>
              <a:pathLst>
                <a:path h="1175946" w="1352150">
                  <a:moveTo>
                    <a:pt x="122147" y="0"/>
                  </a:moveTo>
                  <a:lnTo>
                    <a:pt x="1230003" y="0"/>
                  </a:lnTo>
                  <a:cubicBezTo>
                    <a:pt x="1262399" y="0"/>
                    <a:pt x="1293467" y="12869"/>
                    <a:pt x="1316374" y="35776"/>
                  </a:cubicBezTo>
                  <a:cubicBezTo>
                    <a:pt x="1339281" y="58683"/>
                    <a:pt x="1352150" y="89752"/>
                    <a:pt x="1352150" y="122147"/>
                  </a:cubicBezTo>
                  <a:lnTo>
                    <a:pt x="1352150" y="1053799"/>
                  </a:lnTo>
                  <a:cubicBezTo>
                    <a:pt x="1352150" y="1086194"/>
                    <a:pt x="1339281" y="1117263"/>
                    <a:pt x="1316374" y="1140170"/>
                  </a:cubicBezTo>
                  <a:cubicBezTo>
                    <a:pt x="1293467" y="1163077"/>
                    <a:pt x="1262399" y="1175946"/>
                    <a:pt x="1230003" y="1175946"/>
                  </a:cubicBezTo>
                  <a:lnTo>
                    <a:pt x="122147" y="1175946"/>
                  </a:lnTo>
                  <a:cubicBezTo>
                    <a:pt x="89752" y="1175946"/>
                    <a:pt x="58683" y="1163077"/>
                    <a:pt x="35776" y="1140170"/>
                  </a:cubicBezTo>
                  <a:cubicBezTo>
                    <a:pt x="12869" y="1117263"/>
                    <a:pt x="0" y="1086194"/>
                    <a:pt x="0" y="1053799"/>
                  </a:cubicBezTo>
                  <a:lnTo>
                    <a:pt x="0" y="122147"/>
                  </a:lnTo>
                  <a:cubicBezTo>
                    <a:pt x="0" y="89752"/>
                    <a:pt x="12869" y="58683"/>
                    <a:pt x="35776" y="35776"/>
                  </a:cubicBezTo>
                  <a:cubicBezTo>
                    <a:pt x="58683" y="12869"/>
                    <a:pt x="89752" y="0"/>
                    <a:pt x="122147" y="0"/>
                  </a:cubicBezTo>
                  <a:close/>
                </a:path>
              </a:pathLst>
            </a:custGeom>
            <a:solidFill>
              <a:srgbClr val="002A66"/>
            </a:solidFill>
          </p:spPr>
        </p:sp>
        <p:sp>
          <p:nvSpPr>
            <p:cNvPr name="TextBox 11" id="11"/>
            <p:cNvSpPr txBox="true"/>
            <p:nvPr/>
          </p:nvSpPr>
          <p:spPr>
            <a:xfrm>
              <a:off x="0" y="-57150"/>
              <a:ext cx="812800" cy="86995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2606455" y="3160356"/>
            <a:ext cx="1978436" cy="197843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14" id="14"/>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grpSp>
        <p:nvGrpSpPr>
          <p:cNvPr name="Group 15" id="15"/>
          <p:cNvGrpSpPr/>
          <p:nvPr/>
        </p:nvGrpSpPr>
        <p:grpSpPr>
          <a:xfrm rot="0">
            <a:off x="13710187" y="3087889"/>
            <a:ext cx="1978436" cy="1978436"/>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17" id="17"/>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sp>
        <p:nvSpPr>
          <p:cNvPr name="Freeform 18" id="18"/>
          <p:cNvSpPr/>
          <p:nvPr/>
        </p:nvSpPr>
        <p:spPr>
          <a:xfrm flipH="false" flipV="false" rot="0">
            <a:off x="2940011" y="3493912"/>
            <a:ext cx="1311324" cy="1311324"/>
          </a:xfrm>
          <a:custGeom>
            <a:avLst/>
            <a:gdLst/>
            <a:ahLst/>
            <a:cxnLst/>
            <a:rect r="r" b="b" t="t" l="l"/>
            <a:pathLst>
              <a:path h="1311324" w="1311324">
                <a:moveTo>
                  <a:pt x="0" y="0"/>
                </a:moveTo>
                <a:lnTo>
                  <a:pt x="1311324" y="0"/>
                </a:lnTo>
                <a:lnTo>
                  <a:pt x="1311324" y="1311324"/>
                </a:lnTo>
                <a:lnTo>
                  <a:pt x="0" y="13113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9" id="19"/>
          <p:cNvGrpSpPr/>
          <p:nvPr/>
        </p:nvGrpSpPr>
        <p:grpSpPr>
          <a:xfrm rot="0">
            <a:off x="8157141" y="3172325"/>
            <a:ext cx="1978436" cy="1978436"/>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21" id="21"/>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sp>
        <p:nvSpPr>
          <p:cNvPr name="Freeform 22" id="22"/>
          <p:cNvSpPr/>
          <p:nvPr/>
        </p:nvSpPr>
        <p:spPr>
          <a:xfrm flipH="false" flipV="false" rot="0">
            <a:off x="8536576" y="3561738"/>
            <a:ext cx="1219566" cy="1199609"/>
          </a:xfrm>
          <a:custGeom>
            <a:avLst/>
            <a:gdLst/>
            <a:ahLst/>
            <a:cxnLst/>
            <a:rect r="r" b="b" t="t" l="l"/>
            <a:pathLst>
              <a:path h="1199609" w="1219566">
                <a:moveTo>
                  <a:pt x="0" y="0"/>
                </a:moveTo>
                <a:lnTo>
                  <a:pt x="1219566" y="0"/>
                </a:lnTo>
                <a:lnTo>
                  <a:pt x="1219566" y="1199609"/>
                </a:lnTo>
                <a:lnTo>
                  <a:pt x="0" y="119960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14109393" y="3465696"/>
            <a:ext cx="1180024" cy="1222823"/>
          </a:xfrm>
          <a:custGeom>
            <a:avLst/>
            <a:gdLst/>
            <a:ahLst/>
            <a:cxnLst/>
            <a:rect r="r" b="b" t="t" l="l"/>
            <a:pathLst>
              <a:path h="1222823" w="1180024">
                <a:moveTo>
                  <a:pt x="0" y="0"/>
                </a:moveTo>
                <a:lnTo>
                  <a:pt x="1180024" y="0"/>
                </a:lnTo>
                <a:lnTo>
                  <a:pt x="1180024" y="1222823"/>
                </a:lnTo>
                <a:lnTo>
                  <a:pt x="0" y="12228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4" id="24"/>
          <p:cNvSpPr/>
          <p:nvPr/>
        </p:nvSpPr>
        <p:spPr>
          <a:xfrm flipH="false" flipV="true" rot="0">
            <a:off x="-265957" y="-298683"/>
            <a:ext cx="4577835" cy="4987201"/>
          </a:xfrm>
          <a:custGeom>
            <a:avLst/>
            <a:gdLst/>
            <a:ahLst/>
            <a:cxnLst/>
            <a:rect r="r" b="b" t="t" l="l"/>
            <a:pathLst>
              <a:path h="4987201" w="4577835">
                <a:moveTo>
                  <a:pt x="0" y="4987202"/>
                </a:moveTo>
                <a:lnTo>
                  <a:pt x="4577835" y="4987202"/>
                </a:lnTo>
                <a:lnTo>
                  <a:pt x="4577835" y="0"/>
                </a:lnTo>
                <a:lnTo>
                  <a:pt x="0" y="0"/>
                </a:lnTo>
                <a:lnTo>
                  <a:pt x="0" y="4987202"/>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5" id="25"/>
          <p:cNvSpPr/>
          <p:nvPr/>
        </p:nvSpPr>
        <p:spPr>
          <a:xfrm flipH="true" flipV="true" rot="0">
            <a:off x="14109393" y="-181965"/>
            <a:ext cx="4577835" cy="4987201"/>
          </a:xfrm>
          <a:custGeom>
            <a:avLst/>
            <a:gdLst/>
            <a:ahLst/>
            <a:cxnLst/>
            <a:rect r="r" b="b" t="t" l="l"/>
            <a:pathLst>
              <a:path h="4987201" w="4577835">
                <a:moveTo>
                  <a:pt x="4577835" y="4987201"/>
                </a:moveTo>
                <a:lnTo>
                  <a:pt x="0" y="4987201"/>
                </a:lnTo>
                <a:lnTo>
                  <a:pt x="0" y="0"/>
                </a:lnTo>
                <a:lnTo>
                  <a:pt x="4577835" y="0"/>
                </a:lnTo>
                <a:lnTo>
                  <a:pt x="4577835" y="4987201"/>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6" id="26"/>
          <p:cNvSpPr txBox="true"/>
          <p:nvPr/>
        </p:nvSpPr>
        <p:spPr>
          <a:xfrm rot="0">
            <a:off x="5168385" y="1323586"/>
            <a:ext cx="7951230" cy="1184275"/>
          </a:xfrm>
          <a:prstGeom prst="rect">
            <a:avLst/>
          </a:prstGeom>
        </p:spPr>
        <p:txBody>
          <a:bodyPr anchor="t" rtlCol="false" tIns="0" lIns="0" bIns="0" rIns="0">
            <a:spAutoFit/>
          </a:bodyPr>
          <a:lstStyle/>
          <a:p>
            <a:pPr algn="ctr">
              <a:lnSpc>
                <a:spcPts val="9200"/>
              </a:lnSpc>
            </a:pPr>
            <a:r>
              <a:rPr lang="en-US" sz="8000" spc="-240">
                <a:solidFill>
                  <a:srgbClr val="000000"/>
                </a:solidFill>
                <a:latin typeface="TT Backwards Bold"/>
              </a:rPr>
              <a:t>Manajemen Piutang</a:t>
            </a:r>
          </a:p>
        </p:txBody>
      </p:sp>
      <p:sp>
        <p:nvSpPr>
          <p:cNvPr name="TextBox 27" id="27"/>
          <p:cNvSpPr txBox="true"/>
          <p:nvPr/>
        </p:nvSpPr>
        <p:spPr>
          <a:xfrm rot="0">
            <a:off x="2022961" y="5549383"/>
            <a:ext cx="3145424" cy="2252345"/>
          </a:xfrm>
          <a:prstGeom prst="rect">
            <a:avLst/>
          </a:prstGeom>
        </p:spPr>
        <p:txBody>
          <a:bodyPr anchor="t" rtlCol="false" tIns="0" lIns="0" bIns="0" rIns="0">
            <a:spAutoFit/>
          </a:bodyPr>
          <a:lstStyle/>
          <a:p>
            <a:pPr algn="ctr">
              <a:lnSpc>
                <a:spcPts val="4479"/>
              </a:lnSpc>
              <a:spcBef>
                <a:spcPct val="0"/>
              </a:spcBef>
            </a:pPr>
            <a:r>
              <a:rPr lang="en-US" sz="3199">
                <a:solidFill>
                  <a:srgbClr val="FFFFFF"/>
                </a:solidFill>
                <a:latin typeface="Poppins Bold"/>
              </a:rPr>
              <a:t>Perencanaan jumlah dan pengumpulan piutang</a:t>
            </a:r>
          </a:p>
        </p:txBody>
      </p:sp>
      <p:sp>
        <p:nvSpPr>
          <p:cNvPr name="TextBox 28" id="28"/>
          <p:cNvSpPr txBox="true"/>
          <p:nvPr/>
        </p:nvSpPr>
        <p:spPr>
          <a:xfrm rot="0">
            <a:off x="7134035" y="5549383"/>
            <a:ext cx="4024648" cy="1128395"/>
          </a:xfrm>
          <a:prstGeom prst="rect">
            <a:avLst/>
          </a:prstGeom>
        </p:spPr>
        <p:txBody>
          <a:bodyPr anchor="t" rtlCol="false" tIns="0" lIns="0" bIns="0" rIns="0">
            <a:spAutoFit/>
          </a:bodyPr>
          <a:lstStyle/>
          <a:p>
            <a:pPr algn="ctr">
              <a:lnSpc>
                <a:spcPts val="4479"/>
              </a:lnSpc>
              <a:spcBef>
                <a:spcPct val="0"/>
              </a:spcBef>
            </a:pPr>
            <a:r>
              <a:rPr lang="en-US" sz="3199">
                <a:solidFill>
                  <a:srgbClr val="FFFFFF"/>
                </a:solidFill>
                <a:latin typeface="Poppins Bold"/>
              </a:rPr>
              <a:t>Pengendalian Piutang</a:t>
            </a:r>
          </a:p>
        </p:txBody>
      </p:sp>
      <p:sp>
        <p:nvSpPr>
          <p:cNvPr name="TextBox 29" id="29"/>
          <p:cNvSpPr txBox="true"/>
          <p:nvPr/>
        </p:nvSpPr>
        <p:spPr>
          <a:xfrm rot="0">
            <a:off x="12722388" y="5549383"/>
            <a:ext cx="3954033" cy="1128395"/>
          </a:xfrm>
          <a:prstGeom prst="rect">
            <a:avLst/>
          </a:prstGeom>
        </p:spPr>
        <p:txBody>
          <a:bodyPr anchor="t" rtlCol="false" tIns="0" lIns="0" bIns="0" rIns="0">
            <a:spAutoFit/>
          </a:bodyPr>
          <a:lstStyle/>
          <a:p>
            <a:pPr algn="ctr">
              <a:lnSpc>
                <a:spcPts val="4479"/>
              </a:lnSpc>
              <a:spcBef>
                <a:spcPct val="0"/>
              </a:spcBef>
            </a:pPr>
            <a:r>
              <a:rPr lang="en-US" sz="3199">
                <a:solidFill>
                  <a:srgbClr val="FFFFFF"/>
                </a:solidFill>
                <a:latin typeface="Poppins Bold"/>
              </a:rPr>
              <a:t>Penggunaan Rasio Piutang</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3212291" y="1493943"/>
            <a:ext cx="11344776" cy="1192400"/>
            <a:chOff x="0" y="0"/>
            <a:chExt cx="2987925" cy="314048"/>
          </a:xfrm>
        </p:grpSpPr>
        <p:sp>
          <p:nvSpPr>
            <p:cNvPr name="Freeform 4" id="4"/>
            <p:cNvSpPr/>
            <p:nvPr/>
          </p:nvSpPr>
          <p:spPr>
            <a:xfrm flipH="false" flipV="false" rot="0">
              <a:off x="0" y="0"/>
              <a:ext cx="2987925" cy="314048"/>
            </a:xfrm>
            <a:custGeom>
              <a:avLst/>
              <a:gdLst/>
              <a:ahLst/>
              <a:cxnLst/>
              <a:rect r="r" b="b" t="t" l="l"/>
              <a:pathLst>
                <a:path h="314048" w="2987925">
                  <a:moveTo>
                    <a:pt x="67560" y="0"/>
                  </a:moveTo>
                  <a:lnTo>
                    <a:pt x="2920365" y="0"/>
                  </a:lnTo>
                  <a:cubicBezTo>
                    <a:pt x="2957677" y="0"/>
                    <a:pt x="2987925" y="30248"/>
                    <a:pt x="2987925" y="67560"/>
                  </a:cubicBezTo>
                  <a:lnTo>
                    <a:pt x="2987925" y="246488"/>
                  </a:lnTo>
                  <a:cubicBezTo>
                    <a:pt x="2987925" y="264406"/>
                    <a:pt x="2980807" y="281590"/>
                    <a:pt x="2968137" y="294260"/>
                  </a:cubicBezTo>
                  <a:cubicBezTo>
                    <a:pt x="2955467" y="306930"/>
                    <a:pt x="2938283" y="314048"/>
                    <a:pt x="2920365" y="314048"/>
                  </a:cubicBezTo>
                  <a:lnTo>
                    <a:pt x="67560" y="314048"/>
                  </a:lnTo>
                  <a:cubicBezTo>
                    <a:pt x="30248" y="314048"/>
                    <a:pt x="0" y="283800"/>
                    <a:pt x="0" y="246488"/>
                  </a:cubicBezTo>
                  <a:lnTo>
                    <a:pt x="0" y="67560"/>
                  </a:lnTo>
                  <a:cubicBezTo>
                    <a:pt x="0" y="30248"/>
                    <a:pt x="30248" y="0"/>
                    <a:pt x="67560" y="0"/>
                  </a:cubicBezTo>
                  <a:close/>
                </a:path>
              </a:pathLst>
            </a:custGeom>
            <a:solidFill>
              <a:srgbClr val="12AFE9"/>
            </a:solidFill>
          </p:spPr>
        </p:sp>
        <p:sp>
          <p:nvSpPr>
            <p:cNvPr name="TextBox 5" id="5"/>
            <p:cNvSpPr txBox="true"/>
            <p:nvPr/>
          </p:nvSpPr>
          <p:spPr>
            <a:xfrm>
              <a:off x="0" y="0"/>
              <a:ext cx="812800" cy="812800"/>
            </a:xfrm>
            <a:prstGeom prst="rect">
              <a:avLst/>
            </a:prstGeom>
          </p:spPr>
          <p:txBody>
            <a:bodyPr anchor="ctr" rtlCol="false" tIns="50800" lIns="50800" bIns="50800" rIns="50800"/>
            <a:lstStyle/>
            <a:p>
              <a:pPr algn="ctr">
                <a:lnSpc>
                  <a:spcPts val="3068"/>
                </a:lnSpc>
              </a:pPr>
            </a:p>
          </p:txBody>
        </p:sp>
      </p:grpSp>
      <p:sp>
        <p:nvSpPr>
          <p:cNvPr name="TextBox 6" id="6"/>
          <p:cNvSpPr txBox="true"/>
          <p:nvPr/>
        </p:nvSpPr>
        <p:spPr>
          <a:xfrm rot="0">
            <a:off x="4230361" y="1732365"/>
            <a:ext cx="9489875" cy="791845"/>
          </a:xfrm>
          <a:prstGeom prst="rect">
            <a:avLst/>
          </a:prstGeom>
        </p:spPr>
        <p:txBody>
          <a:bodyPr anchor="t" rtlCol="false" tIns="0" lIns="0" bIns="0" rIns="0">
            <a:spAutoFit/>
          </a:bodyPr>
          <a:lstStyle/>
          <a:p>
            <a:pPr algn="ctr">
              <a:lnSpc>
                <a:spcPts val="6214"/>
              </a:lnSpc>
            </a:pPr>
            <a:r>
              <a:rPr lang="en-US" sz="5499" spc="-164">
                <a:solidFill>
                  <a:srgbClr val="000000"/>
                </a:solidFill>
                <a:latin typeface="TT Backwards Bold"/>
              </a:rPr>
              <a:t>Piutang netto perusahaan adalah sbb:</a:t>
            </a:r>
          </a:p>
        </p:txBody>
      </p:sp>
      <p:sp>
        <p:nvSpPr>
          <p:cNvPr name="Freeform 7" id="7"/>
          <p:cNvSpPr/>
          <p:nvPr/>
        </p:nvSpPr>
        <p:spPr>
          <a:xfrm flipH="false" flipV="true" rot="0">
            <a:off x="-265957" y="-298683"/>
            <a:ext cx="4577835" cy="4987201"/>
          </a:xfrm>
          <a:custGeom>
            <a:avLst/>
            <a:gdLst/>
            <a:ahLst/>
            <a:cxnLst/>
            <a:rect r="r" b="b" t="t" l="l"/>
            <a:pathLst>
              <a:path h="4987201" w="4577835">
                <a:moveTo>
                  <a:pt x="0" y="4987202"/>
                </a:moveTo>
                <a:lnTo>
                  <a:pt x="4577835" y="4987202"/>
                </a:lnTo>
                <a:lnTo>
                  <a:pt x="4577835" y="0"/>
                </a:lnTo>
                <a:lnTo>
                  <a:pt x="0" y="0"/>
                </a:lnTo>
                <a:lnTo>
                  <a:pt x="0" y="498720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true" flipV="true" rot="0">
            <a:off x="14109393" y="-181965"/>
            <a:ext cx="4577835" cy="4987201"/>
          </a:xfrm>
          <a:custGeom>
            <a:avLst/>
            <a:gdLst/>
            <a:ahLst/>
            <a:cxnLst/>
            <a:rect r="r" b="b" t="t" l="l"/>
            <a:pathLst>
              <a:path h="4987201" w="4577835">
                <a:moveTo>
                  <a:pt x="4577835" y="4987201"/>
                </a:moveTo>
                <a:lnTo>
                  <a:pt x="0" y="4987201"/>
                </a:lnTo>
                <a:lnTo>
                  <a:pt x="0" y="0"/>
                </a:lnTo>
                <a:lnTo>
                  <a:pt x="4577835" y="0"/>
                </a:lnTo>
                <a:lnTo>
                  <a:pt x="4577835" y="4987201"/>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2069362" y="2969223"/>
            <a:ext cx="14149275" cy="1836013"/>
          </a:xfrm>
          <a:custGeom>
            <a:avLst/>
            <a:gdLst/>
            <a:ahLst/>
            <a:cxnLst/>
            <a:rect r="r" b="b" t="t" l="l"/>
            <a:pathLst>
              <a:path h="1836013" w="14149275">
                <a:moveTo>
                  <a:pt x="0" y="0"/>
                </a:moveTo>
                <a:lnTo>
                  <a:pt x="14149276" y="0"/>
                </a:lnTo>
                <a:lnTo>
                  <a:pt x="14149276" y="1836013"/>
                </a:lnTo>
                <a:lnTo>
                  <a:pt x="0" y="1836013"/>
                </a:lnTo>
                <a:lnTo>
                  <a:pt x="0" y="0"/>
                </a:lnTo>
                <a:close/>
              </a:path>
            </a:pathLst>
          </a:custGeom>
          <a:blipFill>
            <a:blip r:embed="rId5"/>
            <a:stretch>
              <a:fillRect l="0" t="0" r="0" b="0"/>
            </a:stretch>
          </a:blipFill>
        </p:spPr>
      </p:sp>
      <p:sp>
        <p:nvSpPr>
          <p:cNvPr name="TextBox 10" id="10"/>
          <p:cNvSpPr txBox="true"/>
          <p:nvPr/>
        </p:nvSpPr>
        <p:spPr>
          <a:xfrm rot="0">
            <a:off x="5855898" y="-171450"/>
            <a:ext cx="6709475" cy="1613529"/>
          </a:xfrm>
          <a:prstGeom prst="rect">
            <a:avLst/>
          </a:prstGeom>
        </p:spPr>
        <p:txBody>
          <a:bodyPr anchor="t" rtlCol="false" tIns="0" lIns="0" bIns="0" rIns="0">
            <a:spAutoFit/>
          </a:bodyPr>
          <a:lstStyle/>
          <a:p>
            <a:pPr algn="ctr">
              <a:lnSpc>
                <a:spcPts val="13282"/>
              </a:lnSpc>
            </a:pPr>
            <a:r>
              <a:rPr lang="en-US" sz="9487">
                <a:solidFill>
                  <a:srgbClr val="000000"/>
                </a:solidFill>
                <a:latin typeface="TT Backwards Bold"/>
              </a:rPr>
              <a:t>CONTOH KASUS</a:t>
            </a:r>
          </a:p>
        </p:txBody>
      </p:sp>
      <p:sp>
        <p:nvSpPr>
          <p:cNvPr name="TextBox 11" id="11"/>
          <p:cNvSpPr txBox="true"/>
          <p:nvPr/>
        </p:nvSpPr>
        <p:spPr>
          <a:xfrm rot="0">
            <a:off x="2022961" y="5549383"/>
            <a:ext cx="14195677" cy="2814320"/>
          </a:xfrm>
          <a:prstGeom prst="rect">
            <a:avLst/>
          </a:prstGeom>
        </p:spPr>
        <p:txBody>
          <a:bodyPr anchor="t" rtlCol="false" tIns="0" lIns="0" bIns="0" rIns="0">
            <a:spAutoFit/>
          </a:bodyPr>
          <a:lstStyle/>
          <a:p>
            <a:pPr>
              <a:lnSpc>
                <a:spcPts val="4479"/>
              </a:lnSpc>
            </a:pPr>
            <a:r>
              <a:rPr lang="en-US" sz="3199">
                <a:solidFill>
                  <a:srgbClr val="231F20"/>
                </a:solidFill>
                <a:latin typeface="Poppins Bold"/>
              </a:rPr>
              <a:t>Buatlah skedul pengumpulan piutang untuk perusahaan tersebut jika pola pengumpulan piutang diatur sebagai berikut:</a:t>
            </a:r>
          </a:p>
          <a:p>
            <a:pPr>
              <a:lnSpc>
                <a:spcPts val="4479"/>
              </a:lnSpc>
            </a:pPr>
            <a:r>
              <a:rPr lang="en-US" sz="3199">
                <a:solidFill>
                  <a:srgbClr val="231F20"/>
                </a:solidFill>
                <a:latin typeface="Poppins Bold"/>
              </a:rPr>
              <a:t>a. 50% dibayar dalam waktu 25 hari,</a:t>
            </a:r>
          </a:p>
          <a:p>
            <a:pPr>
              <a:lnSpc>
                <a:spcPts val="4479"/>
              </a:lnSpc>
            </a:pPr>
            <a:r>
              <a:rPr lang="en-US" sz="3199">
                <a:solidFill>
                  <a:srgbClr val="231F20"/>
                </a:solidFill>
                <a:latin typeface="Poppins Bold"/>
              </a:rPr>
              <a:t>b. 30% dibayar satu bulan berikutnya,</a:t>
            </a:r>
          </a:p>
          <a:p>
            <a:pPr>
              <a:lnSpc>
                <a:spcPts val="4479"/>
              </a:lnSpc>
              <a:spcBef>
                <a:spcPct val="0"/>
              </a:spcBef>
            </a:pPr>
            <a:r>
              <a:rPr lang="en-US" sz="3199">
                <a:solidFill>
                  <a:srgbClr val="231F20"/>
                </a:solidFill>
                <a:latin typeface="Poppins Bold"/>
              </a:rPr>
              <a:t>c. 20% dibayar dua bulan berikutnya.</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true" rot="0">
            <a:off x="-265957" y="-298683"/>
            <a:ext cx="4577835" cy="4987201"/>
          </a:xfrm>
          <a:custGeom>
            <a:avLst/>
            <a:gdLst/>
            <a:ahLst/>
            <a:cxnLst/>
            <a:rect r="r" b="b" t="t" l="l"/>
            <a:pathLst>
              <a:path h="4987201" w="4577835">
                <a:moveTo>
                  <a:pt x="0" y="4987202"/>
                </a:moveTo>
                <a:lnTo>
                  <a:pt x="4577835" y="4987202"/>
                </a:lnTo>
                <a:lnTo>
                  <a:pt x="4577835" y="0"/>
                </a:lnTo>
                <a:lnTo>
                  <a:pt x="0" y="0"/>
                </a:lnTo>
                <a:lnTo>
                  <a:pt x="0" y="498720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true" rot="0">
            <a:off x="14109393" y="-181965"/>
            <a:ext cx="4577835" cy="4987201"/>
          </a:xfrm>
          <a:custGeom>
            <a:avLst/>
            <a:gdLst/>
            <a:ahLst/>
            <a:cxnLst/>
            <a:rect r="r" b="b" t="t" l="l"/>
            <a:pathLst>
              <a:path h="4987201" w="4577835">
                <a:moveTo>
                  <a:pt x="4577835" y="4987201"/>
                </a:moveTo>
                <a:lnTo>
                  <a:pt x="0" y="4987201"/>
                </a:lnTo>
                <a:lnTo>
                  <a:pt x="0" y="0"/>
                </a:lnTo>
                <a:lnTo>
                  <a:pt x="4577835" y="0"/>
                </a:lnTo>
                <a:lnTo>
                  <a:pt x="4577835" y="4987201"/>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51094" y="1028700"/>
            <a:ext cx="17785812" cy="7860396"/>
          </a:xfrm>
          <a:custGeom>
            <a:avLst/>
            <a:gdLst/>
            <a:ahLst/>
            <a:cxnLst/>
            <a:rect r="r" b="b" t="t" l="l"/>
            <a:pathLst>
              <a:path h="7860396" w="17785812">
                <a:moveTo>
                  <a:pt x="0" y="0"/>
                </a:moveTo>
                <a:lnTo>
                  <a:pt x="17785812" y="0"/>
                </a:lnTo>
                <a:lnTo>
                  <a:pt x="17785812" y="7860396"/>
                </a:lnTo>
                <a:lnTo>
                  <a:pt x="0" y="7860396"/>
                </a:lnTo>
                <a:lnTo>
                  <a:pt x="0" y="0"/>
                </a:lnTo>
                <a:close/>
              </a:path>
            </a:pathLst>
          </a:custGeom>
          <a:blipFill>
            <a:blip r:embed="rId5"/>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315166" y="-298683"/>
            <a:ext cx="15657669" cy="11594603"/>
          </a:xfrm>
          <a:custGeom>
            <a:avLst/>
            <a:gdLst/>
            <a:ahLst/>
            <a:cxnLst/>
            <a:rect r="r" b="b" t="t" l="l"/>
            <a:pathLst>
              <a:path h="11594603" w="15657669">
                <a:moveTo>
                  <a:pt x="0" y="0"/>
                </a:moveTo>
                <a:lnTo>
                  <a:pt x="15657668" y="0"/>
                </a:lnTo>
                <a:lnTo>
                  <a:pt x="15657668" y="11594603"/>
                </a:lnTo>
                <a:lnTo>
                  <a:pt x="0" y="11594603"/>
                </a:lnTo>
                <a:lnTo>
                  <a:pt x="0" y="0"/>
                </a:lnTo>
                <a:close/>
              </a:path>
            </a:pathLst>
          </a:custGeom>
          <a:blipFill>
            <a:blip r:embed="rId3"/>
            <a:stretch>
              <a:fillRect l="0" t="0" r="0" b="0"/>
            </a:stretch>
          </a:blipFill>
        </p:spPr>
      </p:sp>
      <p:sp>
        <p:nvSpPr>
          <p:cNvPr name="Freeform 4" id="4"/>
          <p:cNvSpPr/>
          <p:nvPr/>
        </p:nvSpPr>
        <p:spPr>
          <a:xfrm flipH="false" flipV="true" rot="0">
            <a:off x="-265957" y="-298683"/>
            <a:ext cx="4577835" cy="4987201"/>
          </a:xfrm>
          <a:custGeom>
            <a:avLst/>
            <a:gdLst/>
            <a:ahLst/>
            <a:cxnLst/>
            <a:rect r="r" b="b" t="t" l="l"/>
            <a:pathLst>
              <a:path h="4987201" w="4577835">
                <a:moveTo>
                  <a:pt x="0" y="4987202"/>
                </a:moveTo>
                <a:lnTo>
                  <a:pt x="4577835" y="4987202"/>
                </a:lnTo>
                <a:lnTo>
                  <a:pt x="4577835" y="0"/>
                </a:lnTo>
                <a:lnTo>
                  <a:pt x="0" y="0"/>
                </a:lnTo>
                <a:lnTo>
                  <a:pt x="0" y="498720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true" rot="0">
            <a:off x="14109393" y="-181965"/>
            <a:ext cx="4577835" cy="4987201"/>
          </a:xfrm>
          <a:custGeom>
            <a:avLst/>
            <a:gdLst/>
            <a:ahLst/>
            <a:cxnLst/>
            <a:rect r="r" b="b" t="t" l="l"/>
            <a:pathLst>
              <a:path h="4987201" w="4577835">
                <a:moveTo>
                  <a:pt x="4577835" y="4987201"/>
                </a:moveTo>
                <a:lnTo>
                  <a:pt x="0" y="4987201"/>
                </a:lnTo>
                <a:lnTo>
                  <a:pt x="0" y="0"/>
                </a:lnTo>
                <a:lnTo>
                  <a:pt x="4577835" y="0"/>
                </a:lnTo>
                <a:lnTo>
                  <a:pt x="4577835" y="4987201"/>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028700" y="4149574"/>
            <a:ext cx="5133946" cy="4464918"/>
            <a:chOff x="0" y="0"/>
            <a:chExt cx="1352150" cy="1175946"/>
          </a:xfrm>
        </p:grpSpPr>
        <p:sp>
          <p:nvSpPr>
            <p:cNvPr name="Freeform 4" id="4"/>
            <p:cNvSpPr/>
            <p:nvPr/>
          </p:nvSpPr>
          <p:spPr>
            <a:xfrm flipH="false" flipV="false" rot="0">
              <a:off x="0" y="0"/>
              <a:ext cx="1352150" cy="1175946"/>
            </a:xfrm>
            <a:custGeom>
              <a:avLst/>
              <a:gdLst/>
              <a:ahLst/>
              <a:cxnLst/>
              <a:rect r="r" b="b" t="t" l="l"/>
              <a:pathLst>
                <a:path h="1175946" w="1352150">
                  <a:moveTo>
                    <a:pt x="122147" y="0"/>
                  </a:moveTo>
                  <a:lnTo>
                    <a:pt x="1230003" y="0"/>
                  </a:lnTo>
                  <a:cubicBezTo>
                    <a:pt x="1262399" y="0"/>
                    <a:pt x="1293467" y="12869"/>
                    <a:pt x="1316374" y="35776"/>
                  </a:cubicBezTo>
                  <a:cubicBezTo>
                    <a:pt x="1339281" y="58683"/>
                    <a:pt x="1352150" y="89752"/>
                    <a:pt x="1352150" y="122147"/>
                  </a:cubicBezTo>
                  <a:lnTo>
                    <a:pt x="1352150" y="1053799"/>
                  </a:lnTo>
                  <a:cubicBezTo>
                    <a:pt x="1352150" y="1086194"/>
                    <a:pt x="1339281" y="1117263"/>
                    <a:pt x="1316374" y="1140170"/>
                  </a:cubicBezTo>
                  <a:cubicBezTo>
                    <a:pt x="1293467" y="1163077"/>
                    <a:pt x="1262399" y="1175946"/>
                    <a:pt x="1230003" y="1175946"/>
                  </a:cubicBezTo>
                  <a:lnTo>
                    <a:pt x="122147" y="1175946"/>
                  </a:lnTo>
                  <a:cubicBezTo>
                    <a:pt x="89752" y="1175946"/>
                    <a:pt x="58683" y="1163077"/>
                    <a:pt x="35776" y="1140170"/>
                  </a:cubicBezTo>
                  <a:cubicBezTo>
                    <a:pt x="12869" y="1117263"/>
                    <a:pt x="0" y="1086194"/>
                    <a:pt x="0" y="1053799"/>
                  </a:cubicBezTo>
                  <a:lnTo>
                    <a:pt x="0" y="122147"/>
                  </a:lnTo>
                  <a:cubicBezTo>
                    <a:pt x="0" y="89752"/>
                    <a:pt x="12869" y="58683"/>
                    <a:pt x="35776" y="35776"/>
                  </a:cubicBezTo>
                  <a:cubicBezTo>
                    <a:pt x="58683" y="12869"/>
                    <a:pt x="89752" y="0"/>
                    <a:pt x="122147" y="0"/>
                  </a:cubicBezTo>
                  <a:close/>
                </a:path>
              </a:pathLst>
            </a:custGeom>
            <a:solidFill>
              <a:srgbClr val="002A66"/>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2132432" y="4161543"/>
            <a:ext cx="5133946" cy="4464918"/>
            <a:chOff x="0" y="0"/>
            <a:chExt cx="1352150" cy="1175946"/>
          </a:xfrm>
        </p:grpSpPr>
        <p:sp>
          <p:nvSpPr>
            <p:cNvPr name="Freeform 7" id="7"/>
            <p:cNvSpPr/>
            <p:nvPr/>
          </p:nvSpPr>
          <p:spPr>
            <a:xfrm flipH="false" flipV="false" rot="0">
              <a:off x="0" y="0"/>
              <a:ext cx="1352150" cy="1175946"/>
            </a:xfrm>
            <a:custGeom>
              <a:avLst/>
              <a:gdLst/>
              <a:ahLst/>
              <a:cxnLst/>
              <a:rect r="r" b="b" t="t" l="l"/>
              <a:pathLst>
                <a:path h="1175946" w="1352150">
                  <a:moveTo>
                    <a:pt x="122147" y="0"/>
                  </a:moveTo>
                  <a:lnTo>
                    <a:pt x="1230003" y="0"/>
                  </a:lnTo>
                  <a:cubicBezTo>
                    <a:pt x="1262399" y="0"/>
                    <a:pt x="1293467" y="12869"/>
                    <a:pt x="1316374" y="35776"/>
                  </a:cubicBezTo>
                  <a:cubicBezTo>
                    <a:pt x="1339281" y="58683"/>
                    <a:pt x="1352150" y="89752"/>
                    <a:pt x="1352150" y="122147"/>
                  </a:cubicBezTo>
                  <a:lnTo>
                    <a:pt x="1352150" y="1053799"/>
                  </a:lnTo>
                  <a:cubicBezTo>
                    <a:pt x="1352150" y="1086194"/>
                    <a:pt x="1339281" y="1117263"/>
                    <a:pt x="1316374" y="1140170"/>
                  </a:cubicBezTo>
                  <a:cubicBezTo>
                    <a:pt x="1293467" y="1163077"/>
                    <a:pt x="1262399" y="1175946"/>
                    <a:pt x="1230003" y="1175946"/>
                  </a:cubicBezTo>
                  <a:lnTo>
                    <a:pt x="122147" y="1175946"/>
                  </a:lnTo>
                  <a:cubicBezTo>
                    <a:pt x="89752" y="1175946"/>
                    <a:pt x="58683" y="1163077"/>
                    <a:pt x="35776" y="1140170"/>
                  </a:cubicBezTo>
                  <a:cubicBezTo>
                    <a:pt x="12869" y="1117263"/>
                    <a:pt x="0" y="1086194"/>
                    <a:pt x="0" y="1053799"/>
                  </a:cubicBezTo>
                  <a:lnTo>
                    <a:pt x="0" y="122147"/>
                  </a:lnTo>
                  <a:cubicBezTo>
                    <a:pt x="0" y="89752"/>
                    <a:pt x="12869" y="58683"/>
                    <a:pt x="35776" y="35776"/>
                  </a:cubicBezTo>
                  <a:cubicBezTo>
                    <a:pt x="58683" y="12869"/>
                    <a:pt x="89752" y="0"/>
                    <a:pt x="122147" y="0"/>
                  </a:cubicBezTo>
                  <a:close/>
                </a:path>
              </a:pathLst>
            </a:custGeom>
            <a:solidFill>
              <a:srgbClr val="002A66"/>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6579386" y="4161543"/>
            <a:ext cx="5133946" cy="4464918"/>
            <a:chOff x="0" y="0"/>
            <a:chExt cx="1352150" cy="1175946"/>
          </a:xfrm>
        </p:grpSpPr>
        <p:sp>
          <p:nvSpPr>
            <p:cNvPr name="Freeform 10" id="10"/>
            <p:cNvSpPr/>
            <p:nvPr/>
          </p:nvSpPr>
          <p:spPr>
            <a:xfrm flipH="false" flipV="false" rot="0">
              <a:off x="0" y="0"/>
              <a:ext cx="1352150" cy="1175946"/>
            </a:xfrm>
            <a:custGeom>
              <a:avLst/>
              <a:gdLst/>
              <a:ahLst/>
              <a:cxnLst/>
              <a:rect r="r" b="b" t="t" l="l"/>
              <a:pathLst>
                <a:path h="1175946" w="1352150">
                  <a:moveTo>
                    <a:pt x="122147" y="0"/>
                  </a:moveTo>
                  <a:lnTo>
                    <a:pt x="1230003" y="0"/>
                  </a:lnTo>
                  <a:cubicBezTo>
                    <a:pt x="1262399" y="0"/>
                    <a:pt x="1293467" y="12869"/>
                    <a:pt x="1316374" y="35776"/>
                  </a:cubicBezTo>
                  <a:cubicBezTo>
                    <a:pt x="1339281" y="58683"/>
                    <a:pt x="1352150" y="89752"/>
                    <a:pt x="1352150" y="122147"/>
                  </a:cubicBezTo>
                  <a:lnTo>
                    <a:pt x="1352150" y="1053799"/>
                  </a:lnTo>
                  <a:cubicBezTo>
                    <a:pt x="1352150" y="1086194"/>
                    <a:pt x="1339281" y="1117263"/>
                    <a:pt x="1316374" y="1140170"/>
                  </a:cubicBezTo>
                  <a:cubicBezTo>
                    <a:pt x="1293467" y="1163077"/>
                    <a:pt x="1262399" y="1175946"/>
                    <a:pt x="1230003" y="1175946"/>
                  </a:cubicBezTo>
                  <a:lnTo>
                    <a:pt x="122147" y="1175946"/>
                  </a:lnTo>
                  <a:cubicBezTo>
                    <a:pt x="89752" y="1175946"/>
                    <a:pt x="58683" y="1163077"/>
                    <a:pt x="35776" y="1140170"/>
                  </a:cubicBezTo>
                  <a:cubicBezTo>
                    <a:pt x="12869" y="1117263"/>
                    <a:pt x="0" y="1086194"/>
                    <a:pt x="0" y="1053799"/>
                  </a:cubicBezTo>
                  <a:lnTo>
                    <a:pt x="0" y="122147"/>
                  </a:lnTo>
                  <a:cubicBezTo>
                    <a:pt x="0" y="89752"/>
                    <a:pt x="12869" y="58683"/>
                    <a:pt x="35776" y="35776"/>
                  </a:cubicBezTo>
                  <a:cubicBezTo>
                    <a:pt x="58683" y="12869"/>
                    <a:pt x="89752" y="0"/>
                    <a:pt x="122147" y="0"/>
                  </a:cubicBezTo>
                  <a:close/>
                </a:path>
              </a:pathLst>
            </a:custGeom>
            <a:solidFill>
              <a:srgbClr val="002A66"/>
            </a:solidFill>
          </p:spPr>
        </p:sp>
        <p:sp>
          <p:nvSpPr>
            <p:cNvPr name="TextBox 11" id="11"/>
            <p:cNvSpPr txBox="true"/>
            <p:nvPr/>
          </p:nvSpPr>
          <p:spPr>
            <a:xfrm>
              <a:off x="0" y="-57150"/>
              <a:ext cx="812800" cy="86995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2606455" y="3160356"/>
            <a:ext cx="1978436" cy="197843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14" id="14"/>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grpSp>
        <p:nvGrpSpPr>
          <p:cNvPr name="Group 15" id="15"/>
          <p:cNvGrpSpPr/>
          <p:nvPr/>
        </p:nvGrpSpPr>
        <p:grpSpPr>
          <a:xfrm rot="0">
            <a:off x="13710187" y="3087889"/>
            <a:ext cx="1978436" cy="1978436"/>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17" id="17"/>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sp>
        <p:nvSpPr>
          <p:cNvPr name="Freeform 18" id="18"/>
          <p:cNvSpPr/>
          <p:nvPr/>
        </p:nvSpPr>
        <p:spPr>
          <a:xfrm flipH="false" flipV="false" rot="0">
            <a:off x="2940011" y="3493912"/>
            <a:ext cx="1311324" cy="1311324"/>
          </a:xfrm>
          <a:custGeom>
            <a:avLst/>
            <a:gdLst/>
            <a:ahLst/>
            <a:cxnLst/>
            <a:rect r="r" b="b" t="t" l="l"/>
            <a:pathLst>
              <a:path h="1311324" w="1311324">
                <a:moveTo>
                  <a:pt x="0" y="0"/>
                </a:moveTo>
                <a:lnTo>
                  <a:pt x="1311324" y="0"/>
                </a:lnTo>
                <a:lnTo>
                  <a:pt x="1311324" y="1311324"/>
                </a:lnTo>
                <a:lnTo>
                  <a:pt x="0" y="13113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9" id="19"/>
          <p:cNvGrpSpPr/>
          <p:nvPr/>
        </p:nvGrpSpPr>
        <p:grpSpPr>
          <a:xfrm rot="0">
            <a:off x="8157141" y="3172325"/>
            <a:ext cx="1978436" cy="1978436"/>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21" id="21"/>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sp>
        <p:nvSpPr>
          <p:cNvPr name="Freeform 22" id="22"/>
          <p:cNvSpPr/>
          <p:nvPr/>
        </p:nvSpPr>
        <p:spPr>
          <a:xfrm flipH="false" flipV="false" rot="0">
            <a:off x="8536576" y="3561738"/>
            <a:ext cx="1219566" cy="1199609"/>
          </a:xfrm>
          <a:custGeom>
            <a:avLst/>
            <a:gdLst/>
            <a:ahLst/>
            <a:cxnLst/>
            <a:rect r="r" b="b" t="t" l="l"/>
            <a:pathLst>
              <a:path h="1199609" w="1219566">
                <a:moveTo>
                  <a:pt x="0" y="0"/>
                </a:moveTo>
                <a:lnTo>
                  <a:pt x="1219566" y="0"/>
                </a:lnTo>
                <a:lnTo>
                  <a:pt x="1219566" y="1199609"/>
                </a:lnTo>
                <a:lnTo>
                  <a:pt x="0" y="119960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14109393" y="3465696"/>
            <a:ext cx="1180024" cy="1222823"/>
          </a:xfrm>
          <a:custGeom>
            <a:avLst/>
            <a:gdLst/>
            <a:ahLst/>
            <a:cxnLst/>
            <a:rect r="r" b="b" t="t" l="l"/>
            <a:pathLst>
              <a:path h="1222823" w="1180024">
                <a:moveTo>
                  <a:pt x="0" y="0"/>
                </a:moveTo>
                <a:lnTo>
                  <a:pt x="1180024" y="0"/>
                </a:lnTo>
                <a:lnTo>
                  <a:pt x="1180024" y="1222823"/>
                </a:lnTo>
                <a:lnTo>
                  <a:pt x="0" y="12228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4" id="24"/>
          <p:cNvSpPr/>
          <p:nvPr/>
        </p:nvSpPr>
        <p:spPr>
          <a:xfrm flipH="false" flipV="true" rot="0">
            <a:off x="-265957" y="-298683"/>
            <a:ext cx="4577835" cy="4987201"/>
          </a:xfrm>
          <a:custGeom>
            <a:avLst/>
            <a:gdLst/>
            <a:ahLst/>
            <a:cxnLst/>
            <a:rect r="r" b="b" t="t" l="l"/>
            <a:pathLst>
              <a:path h="4987201" w="4577835">
                <a:moveTo>
                  <a:pt x="0" y="4987202"/>
                </a:moveTo>
                <a:lnTo>
                  <a:pt x="4577835" y="4987202"/>
                </a:lnTo>
                <a:lnTo>
                  <a:pt x="4577835" y="0"/>
                </a:lnTo>
                <a:lnTo>
                  <a:pt x="0" y="0"/>
                </a:lnTo>
                <a:lnTo>
                  <a:pt x="0" y="4987202"/>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5" id="25"/>
          <p:cNvSpPr/>
          <p:nvPr/>
        </p:nvSpPr>
        <p:spPr>
          <a:xfrm flipH="true" flipV="true" rot="0">
            <a:off x="14109393" y="-181965"/>
            <a:ext cx="4577835" cy="4987201"/>
          </a:xfrm>
          <a:custGeom>
            <a:avLst/>
            <a:gdLst/>
            <a:ahLst/>
            <a:cxnLst/>
            <a:rect r="r" b="b" t="t" l="l"/>
            <a:pathLst>
              <a:path h="4987201" w="4577835">
                <a:moveTo>
                  <a:pt x="4577835" y="4987201"/>
                </a:moveTo>
                <a:lnTo>
                  <a:pt x="0" y="4987201"/>
                </a:lnTo>
                <a:lnTo>
                  <a:pt x="0" y="0"/>
                </a:lnTo>
                <a:lnTo>
                  <a:pt x="4577835" y="0"/>
                </a:lnTo>
                <a:lnTo>
                  <a:pt x="4577835" y="4987201"/>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6" id="26"/>
          <p:cNvSpPr txBox="true"/>
          <p:nvPr/>
        </p:nvSpPr>
        <p:spPr>
          <a:xfrm rot="0">
            <a:off x="5168385" y="1323586"/>
            <a:ext cx="7951230" cy="1184275"/>
          </a:xfrm>
          <a:prstGeom prst="rect">
            <a:avLst/>
          </a:prstGeom>
        </p:spPr>
        <p:txBody>
          <a:bodyPr anchor="t" rtlCol="false" tIns="0" lIns="0" bIns="0" rIns="0">
            <a:spAutoFit/>
          </a:bodyPr>
          <a:lstStyle/>
          <a:p>
            <a:pPr algn="ctr">
              <a:lnSpc>
                <a:spcPts val="9200"/>
              </a:lnSpc>
            </a:pPr>
            <a:r>
              <a:rPr lang="en-US" sz="8000" spc="-240">
                <a:solidFill>
                  <a:srgbClr val="000000"/>
                </a:solidFill>
                <a:latin typeface="TT Backwards Bold"/>
              </a:rPr>
              <a:t>Pengendalian Piutang</a:t>
            </a:r>
          </a:p>
        </p:txBody>
      </p:sp>
      <p:sp>
        <p:nvSpPr>
          <p:cNvPr name="TextBox 27" id="27"/>
          <p:cNvSpPr txBox="true"/>
          <p:nvPr/>
        </p:nvSpPr>
        <p:spPr>
          <a:xfrm rot="0">
            <a:off x="1167768" y="5068688"/>
            <a:ext cx="4775652" cy="566420"/>
          </a:xfrm>
          <a:prstGeom prst="rect">
            <a:avLst/>
          </a:prstGeom>
        </p:spPr>
        <p:txBody>
          <a:bodyPr anchor="t" rtlCol="false" tIns="0" lIns="0" bIns="0" rIns="0">
            <a:spAutoFit/>
          </a:bodyPr>
          <a:lstStyle/>
          <a:p>
            <a:pPr algn="ctr">
              <a:lnSpc>
                <a:spcPts val="4479"/>
              </a:lnSpc>
              <a:spcBef>
                <a:spcPct val="0"/>
              </a:spcBef>
            </a:pPr>
            <a:r>
              <a:rPr lang="en-US" sz="3199">
                <a:solidFill>
                  <a:srgbClr val="FFFFFF"/>
                </a:solidFill>
                <a:latin typeface="Poppins Bold"/>
              </a:rPr>
              <a:t>Kebijaksanaan Kredit</a:t>
            </a:r>
          </a:p>
        </p:txBody>
      </p:sp>
      <p:sp>
        <p:nvSpPr>
          <p:cNvPr name="TextBox 28" id="28"/>
          <p:cNvSpPr txBox="true"/>
          <p:nvPr/>
        </p:nvSpPr>
        <p:spPr>
          <a:xfrm rot="0">
            <a:off x="7135215" y="5068688"/>
            <a:ext cx="4024648" cy="566420"/>
          </a:xfrm>
          <a:prstGeom prst="rect">
            <a:avLst/>
          </a:prstGeom>
        </p:spPr>
        <p:txBody>
          <a:bodyPr anchor="t" rtlCol="false" tIns="0" lIns="0" bIns="0" rIns="0">
            <a:spAutoFit/>
          </a:bodyPr>
          <a:lstStyle/>
          <a:p>
            <a:pPr algn="ctr">
              <a:lnSpc>
                <a:spcPts val="4479"/>
              </a:lnSpc>
              <a:spcBef>
                <a:spcPct val="0"/>
              </a:spcBef>
            </a:pPr>
            <a:r>
              <a:rPr lang="en-US" sz="3199">
                <a:solidFill>
                  <a:srgbClr val="FFFFFF"/>
                </a:solidFill>
                <a:latin typeface="Poppins Bold"/>
              </a:rPr>
              <a:t>Persyaratan Kredit</a:t>
            </a:r>
          </a:p>
        </p:txBody>
      </p:sp>
      <p:sp>
        <p:nvSpPr>
          <p:cNvPr name="TextBox 29" id="29"/>
          <p:cNvSpPr txBox="true"/>
          <p:nvPr/>
        </p:nvSpPr>
        <p:spPr>
          <a:xfrm rot="0">
            <a:off x="11973178" y="4957551"/>
            <a:ext cx="5293200" cy="1128395"/>
          </a:xfrm>
          <a:prstGeom prst="rect">
            <a:avLst/>
          </a:prstGeom>
        </p:spPr>
        <p:txBody>
          <a:bodyPr anchor="t" rtlCol="false" tIns="0" lIns="0" bIns="0" rIns="0">
            <a:spAutoFit/>
          </a:bodyPr>
          <a:lstStyle/>
          <a:p>
            <a:pPr algn="ctr">
              <a:lnSpc>
                <a:spcPts val="4479"/>
              </a:lnSpc>
              <a:spcBef>
                <a:spcPct val="0"/>
              </a:spcBef>
            </a:pPr>
            <a:r>
              <a:rPr lang="en-US" sz="3199">
                <a:solidFill>
                  <a:srgbClr val="FFFFFF"/>
                </a:solidFill>
                <a:latin typeface="Poppins Bold"/>
              </a:rPr>
              <a:t>Teknik Pengumpulan Piutang</a:t>
            </a:r>
          </a:p>
        </p:txBody>
      </p:sp>
      <p:sp>
        <p:nvSpPr>
          <p:cNvPr name="TextBox 30" id="30"/>
          <p:cNvSpPr txBox="true"/>
          <p:nvPr/>
        </p:nvSpPr>
        <p:spPr>
          <a:xfrm rot="0">
            <a:off x="1247926" y="5733437"/>
            <a:ext cx="4695494" cy="2190750"/>
          </a:xfrm>
          <a:prstGeom prst="rect">
            <a:avLst/>
          </a:prstGeom>
        </p:spPr>
        <p:txBody>
          <a:bodyPr anchor="t" rtlCol="false" tIns="0" lIns="0" bIns="0" rIns="0">
            <a:spAutoFit/>
          </a:bodyPr>
          <a:lstStyle/>
          <a:p>
            <a:pPr algn="just">
              <a:lnSpc>
                <a:spcPts val="2879"/>
              </a:lnSpc>
            </a:pPr>
            <a:r>
              <a:rPr lang="en-US" sz="2399">
                <a:solidFill>
                  <a:srgbClr val="FFFFFF"/>
                </a:solidFill>
                <a:latin typeface="Poppins"/>
              </a:rPr>
              <a:t>Pedoman yang digunakan untuk mengetahui layak atau tidak diberikan kredit pada pelanggan:</a:t>
            </a:r>
          </a:p>
          <a:p>
            <a:pPr algn="just">
              <a:lnSpc>
                <a:spcPts val="2879"/>
              </a:lnSpc>
            </a:pPr>
            <a:r>
              <a:rPr lang="en-US" sz="2399">
                <a:solidFill>
                  <a:srgbClr val="FFFFFF"/>
                </a:solidFill>
                <a:latin typeface="Poppins"/>
              </a:rPr>
              <a:t>a. Standar kredit</a:t>
            </a:r>
          </a:p>
          <a:p>
            <a:pPr algn="just">
              <a:lnSpc>
                <a:spcPts val="2879"/>
              </a:lnSpc>
            </a:pPr>
            <a:r>
              <a:rPr lang="en-US" sz="2399">
                <a:solidFill>
                  <a:srgbClr val="FFFFFF"/>
                </a:solidFill>
                <a:latin typeface="Poppins"/>
              </a:rPr>
              <a:t>b. Analisa kredit</a:t>
            </a:r>
          </a:p>
        </p:txBody>
      </p:sp>
      <p:sp>
        <p:nvSpPr>
          <p:cNvPr name="TextBox 31" id="31"/>
          <p:cNvSpPr txBox="true"/>
          <p:nvPr/>
        </p:nvSpPr>
        <p:spPr>
          <a:xfrm rot="0">
            <a:off x="6799792" y="5733437"/>
            <a:ext cx="4695494" cy="2552700"/>
          </a:xfrm>
          <a:prstGeom prst="rect">
            <a:avLst/>
          </a:prstGeom>
        </p:spPr>
        <p:txBody>
          <a:bodyPr anchor="t" rtlCol="false" tIns="0" lIns="0" bIns="0" rIns="0">
            <a:spAutoFit/>
          </a:bodyPr>
          <a:lstStyle/>
          <a:p>
            <a:pPr algn="just">
              <a:lnSpc>
                <a:spcPts val="2879"/>
              </a:lnSpc>
            </a:pPr>
            <a:r>
              <a:rPr lang="en-US" sz="2399">
                <a:solidFill>
                  <a:srgbClr val="FFFFFF"/>
                </a:solidFill>
                <a:latin typeface="Poppins"/>
              </a:rPr>
              <a:t>Merupakan termin pembayaran yang disyaratkan pada pelanggan yang membeli secara kredit, terdiri atas:</a:t>
            </a:r>
          </a:p>
          <a:p>
            <a:pPr algn="just">
              <a:lnSpc>
                <a:spcPts val="2879"/>
              </a:lnSpc>
            </a:pPr>
            <a:r>
              <a:rPr lang="en-US" sz="2399">
                <a:solidFill>
                  <a:srgbClr val="FFFFFF"/>
                </a:solidFill>
                <a:latin typeface="Poppins"/>
              </a:rPr>
              <a:t>a. Potongan tunai</a:t>
            </a:r>
          </a:p>
          <a:p>
            <a:pPr algn="just">
              <a:lnSpc>
                <a:spcPts val="2879"/>
              </a:lnSpc>
            </a:pPr>
            <a:r>
              <a:rPr lang="en-US" sz="2399">
                <a:solidFill>
                  <a:srgbClr val="FFFFFF"/>
                </a:solidFill>
                <a:latin typeface="Poppins"/>
              </a:rPr>
              <a:t>b. Discount period</a:t>
            </a:r>
          </a:p>
        </p:txBody>
      </p:sp>
      <p:sp>
        <p:nvSpPr>
          <p:cNvPr name="TextBox 32" id="32"/>
          <p:cNvSpPr txBox="true"/>
          <p:nvPr/>
        </p:nvSpPr>
        <p:spPr>
          <a:xfrm rot="0">
            <a:off x="12351658" y="6066897"/>
            <a:ext cx="4695494" cy="742950"/>
          </a:xfrm>
          <a:prstGeom prst="rect">
            <a:avLst/>
          </a:prstGeom>
        </p:spPr>
        <p:txBody>
          <a:bodyPr anchor="t" rtlCol="false" tIns="0" lIns="0" bIns="0" rIns="0">
            <a:spAutoFit/>
          </a:bodyPr>
          <a:lstStyle/>
          <a:p>
            <a:pPr algn="just">
              <a:lnSpc>
                <a:spcPts val="2879"/>
              </a:lnSpc>
            </a:pPr>
            <a:r>
              <a:rPr lang="en-US" sz="2399">
                <a:solidFill>
                  <a:srgbClr val="FFFFFF"/>
                </a:solidFill>
                <a:latin typeface="Poppins"/>
              </a:rPr>
              <a:t>Kegiatan pengumpulan piutang oleh perusahaan.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true" rot="-5400000">
            <a:off x="9176496" y="2508038"/>
            <a:ext cx="10560161" cy="5544085"/>
          </a:xfrm>
          <a:custGeom>
            <a:avLst/>
            <a:gdLst/>
            <a:ahLst/>
            <a:cxnLst/>
            <a:rect r="r" b="b" t="t" l="l"/>
            <a:pathLst>
              <a:path h="5544085" w="10560161">
                <a:moveTo>
                  <a:pt x="0" y="5544085"/>
                </a:moveTo>
                <a:lnTo>
                  <a:pt x="10560161" y="5544085"/>
                </a:lnTo>
                <a:lnTo>
                  <a:pt x="10560161" y="0"/>
                </a:lnTo>
                <a:lnTo>
                  <a:pt x="0" y="0"/>
                </a:lnTo>
                <a:lnTo>
                  <a:pt x="0" y="554408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87697" y="-516710"/>
            <a:ext cx="12383527" cy="11076872"/>
          </a:xfrm>
          <a:custGeom>
            <a:avLst/>
            <a:gdLst/>
            <a:ahLst/>
            <a:cxnLst/>
            <a:rect r="r" b="b" t="t" l="l"/>
            <a:pathLst>
              <a:path h="11076872" w="12383527">
                <a:moveTo>
                  <a:pt x="0" y="0"/>
                </a:moveTo>
                <a:lnTo>
                  <a:pt x="12383527" y="0"/>
                </a:lnTo>
                <a:lnTo>
                  <a:pt x="12383527" y="11076871"/>
                </a:lnTo>
                <a:lnTo>
                  <a:pt x="0" y="11076871"/>
                </a:lnTo>
                <a:lnTo>
                  <a:pt x="0" y="0"/>
                </a:lnTo>
                <a:close/>
              </a:path>
            </a:pathLst>
          </a:custGeom>
          <a:blipFill>
            <a:blip r:embed="rId5"/>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514350" y="4509986"/>
            <a:ext cx="9658350" cy="4748314"/>
            <a:chOff x="0" y="0"/>
            <a:chExt cx="2543763" cy="1250585"/>
          </a:xfrm>
        </p:grpSpPr>
        <p:sp>
          <p:nvSpPr>
            <p:cNvPr name="Freeform 4" id="4"/>
            <p:cNvSpPr/>
            <p:nvPr/>
          </p:nvSpPr>
          <p:spPr>
            <a:xfrm flipH="false" flipV="false" rot="0">
              <a:off x="0" y="0"/>
              <a:ext cx="2543763" cy="1250585"/>
            </a:xfrm>
            <a:custGeom>
              <a:avLst/>
              <a:gdLst/>
              <a:ahLst/>
              <a:cxnLst/>
              <a:rect r="r" b="b" t="t" l="l"/>
              <a:pathLst>
                <a:path h="1250585" w="2543763">
                  <a:moveTo>
                    <a:pt x="0" y="0"/>
                  </a:moveTo>
                  <a:lnTo>
                    <a:pt x="2543763" y="0"/>
                  </a:lnTo>
                  <a:lnTo>
                    <a:pt x="2543763" y="1250585"/>
                  </a:lnTo>
                  <a:lnTo>
                    <a:pt x="0" y="1250585"/>
                  </a:lnTo>
                  <a:close/>
                </a:path>
              </a:pathLst>
            </a:custGeom>
            <a:solidFill>
              <a:srgbClr val="002A66"/>
            </a:solidFill>
          </p:spPr>
        </p:sp>
        <p:sp>
          <p:nvSpPr>
            <p:cNvPr name="TextBox 5" id="5"/>
            <p:cNvSpPr txBox="true"/>
            <p:nvPr/>
          </p:nvSpPr>
          <p:spPr>
            <a:xfrm>
              <a:off x="0" y="0"/>
              <a:ext cx="812800" cy="812800"/>
            </a:xfrm>
            <a:prstGeom prst="rect">
              <a:avLst/>
            </a:prstGeom>
          </p:spPr>
          <p:txBody>
            <a:bodyPr anchor="ctr" rtlCol="false" tIns="50800" lIns="50800" bIns="50800" rIns="50800"/>
            <a:lstStyle/>
            <a:p>
              <a:pPr algn="ctr">
                <a:lnSpc>
                  <a:spcPts val="3068"/>
                </a:lnSpc>
              </a:pPr>
            </a:p>
          </p:txBody>
        </p:sp>
      </p:grpSp>
      <p:grpSp>
        <p:nvGrpSpPr>
          <p:cNvPr name="Group 6" id="6"/>
          <p:cNvGrpSpPr/>
          <p:nvPr/>
        </p:nvGrpSpPr>
        <p:grpSpPr>
          <a:xfrm rot="0">
            <a:off x="9144000" y="4509986"/>
            <a:ext cx="9658350" cy="4748314"/>
            <a:chOff x="0" y="0"/>
            <a:chExt cx="2543763" cy="1250585"/>
          </a:xfrm>
        </p:grpSpPr>
        <p:sp>
          <p:nvSpPr>
            <p:cNvPr name="Freeform 7" id="7"/>
            <p:cNvSpPr/>
            <p:nvPr/>
          </p:nvSpPr>
          <p:spPr>
            <a:xfrm flipH="false" flipV="false" rot="0">
              <a:off x="0" y="0"/>
              <a:ext cx="2543763" cy="1250585"/>
            </a:xfrm>
            <a:custGeom>
              <a:avLst/>
              <a:gdLst/>
              <a:ahLst/>
              <a:cxnLst/>
              <a:rect r="r" b="b" t="t" l="l"/>
              <a:pathLst>
                <a:path h="1250585" w="2543763">
                  <a:moveTo>
                    <a:pt x="0" y="0"/>
                  </a:moveTo>
                  <a:lnTo>
                    <a:pt x="2543763" y="0"/>
                  </a:lnTo>
                  <a:lnTo>
                    <a:pt x="2543763" y="1250585"/>
                  </a:lnTo>
                  <a:lnTo>
                    <a:pt x="0" y="1250585"/>
                  </a:lnTo>
                  <a:close/>
                </a:path>
              </a:pathLst>
            </a:custGeom>
            <a:solidFill>
              <a:srgbClr val="12AFE9"/>
            </a:solidFill>
          </p:spPr>
        </p:sp>
        <p:sp>
          <p:nvSpPr>
            <p:cNvPr name="TextBox 8" id="8"/>
            <p:cNvSpPr txBox="true"/>
            <p:nvPr/>
          </p:nvSpPr>
          <p:spPr>
            <a:xfrm>
              <a:off x="0" y="0"/>
              <a:ext cx="812800" cy="812800"/>
            </a:xfrm>
            <a:prstGeom prst="rect">
              <a:avLst/>
            </a:prstGeom>
          </p:spPr>
          <p:txBody>
            <a:bodyPr anchor="ctr" rtlCol="false" tIns="50800" lIns="50800" bIns="50800" rIns="50800"/>
            <a:lstStyle/>
            <a:p>
              <a:pPr algn="ctr">
                <a:lnSpc>
                  <a:spcPts val="3068"/>
                </a:lnSpc>
              </a:pPr>
            </a:p>
          </p:txBody>
        </p:sp>
      </p:grpSp>
      <p:grpSp>
        <p:nvGrpSpPr>
          <p:cNvPr name="Group 9" id="9"/>
          <p:cNvGrpSpPr/>
          <p:nvPr/>
        </p:nvGrpSpPr>
        <p:grpSpPr>
          <a:xfrm rot="0">
            <a:off x="1220597" y="3336118"/>
            <a:ext cx="7257419" cy="1192400"/>
            <a:chOff x="0" y="0"/>
            <a:chExt cx="1911419" cy="314048"/>
          </a:xfrm>
        </p:grpSpPr>
        <p:sp>
          <p:nvSpPr>
            <p:cNvPr name="Freeform 10" id="10"/>
            <p:cNvSpPr/>
            <p:nvPr/>
          </p:nvSpPr>
          <p:spPr>
            <a:xfrm flipH="false" flipV="false" rot="0">
              <a:off x="0" y="0"/>
              <a:ext cx="1911419" cy="314048"/>
            </a:xfrm>
            <a:custGeom>
              <a:avLst/>
              <a:gdLst/>
              <a:ahLst/>
              <a:cxnLst/>
              <a:rect r="r" b="b" t="t" l="l"/>
              <a:pathLst>
                <a:path h="314048" w="1911419">
                  <a:moveTo>
                    <a:pt x="105609" y="0"/>
                  </a:moveTo>
                  <a:lnTo>
                    <a:pt x="1805810" y="0"/>
                  </a:lnTo>
                  <a:cubicBezTo>
                    <a:pt x="1833819" y="0"/>
                    <a:pt x="1860681" y="11127"/>
                    <a:pt x="1880487" y="30932"/>
                  </a:cubicBezTo>
                  <a:cubicBezTo>
                    <a:pt x="1900292" y="50738"/>
                    <a:pt x="1911419" y="77600"/>
                    <a:pt x="1911419" y="105609"/>
                  </a:cubicBezTo>
                  <a:lnTo>
                    <a:pt x="1911419" y="208439"/>
                  </a:lnTo>
                  <a:cubicBezTo>
                    <a:pt x="1911419" y="236448"/>
                    <a:pt x="1900292" y="263310"/>
                    <a:pt x="1880487" y="283116"/>
                  </a:cubicBezTo>
                  <a:cubicBezTo>
                    <a:pt x="1860681" y="302921"/>
                    <a:pt x="1833819" y="314048"/>
                    <a:pt x="1805810" y="314048"/>
                  </a:cubicBezTo>
                  <a:lnTo>
                    <a:pt x="105609" y="314048"/>
                  </a:lnTo>
                  <a:cubicBezTo>
                    <a:pt x="47283" y="314048"/>
                    <a:pt x="0" y="266765"/>
                    <a:pt x="0" y="208439"/>
                  </a:cubicBezTo>
                  <a:lnTo>
                    <a:pt x="0" y="105609"/>
                  </a:lnTo>
                  <a:cubicBezTo>
                    <a:pt x="0" y="77600"/>
                    <a:pt x="11127" y="50738"/>
                    <a:pt x="30932" y="30932"/>
                  </a:cubicBezTo>
                  <a:cubicBezTo>
                    <a:pt x="50738" y="11127"/>
                    <a:pt x="77600" y="0"/>
                    <a:pt x="105609" y="0"/>
                  </a:cubicBezTo>
                  <a:close/>
                </a:path>
              </a:pathLst>
            </a:custGeom>
            <a:solidFill>
              <a:srgbClr val="12AFE9"/>
            </a:solidFill>
          </p:spPr>
        </p:sp>
        <p:sp>
          <p:nvSpPr>
            <p:cNvPr name="TextBox 11" id="11"/>
            <p:cNvSpPr txBox="true"/>
            <p:nvPr/>
          </p:nvSpPr>
          <p:spPr>
            <a:xfrm>
              <a:off x="0" y="0"/>
              <a:ext cx="812800" cy="812800"/>
            </a:xfrm>
            <a:prstGeom prst="rect">
              <a:avLst/>
            </a:prstGeom>
          </p:spPr>
          <p:txBody>
            <a:bodyPr anchor="ctr" rtlCol="false" tIns="50800" lIns="50800" bIns="50800" rIns="50800"/>
            <a:lstStyle/>
            <a:p>
              <a:pPr algn="ctr">
                <a:lnSpc>
                  <a:spcPts val="3068"/>
                </a:lnSpc>
              </a:pPr>
            </a:p>
          </p:txBody>
        </p:sp>
      </p:grpSp>
      <p:grpSp>
        <p:nvGrpSpPr>
          <p:cNvPr name="Group 12" id="12"/>
          <p:cNvGrpSpPr/>
          <p:nvPr/>
        </p:nvGrpSpPr>
        <p:grpSpPr>
          <a:xfrm rot="0">
            <a:off x="9886573" y="3336118"/>
            <a:ext cx="7257419" cy="1192400"/>
            <a:chOff x="0" y="0"/>
            <a:chExt cx="1911419" cy="314048"/>
          </a:xfrm>
        </p:grpSpPr>
        <p:sp>
          <p:nvSpPr>
            <p:cNvPr name="Freeform 13" id="13"/>
            <p:cNvSpPr/>
            <p:nvPr/>
          </p:nvSpPr>
          <p:spPr>
            <a:xfrm flipH="false" flipV="false" rot="0">
              <a:off x="0" y="0"/>
              <a:ext cx="1911419" cy="314048"/>
            </a:xfrm>
            <a:custGeom>
              <a:avLst/>
              <a:gdLst/>
              <a:ahLst/>
              <a:cxnLst/>
              <a:rect r="r" b="b" t="t" l="l"/>
              <a:pathLst>
                <a:path h="314048" w="1911419">
                  <a:moveTo>
                    <a:pt x="105609" y="0"/>
                  </a:moveTo>
                  <a:lnTo>
                    <a:pt x="1805810" y="0"/>
                  </a:lnTo>
                  <a:cubicBezTo>
                    <a:pt x="1833819" y="0"/>
                    <a:pt x="1860681" y="11127"/>
                    <a:pt x="1880487" y="30932"/>
                  </a:cubicBezTo>
                  <a:cubicBezTo>
                    <a:pt x="1900292" y="50738"/>
                    <a:pt x="1911419" y="77600"/>
                    <a:pt x="1911419" y="105609"/>
                  </a:cubicBezTo>
                  <a:lnTo>
                    <a:pt x="1911419" y="208439"/>
                  </a:lnTo>
                  <a:cubicBezTo>
                    <a:pt x="1911419" y="236448"/>
                    <a:pt x="1900292" y="263310"/>
                    <a:pt x="1880487" y="283116"/>
                  </a:cubicBezTo>
                  <a:cubicBezTo>
                    <a:pt x="1860681" y="302921"/>
                    <a:pt x="1833819" y="314048"/>
                    <a:pt x="1805810" y="314048"/>
                  </a:cubicBezTo>
                  <a:lnTo>
                    <a:pt x="105609" y="314048"/>
                  </a:lnTo>
                  <a:cubicBezTo>
                    <a:pt x="47283" y="314048"/>
                    <a:pt x="0" y="266765"/>
                    <a:pt x="0" y="208439"/>
                  </a:cubicBezTo>
                  <a:lnTo>
                    <a:pt x="0" y="105609"/>
                  </a:lnTo>
                  <a:cubicBezTo>
                    <a:pt x="0" y="77600"/>
                    <a:pt x="11127" y="50738"/>
                    <a:pt x="30932" y="30932"/>
                  </a:cubicBezTo>
                  <a:cubicBezTo>
                    <a:pt x="50738" y="11127"/>
                    <a:pt x="77600" y="0"/>
                    <a:pt x="105609" y="0"/>
                  </a:cubicBezTo>
                  <a:close/>
                </a:path>
              </a:pathLst>
            </a:custGeom>
            <a:solidFill>
              <a:srgbClr val="002A66"/>
            </a:solidFill>
          </p:spPr>
        </p:sp>
        <p:sp>
          <p:nvSpPr>
            <p:cNvPr name="TextBox 14" id="14"/>
            <p:cNvSpPr txBox="true"/>
            <p:nvPr/>
          </p:nvSpPr>
          <p:spPr>
            <a:xfrm>
              <a:off x="0" y="0"/>
              <a:ext cx="812800" cy="812800"/>
            </a:xfrm>
            <a:prstGeom prst="rect">
              <a:avLst/>
            </a:prstGeom>
          </p:spPr>
          <p:txBody>
            <a:bodyPr anchor="ctr" rtlCol="false" tIns="50800" lIns="50800" bIns="50800" rIns="50800"/>
            <a:lstStyle/>
            <a:p>
              <a:pPr algn="ctr">
                <a:lnSpc>
                  <a:spcPts val="3068"/>
                </a:lnSpc>
              </a:pPr>
            </a:p>
          </p:txBody>
        </p:sp>
      </p:grpSp>
      <p:sp>
        <p:nvSpPr>
          <p:cNvPr name="TextBox 15" id="15"/>
          <p:cNvSpPr txBox="true"/>
          <p:nvPr/>
        </p:nvSpPr>
        <p:spPr>
          <a:xfrm rot="0">
            <a:off x="1729632" y="3555490"/>
            <a:ext cx="6239349" cy="696852"/>
          </a:xfrm>
          <a:prstGeom prst="rect">
            <a:avLst/>
          </a:prstGeom>
        </p:spPr>
        <p:txBody>
          <a:bodyPr anchor="t" rtlCol="false" tIns="0" lIns="0" bIns="0" rIns="0">
            <a:spAutoFit/>
          </a:bodyPr>
          <a:lstStyle/>
          <a:p>
            <a:pPr algn="ctr">
              <a:lnSpc>
                <a:spcPts val="5401"/>
              </a:lnSpc>
            </a:pPr>
            <a:r>
              <a:rPr lang="en-US" sz="4779" spc="-143">
                <a:solidFill>
                  <a:srgbClr val="000000"/>
                </a:solidFill>
                <a:latin typeface="TT Backwards Bold"/>
              </a:rPr>
              <a:t>Tingkat Perputaran Piutang</a:t>
            </a:r>
          </a:p>
        </p:txBody>
      </p:sp>
      <p:sp>
        <p:nvSpPr>
          <p:cNvPr name="TextBox 16" id="16"/>
          <p:cNvSpPr txBox="true"/>
          <p:nvPr/>
        </p:nvSpPr>
        <p:spPr>
          <a:xfrm rot="0">
            <a:off x="10337955" y="3555490"/>
            <a:ext cx="6354657" cy="619252"/>
          </a:xfrm>
          <a:prstGeom prst="rect">
            <a:avLst/>
          </a:prstGeom>
        </p:spPr>
        <p:txBody>
          <a:bodyPr anchor="t" rtlCol="false" tIns="0" lIns="0" bIns="0" rIns="0">
            <a:spAutoFit/>
          </a:bodyPr>
          <a:lstStyle/>
          <a:p>
            <a:pPr algn="ctr">
              <a:lnSpc>
                <a:spcPts val="4858"/>
              </a:lnSpc>
            </a:pPr>
            <a:r>
              <a:rPr lang="en-US" sz="4299" spc="-128">
                <a:solidFill>
                  <a:srgbClr val="FFFFFF"/>
                </a:solidFill>
                <a:latin typeface="TT Backwards Bold"/>
              </a:rPr>
              <a:t>Rata-rata pengumpulan Piutang</a:t>
            </a:r>
          </a:p>
        </p:txBody>
      </p:sp>
      <p:sp>
        <p:nvSpPr>
          <p:cNvPr name="TextBox 17" id="17"/>
          <p:cNvSpPr txBox="true"/>
          <p:nvPr/>
        </p:nvSpPr>
        <p:spPr>
          <a:xfrm rot="0">
            <a:off x="3112835" y="581389"/>
            <a:ext cx="13013088" cy="1613529"/>
          </a:xfrm>
          <a:prstGeom prst="rect">
            <a:avLst/>
          </a:prstGeom>
        </p:spPr>
        <p:txBody>
          <a:bodyPr anchor="t" rtlCol="false" tIns="0" lIns="0" bIns="0" rIns="0">
            <a:spAutoFit/>
          </a:bodyPr>
          <a:lstStyle/>
          <a:p>
            <a:pPr algn="ctr">
              <a:lnSpc>
                <a:spcPts val="13282"/>
              </a:lnSpc>
            </a:pPr>
            <a:r>
              <a:rPr lang="en-US" sz="9487">
                <a:solidFill>
                  <a:srgbClr val="000000"/>
                </a:solidFill>
                <a:latin typeface="TT Backwards Bold"/>
              </a:rPr>
              <a:t>Penggunaan Rasio Piutang</a:t>
            </a:r>
          </a:p>
        </p:txBody>
      </p:sp>
      <p:sp>
        <p:nvSpPr>
          <p:cNvPr name="Freeform 18" id="18"/>
          <p:cNvSpPr/>
          <p:nvPr/>
        </p:nvSpPr>
        <p:spPr>
          <a:xfrm flipH="false" flipV="true" rot="0">
            <a:off x="-265957" y="-298683"/>
            <a:ext cx="4577835" cy="4987201"/>
          </a:xfrm>
          <a:custGeom>
            <a:avLst/>
            <a:gdLst/>
            <a:ahLst/>
            <a:cxnLst/>
            <a:rect r="r" b="b" t="t" l="l"/>
            <a:pathLst>
              <a:path h="4987201" w="4577835">
                <a:moveTo>
                  <a:pt x="0" y="4987202"/>
                </a:moveTo>
                <a:lnTo>
                  <a:pt x="4577835" y="4987202"/>
                </a:lnTo>
                <a:lnTo>
                  <a:pt x="4577835" y="0"/>
                </a:lnTo>
                <a:lnTo>
                  <a:pt x="0" y="0"/>
                </a:lnTo>
                <a:lnTo>
                  <a:pt x="0" y="498720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true" flipV="true" rot="0">
            <a:off x="14109393" y="-181965"/>
            <a:ext cx="4577835" cy="4987201"/>
          </a:xfrm>
          <a:custGeom>
            <a:avLst/>
            <a:gdLst/>
            <a:ahLst/>
            <a:cxnLst/>
            <a:rect r="r" b="b" t="t" l="l"/>
            <a:pathLst>
              <a:path h="4987201" w="4577835">
                <a:moveTo>
                  <a:pt x="4577835" y="4987201"/>
                </a:moveTo>
                <a:lnTo>
                  <a:pt x="0" y="4987201"/>
                </a:lnTo>
                <a:lnTo>
                  <a:pt x="0" y="0"/>
                </a:lnTo>
                <a:lnTo>
                  <a:pt x="4577835" y="0"/>
                </a:lnTo>
                <a:lnTo>
                  <a:pt x="4577835" y="4987201"/>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0" id="20"/>
          <p:cNvSpPr/>
          <p:nvPr/>
        </p:nvSpPr>
        <p:spPr>
          <a:xfrm flipH="false" flipV="false" rot="0">
            <a:off x="91703" y="5831519"/>
            <a:ext cx="8771827" cy="1993597"/>
          </a:xfrm>
          <a:custGeom>
            <a:avLst/>
            <a:gdLst/>
            <a:ahLst/>
            <a:cxnLst/>
            <a:rect r="r" b="b" t="t" l="l"/>
            <a:pathLst>
              <a:path h="1993597" w="8771827">
                <a:moveTo>
                  <a:pt x="0" y="0"/>
                </a:moveTo>
                <a:lnTo>
                  <a:pt x="8771827" y="0"/>
                </a:lnTo>
                <a:lnTo>
                  <a:pt x="8771827" y="1993596"/>
                </a:lnTo>
                <a:lnTo>
                  <a:pt x="0" y="1993596"/>
                </a:lnTo>
                <a:lnTo>
                  <a:pt x="0" y="0"/>
                </a:lnTo>
                <a:close/>
              </a:path>
            </a:pathLst>
          </a:custGeom>
          <a:blipFill>
            <a:blip r:embed="rId5"/>
            <a:stretch>
              <a:fillRect l="0" t="0" r="0" b="0"/>
            </a:stretch>
          </a:blipFill>
        </p:spPr>
      </p:sp>
      <p:sp>
        <p:nvSpPr>
          <p:cNvPr name="Freeform 21" id="21"/>
          <p:cNvSpPr/>
          <p:nvPr/>
        </p:nvSpPr>
        <p:spPr>
          <a:xfrm flipH="false" flipV="false" rot="0">
            <a:off x="9387160" y="5818258"/>
            <a:ext cx="8900840" cy="2410342"/>
          </a:xfrm>
          <a:custGeom>
            <a:avLst/>
            <a:gdLst/>
            <a:ahLst/>
            <a:cxnLst/>
            <a:rect r="r" b="b" t="t" l="l"/>
            <a:pathLst>
              <a:path h="2410342" w="8900840">
                <a:moveTo>
                  <a:pt x="0" y="0"/>
                </a:moveTo>
                <a:lnTo>
                  <a:pt x="8900840" y="0"/>
                </a:lnTo>
                <a:lnTo>
                  <a:pt x="8900840" y="2410341"/>
                </a:lnTo>
                <a:lnTo>
                  <a:pt x="0" y="2410341"/>
                </a:lnTo>
                <a:lnTo>
                  <a:pt x="0" y="0"/>
                </a:lnTo>
                <a:close/>
              </a:path>
            </a:pathLst>
          </a:custGeom>
          <a:blipFill>
            <a:blip r:embed="rId6"/>
            <a:stretch>
              <a:fillRect l="0" t="0" r="0" b="0"/>
            </a:stretch>
          </a:blipFill>
        </p:spPr>
      </p:sp>
      <p:sp>
        <p:nvSpPr>
          <p:cNvPr name="TextBox 22" id="22"/>
          <p:cNvSpPr txBox="true"/>
          <p:nvPr/>
        </p:nvSpPr>
        <p:spPr>
          <a:xfrm rot="0">
            <a:off x="1028700" y="9258300"/>
            <a:ext cx="16230600" cy="778943"/>
          </a:xfrm>
          <a:prstGeom prst="rect">
            <a:avLst/>
          </a:prstGeom>
        </p:spPr>
        <p:txBody>
          <a:bodyPr anchor="t" rtlCol="false" tIns="0" lIns="0" bIns="0" rIns="0">
            <a:spAutoFit/>
          </a:bodyPr>
          <a:lstStyle/>
          <a:p>
            <a:pPr algn="ctr">
              <a:lnSpc>
                <a:spcPts val="3068"/>
              </a:lnSpc>
              <a:spcBef>
                <a:spcPct val="0"/>
              </a:spcBef>
            </a:pPr>
            <a:r>
              <a:rPr lang="en-US" sz="2668">
                <a:solidFill>
                  <a:srgbClr val="000000"/>
                </a:solidFill>
                <a:latin typeface="Poppins Bold"/>
              </a:rPr>
              <a:t>Apabila rata-rata hari pengumpulan piutang lebih lama dari batas pembayaran, maka cara pengumpulan piutang kurang efisien.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true" rot="0">
            <a:off x="-265957" y="-298683"/>
            <a:ext cx="4577835" cy="4987201"/>
          </a:xfrm>
          <a:custGeom>
            <a:avLst/>
            <a:gdLst/>
            <a:ahLst/>
            <a:cxnLst/>
            <a:rect r="r" b="b" t="t" l="l"/>
            <a:pathLst>
              <a:path h="4987201" w="4577835">
                <a:moveTo>
                  <a:pt x="0" y="4987202"/>
                </a:moveTo>
                <a:lnTo>
                  <a:pt x="4577835" y="4987202"/>
                </a:lnTo>
                <a:lnTo>
                  <a:pt x="4577835" y="0"/>
                </a:lnTo>
                <a:lnTo>
                  <a:pt x="0" y="0"/>
                </a:lnTo>
                <a:lnTo>
                  <a:pt x="0" y="498720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true" rot="0">
            <a:off x="14109393" y="-181965"/>
            <a:ext cx="4577835" cy="4987201"/>
          </a:xfrm>
          <a:custGeom>
            <a:avLst/>
            <a:gdLst/>
            <a:ahLst/>
            <a:cxnLst/>
            <a:rect r="r" b="b" t="t" l="l"/>
            <a:pathLst>
              <a:path h="4987201" w="4577835">
                <a:moveTo>
                  <a:pt x="4577835" y="4987201"/>
                </a:moveTo>
                <a:lnTo>
                  <a:pt x="0" y="4987201"/>
                </a:lnTo>
                <a:lnTo>
                  <a:pt x="0" y="0"/>
                </a:lnTo>
                <a:lnTo>
                  <a:pt x="4577835" y="0"/>
                </a:lnTo>
                <a:lnTo>
                  <a:pt x="4577835" y="4987201"/>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3112835" y="581389"/>
            <a:ext cx="13013088" cy="1613529"/>
          </a:xfrm>
          <a:prstGeom prst="rect">
            <a:avLst/>
          </a:prstGeom>
        </p:spPr>
        <p:txBody>
          <a:bodyPr anchor="t" rtlCol="false" tIns="0" lIns="0" bIns="0" rIns="0">
            <a:spAutoFit/>
          </a:bodyPr>
          <a:lstStyle/>
          <a:p>
            <a:pPr algn="ctr">
              <a:lnSpc>
                <a:spcPts val="13282"/>
              </a:lnSpc>
            </a:pPr>
            <a:r>
              <a:rPr lang="en-US" sz="9487">
                <a:solidFill>
                  <a:srgbClr val="000000"/>
                </a:solidFill>
                <a:latin typeface="TT Backwards Bold"/>
              </a:rPr>
              <a:t>Contoh Perputaran Piutang</a:t>
            </a:r>
          </a:p>
        </p:txBody>
      </p:sp>
      <p:sp>
        <p:nvSpPr>
          <p:cNvPr name="TextBox 6" id="6"/>
          <p:cNvSpPr txBox="true"/>
          <p:nvPr/>
        </p:nvSpPr>
        <p:spPr>
          <a:xfrm rot="0">
            <a:off x="615813" y="2665286"/>
            <a:ext cx="15510110" cy="7727950"/>
          </a:xfrm>
          <a:prstGeom prst="rect">
            <a:avLst/>
          </a:prstGeom>
        </p:spPr>
        <p:txBody>
          <a:bodyPr anchor="t" rtlCol="false" tIns="0" lIns="0" bIns="0" rIns="0">
            <a:spAutoFit/>
          </a:bodyPr>
          <a:lstStyle/>
          <a:p>
            <a:pPr algn="just">
              <a:lnSpc>
                <a:spcPts val="5599"/>
              </a:lnSpc>
            </a:pPr>
            <a:r>
              <a:rPr lang="en-US" sz="3999">
                <a:solidFill>
                  <a:srgbClr val="231F20"/>
                </a:solidFill>
                <a:latin typeface="Roboto"/>
              </a:rPr>
              <a:t>Diketahui:</a:t>
            </a:r>
          </a:p>
          <a:p>
            <a:pPr algn="just">
              <a:lnSpc>
                <a:spcPts val="5599"/>
              </a:lnSpc>
            </a:pPr>
            <a:r>
              <a:rPr lang="en-US" sz="3999">
                <a:solidFill>
                  <a:srgbClr val="231F20"/>
                </a:solidFill>
                <a:latin typeface="Roboto"/>
              </a:rPr>
              <a:t>Penjualan 11.100</a:t>
            </a:r>
          </a:p>
          <a:p>
            <a:pPr algn="just">
              <a:lnSpc>
                <a:spcPts val="5599"/>
              </a:lnSpc>
            </a:pPr>
            <a:r>
              <a:rPr lang="en-US" sz="3999">
                <a:solidFill>
                  <a:srgbClr val="231F20"/>
                </a:solidFill>
                <a:latin typeface="Roboto"/>
              </a:rPr>
              <a:t>Jml piutang 720</a:t>
            </a:r>
          </a:p>
          <a:p>
            <a:pPr algn="just">
              <a:lnSpc>
                <a:spcPts val="5599"/>
              </a:lnSpc>
            </a:pPr>
          </a:p>
          <a:p>
            <a:pPr algn="just">
              <a:lnSpc>
                <a:spcPts val="5599"/>
              </a:lnSpc>
            </a:pPr>
            <a:r>
              <a:rPr lang="en-US" sz="3999">
                <a:solidFill>
                  <a:srgbClr val="231F20"/>
                </a:solidFill>
                <a:latin typeface="Roboto"/>
              </a:rPr>
              <a:t>Perputaran piutang = 11.100/720 = 15,4</a:t>
            </a:r>
          </a:p>
          <a:p>
            <a:pPr algn="just">
              <a:lnSpc>
                <a:spcPts val="5599"/>
              </a:lnSpc>
            </a:pPr>
            <a:r>
              <a:rPr lang="en-US" sz="3999">
                <a:solidFill>
                  <a:srgbClr val="231F20"/>
                </a:solidFill>
                <a:latin typeface="Roboto"/>
              </a:rPr>
              <a:t>Jadi rasio perputaran piutang dalam jangka waktu satu tahun adalah 15,4 kali.</a:t>
            </a:r>
          </a:p>
          <a:p>
            <a:pPr algn="just">
              <a:lnSpc>
                <a:spcPts val="5599"/>
              </a:lnSpc>
            </a:pPr>
            <a:r>
              <a:rPr lang="en-US" sz="3999">
                <a:solidFill>
                  <a:srgbClr val="231F20"/>
                </a:solidFill>
                <a:latin typeface="Roboto"/>
              </a:rPr>
              <a:t>Nilai rasio 14,4 menunjukkan bahwa dana dalam piutang berputar 15,4 kali dalam setahun. Artinya, nilai penjualan dalam satu tahun adalah 15,4 kali dari nilai piutangnya.</a:t>
            </a:r>
          </a:p>
          <a:p>
            <a:pPr algn="just">
              <a:lnSpc>
                <a:spcPts val="5599"/>
              </a:lnSpc>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true" rot="0">
            <a:off x="-265957" y="-298683"/>
            <a:ext cx="4577835" cy="4987201"/>
          </a:xfrm>
          <a:custGeom>
            <a:avLst/>
            <a:gdLst/>
            <a:ahLst/>
            <a:cxnLst/>
            <a:rect r="r" b="b" t="t" l="l"/>
            <a:pathLst>
              <a:path h="4987201" w="4577835">
                <a:moveTo>
                  <a:pt x="0" y="4987202"/>
                </a:moveTo>
                <a:lnTo>
                  <a:pt x="4577835" y="4987202"/>
                </a:lnTo>
                <a:lnTo>
                  <a:pt x="4577835" y="0"/>
                </a:lnTo>
                <a:lnTo>
                  <a:pt x="0" y="0"/>
                </a:lnTo>
                <a:lnTo>
                  <a:pt x="0" y="498720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true" rot="0">
            <a:off x="14109393" y="-181965"/>
            <a:ext cx="4577835" cy="4987201"/>
          </a:xfrm>
          <a:custGeom>
            <a:avLst/>
            <a:gdLst/>
            <a:ahLst/>
            <a:cxnLst/>
            <a:rect r="r" b="b" t="t" l="l"/>
            <a:pathLst>
              <a:path h="4987201" w="4577835">
                <a:moveTo>
                  <a:pt x="4577835" y="4987201"/>
                </a:moveTo>
                <a:lnTo>
                  <a:pt x="0" y="4987201"/>
                </a:lnTo>
                <a:lnTo>
                  <a:pt x="0" y="0"/>
                </a:lnTo>
                <a:lnTo>
                  <a:pt x="4577835" y="0"/>
                </a:lnTo>
                <a:lnTo>
                  <a:pt x="4577835" y="4987201"/>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3961468" y="118934"/>
            <a:ext cx="10365064" cy="2622553"/>
          </a:xfrm>
          <a:prstGeom prst="rect">
            <a:avLst/>
          </a:prstGeom>
        </p:spPr>
        <p:txBody>
          <a:bodyPr anchor="t" rtlCol="false" tIns="0" lIns="0" bIns="0" rIns="0">
            <a:spAutoFit/>
          </a:bodyPr>
          <a:lstStyle/>
          <a:p>
            <a:pPr algn="ctr">
              <a:lnSpc>
                <a:spcPts val="10579"/>
              </a:lnSpc>
            </a:pPr>
            <a:r>
              <a:rPr lang="en-US" sz="7556">
                <a:solidFill>
                  <a:srgbClr val="000000"/>
                </a:solidFill>
                <a:latin typeface="TT Backwards Bold"/>
              </a:rPr>
              <a:t>Contoh Pengumpulan Piutang</a:t>
            </a:r>
          </a:p>
        </p:txBody>
      </p:sp>
      <p:sp>
        <p:nvSpPr>
          <p:cNvPr name="TextBox 6" id="6"/>
          <p:cNvSpPr txBox="true"/>
          <p:nvPr/>
        </p:nvSpPr>
        <p:spPr>
          <a:xfrm rot="0">
            <a:off x="615813" y="2665286"/>
            <a:ext cx="15510110" cy="2794000"/>
          </a:xfrm>
          <a:prstGeom prst="rect">
            <a:avLst/>
          </a:prstGeom>
        </p:spPr>
        <p:txBody>
          <a:bodyPr anchor="t" rtlCol="false" tIns="0" lIns="0" bIns="0" rIns="0">
            <a:spAutoFit/>
          </a:bodyPr>
          <a:lstStyle/>
          <a:p>
            <a:pPr algn="just">
              <a:lnSpc>
                <a:spcPts val="5599"/>
              </a:lnSpc>
            </a:pPr>
            <a:r>
              <a:rPr lang="en-US" sz="3999">
                <a:solidFill>
                  <a:srgbClr val="231F20"/>
                </a:solidFill>
                <a:latin typeface="Roboto"/>
              </a:rPr>
              <a:t>Rata-rata pengumpulan piutang:</a:t>
            </a:r>
          </a:p>
          <a:p>
            <a:pPr algn="just">
              <a:lnSpc>
                <a:spcPts val="5599"/>
              </a:lnSpc>
            </a:pPr>
            <a:r>
              <a:rPr lang="en-US" sz="3999">
                <a:solidFill>
                  <a:srgbClr val="231F20"/>
                </a:solidFill>
                <a:latin typeface="Roboto"/>
              </a:rPr>
              <a:t>= 360/15,4 = 23,361</a:t>
            </a:r>
          </a:p>
          <a:p>
            <a:pPr algn="just">
              <a:lnSpc>
                <a:spcPts val="5599"/>
              </a:lnSpc>
            </a:pPr>
          </a:p>
          <a:p>
            <a:pPr algn="just">
              <a:lnSpc>
                <a:spcPts val="5599"/>
              </a:lnSpc>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70255" y="-2821405"/>
            <a:ext cx="21152310" cy="14092727"/>
          </a:xfrm>
          <a:custGeom>
            <a:avLst/>
            <a:gdLst/>
            <a:ahLst/>
            <a:cxnLst/>
            <a:rect r="r" b="b" t="t" l="l"/>
            <a:pathLst>
              <a:path h="14092727" w="21152310">
                <a:moveTo>
                  <a:pt x="0" y="0"/>
                </a:moveTo>
                <a:lnTo>
                  <a:pt x="21152310" y="0"/>
                </a:lnTo>
                <a:lnTo>
                  <a:pt x="21152310" y="14092726"/>
                </a:lnTo>
                <a:lnTo>
                  <a:pt x="0" y="14092726"/>
                </a:lnTo>
                <a:lnTo>
                  <a:pt x="0" y="0"/>
                </a:lnTo>
                <a:close/>
              </a:path>
            </a:pathLst>
          </a:custGeom>
          <a:blipFill>
            <a:blip r:embed="rId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484860" y="0"/>
            <a:ext cx="6999446" cy="10287000"/>
          </a:xfrm>
          <a:custGeom>
            <a:avLst/>
            <a:gdLst/>
            <a:ahLst/>
            <a:cxnLst/>
            <a:rect r="r" b="b" t="t" l="l"/>
            <a:pathLst>
              <a:path h="10287000" w="6999446">
                <a:moveTo>
                  <a:pt x="0" y="0"/>
                </a:moveTo>
                <a:lnTo>
                  <a:pt x="6999447" y="0"/>
                </a:lnTo>
                <a:lnTo>
                  <a:pt x="699944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78817" y="2587844"/>
            <a:ext cx="4835769" cy="4114800"/>
          </a:xfrm>
          <a:custGeom>
            <a:avLst/>
            <a:gdLst/>
            <a:ahLst/>
            <a:cxnLst/>
            <a:rect r="r" b="b" t="t" l="l"/>
            <a:pathLst>
              <a:path h="4114800" w="4835769">
                <a:moveTo>
                  <a:pt x="0" y="0"/>
                </a:moveTo>
                <a:lnTo>
                  <a:pt x="4835770" y="0"/>
                </a:lnTo>
                <a:lnTo>
                  <a:pt x="4835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8409518" y="3279994"/>
            <a:ext cx="8849782" cy="2654300"/>
          </a:xfrm>
          <a:prstGeom prst="rect">
            <a:avLst/>
          </a:prstGeom>
        </p:spPr>
        <p:txBody>
          <a:bodyPr anchor="t" rtlCol="false" tIns="0" lIns="0" bIns="0" rIns="0">
            <a:spAutoFit/>
          </a:bodyPr>
          <a:lstStyle/>
          <a:p>
            <a:pPr algn="just">
              <a:lnSpc>
                <a:spcPts val="5199"/>
              </a:lnSpc>
            </a:pPr>
            <a:r>
              <a:rPr lang="en-US" sz="3999">
                <a:solidFill>
                  <a:srgbClr val="000000"/>
                </a:solidFill>
                <a:latin typeface="Poppins"/>
              </a:rPr>
              <a:t>Piutang adalah aset atau kekayaan perusahaan akibat dari dilaksanakannya penjualan kredit (Gitosudarmo, 2008).</a:t>
            </a:r>
          </a:p>
        </p:txBody>
      </p:sp>
      <p:sp>
        <p:nvSpPr>
          <p:cNvPr name="TextBox 6" id="6"/>
          <p:cNvSpPr txBox="true"/>
          <p:nvPr/>
        </p:nvSpPr>
        <p:spPr>
          <a:xfrm rot="0">
            <a:off x="9753015" y="1076325"/>
            <a:ext cx="7506285" cy="1166495"/>
          </a:xfrm>
          <a:prstGeom prst="rect">
            <a:avLst/>
          </a:prstGeom>
        </p:spPr>
        <p:txBody>
          <a:bodyPr anchor="t" rtlCol="false" tIns="0" lIns="0" bIns="0" rIns="0">
            <a:spAutoFit/>
          </a:bodyPr>
          <a:lstStyle/>
          <a:p>
            <a:pPr algn="r">
              <a:lnSpc>
                <a:spcPts val="9040"/>
              </a:lnSpc>
            </a:pPr>
            <a:r>
              <a:rPr lang="en-US" sz="8000" spc="-240">
                <a:solidFill>
                  <a:srgbClr val="000000"/>
                </a:solidFill>
                <a:latin typeface="TT Backwards Bold"/>
              </a:rPr>
              <a:t>Manajemen Piutang</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3193526" y="6259529"/>
            <a:ext cx="5095728" cy="4114800"/>
          </a:xfrm>
          <a:custGeom>
            <a:avLst/>
            <a:gdLst/>
            <a:ahLst/>
            <a:cxnLst/>
            <a:rect r="r" b="b" t="t" l="l"/>
            <a:pathLst>
              <a:path h="4114800" w="5095728">
                <a:moveTo>
                  <a:pt x="0" y="0"/>
                </a:moveTo>
                <a:lnTo>
                  <a:pt x="5095727" y="0"/>
                </a:lnTo>
                <a:lnTo>
                  <a:pt x="509572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0394975" y="2861488"/>
            <a:ext cx="6864325" cy="6396812"/>
            <a:chOff x="0" y="0"/>
            <a:chExt cx="9152433" cy="8529083"/>
          </a:xfrm>
        </p:grpSpPr>
        <p:pic>
          <p:nvPicPr>
            <p:cNvPr name="Picture 5" id="5"/>
            <p:cNvPicPr>
              <a:picLocks noChangeAspect="true"/>
            </p:cNvPicPr>
            <p:nvPr/>
          </p:nvPicPr>
          <p:blipFill>
            <a:blip r:embed="rId5"/>
            <a:srcRect l="14252" t="0" r="14252" b="0"/>
            <a:stretch>
              <a:fillRect/>
            </a:stretch>
          </p:blipFill>
          <p:spPr>
            <a:xfrm flipH="false" flipV="false">
              <a:off x="0" y="0"/>
              <a:ext cx="9152433" cy="8529083"/>
            </a:xfrm>
            <a:prstGeom prst="rect">
              <a:avLst/>
            </a:prstGeom>
          </p:spPr>
        </p:pic>
      </p:grpSp>
      <p:grpSp>
        <p:nvGrpSpPr>
          <p:cNvPr name="Group 6" id="6"/>
          <p:cNvGrpSpPr/>
          <p:nvPr/>
        </p:nvGrpSpPr>
        <p:grpSpPr>
          <a:xfrm rot="0">
            <a:off x="2333047" y="2861488"/>
            <a:ext cx="7776178" cy="1873919"/>
            <a:chOff x="0" y="0"/>
            <a:chExt cx="1686433" cy="406400"/>
          </a:xfrm>
        </p:grpSpPr>
        <p:sp>
          <p:nvSpPr>
            <p:cNvPr name="Freeform 7" id="7"/>
            <p:cNvSpPr/>
            <p:nvPr/>
          </p:nvSpPr>
          <p:spPr>
            <a:xfrm flipH="false" flipV="false" rot="0">
              <a:off x="0" y="0"/>
              <a:ext cx="1686433" cy="406400"/>
            </a:xfrm>
            <a:custGeom>
              <a:avLst/>
              <a:gdLst/>
              <a:ahLst/>
              <a:cxnLst/>
              <a:rect r="r" b="b" t="t" l="l"/>
              <a:pathLst>
                <a:path h="406400" w="1686433">
                  <a:moveTo>
                    <a:pt x="1483233" y="0"/>
                  </a:moveTo>
                  <a:cubicBezTo>
                    <a:pt x="1595457" y="0"/>
                    <a:pt x="1686433" y="90976"/>
                    <a:pt x="1686433" y="203200"/>
                  </a:cubicBezTo>
                  <a:cubicBezTo>
                    <a:pt x="1686433" y="315424"/>
                    <a:pt x="1595457" y="406400"/>
                    <a:pt x="1483233" y="406400"/>
                  </a:cubicBezTo>
                  <a:lnTo>
                    <a:pt x="203200" y="406400"/>
                  </a:lnTo>
                  <a:cubicBezTo>
                    <a:pt x="90976" y="406400"/>
                    <a:pt x="0" y="315424"/>
                    <a:pt x="0" y="203200"/>
                  </a:cubicBezTo>
                  <a:cubicBezTo>
                    <a:pt x="0" y="90976"/>
                    <a:pt x="90976" y="0"/>
                    <a:pt x="203200" y="0"/>
                  </a:cubicBezTo>
                  <a:close/>
                </a:path>
              </a:pathLst>
            </a:custGeom>
            <a:solidFill>
              <a:srgbClr val="002A66"/>
            </a:solidFill>
          </p:spPr>
        </p:sp>
        <p:sp>
          <p:nvSpPr>
            <p:cNvPr name="TextBox 8" id="8"/>
            <p:cNvSpPr txBox="true"/>
            <p:nvPr/>
          </p:nvSpPr>
          <p:spPr>
            <a:xfrm>
              <a:off x="0" y="-57150"/>
              <a:ext cx="812800"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2333047" y="5180428"/>
            <a:ext cx="7776178" cy="1873919"/>
            <a:chOff x="0" y="0"/>
            <a:chExt cx="1686433" cy="406400"/>
          </a:xfrm>
        </p:grpSpPr>
        <p:sp>
          <p:nvSpPr>
            <p:cNvPr name="Freeform 10" id="10"/>
            <p:cNvSpPr/>
            <p:nvPr/>
          </p:nvSpPr>
          <p:spPr>
            <a:xfrm flipH="false" flipV="false" rot="0">
              <a:off x="0" y="0"/>
              <a:ext cx="1686433" cy="406400"/>
            </a:xfrm>
            <a:custGeom>
              <a:avLst/>
              <a:gdLst/>
              <a:ahLst/>
              <a:cxnLst/>
              <a:rect r="r" b="b" t="t" l="l"/>
              <a:pathLst>
                <a:path h="406400" w="1686433">
                  <a:moveTo>
                    <a:pt x="1483233" y="0"/>
                  </a:moveTo>
                  <a:cubicBezTo>
                    <a:pt x="1595457" y="0"/>
                    <a:pt x="1686433" y="90976"/>
                    <a:pt x="1686433" y="203200"/>
                  </a:cubicBezTo>
                  <a:cubicBezTo>
                    <a:pt x="1686433" y="315424"/>
                    <a:pt x="1595457" y="406400"/>
                    <a:pt x="1483233" y="406400"/>
                  </a:cubicBezTo>
                  <a:lnTo>
                    <a:pt x="203200" y="406400"/>
                  </a:lnTo>
                  <a:cubicBezTo>
                    <a:pt x="90976" y="406400"/>
                    <a:pt x="0" y="315424"/>
                    <a:pt x="0" y="203200"/>
                  </a:cubicBezTo>
                  <a:cubicBezTo>
                    <a:pt x="0" y="90976"/>
                    <a:pt x="90976" y="0"/>
                    <a:pt x="203200" y="0"/>
                  </a:cubicBezTo>
                  <a:close/>
                </a:path>
              </a:pathLst>
            </a:custGeom>
            <a:solidFill>
              <a:srgbClr val="002A66"/>
            </a:solidFill>
          </p:spPr>
        </p:sp>
        <p:sp>
          <p:nvSpPr>
            <p:cNvPr name="TextBox 11" id="11"/>
            <p:cNvSpPr txBox="true"/>
            <p:nvPr/>
          </p:nvSpPr>
          <p:spPr>
            <a:xfrm>
              <a:off x="0" y="-57150"/>
              <a:ext cx="812800" cy="46355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2333047" y="7450933"/>
            <a:ext cx="7776178" cy="1873919"/>
            <a:chOff x="0" y="0"/>
            <a:chExt cx="1686433" cy="406400"/>
          </a:xfrm>
        </p:grpSpPr>
        <p:sp>
          <p:nvSpPr>
            <p:cNvPr name="Freeform 13" id="13"/>
            <p:cNvSpPr/>
            <p:nvPr/>
          </p:nvSpPr>
          <p:spPr>
            <a:xfrm flipH="false" flipV="false" rot="0">
              <a:off x="0" y="0"/>
              <a:ext cx="1686433" cy="406400"/>
            </a:xfrm>
            <a:custGeom>
              <a:avLst/>
              <a:gdLst/>
              <a:ahLst/>
              <a:cxnLst/>
              <a:rect r="r" b="b" t="t" l="l"/>
              <a:pathLst>
                <a:path h="406400" w="1686433">
                  <a:moveTo>
                    <a:pt x="1483233" y="0"/>
                  </a:moveTo>
                  <a:cubicBezTo>
                    <a:pt x="1595457" y="0"/>
                    <a:pt x="1686433" y="90976"/>
                    <a:pt x="1686433" y="203200"/>
                  </a:cubicBezTo>
                  <a:cubicBezTo>
                    <a:pt x="1686433" y="315424"/>
                    <a:pt x="1595457" y="406400"/>
                    <a:pt x="1483233" y="406400"/>
                  </a:cubicBezTo>
                  <a:lnTo>
                    <a:pt x="203200" y="406400"/>
                  </a:lnTo>
                  <a:cubicBezTo>
                    <a:pt x="90976" y="406400"/>
                    <a:pt x="0" y="315424"/>
                    <a:pt x="0" y="203200"/>
                  </a:cubicBezTo>
                  <a:cubicBezTo>
                    <a:pt x="0" y="90976"/>
                    <a:pt x="90976" y="0"/>
                    <a:pt x="203200" y="0"/>
                  </a:cubicBezTo>
                  <a:close/>
                </a:path>
              </a:pathLst>
            </a:custGeom>
            <a:solidFill>
              <a:srgbClr val="002A66"/>
            </a:solidFill>
          </p:spPr>
        </p:sp>
        <p:sp>
          <p:nvSpPr>
            <p:cNvPr name="TextBox 14" id="14"/>
            <p:cNvSpPr txBox="true"/>
            <p:nvPr/>
          </p:nvSpPr>
          <p:spPr>
            <a:xfrm>
              <a:off x="0" y="-57150"/>
              <a:ext cx="812800" cy="46355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028700" y="2977887"/>
            <a:ext cx="1641121" cy="1641121"/>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17" id="17"/>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grpSp>
        <p:nvGrpSpPr>
          <p:cNvPr name="Group 18" id="18"/>
          <p:cNvGrpSpPr/>
          <p:nvPr/>
        </p:nvGrpSpPr>
        <p:grpSpPr>
          <a:xfrm rot="0">
            <a:off x="1028700" y="5296827"/>
            <a:ext cx="1641121" cy="1641121"/>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20" id="20"/>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grpSp>
        <p:nvGrpSpPr>
          <p:cNvPr name="Group 21" id="21"/>
          <p:cNvGrpSpPr/>
          <p:nvPr/>
        </p:nvGrpSpPr>
        <p:grpSpPr>
          <a:xfrm rot="0">
            <a:off x="1028700" y="7617179"/>
            <a:ext cx="1641121" cy="1641121"/>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23" id="23"/>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sp>
        <p:nvSpPr>
          <p:cNvPr name="TextBox 24" id="24"/>
          <p:cNvSpPr txBox="true"/>
          <p:nvPr/>
        </p:nvSpPr>
        <p:spPr>
          <a:xfrm rot="0">
            <a:off x="5168385" y="1057275"/>
            <a:ext cx="7951230" cy="1184275"/>
          </a:xfrm>
          <a:prstGeom prst="rect">
            <a:avLst/>
          </a:prstGeom>
        </p:spPr>
        <p:txBody>
          <a:bodyPr anchor="t" rtlCol="false" tIns="0" lIns="0" bIns="0" rIns="0">
            <a:spAutoFit/>
          </a:bodyPr>
          <a:lstStyle/>
          <a:p>
            <a:pPr algn="ctr">
              <a:lnSpc>
                <a:spcPts val="9200"/>
              </a:lnSpc>
            </a:pPr>
            <a:r>
              <a:rPr lang="en-US" sz="8000" spc="-240">
                <a:solidFill>
                  <a:srgbClr val="000000"/>
                </a:solidFill>
                <a:latin typeface="TT Backwards Bold"/>
              </a:rPr>
              <a:t>Klasifikasi Piutang</a:t>
            </a:r>
          </a:p>
        </p:txBody>
      </p:sp>
      <p:sp>
        <p:nvSpPr>
          <p:cNvPr name="TextBox 25" id="25"/>
          <p:cNvSpPr txBox="true"/>
          <p:nvPr/>
        </p:nvSpPr>
        <p:spPr>
          <a:xfrm rot="0">
            <a:off x="2956722" y="3156363"/>
            <a:ext cx="3913090" cy="457200"/>
          </a:xfrm>
          <a:prstGeom prst="rect">
            <a:avLst/>
          </a:prstGeom>
        </p:spPr>
        <p:txBody>
          <a:bodyPr anchor="t" rtlCol="false" tIns="0" lIns="0" bIns="0" rIns="0">
            <a:spAutoFit/>
          </a:bodyPr>
          <a:lstStyle/>
          <a:p>
            <a:pPr>
              <a:lnSpc>
                <a:spcPts val="3449"/>
              </a:lnSpc>
            </a:pPr>
            <a:r>
              <a:rPr lang="en-US" sz="2999">
                <a:solidFill>
                  <a:srgbClr val="FFFFFF"/>
                </a:solidFill>
                <a:latin typeface="Poppins Bold"/>
              </a:rPr>
              <a:t>Piutang Dagang</a:t>
            </a:r>
          </a:p>
        </p:txBody>
      </p:sp>
      <p:sp>
        <p:nvSpPr>
          <p:cNvPr name="TextBox 26" id="26"/>
          <p:cNvSpPr txBox="true"/>
          <p:nvPr/>
        </p:nvSpPr>
        <p:spPr>
          <a:xfrm rot="0">
            <a:off x="2956722" y="5443934"/>
            <a:ext cx="3913090" cy="457200"/>
          </a:xfrm>
          <a:prstGeom prst="rect">
            <a:avLst/>
          </a:prstGeom>
        </p:spPr>
        <p:txBody>
          <a:bodyPr anchor="t" rtlCol="false" tIns="0" lIns="0" bIns="0" rIns="0">
            <a:spAutoFit/>
          </a:bodyPr>
          <a:lstStyle/>
          <a:p>
            <a:pPr>
              <a:lnSpc>
                <a:spcPts val="3449"/>
              </a:lnSpc>
            </a:pPr>
            <a:r>
              <a:rPr lang="en-US" sz="2999">
                <a:solidFill>
                  <a:srgbClr val="FFFFFF"/>
                </a:solidFill>
                <a:latin typeface="Poppins Bold"/>
              </a:rPr>
              <a:t>Piutang Wesel</a:t>
            </a:r>
          </a:p>
        </p:txBody>
      </p:sp>
      <p:sp>
        <p:nvSpPr>
          <p:cNvPr name="TextBox 27" id="27"/>
          <p:cNvSpPr txBox="true"/>
          <p:nvPr/>
        </p:nvSpPr>
        <p:spPr>
          <a:xfrm rot="0">
            <a:off x="2956722" y="7734456"/>
            <a:ext cx="3444194" cy="457200"/>
          </a:xfrm>
          <a:prstGeom prst="rect">
            <a:avLst/>
          </a:prstGeom>
        </p:spPr>
        <p:txBody>
          <a:bodyPr anchor="t" rtlCol="false" tIns="0" lIns="0" bIns="0" rIns="0">
            <a:spAutoFit/>
          </a:bodyPr>
          <a:lstStyle/>
          <a:p>
            <a:pPr>
              <a:lnSpc>
                <a:spcPts val="3449"/>
              </a:lnSpc>
            </a:pPr>
            <a:r>
              <a:rPr lang="en-US" sz="2999">
                <a:solidFill>
                  <a:srgbClr val="FFFFFF"/>
                </a:solidFill>
                <a:latin typeface="Poppins Bold"/>
              </a:rPr>
              <a:t>Piutang lainnya</a:t>
            </a:r>
          </a:p>
        </p:txBody>
      </p:sp>
      <p:sp>
        <p:nvSpPr>
          <p:cNvPr name="TextBox 28" id="28"/>
          <p:cNvSpPr txBox="true"/>
          <p:nvPr/>
        </p:nvSpPr>
        <p:spPr>
          <a:xfrm rot="0">
            <a:off x="2956722" y="3779398"/>
            <a:ext cx="6666816" cy="733425"/>
          </a:xfrm>
          <a:prstGeom prst="rect">
            <a:avLst/>
          </a:prstGeom>
        </p:spPr>
        <p:txBody>
          <a:bodyPr anchor="t" rtlCol="false" tIns="0" lIns="0" bIns="0" rIns="0">
            <a:spAutoFit/>
          </a:bodyPr>
          <a:lstStyle/>
          <a:p>
            <a:pPr algn="just">
              <a:lnSpc>
                <a:spcPts val="1919"/>
              </a:lnSpc>
            </a:pPr>
            <a:r>
              <a:rPr lang="en-US" sz="1599">
                <a:solidFill>
                  <a:srgbClr val="FFFFFF"/>
                </a:solidFill>
                <a:latin typeface="Poppins"/>
              </a:rPr>
              <a:t>Piutang dagang adalah jumlah piutang dari pelanggan yang terjadi karena penjualan barang atau jasa. Umumnya piutang dagang memiliki jangka waktu pelunasan 30-60 hari.</a:t>
            </a:r>
          </a:p>
        </p:txBody>
      </p:sp>
      <p:sp>
        <p:nvSpPr>
          <p:cNvPr name="TextBox 29" id="29"/>
          <p:cNvSpPr txBox="true"/>
          <p:nvPr/>
        </p:nvSpPr>
        <p:spPr>
          <a:xfrm rot="0">
            <a:off x="2956722" y="6050758"/>
            <a:ext cx="6248326" cy="733425"/>
          </a:xfrm>
          <a:prstGeom prst="rect">
            <a:avLst/>
          </a:prstGeom>
        </p:spPr>
        <p:txBody>
          <a:bodyPr anchor="t" rtlCol="false" tIns="0" lIns="0" bIns="0" rIns="0">
            <a:spAutoFit/>
          </a:bodyPr>
          <a:lstStyle/>
          <a:p>
            <a:pPr algn="just">
              <a:lnSpc>
                <a:spcPts val="1919"/>
              </a:lnSpc>
            </a:pPr>
            <a:r>
              <a:rPr lang="en-US" sz="1599">
                <a:solidFill>
                  <a:srgbClr val="FFFFFF"/>
                </a:solidFill>
                <a:latin typeface="Poppins"/>
              </a:rPr>
              <a:t>Piutang wesel merupakan surat pernyataan yang berhutang atau janji pelunasan secara tertulis. Wesel tagih biasanya memberi jangka 60-90 hari</a:t>
            </a:r>
          </a:p>
        </p:txBody>
      </p:sp>
      <p:sp>
        <p:nvSpPr>
          <p:cNvPr name="TextBox 30" id="30"/>
          <p:cNvSpPr txBox="true"/>
          <p:nvPr/>
        </p:nvSpPr>
        <p:spPr>
          <a:xfrm rot="0">
            <a:off x="2956722" y="8280331"/>
            <a:ext cx="6248326" cy="733425"/>
          </a:xfrm>
          <a:prstGeom prst="rect">
            <a:avLst/>
          </a:prstGeom>
        </p:spPr>
        <p:txBody>
          <a:bodyPr anchor="t" rtlCol="false" tIns="0" lIns="0" bIns="0" rIns="0">
            <a:spAutoFit/>
          </a:bodyPr>
          <a:lstStyle/>
          <a:p>
            <a:pPr algn="just">
              <a:lnSpc>
                <a:spcPts val="1919"/>
              </a:lnSpc>
            </a:pPr>
            <a:r>
              <a:rPr lang="en-US" sz="1599">
                <a:solidFill>
                  <a:srgbClr val="FFFFFF"/>
                </a:solidFill>
                <a:latin typeface="Poppins"/>
              </a:rPr>
              <a:t>Piutang lainnya meliputi piutang yang berasal dari bukan pelanggan, contoh: piutang bunga, piutang karyawan, piutang deviden</a:t>
            </a:r>
          </a:p>
        </p:txBody>
      </p:sp>
      <p:sp>
        <p:nvSpPr>
          <p:cNvPr name="TextBox 31" id="31"/>
          <p:cNvSpPr txBox="true"/>
          <p:nvPr/>
        </p:nvSpPr>
        <p:spPr>
          <a:xfrm rot="0">
            <a:off x="1211120" y="3267286"/>
            <a:ext cx="1121927" cy="1043273"/>
          </a:xfrm>
          <a:prstGeom prst="rect">
            <a:avLst/>
          </a:prstGeom>
        </p:spPr>
        <p:txBody>
          <a:bodyPr anchor="t" rtlCol="false" tIns="0" lIns="0" bIns="0" rIns="0">
            <a:spAutoFit/>
          </a:bodyPr>
          <a:lstStyle/>
          <a:p>
            <a:pPr algn="ctr">
              <a:lnSpc>
                <a:spcPts val="7895"/>
              </a:lnSpc>
            </a:pPr>
            <a:r>
              <a:rPr lang="en-US" sz="6865">
                <a:solidFill>
                  <a:srgbClr val="002A66"/>
                </a:solidFill>
                <a:latin typeface="Poppins Bold"/>
              </a:rPr>
              <a:t>01</a:t>
            </a:r>
          </a:p>
        </p:txBody>
      </p:sp>
      <p:sp>
        <p:nvSpPr>
          <p:cNvPr name="TextBox 32" id="32"/>
          <p:cNvSpPr txBox="true"/>
          <p:nvPr/>
        </p:nvSpPr>
        <p:spPr>
          <a:xfrm rot="0">
            <a:off x="1288297" y="5586226"/>
            <a:ext cx="1121927" cy="1043273"/>
          </a:xfrm>
          <a:prstGeom prst="rect">
            <a:avLst/>
          </a:prstGeom>
        </p:spPr>
        <p:txBody>
          <a:bodyPr anchor="t" rtlCol="false" tIns="0" lIns="0" bIns="0" rIns="0">
            <a:spAutoFit/>
          </a:bodyPr>
          <a:lstStyle/>
          <a:p>
            <a:pPr algn="ctr">
              <a:lnSpc>
                <a:spcPts val="7895"/>
              </a:lnSpc>
            </a:pPr>
            <a:r>
              <a:rPr lang="en-US" sz="6865">
                <a:solidFill>
                  <a:srgbClr val="002A66"/>
                </a:solidFill>
                <a:latin typeface="Poppins Bold"/>
              </a:rPr>
              <a:t>02</a:t>
            </a:r>
          </a:p>
        </p:txBody>
      </p:sp>
      <p:sp>
        <p:nvSpPr>
          <p:cNvPr name="TextBox 33" id="33"/>
          <p:cNvSpPr txBox="true"/>
          <p:nvPr/>
        </p:nvSpPr>
        <p:spPr>
          <a:xfrm rot="0">
            <a:off x="1288297" y="7856731"/>
            <a:ext cx="1121927" cy="1043273"/>
          </a:xfrm>
          <a:prstGeom prst="rect">
            <a:avLst/>
          </a:prstGeom>
        </p:spPr>
        <p:txBody>
          <a:bodyPr anchor="t" rtlCol="false" tIns="0" lIns="0" bIns="0" rIns="0">
            <a:spAutoFit/>
          </a:bodyPr>
          <a:lstStyle/>
          <a:p>
            <a:pPr algn="ctr">
              <a:lnSpc>
                <a:spcPts val="7895"/>
              </a:lnSpc>
            </a:pPr>
            <a:r>
              <a:rPr lang="en-US" sz="6865">
                <a:solidFill>
                  <a:srgbClr val="002A66"/>
                </a:solidFill>
                <a:latin typeface="Poppins Bold"/>
              </a:rPr>
              <a:t>03</a:t>
            </a:r>
          </a:p>
        </p:txBody>
      </p:sp>
      <p:sp>
        <p:nvSpPr>
          <p:cNvPr name="Freeform 34" id="34"/>
          <p:cNvSpPr/>
          <p:nvPr/>
        </p:nvSpPr>
        <p:spPr>
          <a:xfrm flipH="true" flipV="true" rot="0">
            <a:off x="0" y="-29747"/>
            <a:ext cx="5095728" cy="4114800"/>
          </a:xfrm>
          <a:custGeom>
            <a:avLst/>
            <a:gdLst/>
            <a:ahLst/>
            <a:cxnLst/>
            <a:rect r="r" b="b" t="t" l="l"/>
            <a:pathLst>
              <a:path h="4114800" w="5095728">
                <a:moveTo>
                  <a:pt x="5095728" y="4114800"/>
                </a:moveTo>
                <a:lnTo>
                  <a:pt x="0" y="4114800"/>
                </a:lnTo>
                <a:lnTo>
                  <a:pt x="0" y="0"/>
                </a:lnTo>
                <a:lnTo>
                  <a:pt x="5095728" y="0"/>
                </a:lnTo>
                <a:lnTo>
                  <a:pt x="5095728" y="411480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6992267" y="2968655"/>
            <a:ext cx="4303465" cy="5783201"/>
            <a:chOff x="0" y="0"/>
            <a:chExt cx="3663950" cy="4923790"/>
          </a:xfrm>
        </p:grpSpPr>
        <p:sp>
          <p:nvSpPr>
            <p:cNvPr name="Freeform 4" id="4"/>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51216" t="0" r="-51216" b="0"/>
              </a:stretch>
            </a:blipFill>
          </p:spPr>
        </p:sp>
        <p:sp>
          <p:nvSpPr>
            <p:cNvPr name="Freeform 5" id="5"/>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2AFE9"/>
            </a:solidFill>
          </p:spPr>
        </p:sp>
      </p:grpSp>
      <p:sp>
        <p:nvSpPr>
          <p:cNvPr name="TextBox 6" id="6"/>
          <p:cNvSpPr txBox="true"/>
          <p:nvPr/>
        </p:nvSpPr>
        <p:spPr>
          <a:xfrm rot="0">
            <a:off x="11987997" y="3476124"/>
            <a:ext cx="3394210" cy="1216025"/>
          </a:xfrm>
          <a:prstGeom prst="rect">
            <a:avLst/>
          </a:prstGeom>
        </p:spPr>
        <p:txBody>
          <a:bodyPr anchor="t" rtlCol="false" tIns="0" lIns="0" bIns="0" rIns="0">
            <a:spAutoFit/>
          </a:bodyPr>
          <a:lstStyle/>
          <a:p>
            <a:pPr>
              <a:lnSpc>
                <a:spcPts val="4600"/>
              </a:lnSpc>
            </a:pPr>
            <a:r>
              <a:rPr lang="en-US" sz="4000">
                <a:solidFill>
                  <a:srgbClr val="000000"/>
                </a:solidFill>
                <a:latin typeface="Poppins Bold"/>
              </a:rPr>
              <a:t>Biaya Administrasi</a:t>
            </a:r>
          </a:p>
        </p:txBody>
      </p:sp>
      <p:sp>
        <p:nvSpPr>
          <p:cNvPr name="TextBox 7" id="7"/>
          <p:cNvSpPr txBox="true"/>
          <p:nvPr/>
        </p:nvSpPr>
        <p:spPr>
          <a:xfrm rot="0">
            <a:off x="2505155" y="3528843"/>
            <a:ext cx="3674831" cy="1787525"/>
          </a:xfrm>
          <a:prstGeom prst="rect">
            <a:avLst/>
          </a:prstGeom>
        </p:spPr>
        <p:txBody>
          <a:bodyPr anchor="t" rtlCol="false" tIns="0" lIns="0" bIns="0" rIns="0">
            <a:spAutoFit/>
          </a:bodyPr>
          <a:lstStyle/>
          <a:p>
            <a:pPr algn="r">
              <a:lnSpc>
                <a:spcPts val="4599"/>
              </a:lnSpc>
            </a:pPr>
            <a:r>
              <a:rPr lang="en-US" sz="3999">
                <a:solidFill>
                  <a:srgbClr val="000000"/>
                </a:solidFill>
                <a:latin typeface="Poppins Bold"/>
              </a:rPr>
              <a:t>Biaya Penghapusan Piutang</a:t>
            </a:r>
          </a:p>
        </p:txBody>
      </p:sp>
      <p:sp>
        <p:nvSpPr>
          <p:cNvPr name="TextBox 8" id="8"/>
          <p:cNvSpPr txBox="true"/>
          <p:nvPr/>
        </p:nvSpPr>
        <p:spPr>
          <a:xfrm rot="0">
            <a:off x="11987997" y="6297651"/>
            <a:ext cx="3631567" cy="1216025"/>
          </a:xfrm>
          <a:prstGeom prst="rect">
            <a:avLst/>
          </a:prstGeom>
        </p:spPr>
        <p:txBody>
          <a:bodyPr anchor="t" rtlCol="false" tIns="0" lIns="0" bIns="0" rIns="0">
            <a:spAutoFit/>
          </a:bodyPr>
          <a:lstStyle/>
          <a:p>
            <a:pPr>
              <a:lnSpc>
                <a:spcPts val="4600"/>
              </a:lnSpc>
            </a:pPr>
            <a:r>
              <a:rPr lang="en-US" sz="4000">
                <a:solidFill>
                  <a:srgbClr val="000000"/>
                </a:solidFill>
                <a:latin typeface="Poppins Bold"/>
              </a:rPr>
              <a:t>Biaya Sumber Dana</a:t>
            </a:r>
          </a:p>
        </p:txBody>
      </p:sp>
      <p:sp>
        <p:nvSpPr>
          <p:cNvPr name="TextBox 9" id="9"/>
          <p:cNvSpPr txBox="true"/>
          <p:nvPr/>
        </p:nvSpPr>
        <p:spPr>
          <a:xfrm rot="0">
            <a:off x="2505155" y="6236124"/>
            <a:ext cx="3676170" cy="1787525"/>
          </a:xfrm>
          <a:prstGeom prst="rect">
            <a:avLst/>
          </a:prstGeom>
        </p:spPr>
        <p:txBody>
          <a:bodyPr anchor="t" rtlCol="false" tIns="0" lIns="0" bIns="0" rIns="0">
            <a:spAutoFit/>
          </a:bodyPr>
          <a:lstStyle/>
          <a:p>
            <a:pPr algn="r">
              <a:lnSpc>
                <a:spcPts val="4599"/>
              </a:lnSpc>
            </a:pPr>
            <a:r>
              <a:rPr lang="en-US" sz="3999">
                <a:solidFill>
                  <a:srgbClr val="000000"/>
                </a:solidFill>
                <a:latin typeface="Poppins Bold"/>
              </a:rPr>
              <a:t>Biaya Pengumpulan Piutang</a:t>
            </a:r>
          </a:p>
        </p:txBody>
      </p:sp>
      <p:sp>
        <p:nvSpPr>
          <p:cNvPr name="TextBox 10" id="10"/>
          <p:cNvSpPr txBox="true"/>
          <p:nvPr/>
        </p:nvSpPr>
        <p:spPr>
          <a:xfrm rot="0">
            <a:off x="5168385" y="1223087"/>
            <a:ext cx="7951230" cy="1184275"/>
          </a:xfrm>
          <a:prstGeom prst="rect">
            <a:avLst/>
          </a:prstGeom>
        </p:spPr>
        <p:txBody>
          <a:bodyPr anchor="t" rtlCol="false" tIns="0" lIns="0" bIns="0" rIns="0">
            <a:spAutoFit/>
          </a:bodyPr>
          <a:lstStyle/>
          <a:p>
            <a:pPr algn="ctr">
              <a:lnSpc>
                <a:spcPts val="9200"/>
              </a:lnSpc>
            </a:pPr>
            <a:r>
              <a:rPr lang="en-US" sz="8000" spc="-240">
                <a:solidFill>
                  <a:srgbClr val="000000"/>
                </a:solidFill>
                <a:latin typeface="TT Backwards Bold"/>
              </a:rPr>
              <a:t>Biaya Atas Piutang</a:t>
            </a:r>
          </a:p>
        </p:txBody>
      </p:sp>
      <p:sp>
        <p:nvSpPr>
          <p:cNvPr name="Freeform 11" id="11"/>
          <p:cNvSpPr/>
          <p:nvPr/>
        </p:nvSpPr>
        <p:spPr>
          <a:xfrm flipH="false" flipV="true" rot="0">
            <a:off x="-265957" y="-298683"/>
            <a:ext cx="4577835" cy="4987201"/>
          </a:xfrm>
          <a:custGeom>
            <a:avLst/>
            <a:gdLst/>
            <a:ahLst/>
            <a:cxnLst/>
            <a:rect r="r" b="b" t="t" l="l"/>
            <a:pathLst>
              <a:path h="4987201" w="4577835">
                <a:moveTo>
                  <a:pt x="0" y="4987202"/>
                </a:moveTo>
                <a:lnTo>
                  <a:pt x="4577835" y="4987202"/>
                </a:lnTo>
                <a:lnTo>
                  <a:pt x="4577835" y="0"/>
                </a:lnTo>
                <a:lnTo>
                  <a:pt x="0" y="0"/>
                </a:lnTo>
                <a:lnTo>
                  <a:pt x="0" y="498720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true" flipV="true" rot="0">
            <a:off x="14109393" y="-181965"/>
            <a:ext cx="4577835" cy="4987201"/>
          </a:xfrm>
          <a:custGeom>
            <a:avLst/>
            <a:gdLst/>
            <a:ahLst/>
            <a:cxnLst/>
            <a:rect r="r" b="b" t="t" l="l"/>
            <a:pathLst>
              <a:path h="4987201" w="4577835">
                <a:moveTo>
                  <a:pt x="4577835" y="4987201"/>
                </a:moveTo>
                <a:lnTo>
                  <a:pt x="0" y="4987201"/>
                </a:lnTo>
                <a:lnTo>
                  <a:pt x="0" y="0"/>
                </a:lnTo>
                <a:lnTo>
                  <a:pt x="4577835" y="0"/>
                </a:lnTo>
                <a:lnTo>
                  <a:pt x="4577835" y="4987201"/>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484860" y="0"/>
            <a:ext cx="6999446" cy="10287000"/>
          </a:xfrm>
          <a:custGeom>
            <a:avLst/>
            <a:gdLst/>
            <a:ahLst/>
            <a:cxnLst/>
            <a:rect r="r" b="b" t="t" l="l"/>
            <a:pathLst>
              <a:path h="10287000" w="6999446">
                <a:moveTo>
                  <a:pt x="0" y="0"/>
                </a:moveTo>
                <a:lnTo>
                  <a:pt x="6999447" y="0"/>
                </a:lnTo>
                <a:lnTo>
                  <a:pt x="699944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1343495" y="1706792"/>
            <a:ext cx="6570636" cy="6570636"/>
            <a:chOff x="0" y="0"/>
            <a:chExt cx="6350000" cy="6350000"/>
          </a:xfrm>
        </p:grpSpPr>
        <p:sp>
          <p:nvSpPr>
            <p:cNvPr name="Freeform 5" id="5"/>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12AFE9"/>
            </a:solidFill>
          </p:spPr>
        </p:sp>
        <p:sp>
          <p:nvSpPr>
            <p:cNvPr name="Freeform 6" id="6"/>
            <p:cNvSpPr/>
            <p:nvPr/>
          </p:nvSpPr>
          <p:spPr>
            <a:xfrm flipH="false" flipV="false" rot="0">
              <a:off x="400267" y="526623"/>
              <a:ext cx="5549466" cy="5296755"/>
            </a:xfrm>
            <a:custGeom>
              <a:avLst/>
              <a:gdLst/>
              <a:ahLst/>
              <a:cxnLst/>
              <a:rect r="r" b="b" t="t" l="l"/>
              <a:pathLst>
                <a:path h="5296755" w="5549466">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5"/>
              <a:stretch>
                <a:fillRect l="-24665" t="0" r="-24665" b="0"/>
              </a:stretch>
            </a:blipFill>
          </p:spPr>
        </p:sp>
      </p:grpSp>
      <p:sp>
        <p:nvSpPr>
          <p:cNvPr name="TextBox 7" id="7"/>
          <p:cNvSpPr txBox="true"/>
          <p:nvPr/>
        </p:nvSpPr>
        <p:spPr>
          <a:xfrm rot="0">
            <a:off x="8409518" y="3438598"/>
            <a:ext cx="8849782" cy="2438400"/>
          </a:xfrm>
          <a:prstGeom prst="rect">
            <a:avLst/>
          </a:prstGeom>
        </p:spPr>
        <p:txBody>
          <a:bodyPr anchor="t" rtlCol="false" tIns="0" lIns="0" bIns="0" rIns="0">
            <a:spAutoFit/>
          </a:bodyPr>
          <a:lstStyle/>
          <a:p>
            <a:pPr algn="just">
              <a:lnSpc>
                <a:spcPts val="3899"/>
              </a:lnSpc>
            </a:pPr>
            <a:r>
              <a:rPr lang="en-US" sz="2999">
                <a:solidFill>
                  <a:srgbClr val="000000"/>
                </a:solidFill>
                <a:latin typeface="Poppins"/>
              </a:rPr>
              <a:t>Anggaran piutang merupakan anggaran yang merencanakan secara terperinci tentang jumlah piutang perusahaan beserta perubahanperubahannya dari waktu ke waktu.</a:t>
            </a:r>
          </a:p>
        </p:txBody>
      </p:sp>
      <p:sp>
        <p:nvSpPr>
          <p:cNvPr name="TextBox 8" id="8"/>
          <p:cNvSpPr txBox="true"/>
          <p:nvPr/>
        </p:nvSpPr>
        <p:spPr>
          <a:xfrm rot="0">
            <a:off x="7223450" y="268714"/>
            <a:ext cx="10035850" cy="2586990"/>
          </a:xfrm>
          <a:prstGeom prst="rect">
            <a:avLst/>
          </a:prstGeom>
        </p:spPr>
        <p:txBody>
          <a:bodyPr anchor="t" rtlCol="false" tIns="0" lIns="0" bIns="0" rIns="0">
            <a:spAutoFit/>
          </a:bodyPr>
          <a:lstStyle/>
          <a:p>
            <a:pPr algn="r">
              <a:lnSpc>
                <a:spcPts val="6780"/>
              </a:lnSpc>
            </a:pPr>
            <a:r>
              <a:rPr lang="en-US" sz="6000" spc="-179">
                <a:solidFill>
                  <a:srgbClr val="000000"/>
                </a:solidFill>
                <a:latin typeface="TT Backwards Bold"/>
              </a:rPr>
              <a:t>Perencanaan Jumlah dan Pengumpulan Piutang </a:t>
            </a:r>
          </a:p>
          <a:p>
            <a:pPr algn="r">
              <a:lnSpc>
                <a:spcPts val="6780"/>
              </a:lnSpc>
            </a:pPr>
            <a:r>
              <a:rPr lang="en-US" sz="6000" spc="-179">
                <a:solidFill>
                  <a:srgbClr val="000000"/>
                </a:solidFill>
                <a:latin typeface="TT Backwards Bold"/>
              </a:rPr>
              <a:t>(Anggaran Piutang)</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80216" y="3081221"/>
            <a:ext cx="1663811" cy="1326889"/>
          </a:xfrm>
          <a:custGeom>
            <a:avLst/>
            <a:gdLst/>
            <a:ahLst/>
            <a:cxnLst/>
            <a:rect r="r" b="b" t="t" l="l"/>
            <a:pathLst>
              <a:path h="1326889" w="1663811">
                <a:moveTo>
                  <a:pt x="0" y="0"/>
                </a:moveTo>
                <a:lnTo>
                  <a:pt x="1663811" y="0"/>
                </a:lnTo>
                <a:lnTo>
                  <a:pt x="1663811" y="1326890"/>
                </a:lnTo>
                <a:lnTo>
                  <a:pt x="0" y="13268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231236" y="5085089"/>
            <a:ext cx="1437064" cy="1590112"/>
          </a:xfrm>
          <a:custGeom>
            <a:avLst/>
            <a:gdLst/>
            <a:ahLst/>
            <a:cxnLst/>
            <a:rect r="r" b="b" t="t" l="l"/>
            <a:pathLst>
              <a:path h="1590112" w="1437064">
                <a:moveTo>
                  <a:pt x="0" y="0"/>
                </a:moveTo>
                <a:lnTo>
                  <a:pt x="1437064" y="0"/>
                </a:lnTo>
                <a:lnTo>
                  <a:pt x="1437064" y="1590112"/>
                </a:lnTo>
                <a:lnTo>
                  <a:pt x="0" y="15901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812710" y="7497412"/>
            <a:ext cx="1998824" cy="1639035"/>
          </a:xfrm>
          <a:custGeom>
            <a:avLst/>
            <a:gdLst/>
            <a:ahLst/>
            <a:cxnLst/>
            <a:rect r="r" b="b" t="t" l="l"/>
            <a:pathLst>
              <a:path h="1639035" w="1998824">
                <a:moveTo>
                  <a:pt x="0" y="0"/>
                </a:moveTo>
                <a:lnTo>
                  <a:pt x="1998823" y="0"/>
                </a:lnTo>
                <a:lnTo>
                  <a:pt x="1998823" y="1639035"/>
                </a:lnTo>
                <a:lnTo>
                  <a:pt x="0" y="16390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0963256" y="5391496"/>
            <a:ext cx="1203105" cy="1409201"/>
          </a:xfrm>
          <a:custGeom>
            <a:avLst/>
            <a:gdLst/>
            <a:ahLst/>
            <a:cxnLst/>
            <a:rect r="r" b="b" t="t" l="l"/>
            <a:pathLst>
              <a:path h="1409201" w="1203105">
                <a:moveTo>
                  <a:pt x="0" y="0"/>
                </a:moveTo>
                <a:lnTo>
                  <a:pt x="1203105" y="0"/>
                </a:lnTo>
                <a:lnTo>
                  <a:pt x="1203105" y="1409201"/>
                </a:lnTo>
                <a:lnTo>
                  <a:pt x="0" y="140920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7" id="7"/>
          <p:cNvGrpSpPr/>
          <p:nvPr/>
        </p:nvGrpSpPr>
        <p:grpSpPr>
          <a:xfrm rot="0">
            <a:off x="1028700" y="2795244"/>
            <a:ext cx="1164370" cy="116437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9" id="9"/>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grpSp>
        <p:nvGrpSpPr>
          <p:cNvPr name="Group 10" id="10"/>
          <p:cNvGrpSpPr/>
          <p:nvPr/>
        </p:nvGrpSpPr>
        <p:grpSpPr>
          <a:xfrm rot="0">
            <a:off x="1028700" y="4471051"/>
            <a:ext cx="1164370" cy="116437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12" id="12"/>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grpSp>
        <p:nvGrpSpPr>
          <p:cNvPr name="Group 13" id="13"/>
          <p:cNvGrpSpPr/>
          <p:nvPr/>
        </p:nvGrpSpPr>
        <p:grpSpPr>
          <a:xfrm rot="0">
            <a:off x="1028700" y="6229788"/>
            <a:ext cx="1164370" cy="116437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15" id="15"/>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sp>
        <p:nvSpPr>
          <p:cNvPr name="Freeform 16" id="16"/>
          <p:cNvSpPr/>
          <p:nvPr/>
        </p:nvSpPr>
        <p:spPr>
          <a:xfrm flipH="false" flipV="false" rot="0">
            <a:off x="13193526" y="6259529"/>
            <a:ext cx="5095728" cy="4114800"/>
          </a:xfrm>
          <a:custGeom>
            <a:avLst/>
            <a:gdLst/>
            <a:ahLst/>
            <a:cxnLst/>
            <a:rect r="r" b="b" t="t" l="l"/>
            <a:pathLst>
              <a:path h="4114800" w="5095728">
                <a:moveTo>
                  <a:pt x="0" y="0"/>
                </a:moveTo>
                <a:lnTo>
                  <a:pt x="5095727" y="0"/>
                </a:lnTo>
                <a:lnTo>
                  <a:pt x="509572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p:cNvSpPr/>
          <p:nvPr/>
        </p:nvSpPr>
        <p:spPr>
          <a:xfrm flipH="true" flipV="true" rot="0">
            <a:off x="-354794" y="-234299"/>
            <a:ext cx="5095728" cy="4114800"/>
          </a:xfrm>
          <a:custGeom>
            <a:avLst/>
            <a:gdLst/>
            <a:ahLst/>
            <a:cxnLst/>
            <a:rect r="r" b="b" t="t" l="l"/>
            <a:pathLst>
              <a:path h="4114800" w="5095728">
                <a:moveTo>
                  <a:pt x="5095728" y="4114800"/>
                </a:moveTo>
                <a:lnTo>
                  <a:pt x="0" y="4114800"/>
                </a:lnTo>
                <a:lnTo>
                  <a:pt x="0" y="0"/>
                </a:lnTo>
                <a:lnTo>
                  <a:pt x="5095728" y="0"/>
                </a:lnTo>
                <a:lnTo>
                  <a:pt x="5095728" y="411480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1211120" y="555044"/>
            <a:ext cx="16307512" cy="969093"/>
          </a:xfrm>
          <a:prstGeom prst="rect">
            <a:avLst/>
          </a:prstGeom>
        </p:spPr>
        <p:txBody>
          <a:bodyPr anchor="t" rtlCol="false" tIns="0" lIns="0" bIns="0" rIns="0">
            <a:spAutoFit/>
          </a:bodyPr>
          <a:lstStyle/>
          <a:p>
            <a:pPr algn="ctr">
              <a:lnSpc>
                <a:spcPts val="7407"/>
              </a:lnSpc>
            </a:pPr>
            <a:r>
              <a:rPr lang="en-US" sz="6733">
                <a:solidFill>
                  <a:srgbClr val="000000"/>
                </a:solidFill>
                <a:latin typeface="TT Backwards Bold"/>
              </a:rPr>
              <a:t>Faktor yang Mempengaruhi Besar Kecilnya Piutang</a:t>
            </a:r>
          </a:p>
        </p:txBody>
      </p:sp>
      <p:sp>
        <p:nvSpPr>
          <p:cNvPr name="TextBox 19" id="19"/>
          <p:cNvSpPr txBox="true"/>
          <p:nvPr/>
        </p:nvSpPr>
        <p:spPr>
          <a:xfrm rot="0">
            <a:off x="2400002" y="3144122"/>
            <a:ext cx="5853419" cy="457200"/>
          </a:xfrm>
          <a:prstGeom prst="rect">
            <a:avLst/>
          </a:prstGeom>
        </p:spPr>
        <p:txBody>
          <a:bodyPr anchor="t" rtlCol="false" tIns="0" lIns="0" bIns="0" rIns="0">
            <a:spAutoFit/>
          </a:bodyPr>
          <a:lstStyle/>
          <a:p>
            <a:pPr>
              <a:lnSpc>
                <a:spcPts val="3449"/>
              </a:lnSpc>
            </a:pPr>
            <a:r>
              <a:rPr lang="en-US" sz="2999">
                <a:solidFill>
                  <a:srgbClr val="393939"/>
                </a:solidFill>
                <a:latin typeface="Poppins Bold"/>
              </a:rPr>
              <a:t>Volume Penjualan Kredit</a:t>
            </a:r>
          </a:p>
        </p:txBody>
      </p:sp>
      <p:sp>
        <p:nvSpPr>
          <p:cNvPr name="TextBox 20" id="20"/>
          <p:cNvSpPr txBox="true"/>
          <p:nvPr/>
        </p:nvSpPr>
        <p:spPr>
          <a:xfrm rot="0">
            <a:off x="1211120" y="3041254"/>
            <a:ext cx="694755" cy="653301"/>
          </a:xfrm>
          <a:prstGeom prst="rect">
            <a:avLst/>
          </a:prstGeom>
        </p:spPr>
        <p:txBody>
          <a:bodyPr anchor="t" rtlCol="false" tIns="0" lIns="0" bIns="0" rIns="0">
            <a:spAutoFit/>
          </a:bodyPr>
          <a:lstStyle/>
          <a:p>
            <a:pPr algn="ctr">
              <a:lnSpc>
                <a:spcPts val="4889"/>
              </a:lnSpc>
            </a:pPr>
            <a:r>
              <a:rPr lang="en-US" sz="4251">
                <a:solidFill>
                  <a:srgbClr val="002A66"/>
                </a:solidFill>
                <a:latin typeface="Poppins Bold"/>
              </a:rPr>
              <a:t>01</a:t>
            </a:r>
          </a:p>
        </p:txBody>
      </p:sp>
      <p:sp>
        <p:nvSpPr>
          <p:cNvPr name="TextBox 21" id="21"/>
          <p:cNvSpPr txBox="true"/>
          <p:nvPr/>
        </p:nvSpPr>
        <p:spPr>
          <a:xfrm rot="0">
            <a:off x="1211120" y="4738195"/>
            <a:ext cx="694755" cy="653301"/>
          </a:xfrm>
          <a:prstGeom prst="rect">
            <a:avLst/>
          </a:prstGeom>
        </p:spPr>
        <p:txBody>
          <a:bodyPr anchor="t" rtlCol="false" tIns="0" lIns="0" bIns="0" rIns="0">
            <a:spAutoFit/>
          </a:bodyPr>
          <a:lstStyle/>
          <a:p>
            <a:pPr algn="ctr">
              <a:lnSpc>
                <a:spcPts val="4889"/>
              </a:lnSpc>
            </a:pPr>
            <a:r>
              <a:rPr lang="en-US" sz="4251">
                <a:solidFill>
                  <a:srgbClr val="002A66"/>
                </a:solidFill>
                <a:latin typeface="Poppins Bold"/>
              </a:rPr>
              <a:t>02</a:t>
            </a:r>
          </a:p>
        </p:txBody>
      </p:sp>
      <p:sp>
        <p:nvSpPr>
          <p:cNvPr name="TextBox 22" id="22"/>
          <p:cNvSpPr txBox="true"/>
          <p:nvPr/>
        </p:nvSpPr>
        <p:spPr>
          <a:xfrm rot="0">
            <a:off x="1263508" y="6509802"/>
            <a:ext cx="694755" cy="653301"/>
          </a:xfrm>
          <a:prstGeom prst="rect">
            <a:avLst/>
          </a:prstGeom>
        </p:spPr>
        <p:txBody>
          <a:bodyPr anchor="t" rtlCol="false" tIns="0" lIns="0" bIns="0" rIns="0">
            <a:spAutoFit/>
          </a:bodyPr>
          <a:lstStyle/>
          <a:p>
            <a:pPr algn="ctr">
              <a:lnSpc>
                <a:spcPts val="4889"/>
              </a:lnSpc>
            </a:pPr>
            <a:r>
              <a:rPr lang="en-US" sz="4251">
                <a:solidFill>
                  <a:srgbClr val="002A66"/>
                </a:solidFill>
                <a:latin typeface="Poppins Bold"/>
              </a:rPr>
              <a:t>03</a:t>
            </a:r>
          </a:p>
        </p:txBody>
      </p:sp>
      <p:sp>
        <p:nvSpPr>
          <p:cNvPr name="TextBox 23" id="23"/>
          <p:cNvSpPr txBox="true"/>
          <p:nvPr/>
        </p:nvSpPr>
        <p:spPr>
          <a:xfrm rot="0">
            <a:off x="2400002" y="4747720"/>
            <a:ext cx="5513498" cy="457200"/>
          </a:xfrm>
          <a:prstGeom prst="rect">
            <a:avLst/>
          </a:prstGeom>
        </p:spPr>
        <p:txBody>
          <a:bodyPr anchor="t" rtlCol="false" tIns="0" lIns="0" bIns="0" rIns="0">
            <a:spAutoFit/>
          </a:bodyPr>
          <a:lstStyle/>
          <a:p>
            <a:pPr>
              <a:lnSpc>
                <a:spcPts val="3449"/>
              </a:lnSpc>
            </a:pPr>
            <a:r>
              <a:rPr lang="en-US" sz="2999">
                <a:solidFill>
                  <a:srgbClr val="393939"/>
                </a:solidFill>
                <a:latin typeface="Poppins Bold"/>
              </a:rPr>
              <a:t>Syarat Pembayaran Kredit</a:t>
            </a:r>
          </a:p>
        </p:txBody>
      </p:sp>
      <p:sp>
        <p:nvSpPr>
          <p:cNvPr name="TextBox 24" id="24"/>
          <p:cNvSpPr txBox="true"/>
          <p:nvPr/>
        </p:nvSpPr>
        <p:spPr>
          <a:xfrm rot="0">
            <a:off x="2400002" y="6519327"/>
            <a:ext cx="6377236" cy="457200"/>
          </a:xfrm>
          <a:prstGeom prst="rect">
            <a:avLst/>
          </a:prstGeom>
        </p:spPr>
        <p:txBody>
          <a:bodyPr anchor="t" rtlCol="false" tIns="0" lIns="0" bIns="0" rIns="0">
            <a:spAutoFit/>
          </a:bodyPr>
          <a:lstStyle/>
          <a:p>
            <a:pPr>
              <a:lnSpc>
                <a:spcPts val="3449"/>
              </a:lnSpc>
            </a:pPr>
            <a:r>
              <a:rPr lang="en-US" sz="2999">
                <a:solidFill>
                  <a:srgbClr val="393939"/>
                </a:solidFill>
                <a:latin typeface="Poppins Bold"/>
              </a:rPr>
              <a:t>Batas Volume Penjualan Kredit</a:t>
            </a:r>
          </a:p>
        </p:txBody>
      </p:sp>
      <p:sp>
        <p:nvSpPr>
          <p:cNvPr name="TextBox 25" id="25"/>
          <p:cNvSpPr txBox="true"/>
          <p:nvPr/>
        </p:nvSpPr>
        <p:spPr>
          <a:xfrm rot="0">
            <a:off x="2400002" y="3647139"/>
            <a:ext cx="13341388" cy="885825"/>
          </a:xfrm>
          <a:prstGeom prst="rect">
            <a:avLst/>
          </a:prstGeom>
        </p:spPr>
        <p:txBody>
          <a:bodyPr anchor="t" rtlCol="false" tIns="0" lIns="0" bIns="0" rIns="0">
            <a:spAutoFit/>
          </a:bodyPr>
          <a:lstStyle/>
          <a:p>
            <a:pPr>
              <a:lnSpc>
                <a:spcPts val="3449"/>
              </a:lnSpc>
            </a:pPr>
            <a:r>
              <a:rPr lang="en-US" sz="2999">
                <a:solidFill>
                  <a:srgbClr val="393939"/>
                </a:solidFill>
                <a:latin typeface="Poppins"/>
              </a:rPr>
              <a:t>semakin besar volume penjualan kredit, makin besar investasi yang tertanam dalam Piutang</a:t>
            </a:r>
          </a:p>
        </p:txBody>
      </p:sp>
      <p:sp>
        <p:nvSpPr>
          <p:cNvPr name="TextBox 26" id="26"/>
          <p:cNvSpPr txBox="true"/>
          <p:nvPr/>
        </p:nvSpPr>
        <p:spPr>
          <a:xfrm rot="0">
            <a:off x="2400002" y="5284550"/>
            <a:ext cx="13341388" cy="457200"/>
          </a:xfrm>
          <a:prstGeom prst="rect">
            <a:avLst/>
          </a:prstGeom>
        </p:spPr>
        <p:txBody>
          <a:bodyPr anchor="t" rtlCol="false" tIns="0" lIns="0" bIns="0" rIns="0">
            <a:spAutoFit/>
          </a:bodyPr>
          <a:lstStyle/>
          <a:p>
            <a:pPr>
              <a:lnSpc>
                <a:spcPts val="3449"/>
              </a:lnSpc>
            </a:pPr>
            <a:r>
              <a:rPr lang="en-US" sz="2999">
                <a:solidFill>
                  <a:srgbClr val="393939"/>
                </a:solidFill>
                <a:latin typeface="Poppins"/>
              </a:rPr>
              <a:t>semakin lama masa kredit,semakin besar invesatasinya (5/10, n/60)</a:t>
            </a:r>
          </a:p>
        </p:txBody>
      </p:sp>
      <p:sp>
        <p:nvSpPr>
          <p:cNvPr name="TextBox 27" id="27"/>
          <p:cNvSpPr txBox="true"/>
          <p:nvPr/>
        </p:nvSpPr>
        <p:spPr>
          <a:xfrm rot="0">
            <a:off x="2401255" y="7086600"/>
            <a:ext cx="12829981" cy="2171700"/>
          </a:xfrm>
          <a:prstGeom prst="rect">
            <a:avLst/>
          </a:prstGeom>
        </p:spPr>
        <p:txBody>
          <a:bodyPr anchor="t" rtlCol="false" tIns="0" lIns="0" bIns="0" rIns="0">
            <a:spAutoFit/>
          </a:bodyPr>
          <a:lstStyle/>
          <a:p>
            <a:pPr>
              <a:lnSpc>
                <a:spcPts val="3449"/>
              </a:lnSpc>
            </a:pPr>
            <a:r>
              <a:rPr lang="en-US" sz="2999">
                <a:solidFill>
                  <a:srgbClr val="393939"/>
                </a:solidFill>
                <a:latin typeface="Poppins"/>
              </a:rPr>
              <a:t> kuantitatif (plafon kredit/limit jumlah kredit, semakin besar plafon kredit perpelanggan makin besar investasi yang diperlukan) dan </a:t>
            </a:r>
          </a:p>
          <a:p>
            <a:pPr>
              <a:lnSpc>
                <a:spcPts val="3449"/>
              </a:lnSpc>
            </a:pPr>
            <a:r>
              <a:rPr lang="en-US" sz="2999">
                <a:solidFill>
                  <a:srgbClr val="393939"/>
                </a:solidFill>
                <a:latin typeface="Poppins"/>
              </a:rPr>
              <a:t> kualitatif (selektif terhadap pelanggan kredit, makin ketat seleksi akan semakin memperkecil investasi dalampiutang).</a:t>
            </a:r>
          </a:p>
          <a:p>
            <a:pPr>
              <a:lnSpc>
                <a:spcPts val="344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80216" y="3081221"/>
            <a:ext cx="1663811" cy="1326889"/>
          </a:xfrm>
          <a:custGeom>
            <a:avLst/>
            <a:gdLst/>
            <a:ahLst/>
            <a:cxnLst/>
            <a:rect r="r" b="b" t="t" l="l"/>
            <a:pathLst>
              <a:path h="1326889" w="1663811">
                <a:moveTo>
                  <a:pt x="0" y="0"/>
                </a:moveTo>
                <a:lnTo>
                  <a:pt x="1663811" y="0"/>
                </a:lnTo>
                <a:lnTo>
                  <a:pt x="1663811" y="1326890"/>
                </a:lnTo>
                <a:lnTo>
                  <a:pt x="0" y="13268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231236" y="5085089"/>
            <a:ext cx="1437064" cy="1590112"/>
          </a:xfrm>
          <a:custGeom>
            <a:avLst/>
            <a:gdLst/>
            <a:ahLst/>
            <a:cxnLst/>
            <a:rect r="r" b="b" t="t" l="l"/>
            <a:pathLst>
              <a:path h="1590112" w="1437064">
                <a:moveTo>
                  <a:pt x="0" y="0"/>
                </a:moveTo>
                <a:lnTo>
                  <a:pt x="1437064" y="0"/>
                </a:lnTo>
                <a:lnTo>
                  <a:pt x="1437064" y="1590112"/>
                </a:lnTo>
                <a:lnTo>
                  <a:pt x="0" y="15901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812710" y="7497412"/>
            <a:ext cx="1998824" cy="1639035"/>
          </a:xfrm>
          <a:custGeom>
            <a:avLst/>
            <a:gdLst/>
            <a:ahLst/>
            <a:cxnLst/>
            <a:rect r="r" b="b" t="t" l="l"/>
            <a:pathLst>
              <a:path h="1639035" w="1998824">
                <a:moveTo>
                  <a:pt x="0" y="0"/>
                </a:moveTo>
                <a:lnTo>
                  <a:pt x="1998823" y="0"/>
                </a:lnTo>
                <a:lnTo>
                  <a:pt x="1998823" y="1639035"/>
                </a:lnTo>
                <a:lnTo>
                  <a:pt x="0" y="16390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0963256" y="5391496"/>
            <a:ext cx="1203105" cy="1409201"/>
          </a:xfrm>
          <a:custGeom>
            <a:avLst/>
            <a:gdLst/>
            <a:ahLst/>
            <a:cxnLst/>
            <a:rect r="r" b="b" t="t" l="l"/>
            <a:pathLst>
              <a:path h="1409201" w="1203105">
                <a:moveTo>
                  <a:pt x="0" y="0"/>
                </a:moveTo>
                <a:lnTo>
                  <a:pt x="1203105" y="0"/>
                </a:lnTo>
                <a:lnTo>
                  <a:pt x="1203105" y="1409201"/>
                </a:lnTo>
                <a:lnTo>
                  <a:pt x="0" y="140920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7" id="7"/>
          <p:cNvGrpSpPr/>
          <p:nvPr/>
        </p:nvGrpSpPr>
        <p:grpSpPr>
          <a:xfrm rot="0">
            <a:off x="1028700" y="2795244"/>
            <a:ext cx="1164370" cy="116437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9" id="9"/>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grpSp>
        <p:nvGrpSpPr>
          <p:cNvPr name="Group 10" id="10"/>
          <p:cNvGrpSpPr/>
          <p:nvPr/>
        </p:nvGrpSpPr>
        <p:grpSpPr>
          <a:xfrm rot="0">
            <a:off x="1028700" y="6093016"/>
            <a:ext cx="1164370" cy="116437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AFE9"/>
            </a:solidFill>
          </p:spPr>
        </p:sp>
        <p:sp>
          <p:nvSpPr>
            <p:cNvPr name="TextBox 12" id="12"/>
            <p:cNvSpPr txBox="true"/>
            <p:nvPr/>
          </p:nvSpPr>
          <p:spPr>
            <a:xfrm>
              <a:off x="76200" y="76200"/>
              <a:ext cx="660400" cy="660400"/>
            </a:xfrm>
            <a:prstGeom prst="rect">
              <a:avLst/>
            </a:prstGeom>
          </p:spPr>
          <p:txBody>
            <a:bodyPr anchor="ctr" rtlCol="false" tIns="50800" lIns="50800" bIns="50800" rIns="50800"/>
            <a:lstStyle/>
            <a:p>
              <a:pPr algn="ctr">
                <a:lnSpc>
                  <a:spcPts val="3068"/>
                </a:lnSpc>
              </a:pPr>
            </a:p>
          </p:txBody>
        </p:sp>
      </p:grpSp>
      <p:sp>
        <p:nvSpPr>
          <p:cNvPr name="Freeform 13" id="13"/>
          <p:cNvSpPr/>
          <p:nvPr/>
        </p:nvSpPr>
        <p:spPr>
          <a:xfrm flipH="false" flipV="false" rot="0">
            <a:off x="13193526" y="6259529"/>
            <a:ext cx="5095728" cy="4114800"/>
          </a:xfrm>
          <a:custGeom>
            <a:avLst/>
            <a:gdLst/>
            <a:ahLst/>
            <a:cxnLst/>
            <a:rect r="r" b="b" t="t" l="l"/>
            <a:pathLst>
              <a:path h="4114800" w="5095728">
                <a:moveTo>
                  <a:pt x="0" y="0"/>
                </a:moveTo>
                <a:lnTo>
                  <a:pt x="5095727" y="0"/>
                </a:lnTo>
                <a:lnTo>
                  <a:pt x="509572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true" flipV="true" rot="0">
            <a:off x="-354794" y="-234299"/>
            <a:ext cx="5095728" cy="4114800"/>
          </a:xfrm>
          <a:custGeom>
            <a:avLst/>
            <a:gdLst/>
            <a:ahLst/>
            <a:cxnLst/>
            <a:rect r="r" b="b" t="t" l="l"/>
            <a:pathLst>
              <a:path h="4114800" w="5095728">
                <a:moveTo>
                  <a:pt x="5095728" y="4114800"/>
                </a:moveTo>
                <a:lnTo>
                  <a:pt x="0" y="4114800"/>
                </a:lnTo>
                <a:lnTo>
                  <a:pt x="0" y="0"/>
                </a:lnTo>
                <a:lnTo>
                  <a:pt x="5095728" y="0"/>
                </a:lnTo>
                <a:lnTo>
                  <a:pt x="5095728" y="411480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1211120" y="555044"/>
            <a:ext cx="16307512" cy="969093"/>
          </a:xfrm>
          <a:prstGeom prst="rect">
            <a:avLst/>
          </a:prstGeom>
        </p:spPr>
        <p:txBody>
          <a:bodyPr anchor="t" rtlCol="false" tIns="0" lIns="0" bIns="0" rIns="0">
            <a:spAutoFit/>
          </a:bodyPr>
          <a:lstStyle/>
          <a:p>
            <a:pPr algn="ctr">
              <a:lnSpc>
                <a:spcPts val="7407"/>
              </a:lnSpc>
            </a:pPr>
            <a:r>
              <a:rPr lang="en-US" sz="6733">
                <a:solidFill>
                  <a:srgbClr val="000000"/>
                </a:solidFill>
                <a:latin typeface="TT Backwards Bold"/>
              </a:rPr>
              <a:t>Faktor yang Mempengaruhi Besar Kecilnya Piutang</a:t>
            </a:r>
          </a:p>
        </p:txBody>
      </p:sp>
      <p:sp>
        <p:nvSpPr>
          <p:cNvPr name="TextBox 16" id="16"/>
          <p:cNvSpPr txBox="true"/>
          <p:nvPr/>
        </p:nvSpPr>
        <p:spPr>
          <a:xfrm rot="0">
            <a:off x="2400002" y="3144122"/>
            <a:ext cx="6480969" cy="457200"/>
          </a:xfrm>
          <a:prstGeom prst="rect">
            <a:avLst/>
          </a:prstGeom>
        </p:spPr>
        <p:txBody>
          <a:bodyPr anchor="t" rtlCol="false" tIns="0" lIns="0" bIns="0" rIns="0">
            <a:spAutoFit/>
          </a:bodyPr>
          <a:lstStyle/>
          <a:p>
            <a:pPr>
              <a:lnSpc>
                <a:spcPts val="3449"/>
              </a:lnSpc>
            </a:pPr>
            <a:r>
              <a:rPr lang="en-US" sz="2999">
                <a:solidFill>
                  <a:srgbClr val="393939"/>
                </a:solidFill>
                <a:latin typeface="Poppins Bold"/>
              </a:rPr>
              <a:t>Kebijakan Pengumpulan Piutang</a:t>
            </a:r>
          </a:p>
        </p:txBody>
      </p:sp>
      <p:sp>
        <p:nvSpPr>
          <p:cNvPr name="TextBox 17" id="17"/>
          <p:cNvSpPr txBox="true"/>
          <p:nvPr/>
        </p:nvSpPr>
        <p:spPr>
          <a:xfrm rot="0">
            <a:off x="1211120" y="3041254"/>
            <a:ext cx="747142" cy="653457"/>
          </a:xfrm>
          <a:prstGeom prst="rect">
            <a:avLst/>
          </a:prstGeom>
        </p:spPr>
        <p:txBody>
          <a:bodyPr anchor="t" rtlCol="false" tIns="0" lIns="0" bIns="0" rIns="0">
            <a:spAutoFit/>
          </a:bodyPr>
          <a:lstStyle/>
          <a:p>
            <a:pPr algn="ctr">
              <a:lnSpc>
                <a:spcPts val="4889"/>
              </a:lnSpc>
            </a:pPr>
            <a:r>
              <a:rPr lang="en-US" sz="4251">
                <a:solidFill>
                  <a:srgbClr val="002A66"/>
                </a:solidFill>
                <a:latin typeface="Poppins Bold"/>
              </a:rPr>
              <a:t>04</a:t>
            </a:r>
          </a:p>
        </p:txBody>
      </p:sp>
      <p:sp>
        <p:nvSpPr>
          <p:cNvPr name="TextBox 18" id="18"/>
          <p:cNvSpPr txBox="true"/>
          <p:nvPr/>
        </p:nvSpPr>
        <p:spPr>
          <a:xfrm rot="0">
            <a:off x="1237314" y="6416436"/>
            <a:ext cx="747142" cy="653457"/>
          </a:xfrm>
          <a:prstGeom prst="rect">
            <a:avLst/>
          </a:prstGeom>
        </p:spPr>
        <p:txBody>
          <a:bodyPr anchor="t" rtlCol="false" tIns="0" lIns="0" bIns="0" rIns="0">
            <a:spAutoFit/>
          </a:bodyPr>
          <a:lstStyle/>
          <a:p>
            <a:pPr algn="ctr">
              <a:lnSpc>
                <a:spcPts val="4889"/>
              </a:lnSpc>
            </a:pPr>
            <a:r>
              <a:rPr lang="en-US" sz="4251">
                <a:solidFill>
                  <a:srgbClr val="002A66"/>
                </a:solidFill>
                <a:latin typeface="Poppins Bold"/>
              </a:rPr>
              <a:t>05</a:t>
            </a:r>
          </a:p>
        </p:txBody>
      </p:sp>
      <p:sp>
        <p:nvSpPr>
          <p:cNvPr name="TextBox 19" id="19"/>
          <p:cNvSpPr txBox="true"/>
          <p:nvPr/>
        </p:nvSpPr>
        <p:spPr>
          <a:xfrm rot="0">
            <a:off x="2400002" y="6519327"/>
            <a:ext cx="7534554" cy="457200"/>
          </a:xfrm>
          <a:prstGeom prst="rect">
            <a:avLst/>
          </a:prstGeom>
        </p:spPr>
        <p:txBody>
          <a:bodyPr anchor="t" rtlCol="false" tIns="0" lIns="0" bIns="0" rIns="0">
            <a:spAutoFit/>
          </a:bodyPr>
          <a:lstStyle/>
          <a:p>
            <a:pPr>
              <a:lnSpc>
                <a:spcPts val="3449"/>
              </a:lnSpc>
            </a:pPr>
            <a:r>
              <a:rPr lang="en-US" sz="2999">
                <a:solidFill>
                  <a:srgbClr val="393939"/>
                </a:solidFill>
                <a:latin typeface="Poppins Bold"/>
              </a:rPr>
              <a:t>Kebiasaan membayar dari pelanggan</a:t>
            </a:r>
          </a:p>
        </p:txBody>
      </p:sp>
      <p:sp>
        <p:nvSpPr>
          <p:cNvPr name="TextBox 20" id="20"/>
          <p:cNvSpPr txBox="true"/>
          <p:nvPr/>
        </p:nvSpPr>
        <p:spPr>
          <a:xfrm rot="0">
            <a:off x="2473306" y="3735141"/>
            <a:ext cx="13341388" cy="2600325"/>
          </a:xfrm>
          <a:prstGeom prst="rect">
            <a:avLst/>
          </a:prstGeom>
        </p:spPr>
        <p:txBody>
          <a:bodyPr anchor="t" rtlCol="false" tIns="0" lIns="0" bIns="0" rIns="0">
            <a:spAutoFit/>
          </a:bodyPr>
          <a:lstStyle/>
          <a:p>
            <a:pPr>
              <a:lnSpc>
                <a:spcPts val="3449"/>
              </a:lnSpc>
            </a:pPr>
            <a:r>
              <a:rPr lang="en-US" sz="2999">
                <a:solidFill>
                  <a:srgbClr val="393939"/>
                </a:solidFill>
                <a:latin typeface="Poppins"/>
              </a:rPr>
              <a:t>pengumpulan piutang dapat bersifat aktif (debt collector) pengumpulan piutang lebih tepat waktu tetapi perlu tambahan biaya pengumpulan piutang, atau pasif yaitu keyakinan bahwa debitur menepati janji, maka resiko tertunggaknya piutang lebih besar.</a:t>
            </a:r>
          </a:p>
          <a:p>
            <a:pPr>
              <a:lnSpc>
                <a:spcPts val="3449"/>
              </a:lnSpc>
            </a:pPr>
          </a:p>
        </p:txBody>
      </p:sp>
      <p:sp>
        <p:nvSpPr>
          <p:cNvPr name="TextBox 21" id="21"/>
          <p:cNvSpPr txBox="true"/>
          <p:nvPr/>
        </p:nvSpPr>
        <p:spPr>
          <a:xfrm rot="0">
            <a:off x="2401255" y="7086600"/>
            <a:ext cx="12829981" cy="1743075"/>
          </a:xfrm>
          <a:prstGeom prst="rect">
            <a:avLst/>
          </a:prstGeom>
        </p:spPr>
        <p:txBody>
          <a:bodyPr anchor="t" rtlCol="false" tIns="0" lIns="0" bIns="0" rIns="0">
            <a:spAutoFit/>
          </a:bodyPr>
          <a:lstStyle/>
          <a:p>
            <a:pPr>
              <a:lnSpc>
                <a:spcPts val="3449"/>
              </a:lnSpc>
            </a:pPr>
            <a:r>
              <a:rPr lang="en-US" sz="2999">
                <a:solidFill>
                  <a:srgbClr val="393939"/>
                </a:solidFill>
                <a:latin typeface="Poppins"/>
              </a:rPr>
              <a:t>apabila sebagian besar pelanggan membayar pada masa diskon (termin 2/10;n/30), maka membutuhkan investasi lebih kecil, tetapi jika pelanggan membayar pada hari ke 30 atau bahkan menunggak, perlu invstasi yg besar</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514350" y="4509986"/>
            <a:ext cx="9658350" cy="4748314"/>
            <a:chOff x="0" y="0"/>
            <a:chExt cx="2543763" cy="1250585"/>
          </a:xfrm>
        </p:grpSpPr>
        <p:sp>
          <p:nvSpPr>
            <p:cNvPr name="Freeform 4" id="4"/>
            <p:cNvSpPr/>
            <p:nvPr/>
          </p:nvSpPr>
          <p:spPr>
            <a:xfrm flipH="false" flipV="false" rot="0">
              <a:off x="0" y="0"/>
              <a:ext cx="2543763" cy="1250585"/>
            </a:xfrm>
            <a:custGeom>
              <a:avLst/>
              <a:gdLst/>
              <a:ahLst/>
              <a:cxnLst/>
              <a:rect r="r" b="b" t="t" l="l"/>
              <a:pathLst>
                <a:path h="1250585" w="2543763">
                  <a:moveTo>
                    <a:pt x="0" y="0"/>
                  </a:moveTo>
                  <a:lnTo>
                    <a:pt x="2543763" y="0"/>
                  </a:lnTo>
                  <a:lnTo>
                    <a:pt x="2543763" y="1250585"/>
                  </a:lnTo>
                  <a:lnTo>
                    <a:pt x="0" y="1250585"/>
                  </a:lnTo>
                  <a:close/>
                </a:path>
              </a:pathLst>
            </a:custGeom>
            <a:solidFill>
              <a:srgbClr val="002A66"/>
            </a:solidFill>
          </p:spPr>
        </p:sp>
        <p:sp>
          <p:nvSpPr>
            <p:cNvPr name="TextBox 5" id="5"/>
            <p:cNvSpPr txBox="true"/>
            <p:nvPr/>
          </p:nvSpPr>
          <p:spPr>
            <a:xfrm>
              <a:off x="0" y="0"/>
              <a:ext cx="812800" cy="812800"/>
            </a:xfrm>
            <a:prstGeom prst="rect">
              <a:avLst/>
            </a:prstGeom>
          </p:spPr>
          <p:txBody>
            <a:bodyPr anchor="ctr" rtlCol="false" tIns="50800" lIns="50800" bIns="50800" rIns="50800"/>
            <a:lstStyle/>
            <a:p>
              <a:pPr algn="ctr">
                <a:lnSpc>
                  <a:spcPts val="3068"/>
                </a:lnSpc>
              </a:pPr>
            </a:p>
          </p:txBody>
        </p:sp>
      </p:grpSp>
      <p:grpSp>
        <p:nvGrpSpPr>
          <p:cNvPr name="Group 6" id="6"/>
          <p:cNvGrpSpPr/>
          <p:nvPr/>
        </p:nvGrpSpPr>
        <p:grpSpPr>
          <a:xfrm rot="0">
            <a:off x="9144000" y="4509986"/>
            <a:ext cx="9658350" cy="4748314"/>
            <a:chOff x="0" y="0"/>
            <a:chExt cx="2543763" cy="1250585"/>
          </a:xfrm>
        </p:grpSpPr>
        <p:sp>
          <p:nvSpPr>
            <p:cNvPr name="Freeform 7" id="7"/>
            <p:cNvSpPr/>
            <p:nvPr/>
          </p:nvSpPr>
          <p:spPr>
            <a:xfrm flipH="false" flipV="false" rot="0">
              <a:off x="0" y="0"/>
              <a:ext cx="2543763" cy="1250585"/>
            </a:xfrm>
            <a:custGeom>
              <a:avLst/>
              <a:gdLst/>
              <a:ahLst/>
              <a:cxnLst/>
              <a:rect r="r" b="b" t="t" l="l"/>
              <a:pathLst>
                <a:path h="1250585" w="2543763">
                  <a:moveTo>
                    <a:pt x="0" y="0"/>
                  </a:moveTo>
                  <a:lnTo>
                    <a:pt x="2543763" y="0"/>
                  </a:lnTo>
                  <a:lnTo>
                    <a:pt x="2543763" y="1250585"/>
                  </a:lnTo>
                  <a:lnTo>
                    <a:pt x="0" y="1250585"/>
                  </a:lnTo>
                  <a:close/>
                </a:path>
              </a:pathLst>
            </a:custGeom>
            <a:solidFill>
              <a:srgbClr val="12AFE9"/>
            </a:solidFill>
          </p:spPr>
        </p:sp>
        <p:sp>
          <p:nvSpPr>
            <p:cNvPr name="TextBox 8" id="8"/>
            <p:cNvSpPr txBox="true"/>
            <p:nvPr/>
          </p:nvSpPr>
          <p:spPr>
            <a:xfrm>
              <a:off x="0" y="0"/>
              <a:ext cx="812800" cy="812800"/>
            </a:xfrm>
            <a:prstGeom prst="rect">
              <a:avLst/>
            </a:prstGeom>
          </p:spPr>
          <p:txBody>
            <a:bodyPr anchor="ctr" rtlCol="false" tIns="50800" lIns="50800" bIns="50800" rIns="50800"/>
            <a:lstStyle/>
            <a:p>
              <a:pPr algn="ctr">
                <a:lnSpc>
                  <a:spcPts val="3068"/>
                </a:lnSpc>
              </a:pPr>
            </a:p>
          </p:txBody>
        </p:sp>
      </p:grpSp>
      <p:sp>
        <p:nvSpPr>
          <p:cNvPr name="Freeform 9" id="9"/>
          <p:cNvSpPr/>
          <p:nvPr/>
        </p:nvSpPr>
        <p:spPr>
          <a:xfrm flipH="false" flipV="true" rot="0">
            <a:off x="-265957" y="-298683"/>
            <a:ext cx="4577835" cy="4987201"/>
          </a:xfrm>
          <a:custGeom>
            <a:avLst/>
            <a:gdLst/>
            <a:ahLst/>
            <a:cxnLst/>
            <a:rect r="r" b="b" t="t" l="l"/>
            <a:pathLst>
              <a:path h="4987201" w="4577835">
                <a:moveTo>
                  <a:pt x="0" y="4987202"/>
                </a:moveTo>
                <a:lnTo>
                  <a:pt x="4577835" y="4987202"/>
                </a:lnTo>
                <a:lnTo>
                  <a:pt x="4577835" y="0"/>
                </a:lnTo>
                <a:lnTo>
                  <a:pt x="0" y="0"/>
                </a:lnTo>
                <a:lnTo>
                  <a:pt x="0" y="498720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true" flipV="true" rot="0">
            <a:off x="14109393" y="-181965"/>
            <a:ext cx="4577835" cy="4987201"/>
          </a:xfrm>
          <a:custGeom>
            <a:avLst/>
            <a:gdLst/>
            <a:ahLst/>
            <a:cxnLst/>
            <a:rect r="r" b="b" t="t" l="l"/>
            <a:pathLst>
              <a:path h="4987201" w="4577835">
                <a:moveTo>
                  <a:pt x="4577835" y="4987201"/>
                </a:moveTo>
                <a:lnTo>
                  <a:pt x="0" y="4987201"/>
                </a:lnTo>
                <a:lnTo>
                  <a:pt x="0" y="0"/>
                </a:lnTo>
                <a:lnTo>
                  <a:pt x="4577835" y="0"/>
                </a:lnTo>
                <a:lnTo>
                  <a:pt x="4577835" y="4987201"/>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0" y="7011003"/>
            <a:ext cx="3135318" cy="2382842"/>
          </a:xfrm>
          <a:custGeom>
            <a:avLst/>
            <a:gdLst/>
            <a:ahLst/>
            <a:cxnLst/>
            <a:rect r="r" b="b" t="t" l="l"/>
            <a:pathLst>
              <a:path h="2382842" w="3135318">
                <a:moveTo>
                  <a:pt x="0" y="0"/>
                </a:moveTo>
                <a:lnTo>
                  <a:pt x="3135318" y="0"/>
                </a:lnTo>
                <a:lnTo>
                  <a:pt x="3135318" y="2382842"/>
                </a:lnTo>
                <a:lnTo>
                  <a:pt x="0" y="23828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5171251" y="460901"/>
            <a:ext cx="8801924" cy="3296584"/>
          </a:xfrm>
          <a:prstGeom prst="rect">
            <a:avLst/>
          </a:prstGeom>
        </p:spPr>
        <p:txBody>
          <a:bodyPr anchor="t" rtlCol="false" tIns="0" lIns="0" bIns="0" rIns="0">
            <a:spAutoFit/>
          </a:bodyPr>
          <a:lstStyle/>
          <a:p>
            <a:pPr algn="ctr">
              <a:lnSpc>
                <a:spcPts val="13282"/>
              </a:lnSpc>
            </a:pPr>
            <a:r>
              <a:rPr lang="en-US" sz="9487">
                <a:solidFill>
                  <a:srgbClr val="000000"/>
                </a:solidFill>
                <a:latin typeface="TT Backwards Bold"/>
              </a:rPr>
              <a:t>Tujuan Penjualan Kredit</a:t>
            </a:r>
          </a:p>
        </p:txBody>
      </p:sp>
      <p:sp>
        <p:nvSpPr>
          <p:cNvPr name="TextBox 13" id="13"/>
          <p:cNvSpPr txBox="true"/>
          <p:nvPr/>
        </p:nvSpPr>
        <p:spPr>
          <a:xfrm rot="0">
            <a:off x="2148413" y="5541986"/>
            <a:ext cx="6995587" cy="2579413"/>
          </a:xfrm>
          <a:prstGeom prst="rect">
            <a:avLst/>
          </a:prstGeom>
        </p:spPr>
        <p:txBody>
          <a:bodyPr anchor="t" rtlCol="false" tIns="0" lIns="0" bIns="0" rIns="0">
            <a:spAutoFit/>
          </a:bodyPr>
          <a:lstStyle/>
          <a:p>
            <a:pPr algn="ctr">
              <a:lnSpc>
                <a:spcPts val="10111"/>
              </a:lnSpc>
            </a:pPr>
            <a:r>
              <a:rPr lang="en-US" sz="8948" spc="-268">
                <a:solidFill>
                  <a:srgbClr val="000000"/>
                </a:solidFill>
                <a:latin typeface="TT Backwards Bold"/>
              </a:rPr>
              <a:t>Menaikan Penjualan</a:t>
            </a:r>
          </a:p>
        </p:txBody>
      </p:sp>
      <p:sp>
        <p:nvSpPr>
          <p:cNvPr name="TextBox 14" id="14"/>
          <p:cNvSpPr txBox="true"/>
          <p:nvPr/>
        </p:nvSpPr>
        <p:spPr>
          <a:xfrm rot="0">
            <a:off x="10738434" y="5541986"/>
            <a:ext cx="6469482" cy="2498388"/>
          </a:xfrm>
          <a:prstGeom prst="rect">
            <a:avLst/>
          </a:prstGeom>
        </p:spPr>
        <p:txBody>
          <a:bodyPr anchor="t" rtlCol="false" tIns="0" lIns="0" bIns="0" rIns="0">
            <a:spAutoFit/>
          </a:bodyPr>
          <a:lstStyle/>
          <a:p>
            <a:pPr algn="ctr">
              <a:lnSpc>
                <a:spcPts val="9800"/>
              </a:lnSpc>
            </a:pPr>
            <a:r>
              <a:rPr lang="en-US" sz="8673" spc="-260">
                <a:solidFill>
                  <a:srgbClr val="FFFFFF"/>
                </a:solidFill>
                <a:latin typeface="TT Backwards Bold"/>
              </a:rPr>
              <a:t>Strategi Persaingan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DAFwv194vw0</dc:identifier>
  <dcterms:modified xsi:type="dcterms:W3CDTF">2011-08-01T06:04:30Z</dcterms:modified>
  <cp:revision>1</cp:revision>
  <dc:title>manajemen piutang</dc:title>
</cp:coreProperties>
</file>