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73" r:id="rId6"/>
    <p:sldId id="286" r:id="rId7"/>
    <p:sldId id="288" r:id="rId8"/>
    <p:sldId id="289" r:id="rId9"/>
    <p:sldId id="291" r:id="rId10"/>
    <p:sldId id="292" r:id="rId11"/>
    <p:sldId id="293" r:id="rId12"/>
    <p:sldId id="295" r:id="rId13"/>
    <p:sldId id="296" r:id="rId14"/>
    <p:sldId id="297" r:id="rId15"/>
    <p:sldId id="305" r:id="rId16"/>
    <p:sldId id="306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Condensed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9" roundtripDataSignature="AMtx7mjvPKhHlDxqnGV6CtW/s4jp21Vt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4660"/>
  </p:normalViewPr>
  <p:slideViewPr>
    <p:cSldViewPr snapToGrid="0">
      <p:cViewPr varScale="1">
        <p:scale>
          <a:sx n="43" d="100"/>
          <a:sy n="43" d="100"/>
        </p:scale>
        <p:origin x="66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89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90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Relationship Id="rId9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5252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7501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8504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956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861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5804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0069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9947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2133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994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10.xml"/><Relationship Id="rId7" Type="http://schemas.openxmlformats.org/officeDocument/2006/relationships/package" Target="../embeddings/Microsoft_Visio_Drawing2.vs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13.xml"/><Relationship Id="rId7" Type="http://schemas.openxmlformats.org/officeDocument/2006/relationships/package" Target="../embeddings/Microsoft_Visio_Drawing3.vs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4.xml"/><Relationship Id="rId7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7.xml"/><Relationship Id="rId7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E6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1308" y="-4124561"/>
            <a:ext cx="26896310" cy="2689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7678484" y="2028617"/>
            <a:ext cx="3996701" cy="93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893950" flipH="1">
            <a:off x="7307427" y="975876"/>
            <a:ext cx="1065962" cy="103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44000" y="3484482"/>
            <a:ext cx="8809954" cy="6266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1"/>
          <p:cNvGrpSpPr/>
          <p:nvPr/>
        </p:nvGrpSpPr>
        <p:grpSpPr>
          <a:xfrm>
            <a:off x="-2361972" y="491987"/>
            <a:ext cx="7343874" cy="2019404"/>
            <a:chOff x="0" y="0"/>
            <a:chExt cx="8063988" cy="2217420"/>
          </a:xfrm>
        </p:grpSpPr>
        <p:sp>
          <p:nvSpPr>
            <p:cNvPr id="89" name="Google Shape;89;p1"/>
            <p:cNvSpPr/>
            <p:nvPr/>
          </p:nvSpPr>
          <p:spPr>
            <a:xfrm>
              <a:off x="689610" y="0"/>
              <a:ext cx="7374378" cy="2216150"/>
            </a:xfrm>
            <a:custGeom>
              <a:avLst/>
              <a:gdLst/>
              <a:ahLst/>
              <a:cxnLst/>
              <a:rect l="l" t="t" r="r" b="b"/>
              <a:pathLst>
                <a:path w="7374378" h="2216150" extrusionOk="0">
                  <a:moveTo>
                    <a:pt x="6656050" y="0"/>
                  </a:moveTo>
                  <a:lnTo>
                    <a:pt x="20320" y="0"/>
                  </a:lnTo>
                  <a:lnTo>
                    <a:pt x="0" y="0"/>
                  </a:lnTo>
                  <a:lnTo>
                    <a:pt x="0" y="2216150"/>
                  </a:lnTo>
                  <a:lnTo>
                    <a:pt x="20320" y="2216150"/>
                  </a:lnTo>
                  <a:lnTo>
                    <a:pt x="6654264" y="2213610"/>
                  </a:lnTo>
                  <a:cubicBezTo>
                    <a:pt x="7055609" y="2213610"/>
                    <a:pt x="7373109" y="1717040"/>
                    <a:pt x="7373109" y="1104900"/>
                  </a:cubicBezTo>
                  <a:cubicBezTo>
                    <a:pt x="7374378" y="496570"/>
                    <a:pt x="7056878" y="0"/>
                    <a:pt x="6656050" y="0"/>
                  </a:cubicBezTo>
                  <a:lnTo>
                    <a:pt x="6656050" y="0"/>
                  </a:lnTo>
                  <a:close/>
                  <a:moveTo>
                    <a:pt x="730250" y="1107440"/>
                  </a:moveTo>
                  <a:lnTo>
                    <a:pt x="730250" y="1102360"/>
                  </a:lnTo>
                  <a:lnTo>
                    <a:pt x="730250" y="11074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0" y="0"/>
              <a:ext cx="1421130" cy="2217420"/>
            </a:xfrm>
            <a:custGeom>
              <a:avLst/>
              <a:gdLst/>
              <a:ahLst/>
              <a:cxnLst/>
              <a:rect l="l" t="t" r="r" b="b"/>
              <a:pathLst>
                <a:path w="1421130" h="2217420" extrusionOk="0">
                  <a:moveTo>
                    <a:pt x="1361440" y="665480"/>
                  </a:moveTo>
                  <a:lnTo>
                    <a:pt x="1346200" y="615950"/>
                  </a:lnTo>
                  <a:cubicBezTo>
                    <a:pt x="1341120" y="599440"/>
                    <a:pt x="1336040" y="584200"/>
                    <a:pt x="1329690" y="568960"/>
                  </a:cubicBezTo>
                  <a:lnTo>
                    <a:pt x="1329690" y="567690"/>
                  </a:lnTo>
                  <a:cubicBezTo>
                    <a:pt x="1324610" y="552450"/>
                    <a:pt x="1318260" y="537210"/>
                    <a:pt x="1311910" y="521970"/>
                  </a:cubicBezTo>
                  <a:lnTo>
                    <a:pt x="1311910" y="520700"/>
                  </a:lnTo>
                  <a:cubicBezTo>
                    <a:pt x="1305560" y="505460"/>
                    <a:pt x="1299210" y="491490"/>
                    <a:pt x="1292860" y="476250"/>
                  </a:cubicBezTo>
                  <a:lnTo>
                    <a:pt x="1292860" y="474980"/>
                  </a:lnTo>
                  <a:cubicBezTo>
                    <a:pt x="1286510" y="461010"/>
                    <a:pt x="1280160" y="445770"/>
                    <a:pt x="1272540" y="431800"/>
                  </a:cubicBezTo>
                  <a:lnTo>
                    <a:pt x="1272540" y="430530"/>
                  </a:lnTo>
                  <a:cubicBezTo>
                    <a:pt x="1266190" y="416560"/>
                    <a:pt x="1258570" y="402590"/>
                    <a:pt x="1250950" y="389890"/>
                  </a:cubicBezTo>
                  <a:lnTo>
                    <a:pt x="1250950" y="388620"/>
                  </a:lnTo>
                  <a:cubicBezTo>
                    <a:pt x="1243330" y="374650"/>
                    <a:pt x="1235710" y="361950"/>
                    <a:pt x="1228090" y="349250"/>
                  </a:cubicBezTo>
                  <a:cubicBezTo>
                    <a:pt x="1220470" y="336550"/>
                    <a:pt x="1212850" y="323850"/>
                    <a:pt x="1203960" y="311150"/>
                  </a:cubicBezTo>
                  <a:cubicBezTo>
                    <a:pt x="1078230" y="121920"/>
                    <a:pt x="908050" y="3810"/>
                    <a:pt x="718820" y="0"/>
                  </a:cubicBezTo>
                  <a:lnTo>
                    <a:pt x="709930" y="0"/>
                  </a:lnTo>
                  <a:cubicBezTo>
                    <a:pt x="317500" y="0"/>
                    <a:pt x="0" y="496570"/>
                    <a:pt x="0" y="1108710"/>
                  </a:cubicBezTo>
                  <a:cubicBezTo>
                    <a:pt x="0" y="1720850"/>
                    <a:pt x="317500" y="2217420"/>
                    <a:pt x="709930" y="2217420"/>
                  </a:cubicBezTo>
                  <a:lnTo>
                    <a:pt x="718820" y="2217420"/>
                  </a:lnTo>
                  <a:cubicBezTo>
                    <a:pt x="1107440" y="2209800"/>
                    <a:pt x="1419860" y="1717040"/>
                    <a:pt x="1419860" y="1109980"/>
                  </a:cubicBezTo>
                  <a:cubicBezTo>
                    <a:pt x="1421130" y="951230"/>
                    <a:pt x="1399540" y="801370"/>
                    <a:pt x="1361440" y="665480"/>
                  </a:cubicBezTo>
                  <a:close/>
                </a:path>
              </a:pathLst>
            </a:custGeom>
            <a:solidFill>
              <a:srgbClr val="2D8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1"/>
          <p:cNvSpPr txBox="1"/>
          <p:nvPr/>
        </p:nvSpPr>
        <p:spPr>
          <a:xfrm>
            <a:off x="1485686" y="3366106"/>
            <a:ext cx="5630664" cy="297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99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BAB 6 </a:t>
            </a:r>
            <a:endParaRPr dirty="0"/>
          </a:p>
          <a:p>
            <a:pPr marL="0" marR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99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</p:txBody>
      </p:sp>
      <p:sp>
        <p:nvSpPr>
          <p:cNvPr id="93" name="Google Shape;93;p1"/>
          <p:cNvSpPr txBox="1"/>
          <p:nvPr/>
        </p:nvSpPr>
        <p:spPr>
          <a:xfrm>
            <a:off x="1449373" y="4953849"/>
            <a:ext cx="6958647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Struktur</a:t>
            </a:r>
            <a:r>
              <a:rPr lang="en-US" sz="60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6000" b="1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Algoritma</a:t>
            </a:r>
            <a:r>
              <a:rPr lang="en-US" sz="60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6000" b="1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Pemrograman</a:t>
            </a:r>
            <a:r>
              <a:rPr lang="en-US" sz="60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: </a:t>
            </a:r>
            <a:r>
              <a:rPr lang="en-US" sz="6000" b="1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Perulangan</a:t>
            </a:r>
            <a:endParaRPr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4F0544-BEC5-EE16-1E20-2DCEFBE752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200" y="534526"/>
            <a:ext cx="1937989" cy="1937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58DA67-286B-1DBF-0E32-544D4DAF23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48977" y="522540"/>
            <a:ext cx="4067910" cy="16621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3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15"/>
          <p:cNvPicPr preferRelativeResize="0"/>
          <p:nvPr/>
        </p:nvPicPr>
        <p:blipFill rotWithShape="1">
          <a:blip r:embed="rId4">
            <a:alphaModFix/>
          </a:blip>
          <a:srcRect l="27953" r="12656" b="56215"/>
          <a:stretch/>
        </p:blipFill>
        <p:spPr>
          <a:xfrm>
            <a:off x="-457240" y="2375320"/>
            <a:ext cx="18745240" cy="10157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734668" y="-238297"/>
            <a:ext cx="2673917" cy="2419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179546">
            <a:off x="11128664" y="6441385"/>
            <a:ext cx="13250056" cy="12183488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5"/>
          <p:cNvSpPr txBox="1"/>
          <p:nvPr/>
        </p:nvSpPr>
        <p:spPr>
          <a:xfrm>
            <a:off x="428736" y="1956604"/>
            <a:ext cx="9587134" cy="350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Jika pada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perulangan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while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kondisi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diawalai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pengecekan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sebelum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perulangan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dilakukan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</a:t>
            </a: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ada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perulangan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Do-While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perulangan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dilakukan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terlebih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dahulu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minimal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sekali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baru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kemudian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setelah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itu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melakukan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pengecekan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sesuai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dengan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kondisinya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</a:p>
        </p:txBody>
      </p:sp>
      <p:sp>
        <p:nvSpPr>
          <p:cNvPr id="365" name="Google Shape;365;p15"/>
          <p:cNvSpPr txBox="1"/>
          <p:nvPr/>
        </p:nvSpPr>
        <p:spPr>
          <a:xfrm>
            <a:off x="1939248" y="109482"/>
            <a:ext cx="11895285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Percabangan</a:t>
            </a:r>
            <a:r>
              <a:rPr lang="en-US" sz="6600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600" b="1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Struktur</a:t>
            </a:r>
            <a:r>
              <a:rPr lang="en-US" sz="6600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Do-While</a:t>
            </a:r>
            <a:endParaRPr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9DD76-2E29-A690-A639-4B3A19B190FB}"/>
              </a:ext>
            </a:extLst>
          </p:cNvPr>
          <p:cNvSpPr txBox="1"/>
          <p:nvPr/>
        </p:nvSpPr>
        <p:spPr>
          <a:xfrm>
            <a:off x="1091078" y="6077494"/>
            <a:ext cx="5847907" cy="2144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</a:pPr>
            <a:r>
              <a:rPr lang="en-ID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exp1;</a:t>
            </a:r>
            <a:endParaRPr lang="en-US" sz="24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28600">
              <a:lnSpc>
                <a:spcPct val="107000"/>
              </a:lnSpc>
            </a:pPr>
            <a:r>
              <a:rPr lang="en-ID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do{</a:t>
            </a:r>
            <a:endParaRPr lang="en-US" sz="24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28600">
              <a:lnSpc>
                <a:spcPct val="107000"/>
              </a:lnSpc>
            </a:pPr>
            <a:r>
              <a:rPr lang="en-ID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	Statement;</a:t>
            </a:r>
            <a:endParaRPr lang="en-US" sz="24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ID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	exp3;</a:t>
            </a:r>
            <a:endParaRPr lang="en-US" sz="24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en-ID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}while(exp2)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Google Shape;364;p15">
            <a:extLst>
              <a:ext uri="{FF2B5EF4-FFF2-40B4-BE49-F238E27FC236}">
                <a16:creationId xmlns:a16="http://schemas.microsoft.com/office/drawing/2014/main" id="{FCDFBD88-FD79-11A8-6919-B550CAB08B2A}"/>
              </a:ext>
            </a:extLst>
          </p:cNvPr>
          <p:cNvSpPr txBox="1"/>
          <p:nvPr/>
        </p:nvSpPr>
        <p:spPr>
          <a:xfrm>
            <a:off x="882276" y="5574537"/>
            <a:ext cx="8623706" cy="52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5" b="1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Bentuk</a:t>
            </a:r>
            <a:r>
              <a:rPr lang="en-US" sz="3395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1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Perulangan</a:t>
            </a:r>
            <a:r>
              <a:rPr lang="en-US" sz="3395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Do-While :</a:t>
            </a:r>
            <a:endParaRPr b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2426FFB-DA66-022A-D4D1-F0DE4B396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235" y="5673885"/>
            <a:ext cx="465868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Google Shape;364;p15">
            <a:extLst>
              <a:ext uri="{FF2B5EF4-FFF2-40B4-BE49-F238E27FC236}">
                <a16:creationId xmlns:a16="http://schemas.microsoft.com/office/drawing/2014/main" id="{634147D6-F280-8C33-0885-5595E9400DCE}"/>
              </a:ext>
            </a:extLst>
          </p:cNvPr>
          <p:cNvSpPr txBox="1"/>
          <p:nvPr/>
        </p:nvSpPr>
        <p:spPr>
          <a:xfrm>
            <a:off x="11044154" y="2113887"/>
            <a:ext cx="7350173" cy="52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5" b="1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Diagram </a:t>
            </a:r>
            <a:r>
              <a:rPr lang="en-US" sz="3395" b="1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Alir</a:t>
            </a:r>
            <a:r>
              <a:rPr lang="en-US" sz="3395" b="1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1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Perulangan</a:t>
            </a:r>
            <a:r>
              <a:rPr lang="en-US" sz="3395" b="1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Do-While</a:t>
            </a:r>
            <a:r>
              <a:rPr lang="en-US" sz="3395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:</a:t>
            </a:r>
            <a:endParaRPr b="1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3DDAF02-F93E-77F1-258A-5AA6055B6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009" y="5444767"/>
            <a:ext cx="484987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8E41992-56F7-BEC1-D363-5FB32019A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4080" y="3033788"/>
            <a:ext cx="382790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Google Shape;364;p15">
            <a:extLst>
              <a:ext uri="{FF2B5EF4-FFF2-40B4-BE49-F238E27FC236}">
                <a16:creationId xmlns:a16="http://schemas.microsoft.com/office/drawing/2014/main" id="{568065F1-2ED5-62AE-878E-E5964C70E425}"/>
              </a:ext>
            </a:extLst>
          </p:cNvPr>
          <p:cNvSpPr txBox="1"/>
          <p:nvPr/>
        </p:nvSpPr>
        <p:spPr>
          <a:xfrm>
            <a:off x="892316" y="8174265"/>
            <a:ext cx="17430528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Keterangan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: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exp1 =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Expresi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untuk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inisialisasi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nilai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awal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exp2  =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Expresi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untuk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kondisi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exp3  =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Expresi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untuk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increment (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penambahan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atau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decrement (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pengurangan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lang="en-US" sz="280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35FC4FF-59C9-A10B-E9B9-5695A059B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9545" y="2636338"/>
            <a:ext cx="316966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8968E04-7B19-DBB2-9A25-F9F0EE899B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541657"/>
              </p:ext>
            </p:extLst>
          </p:nvPr>
        </p:nvGraphicFramePr>
        <p:xfrm>
          <a:off x="12889545" y="2636338"/>
          <a:ext cx="4028115" cy="7087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Visio" r:id="rId7" imgW="2292412" imgH="4038688" progId="Visio.Drawing.15">
                  <p:embed/>
                </p:oleObj>
              </mc:Choice>
              <mc:Fallback>
                <p:oleObj name="Visio" r:id="rId7" imgW="2292412" imgH="4038688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89545" y="2636338"/>
                        <a:ext cx="4028115" cy="70877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2CA017F-F59A-D6EE-8084-ADCF419591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7B1C6D-AB53-3039-0688-BF2674B576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1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14491" y="-9277176"/>
            <a:ext cx="26896310" cy="2689631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18"/>
          <p:cNvSpPr/>
          <p:nvPr/>
        </p:nvSpPr>
        <p:spPr>
          <a:xfrm>
            <a:off x="1028700" y="1503045"/>
            <a:ext cx="16230601" cy="8406499"/>
          </a:xfrm>
          <a:custGeom>
            <a:avLst/>
            <a:gdLst/>
            <a:ahLst/>
            <a:cxnLst/>
            <a:rect l="l" t="t" r="r" b="b"/>
            <a:pathLst>
              <a:path w="13095443" h="5716949" extrusionOk="0">
                <a:moveTo>
                  <a:pt x="12790643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5412149"/>
                </a:lnTo>
                <a:cubicBezTo>
                  <a:pt x="0" y="5581059"/>
                  <a:pt x="135890" y="5716949"/>
                  <a:pt x="304800" y="5716949"/>
                </a:cubicBezTo>
                <a:lnTo>
                  <a:pt x="12790643" y="5716949"/>
                </a:lnTo>
                <a:cubicBezTo>
                  <a:pt x="12959552" y="5716949"/>
                  <a:pt x="13095443" y="5581059"/>
                  <a:pt x="13095443" y="5412149"/>
                </a:cubicBezTo>
                <a:lnTo>
                  <a:pt x="13095443" y="304800"/>
                </a:lnTo>
                <a:cubicBezTo>
                  <a:pt x="13095443" y="135890"/>
                  <a:pt x="12959552" y="0"/>
                  <a:pt x="127906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8"/>
          <p:cNvSpPr txBox="1"/>
          <p:nvPr/>
        </p:nvSpPr>
        <p:spPr>
          <a:xfrm>
            <a:off x="1028700" y="302716"/>
            <a:ext cx="15877067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Contoh</a:t>
            </a:r>
            <a:r>
              <a:rPr lang="en-US" sz="54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Implementasi</a:t>
            </a:r>
            <a:r>
              <a:rPr lang="en-US" sz="54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Perulangan</a:t>
            </a:r>
            <a:r>
              <a:rPr lang="en-US" sz="54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Do-While</a:t>
            </a:r>
            <a:endParaRPr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B663D2-FB48-EFAD-EA01-561C8C84578E}"/>
              </a:ext>
            </a:extLst>
          </p:cNvPr>
          <p:cNvSpPr txBox="1"/>
          <p:nvPr/>
        </p:nvSpPr>
        <p:spPr>
          <a:xfrm>
            <a:off x="2581052" y="1561569"/>
            <a:ext cx="11560250" cy="8283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1900" b="1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Algoritma</a:t>
            </a:r>
            <a:r>
              <a:rPr lang="en-ID" sz="19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ID" sz="1900" b="1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NilaiRataRata</a:t>
            </a:r>
            <a:endParaRPr lang="en-US" sz="19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28600" algn="just">
              <a:lnSpc>
                <a:spcPct val="115000"/>
              </a:lnSpc>
              <a:spcAft>
                <a:spcPts val="800"/>
              </a:spcAft>
            </a:pP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{</a:t>
            </a:r>
            <a:r>
              <a:rPr lang="en-ID" sz="1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Menghitung</a:t>
            </a: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ID" sz="1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nilai</a:t>
            </a: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rata-rata </a:t>
            </a:r>
            <a:r>
              <a:rPr lang="en-ID" sz="1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dari</a:t>
            </a: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ID" sz="1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banyakknya</a:t>
            </a: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ID" sz="1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bilangan</a:t>
            </a: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yang </a:t>
            </a:r>
            <a:r>
              <a:rPr lang="en-ID" sz="1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dinputan</a:t>
            </a: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}</a:t>
            </a:r>
            <a:endParaRPr lang="en-US" sz="19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70510" indent="-41910" algn="just">
              <a:lnSpc>
                <a:spcPct val="115000"/>
              </a:lnSpc>
              <a:spcAft>
                <a:spcPts val="800"/>
              </a:spcAft>
            </a:pPr>
            <a:r>
              <a:rPr lang="en-US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</a:p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DEKLARASI</a:t>
            </a:r>
            <a:endParaRPr lang="en-US" sz="19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1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: integer {</a:t>
            </a:r>
            <a:r>
              <a:rPr lang="en-ID" sz="1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ID" sz="1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perulangan</a:t>
            </a: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} </a:t>
            </a:r>
            <a:endParaRPr lang="en-US" sz="19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1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 data : integer</a:t>
            </a:r>
            <a:endParaRPr lang="en-US" sz="19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1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ratarata</a:t>
            </a: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 </a:t>
            </a:r>
            <a:r>
              <a:rPr lang="en-ID" sz="1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hasil</a:t>
            </a: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: float</a:t>
            </a:r>
            <a:endParaRPr lang="en-US" sz="19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70510" indent="186690" algn="just">
              <a:lnSpc>
                <a:spcPct val="115000"/>
              </a:lnSpc>
              <a:spcAft>
                <a:spcPts val="800"/>
              </a:spcAft>
            </a:pPr>
            <a:r>
              <a:rPr lang="en-US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</a:p>
          <a:p>
            <a:pPr marL="270510" indent="-41910" algn="just">
              <a:lnSpc>
                <a:spcPct val="115000"/>
              </a:lnSpc>
              <a:spcAft>
                <a:spcPts val="800"/>
              </a:spcAft>
            </a:pP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DESKRIPSI :</a:t>
            </a:r>
            <a:endParaRPr lang="en-US" sz="19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read(</a:t>
            </a:r>
            <a:r>
              <a:rPr lang="en-ID" sz="1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</a:t>
            </a:r>
            <a:endParaRPr lang="en-US" sz="19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i←1</a:t>
            </a:r>
            <a:endParaRPr lang="en-US" sz="19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do</a:t>
            </a:r>
            <a:endParaRPr lang="en-US" sz="19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70510" indent="186690" algn="just">
              <a:lnSpc>
                <a:spcPct val="115000"/>
              </a:lnSpc>
              <a:spcAft>
                <a:spcPts val="800"/>
              </a:spcAft>
            </a:pP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read(</a:t>
            </a:r>
            <a:r>
              <a:rPr lang="en-ID" sz="1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data,hasil,jumlah</a:t>
            </a: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 </a:t>
            </a:r>
            <a:endParaRPr lang="en-US" sz="19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12420" indent="144780" algn="just">
              <a:lnSpc>
                <a:spcPct val="115000"/>
              </a:lnSpc>
              <a:spcAft>
                <a:spcPts val="800"/>
              </a:spcAft>
            </a:pPr>
            <a:r>
              <a:rPr lang="en-ID" sz="1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hasil←hasil+data</a:t>
            </a:r>
            <a:endParaRPr lang="en-US" sz="19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12420" indent="144780" algn="just">
              <a:lnSpc>
                <a:spcPct val="115000"/>
              </a:lnSpc>
              <a:spcAft>
                <a:spcPts val="800"/>
              </a:spcAft>
            </a:pP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i←i+1</a:t>
            </a:r>
            <a:endParaRPr lang="en-US" sz="19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12420" indent="144780" algn="just">
              <a:lnSpc>
                <a:spcPct val="115000"/>
              </a:lnSpc>
              <a:spcAft>
                <a:spcPts val="800"/>
              </a:spcAft>
            </a:pP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while </a:t>
            </a:r>
            <a:r>
              <a:rPr lang="en-ID" sz="1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≤ </a:t>
            </a:r>
            <a:r>
              <a:rPr lang="en-ID" sz="1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endParaRPr lang="en-US" sz="19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1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endwhile</a:t>
            </a:r>
            <a:endParaRPr lang="en-US" sz="19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1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ratarata</a:t>
            </a: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← </a:t>
            </a:r>
            <a:r>
              <a:rPr lang="en-ID" sz="1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hasil</a:t>
            </a: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</a:t>
            </a:r>
            <a:r>
              <a:rPr lang="en-ID" sz="1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		</a:t>
            </a:r>
            <a:endParaRPr lang="en-US" sz="19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write(</a:t>
            </a:r>
            <a:r>
              <a:rPr lang="en-ID" sz="1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ratarata</a:t>
            </a:r>
            <a:r>
              <a:rPr lang="en-ID" sz="1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</a:t>
            </a:r>
            <a:endParaRPr lang="en-US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EF18DA-E568-F8AC-F7CA-05986C820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5763AE-9F1A-641E-A910-2375D61AF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4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14491" y="-9277176"/>
            <a:ext cx="26896310" cy="2689631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18"/>
          <p:cNvSpPr/>
          <p:nvPr/>
        </p:nvSpPr>
        <p:spPr>
          <a:xfrm>
            <a:off x="1028700" y="1460515"/>
            <a:ext cx="16230601" cy="8747395"/>
          </a:xfrm>
          <a:custGeom>
            <a:avLst/>
            <a:gdLst/>
            <a:ahLst/>
            <a:cxnLst/>
            <a:rect l="l" t="t" r="r" b="b"/>
            <a:pathLst>
              <a:path w="13095443" h="5716949" extrusionOk="0">
                <a:moveTo>
                  <a:pt x="12790643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5412149"/>
                </a:lnTo>
                <a:cubicBezTo>
                  <a:pt x="0" y="5581059"/>
                  <a:pt x="135890" y="5716949"/>
                  <a:pt x="304800" y="5716949"/>
                </a:cubicBezTo>
                <a:lnTo>
                  <a:pt x="12790643" y="5716949"/>
                </a:lnTo>
                <a:cubicBezTo>
                  <a:pt x="12959552" y="5716949"/>
                  <a:pt x="13095443" y="5581059"/>
                  <a:pt x="13095443" y="5412149"/>
                </a:cubicBezTo>
                <a:lnTo>
                  <a:pt x="13095443" y="304800"/>
                </a:lnTo>
                <a:cubicBezTo>
                  <a:pt x="13095443" y="135890"/>
                  <a:pt x="12959552" y="0"/>
                  <a:pt x="127906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8"/>
          <p:cNvSpPr txBox="1"/>
          <p:nvPr/>
        </p:nvSpPr>
        <p:spPr>
          <a:xfrm>
            <a:off x="1028700" y="302716"/>
            <a:ext cx="16961588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Translasi</a:t>
            </a:r>
            <a:r>
              <a:rPr lang="en-US" sz="48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Ke</a:t>
            </a:r>
            <a:r>
              <a:rPr lang="en-US" sz="48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Java pada </a:t>
            </a:r>
            <a:r>
              <a:rPr lang="en-US" sz="48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Algoritma</a:t>
            </a:r>
            <a:r>
              <a:rPr lang="en-US" sz="48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Nilai Rata </a:t>
            </a:r>
            <a:r>
              <a:rPr lang="en-US" sz="48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Rata</a:t>
            </a:r>
            <a:endParaRPr sz="10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B663D2-FB48-EFAD-EA01-561C8C84578E}"/>
              </a:ext>
            </a:extLst>
          </p:cNvPr>
          <p:cNvSpPr txBox="1"/>
          <p:nvPr/>
        </p:nvSpPr>
        <p:spPr>
          <a:xfrm>
            <a:off x="1570960" y="1503045"/>
            <a:ext cx="15451766" cy="9109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import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java.util.Scanner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;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public class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NilaiRataRata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{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public static void main(String[]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args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 {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int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 data,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;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float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ratarata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hasil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= 0;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Scanner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inputan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= new Scanner(System.in);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System.out.print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("Masukkan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Bilangan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 ");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inputan.nextInt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();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=1;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do{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  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System.out.print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("Masukkan Data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Ke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-" +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+ " : ");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   data =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inputan.nextInt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();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  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hasil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hasil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+ data;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  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++;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}while(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&lt;=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);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ratarata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hasil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; 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System.out.println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("Nilai Rata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Rata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= " +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ratarata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);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}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}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F3D6A-CD2D-8801-B16B-9DC98AD19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160" y="6869922"/>
            <a:ext cx="4308880" cy="2714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5ADFA5-00AD-5076-543E-AD887D574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191309-063C-0078-3A5F-AF827D1668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30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3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15"/>
          <p:cNvPicPr preferRelativeResize="0"/>
          <p:nvPr/>
        </p:nvPicPr>
        <p:blipFill rotWithShape="1">
          <a:blip r:embed="rId4">
            <a:alphaModFix/>
          </a:blip>
          <a:srcRect l="27953" r="12656" b="56215"/>
          <a:stretch/>
        </p:blipFill>
        <p:spPr>
          <a:xfrm>
            <a:off x="-457240" y="2375320"/>
            <a:ext cx="18745240" cy="10157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734668" y="-238297"/>
            <a:ext cx="2673917" cy="2419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179546">
            <a:off x="11128664" y="6441385"/>
            <a:ext cx="13250056" cy="12183488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5"/>
          <p:cNvSpPr txBox="1"/>
          <p:nvPr/>
        </p:nvSpPr>
        <p:spPr>
          <a:xfrm>
            <a:off x="225222" y="1933470"/>
            <a:ext cx="4485838" cy="818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erupakan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sebutan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dari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perulangan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didalam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perulangan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yang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membentuk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beberapa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pernyataan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perulangan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harus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diproses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en-US" sz="3800" b="0" i="0" u="none" strike="noStrike" cap="none" dirty="0">
              <a:solidFill>
                <a:srgbClr val="072E6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Struktur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ini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biasanya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digunakan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pada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sebuah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statement yang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memerlukan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suatu</a:t>
            </a:r>
            <a:r>
              <a:rPr lang="en-US" sz="3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proses yang </a:t>
            </a:r>
            <a:r>
              <a:rPr lang="en-US" sz="3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panjang</a:t>
            </a:r>
            <a:endParaRPr lang="en-US" sz="3800" b="0" i="0" u="none" strike="noStrike" cap="none" dirty="0">
              <a:solidFill>
                <a:srgbClr val="072E6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5" name="Google Shape;365;p15"/>
          <p:cNvSpPr txBox="1"/>
          <p:nvPr/>
        </p:nvSpPr>
        <p:spPr>
          <a:xfrm>
            <a:off x="1439332" y="177668"/>
            <a:ext cx="12175067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Perulangan</a:t>
            </a:r>
            <a:r>
              <a:rPr lang="en-US" sz="5400" b="1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5400" b="1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Bersarang</a:t>
            </a:r>
            <a:r>
              <a:rPr lang="en-US" sz="5400" b="1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(Nested Loop)</a:t>
            </a:r>
            <a:endParaRPr sz="10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9DD76-2E29-A690-A639-4B3A19B190FB}"/>
              </a:ext>
            </a:extLst>
          </p:cNvPr>
          <p:cNvSpPr txBox="1"/>
          <p:nvPr/>
        </p:nvSpPr>
        <p:spPr>
          <a:xfrm>
            <a:off x="5416909" y="2723464"/>
            <a:ext cx="5921322" cy="2604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for (exp1.1; exp2.1; exp3.1)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28600">
              <a:lnSpc>
                <a:spcPct val="107000"/>
              </a:lnSpc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{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28600">
              <a:lnSpc>
                <a:spcPct val="107000"/>
              </a:lnSpc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	for (exp1.2; exp2.2; exp3.2)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28600">
              <a:lnSpc>
                <a:spcPct val="107000"/>
              </a:lnSpc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	{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28600">
              <a:lnSpc>
                <a:spcPct val="107000"/>
              </a:lnSpc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		Statement;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28600" indent="228600">
              <a:lnSpc>
                <a:spcPct val="107000"/>
              </a:lnSpc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	}	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}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Google Shape;364;p15">
            <a:extLst>
              <a:ext uri="{FF2B5EF4-FFF2-40B4-BE49-F238E27FC236}">
                <a16:creationId xmlns:a16="http://schemas.microsoft.com/office/drawing/2014/main" id="{FCDFBD88-FD79-11A8-6919-B550CAB08B2A}"/>
              </a:ext>
            </a:extLst>
          </p:cNvPr>
          <p:cNvSpPr txBox="1"/>
          <p:nvPr/>
        </p:nvSpPr>
        <p:spPr>
          <a:xfrm>
            <a:off x="5393522" y="1986259"/>
            <a:ext cx="8623706" cy="52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5" b="1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Bentuk</a:t>
            </a:r>
            <a:r>
              <a:rPr lang="en-US" sz="3395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Nested Loop :</a:t>
            </a:r>
            <a:endParaRPr b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2426FFB-DA66-022A-D4D1-F0DE4B396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235" y="5673885"/>
            <a:ext cx="465868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Google Shape;364;p15">
            <a:extLst>
              <a:ext uri="{FF2B5EF4-FFF2-40B4-BE49-F238E27FC236}">
                <a16:creationId xmlns:a16="http://schemas.microsoft.com/office/drawing/2014/main" id="{634147D6-F280-8C33-0885-5595E9400DCE}"/>
              </a:ext>
            </a:extLst>
          </p:cNvPr>
          <p:cNvSpPr txBox="1"/>
          <p:nvPr/>
        </p:nvSpPr>
        <p:spPr>
          <a:xfrm>
            <a:off x="12951271" y="1975062"/>
            <a:ext cx="7350173" cy="52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5" b="1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Diagram </a:t>
            </a:r>
            <a:r>
              <a:rPr lang="en-US" sz="3395" b="1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Alir</a:t>
            </a:r>
            <a:r>
              <a:rPr lang="en-US" sz="3395" b="1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Nested Loop</a:t>
            </a:r>
            <a:r>
              <a:rPr lang="en-US" sz="3395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:</a:t>
            </a:r>
            <a:endParaRPr b="1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3DDAF02-F93E-77F1-258A-5AA6055B6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009" y="5444767"/>
            <a:ext cx="484987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8E41992-56F7-BEC1-D363-5FB32019A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4080" y="3033788"/>
            <a:ext cx="382790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13DF0E7-96F0-136D-F727-43097D39D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6213" y="51435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8AFB4AC-EFCC-979A-2C34-4EAF2AA39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3014" y="2793464"/>
            <a:ext cx="25182820" cy="5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CD9FAF5-D80B-A459-006B-F3EB84C685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453789"/>
              </p:ext>
            </p:extLst>
          </p:nvPr>
        </p:nvGraphicFramePr>
        <p:xfrm>
          <a:off x="12543013" y="2793464"/>
          <a:ext cx="5519765" cy="601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Visio" r:id="rId7" imgW="3994162" imgH="4356217" progId="Visio.Drawing.15">
                  <p:embed/>
                </p:oleObj>
              </mc:Choice>
              <mc:Fallback>
                <p:oleObj name="Visio" r:id="rId7" imgW="3994162" imgH="4356217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3013" y="2793464"/>
                        <a:ext cx="5519765" cy="6016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Google Shape;364;p15">
            <a:extLst>
              <a:ext uri="{FF2B5EF4-FFF2-40B4-BE49-F238E27FC236}">
                <a16:creationId xmlns:a16="http://schemas.microsoft.com/office/drawing/2014/main" id="{95D56EA6-3F3F-7B5F-7AF9-0506E1768C6F}"/>
              </a:ext>
            </a:extLst>
          </p:cNvPr>
          <p:cNvSpPr txBox="1"/>
          <p:nvPr/>
        </p:nvSpPr>
        <p:spPr>
          <a:xfrm>
            <a:off x="5277122" y="5836348"/>
            <a:ext cx="7733756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Keterangan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: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exp1.1 =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Expresi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untuk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inisialisasi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nilai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awal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exp1.2 =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Expresi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untuk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inisialisasi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nilai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awal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(j)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exp2.1  =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Expresi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untuk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kondisi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1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exp2.2  =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Expresi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untuk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kondisi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2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exp3.1  =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Expresi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untuk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increment/decrement (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exp3.2  =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Expresi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untuk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increment/decrement (j)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34E212-134F-B7B6-691F-E126746FE5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3EA5E2-B360-94BC-CD67-DC7CEAFD83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16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14491" y="-9277176"/>
            <a:ext cx="26896310" cy="2689631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18"/>
          <p:cNvSpPr/>
          <p:nvPr/>
        </p:nvSpPr>
        <p:spPr>
          <a:xfrm>
            <a:off x="1028700" y="1503045"/>
            <a:ext cx="16230601" cy="8406499"/>
          </a:xfrm>
          <a:custGeom>
            <a:avLst/>
            <a:gdLst/>
            <a:ahLst/>
            <a:cxnLst/>
            <a:rect l="l" t="t" r="r" b="b"/>
            <a:pathLst>
              <a:path w="13095443" h="5716949" extrusionOk="0">
                <a:moveTo>
                  <a:pt x="12790643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5412149"/>
                </a:lnTo>
                <a:cubicBezTo>
                  <a:pt x="0" y="5581059"/>
                  <a:pt x="135890" y="5716949"/>
                  <a:pt x="304800" y="5716949"/>
                </a:cubicBezTo>
                <a:lnTo>
                  <a:pt x="12790643" y="5716949"/>
                </a:lnTo>
                <a:cubicBezTo>
                  <a:pt x="12959552" y="5716949"/>
                  <a:pt x="13095443" y="5581059"/>
                  <a:pt x="13095443" y="5412149"/>
                </a:cubicBezTo>
                <a:lnTo>
                  <a:pt x="13095443" y="304800"/>
                </a:lnTo>
                <a:cubicBezTo>
                  <a:pt x="13095443" y="135890"/>
                  <a:pt x="12959552" y="0"/>
                  <a:pt x="127906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8"/>
          <p:cNvSpPr txBox="1"/>
          <p:nvPr/>
        </p:nvSpPr>
        <p:spPr>
          <a:xfrm>
            <a:off x="1028700" y="302716"/>
            <a:ext cx="1683596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Contoh</a:t>
            </a:r>
            <a:r>
              <a:rPr lang="en-US" sz="65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Implementasi</a:t>
            </a:r>
            <a:r>
              <a:rPr lang="en-US" sz="65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Nested Loop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B663D2-FB48-EFAD-EA01-561C8C84578E}"/>
              </a:ext>
            </a:extLst>
          </p:cNvPr>
          <p:cNvSpPr txBox="1"/>
          <p:nvPr/>
        </p:nvSpPr>
        <p:spPr>
          <a:xfrm>
            <a:off x="2581052" y="1561569"/>
            <a:ext cx="11560250" cy="8600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2200" b="1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Algoritma</a:t>
            </a:r>
            <a:r>
              <a:rPr lang="en-ID" sz="22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ID" sz="2200" b="1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CetakVariabelInisial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28600" algn="just">
              <a:lnSpc>
                <a:spcPct val="115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{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Mencetak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variabel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Inisial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(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innerloop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sejumlah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nilai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inputan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}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70510" indent="-41910" algn="just">
              <a:lnSpc>
                <a:spcPct val="1150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</a:p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DEKLARASI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 j,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: integer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70510" indent="186690" algn="just">
              <a:lnSpc>
                <a:spcPct val="1150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</a:p>
          <a:p>
            <a:pPr marL="270510" indent="-41910" algn="just">
              <a:lnSpc>
                <a:spcPct val="115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DESKRIPSI :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read(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i←1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for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to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do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read(j,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j←1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	for j to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do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769620" algn="just">
              <a:lnSpc>
                <a:spcPct val="115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write(j)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12420" indent="144780" algn="just">
              <a:lnSpc>
                <a:spcPct val="115000"/>
              </a:lnSpc>
              <a:spcAft>
                <a:spcPts val="800"/>
              </a:spcAft>
            </a:pP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endfor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12420" indent="144780" algn="just">
              <a:lnSpc>
                <a:spcPct val="115000"/>
              </a:lnSpc>
              <a:spcAft>
                <a:spcPts val="800"/>
              </a:spcAft>
            </a:pPr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write(" ")</a:t>
            </a:r>
            <a:endParaRPr lang="en-US" sz="22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en-ID" sz="2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ID" sz="2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endfor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3B48F2-CC25-F341-097D-DC8665AF7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BDE71C-7D90-9194-BCEB-7B7C2B1D8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32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14491" y="-9277176"/>
            <a:ext cx="26896310" cy="2689631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18"/>
          <p:cNvSpPr/>
          <p:nvPr/>
        </p:nvSpPr>
        <p:spPr>
          <a:xfrm>
            <a:off x="1028700" y="1460515"/>
            <a:ext cx="16230601" cy="8747395"/>
          </a:xfrm>
          <a:custGeom>
            <a:avLst/>
            <a:gdLst/>
            <a:ahLst/>
            <a:cxnLst/>
            <a:rect l="l" t="t" r="r" b="b"/>
            <a:pathLst>
              <a:path w="13095443" h="5716949" extrusionOk="0">
                <a:moveTo>
                  <a:pt x="12790643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5412149"/>
                </a:lnTo>
                <a:cubicBezTo>
                  <a:pt x="0" y="5581059"/>
                  <a:pt x="135890" y="5716949"/>
                  <a:pt x="304800" y="5716949"/>
                </a:cubicBezTo>
                <a:lnTo>
                  <a:pt x="12790643" y="5716949"/>
                </a:lnTo>
                <a:cubicBezTo>
                  <a:pt x="12959552" y="5716949"/>
                  <a:pt x="13095443" y="5581059"/>
                  <a:pt x="13095443" y="5412149"/>
                </a:cubicBezTo>
                <a:lnTo>
                  <a:pt x="13095443" y="304800"/>
                </a:lnTo>
                <a:cubicBezTo>
                  <a:pt x="13095443" y="135890"/>
                  <a:pt x="12959552" y="0"/>
                  <a:pt x="127906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8"/>
          <p:cNvSpPr txBox="1"/>
          <p:nvPr/>
        </p:nvSpPr>
        <p:spPr>
          <a:xfrm>
            <a:off x="1028700" y="302716"/>
            <a:ext cx="16961588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Translasi</a:t>
            </a:r>
            <a:r>
              <a:rPr lang="en-US" sz="48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Ke</a:t>
            </a:r>
            <a:r>
              <a:rPr lang="en-US" sz="48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Java pada </a:t>
            </a:r>
            <a:r>
              <a:rPr lang="en-US" sz="48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Algoritma</a:t>
            </a:r>
            <a:r>
              <a:rPr lang="en-US" sz="48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Cetak</a:t>
            </a:r>
            <a:r>
              <a:rPr lang="en-US" sz="48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Nilai Var.</a:t>
            </a:r>
            <a:endParaRPr sz="10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B663D2-FB48-EFAD-EA01-561C8C84578E}"/>
              </a:ext>
            </a:extLst>
          </p:cNvPr>
          <p:cNvSpPr txBox="1"/>
          <p:nvPr/>
        </p:nvSpPr>
        <p:spPr>
          <a:xfrm>
            <a:off x="1570960" y="1503045"/>
            <a:ext cx="15451766" cy="8725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import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java.util.Scanner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;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public class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CetakVariabelInisial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{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public static void main(String[]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args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 {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int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;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int j;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Scanner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inputan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= new Scanner(System.in);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System.out.print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("Masukkan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Data: ");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int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inputan.nextInt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();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for(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=1;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&lt;=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;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++){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   for(j=1; j&lt;=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;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j++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){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      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System.out.print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(j);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   }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  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System.out.println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();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}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}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}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256856-11C9-8C62-379E-F47018CE7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798" y="5450734"/>
            <a:ext cx="4294511" cy="38625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EC464F-8849-248E-854F-D69B2E227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DA92EB-245C-602D-E042-B34D2325E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86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E62"/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29"/>
          <p:cNvPicPr preferRelativeResize="0"/>
          <p:nvPr/>
        </p:nvPicPr>
        <p:blipFill rotWithShape="1">
          <a:blip r:embed="rId3">
            <a:alphaModFix amt="38000"/>
          </a:blip>
          <a:srcRect/>
          <a:stretch/>
        </p:blipFill>
        <p:spPr>
          <a:xfrm>
            <a:off x="-4304155" y="-8304655"/>
            <a:ext cx="26896310" cy="2689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68;p29">
            <a:extLst>
              <a:ext uri="{FF2B5EF4-FFF2-40B4-BE49-F238E27FC236}">
                <a16:creationId xmlns:a16="http://schemas.microsoft.com/office/drawing/2014/main" id="{612A3A3A-6D49-4657-4EA3-2F3D31AC563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5912" y="2174968"/>
            <a:ext cx="10440755" cy="5475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69;p29">
            <a:extLst>
              <a:ext uri="{FF2B5EF4-FFF2-40B4-BE49-F238E27FC236}">
                <a16:creationId xmlns:a16="http://schemas.microsoft.com/office/drawing/2014/main" id="{ED791131-5F6D-199B-C802-09D0A70AE97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62809" y="1722353"/>
            <a:ext cx="962382" cy="96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oogle Shape;770;p29">
            <a:extLst>
              <a:ext uri="{FF2B5EF4-FFF2-40B4-BE49-F238E27FC236}">
                <a16:creationId xmlns:a16="http://schemas.microsoft.com/office/drawing/2014/main" id="{A77B1A4C-88A1-EB23-DDEC-F95F380D2677}"/>
              </a:ext>
            </a:extLst>
          </p:cNvPr>
          <p:cNvGrpSpPr/>
          <p:nvPr/>
        </p:nvGrpSpPr>
        <p:grpSpPr>
          <a:xfrm>
            <a:off x="4753126" y="3949379"/>
            <a:ext cx="8781748" cy="1721210"/>
            <a:chOff x="0" y="0"/>
            <a:chExt cx="11708998" cy="2294946"/>
          </a:xfrm>
        </p:grpSpPr>
        <p:sp>
          <p:nvSpPr>
            <p:cNvPr id="5" name="Google Shape;771;p29">
              <a:extLst>
                <a:ext uri="{FF2B5EF4-FFF2-40B4-BE49-F238E27FC236}">
                  <a16:creationId xmlns:a16="http://schemas.microsoft.com/office/drawing/2014/main" id="{11087E0E-5525-04BC-B556-862C4E846C61}"/>
                </a:ext>
              </a:extLst>
            </p:cNvPr>
            <p:cNvSpPr txBox="1"/>
            <p:nvPr/>
          </p:nvSpPr>
          <p:spPr>
            <a:xfrm>
              <a:off x="0" y="0"/>
              <a:ext cx="11708998" cy="177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8799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TERIMA KASIH!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772;p29">
              <a:extLst>
                <a:ext uri="{FF2B5EF4-FFF2-40B4-BE49-F238E27FC236}">
                  <a16:creationId xmlns:a16="http://schemas.microsoft.com/office/drawing/2014/main" id="{F40053AC-D3E9-4D6E-7D71-938C6E49F2A1}"/>
                </a:ext>
              </a:extLst>
            </p:cNvPr>
            <p:cNvSpPr txBox="1"/>
            <p:nvPr/>
          </p:nvSpPr>
          <p:spPr>
            <a:xfrm>
              <a:off x="0" y="1921510"/>
              <a:ext cx="11708998" cy="373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C1A1039-916B-4346-AF14-3045226407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1977" y="216359"/>
            <a:ext cx="1440267" cy="1440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496E9B-1405-463C-8AAD-11676E4286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2809" y="369898"/>
            <a:ext cx="2773390" cy="11331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E6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3245" y="0"/>
            <a:ext cx="26896310" cy="2689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14491" y="-9277176"/>
            <a:ext cx="26896310" cy="2689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980573" flipH="1">
            <a:off x="-4663380" y="312021"/>
            <a:ext cx="15346502" cy="55737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2"/>
          <p:cNvGrpSpPr/>
          <p:nvPr/>
        </p:nvGrpSpPr>
        <p:grpSpPr>
          <a:xfrm>
            <a:off x="1685069" y="2665734"/>
            <a:ext cx="10029146" cy="2060145"/>
            <a:chOff x="0" y="-38100"/>
            <a:chExt cx="2521016" cy="850900"/>
          </a:xfrm>
        </p:grpSpPr>
        <p:sp>
          <p:nvSpPr>
            <p:cNvPr id="105" name="Google Shape;105;p2"/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 extrusionOk="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2"/>
          <p:cNvSpPr txBox="1"/>
          <p:nvPr/>
        </p:nvSpPr>
        <p:spPr>
          <a:xfrm>
            <a:off x="4491974" y="6151577"/>
            <a:ext cx="1967899" cy="206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oogle Shape;133;p2"/>
          <p:cNvGrpSpPr/>
          <p:nvPr/>
        </p:nvGrpSpPr>
        <p:grpSpPr>
          <a:xfrm>
            <a:off x="9362771" y="202308"/>
            <a:ext cx="10439484" cy="2060143"/>
            <a:chOff x="0" y="-38100"/>
            <a:chExt cx="4311814" cy="850900"/>
          </a:xfrm>
        </p:grpSpPr>
        <p:sp>
          <p:nvSpPr>
            <p:cNvPr id="134" name="Google Shape;134;p2"/>
            <p:cNvSpPr/>
            <p:nvPr/>
          </p:nvSpPr>
          <p:spPr>
            <a:xfrm>
              <a:off x="0" y="0"/>
              <a:ext cx="4311814" cy="635971"/>
            </a:xfrm>
            <a:custGeom>
              <a:avLst/>
              <a:gdLst/>
              <a:ahLst/>
              <a:cxnLst/>
              <a:rect l="l" t="t" r="r" b="b"/>
              <a:pathLst>
                <a:path w="4311814" h="635971" extrusionOk="0">
                  <a:moveTo>
                    <a:pt x="74160" y="0"/>
                  </a:moveTo>
                  <a:lnTo>
                    <a:pt x="4237654" y="0"/>
                  </a:lnTo>
                  <a:cubicBezTo>
                    <a:pt x="4278611" y="0"/>
                    <a:pt x="4311814" y="33203"/>
                    <a:pt x="4311814" y="74160"/>
                  </a:cubicBezTo>
                  <a:lnTo>
                    <a:pt x="4311814" y="561811"/>
                  </a:lnTo>
                  <a:cubicBezTo>
                    <a:pt x="4311814" y="602768"/>
                    <a:pt x="4278611" y="635971"/>
                    <a:pt x="4237654" y="635971"/>
                  </a:cubicBezTo>
                  <a:lnTo>
                    <a:pt x="74160" y="635971"/>
                  </a:lnTo>
                  <a:cubicBezTo>
                    <a:pt x="33203" y="635971"/>
                    <a:pt x="0" y="602768"/>
                    <a:pt x="0" y="561811"/>
                  </a:cubicBezTo>
                  <a:lnTo>
                    <a:pt x="0" y="74160"/>
                  </a:lnTo>
                  <a:cubicBezTo>
                    <a:pt x="0" y="33203"/>
                    <a:pt x="33203" y="0"/>
                    <a:pt x="74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2"/>
          <p:cNvSpPr txBox="1"/>
          <p:nvPr/>
        </p:nvSpPr>
        <p:spPr>
          <a:xfrm>
            <a:off x="9307916" y="273610"/>
            <a:ext cx="7746727" cy="142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99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Agenda</a:t>
            </a:r>
            <a:endParaRPr dirty="0"/>
          </a:p>
        </p:txBody>
      </p:sp>
      <p:sp>
        <p:nvSpPr>
          <p:cNvPr id="137" name="Google Shape;137;p2"/>
          <p:cNvSpPr txBox="1"/>
          <p:nvPr/>
        </p:nvSpPr>
        <p:spPr>
          <a:xfrm>
            <a:off x="2583281" y="2879968"/>
            <a:ext cx="5630664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Pengertian</a:t>
            </a:r>
            <a:r>
              <a:rPr lang="en-US" sz="32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Struktur</a:t>
            </a:r>
            <a:r>
              <a:rPr lang="en-US" sz="32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Perulangan</a:t>
            </a:r>
            <a:endParaRPr dirty="0"/>
          </a:p>
        </p:txBody>
      </p:sp>
      <p:grpSp>
        <p:nvGrpSpPr>
          <p:cNvPr id="2" name="Google Shape;104;p2">
            <a:extLst>
              <a:ext uri="{FF2B5EF4-FFF2-40B4-BE49-F238E27FC236}">
                <a16:creationId xmlns:a16="http://schemas.microsoft.com/office/drawing/2014/main" id="{BF4574ED-D764-FB67-840A-517C850D84FB}"/>
              </a:ext>
            </a:extLst>
          </p:cNvPr>
          <p:cNvGrpSpPr/>
          <p:nvPr/>
        </p:nvGrpSpPr>
        <p:grpSpPr>
          <a:xfrm>
            <a:off x="1685069" y="3769322"/>
            <a:ext cx="10029146" cy="2060145"/>
            <a:chOff x="0" y="-38100"/>
            <a:chExt cx="2521016" cy="850900"/>
          </a:xfrm>
        </p:grpSpPr>
        <p:sp>
          <p:nvSpPr>
            <p:cNvPr id="3" name="Google Shape;105;p2">
              <a:extLst>
                <a:ext uri="{FF2B5EF4-FFF2-40B4-BE49-F238E27FC236}">
                  <a16:creationId xmlns:a16="http://schemas.microsoft.com/office/drawing/2014/main" id="{A633823C-55C3-5AEB-9F4A-CCA7491E49F3}"/>
                </a:ext>
              </a:extLst>
            </p:cNvPr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 extrusionOk="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6;p2">
              <a:extLst>
                <a:ext uri="{FF2B5EF4-FFF2-40B4-BE49-F238E27FC236}">
                  <a16:creationId xmlns:a16="http://schemas.microsoft.com/office/drawing/2014/main" id="{B3F72CEB-6B21-102E-9FCD-020896E4E28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Google Shape;138;p2">
            <a:extLst>
              <a:ext uri="{FF2B5EF4-FFF2-40B4-BE49-F238E27FC236}">
                <a16:creationId xmlns:a16="http://schemas.microsoft.com/office/drawing/2014/main" id="{34311EF2-02DE-E7BE-1C9C-721DCD69D2CD}"/>
              </a:ext>
            </a:extLst>
          </p:cNvPr>
          <p:cNvSpPr txBox="1"/>
          <p:nvPr/>
        </p:nvSpPr>
        <p:spPr>
          <a:xfrm>
            <a:off x="2583097" y="3958292"/>
            <a:ext cx="5630664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Perulangan</a:t>
            </a:r>
            <a:r>
              <a:rPr lang="en-US" sz="32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Struktur</a:t>
            </a:r>
            <a:r>
              <a:rPr lang="en-US" sz="32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For</a:t>
            </a:r>
            <a:endParaRPr dirty="0"/>
          </a:p>
        </p:txBody>
      </p:sp>
      <p:grpSp>
        <p:nvGrpSpPr>
          <p:cNvPr id="6" name="Google Shape;104;p2">
            <a:extLst>
              <a:ext uri="{FF2B5EF4-FFF2-40B4-BE49-F238E27FC236}">
                <a16:creationId xmlns:a16="http://schemas.microsoft.com/office/drawing/2014/main" id="{67469773-9E76-625C-4180-D752F86FD4DB}"/>
              </a:ext>
            </a:extLst>
          </p:cNvPr>
          <p:cNvGrpSpPr/>
          <p:nvPr/>
        </p:nvGrpSpPr>
        <p:grpSpPr>
          <a:xfrm>
            <a:off x="1685069" y="4886834"/>
            <a:ext cx="10029146" cy="2060145"/>
            <a:chOff x="0" y="-38100"/>
            <a:chExt cx="2521016" cy="850900"/>
          </a:xfrm>
        </p:grpSpPr>
        <p:sp>
          <p:nvSpPr>
            <p:cNvPr id="7" name="Google Shape;105;p2">
              <a:extLst>
                <a:ext uri="{FF2B5EF4-FFF2-40B4-BE49-F238E27FC236}">
                  <a16:creationId xmlns:a16="http://schemas.microsoft.com/office/drawing/2014/main" id="{B26427E0-1A31-BE49-9C1B-E7CE30636CDA}"/>
                </a:ext>
              </a:extLst>
            </p:cNvPr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 extrusionOk="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6;p2">
              <a:extLst>
                <a:ext uri="{FF2B5EF4-FFF2-40B4-BE49-F238E27FC236}">
                  <a16:creationId xmlns:a16="http://schemas.microsoft.com/office/drawing/2014/main" id="{2B3403DC-5BFC-5C6B-80F2-B111ED07E84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140;p2">
            <a:extLst>
              <a:ext uri="{FF2B5EF4-FFF2-40B4-BE49-F238E27FC236}">
                <a16:creationId xmlns:a16="http://schemas.microsoft.com/office/drawing/2014/main" id="{5E3178D9-D978-D6FB-C23E-4FEB7E649F2B}"/>
              </a:ext>
            </a:extLst>
          </p:cNvPr>
          <p:cNvSpPr txBox="1"/>
          <p:nvPr/>
        </p:nvSpPr>
        <p:spPr>
          <a:xfrm>
            <a:off x="2552021" y="5049756"/>
            <a:ext cx="8313688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Perulangan</a:t>
            </a:r>
            <a:r>
              <a:rPr lang="en-US" sz="32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Struktur</a:t>
            </a:r>
            <a:r>
              <a:rPr lang="en-US" sz="32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While</a:t>
            </a:r>
            <a:endParaRPr dirty="0"/>
          </a:p>
        </p:txBody>
      </p:sp>
      <p:grpSp>
        <p:nvGrpSpPr>
          <p:cNvPr id="11" name="Google Shape;104;p2">
            <a:extLst>
              <a:ext uri="{FF2B5EF4-FFF2-40B4-BE49-F238E27FC236}">
                <a16:creationId xmlns:a16="http://schemas.microsoft.com/office/drawing/2014/main" id="{09CD3E4A-17C6-46E4-59D4-59598BD17890}"/>
              </a:ext>
            </a:extLst>
          </p:cNvPr>
          <p:cNvGrpSpPr/>
          <p:nvPr/>
        </p:nvGrpSpPr>
        <p:grpSpPr>
          <a:xfrm>
            <a:off x="1685069" y="5986290"/>
            <a:ext cx="10029146" cy="2060145"/>
            <a:chOff x="0" y="-38100"/>
            <a:chExt cx="2521016" cy="850900"/>
          </a:xfrm>
        </p:grpSpPr>
        <p:sp>
          <p:nvSpPr>
            <p:cNvPr id="12" name="Google Shape;105;p2">
              <a:extLst>
                <a:ext uri="{FF2B5EF4-FFF2-40B4-BE49-F238E27FC236}">
                  <a16:creationId xmlns:a16="http://schemas.microsoft.com/office/drawing/2014/main" id="{01CFE782-2C02-47D6-32D8-BBA0F71C27A0}"/>
                </a:ext>
              </a:extLst>
            </p:cNvPr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 extrusionOk="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6;p2">
              <a:extLst>
                <a:ext uri="{FF2B5EF4-FFF2-40B4-BE49-F238E27FC236}">
                  <a16:creationId xmlns:a16="http://schemas.microsoft.com/office/drawing/2014/main" id="{666B5140-D242-7712-6074-11C1C5552FC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104;p2">
            <a:extLst>
              <a:ext uri="{FF2B5EF4-FFF2-40B4-BE49-F238E27FC236}">
                <a16:creationId xmlns:a16="http://schemas.microsoft.com/office/drawing/2014/main" id="{4FC7543D-8425-F2F8-DFD8-DAF8E4A3194E}"/>
              </a:ext>
            </a:extLst>
          </p:cNvPr>
          <p:cNvGrpSpPr/>
          <p:nvPr/>
        </p:nvGrpSpPr>
        <p:grpSpPr>
          <a:xfrm>
            <a:off x="1694292" y="7021872"/>
            <a:ext cx="10029146" cy="2060145"/>
            <a:chOff x="0" y="-38100"/>
            <a:chExt cx="2521016" cy="850900"/>
          </a:xfrm>
        </p:grpSpPr>
        <p:sp>
          <p:nvSpPr>
            <p:cNvPr id="15" name="Google Shape;105;p2">
              <a:extLst>
                <a:ext uri="{FF2B5EF4-FFF2-40B4-BE49-F238E27FC236}">
                  <a16:creationId xmlns:a16="http://schemas.microsoft.com/office/drawing/2014/main" id="{E210E374-FC01-50C5-1C58-693DFA20F53D}"/>
                </a:ext>
              </a:extLst>
            </p:cNvPr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 extrusionOk="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6;p2">
              <a:extLst>
                <a:ext uri="{FF2B5EF4-FFF2-40B4-BE49-F238E27FC236}">
                  <a16:creationId xmlns:a16="http://schemas.microsoft.com/office/drawing/2014/main" id="{90A9B2A7-1C7F-3D86-EA79-1D0428EB344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40;p2">
            <a:extLst>
              <a:ext uri="{FF2B5EF4-FFF2-40B4-BE49-F238E27FC236}">
                <a16:creationId xmlns:a16="http://schemas.microsoft.com/office/drawing/2014/main" id="{05857CFD-6566-EFF0-BA10-2061950D3D12}"/>
              </a:ext>
            </a:extLst>
          </p:cNvPr>
          <p:cNvSpPr txBox="1"/>
          <p:nvPr/>
        </p:nvSpPr>
        <p:spPr>
          <a:xfrm>
            <a:off x="2552021" y="6201860"/>
            <a:ext cx="8313688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Perulangan</a:t>
            </a:r>
            <a:r>
              <a:rPr lang="en-US" sz="32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Struktur</a:t>
            </a:r>
            <a:r>
              <a:rPr lang="en-US" sz="32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Do-While</a:t>
            </a:r>
            <a:endParaRPr dirty="0"/>
          </a:p>
        </p:txBody>
      </p:sp>
      <p:sp>
        <p:nvSpPr>
          <p:cNvPr id="18" name="Google Shape;140;p2">
            <a:extLst>
              <a:ext uri="{FF2B5EF4-FFF2-40B4-BE49-F238E27FC236}">
                <a16:creationId xmlns:a16="http://schemas.microsoft.com/office/drawing/2014/main" id="{8301DE67-8135-6F05-C791-CF6E3534DA34}"/>
              </a:ext>
            </a:extLst>
          </p:cNvPr>
          <p:cNvSpPr txBox="1"/>
          <p:nvPr/>
        </p:nvSpPr>
        <p:spPr>
          <a:xfrm>
            <a:off x="2542798" y="7221279"/>
            <a:ext cx="8313688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Perulangan</a:t>
            </a:r>
            <a:r>
              <a:rPr lang="en-US" sz="3200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3200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Bersarang</a:t>
            </a:r>
            <a:r>
              <a:rPr lang="en-US" sz="3200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(</a:t>
            </a:r>
            <a:r>
              <a:rPr lang="en-US" sz="3200" i="1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Nested Loop</a:t>
            </a:r>
            <a:r>
              <a:rPr lang="en-US" sz="3200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)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25902B-26C8-FFF2-DB1F-76E9483B3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48" y="744104"/>
            <a:ext cx="1440267" cy="14402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AD2E10-BA5A-BFE7-CEAD-43A8763AB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680" y="897643"/>
            <a:ext cx="2773390" cy="11331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E6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840632">
            <a:off x="10719457" y="-3299277"/>
            <a:ext cx="13250056" cy="1218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95706" y="4626619"/>
            <a:ext cx="9449543" cy="575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6716879" y="246780"/>
            <a:ext cx="26896308" cy="26896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3"/>
          <p:cNvGrpSpPr/>
          <p:nvPr/>
        </p:nvGrpSpPr>
        <p:grpSpPr>
          <a:xfrm>
            <a:off x="-919065" y="438573"/>
            <a:ext cx="12411986" cy="2060145"/>
            <a:chOff x="0" y="-38100"/>
            <a:chExt cx="4049671" cy="850900"/>
          </a:xfrm>
        </p:grpSpPr>
        <p:sp>
          <p:nvSpPr>
            <p:cNvPr id="153" name="Google Shape;153;p3"/>
            <p:cNvSpPr/>
            <p:nvPr/>
          </p:nvSpPr>
          <p:spPr>
            <a:xfrm>
              <a:off x="0" y="0"/>
              <a:ext cx="4049671" cy="680532"/>
            </a:xfrm>
            <a:custGeom>
              <a:avLst/>
              <a:gdLst/>
              <a:ahLst/>
              <a:cxnLst/>
              <a:rect l="l" t="t" r="r" b="b"/>
              <a:pathLst>
                <a:path w="4049671" h="680532" extrusionOk="0">
                  <a:moveTo>
                    <a:pt x="78960" y="0"/>
                  </a:moveTo>
                  <a:lnTo>
                    <a:pt x="3970711" y="0"/>
                  </a:lnTo>
                  <a:cubicBezTo>
                    <a:pt x="3991652" y="0"/>
                    <a:pt x="4011737" y="8319"/>
                    <a:pt x="4026545" y="23127"/>
                  </a:cubicBezTo>
                  <a:cubicBezTo>
                    <a:pt x="4041353" y="37935"/>
                    <a:pt x="4049671" y="58019"/>
                    <a:pt x="4049671" y="78960"/>
                  </a:cubicBezTo>
                  <a:lnTo>
                    <a:pt x="4049671" y="601572"/>
                  </a:lnTo>
                  <a:cubicBezTo>
                    <a:pt x="4049671" y="645181"/>
                    <a:pt x="4014320" y="680532"/>
                    <a:pt x="3970711" y="680532"/>
                  </a:cubicBezTo>
                  <a:lnTo>
                    <a:pt x="78960" y="680532"/>
                  </a:lnTo>
                  <a:cubicBezTo>
                    <a:pt x="35352" y="680532"/>
                    <a:pt x="0" y="645181"/>
                    <a:pt x="0" y="601572"/>
                  </a:cubicBezTo>
                  <a:lnTo>
                    <a:pt x="0" y="78960"/>
                  </a:lnTo>
                  <a:cubicBezTo>
                    <a:pt x="0" y="35352"/>
                    <a:pt x="35352" y="0"/>
                    <a:pt x="78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3"/>
          <p:cNvSpPr txBox="1"/>
          <p:nvPr/>
        </p:nvSpPr>
        <p:spPr>
          <a:xfrm>
            <a:off x="-1195512" y="530818"/>
            <a:ext cx="13777221" cy="14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99" b="1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Pengertian</a:t>
            </a:r>
            <a:r>
              <a:rPr lang="en-US" sz="6799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799" b="1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Struktur</a:t>
            </a:r>
            <a:r>
              <a:rPr lang="en-US" sz="6799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799" b="1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Perulangan</a:t>
            </a:r>
            <a:endParaRPr dirty="0"/>
          </a:p>
        </p:txBody>
      </p:sp>
      <p:sp>
        <p:nvSpPr>
          <p:cNvPr id="156" name="Google Shape;156;p3"/>
          <p:cNvSpPr txBox="1"/>
          <p:nvPr/>
        </p:nvSpPr>
        <p:spPr>
          <a:xfrm>
            <a:off x="739776" y="2406362"/>
            <a:ext cx="10340636" cy="233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Merupakan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proses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algortima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untuk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mengulang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beberapa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baris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perintah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secara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berulang-ulang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selama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kondisi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masih</a:t>
            </a:r>
            <a:r>
              <a:rPr lang="en-US" sz="3800" b="0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800" b="0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memenuhi</a:t>
            </a:r>
            <a:endParaRPr lang="en-US" sz="3800" b="0" i="0" u="none" strike="noStrike" cap="none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3800" dirty="0"/>
          </a:p>
        </p:txBody>
      </p:sp>
      <p:sp>
        <p:nvSpPr>
          <p:cNvPr id="6" name="Google Shape;156;p3">
            <a:extLst>
              <a:ext uri="{FF2B5EF4-FFF2-40B4-BE49-F238E27FC236}">
                <a16:creationId xmlns:a16="http://schemas.microsoft.com/office/drawing/2014/main" id="{230E33D6-BDC6-7382-F547-D98AF179486A}"/>
              </a:ext>
            </a:extLst>
          </p:cNvPr>
          <p:cNvSpPr txBox="1"/>
          <p:nvPr/>
        </p:nvSpPr>
        <p:spPr>
          <a:xfrm>
            <a:off x="1133510" y="4639319"/>
            <a:ext cx="9946901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Perulangan</a:t>
            </a:r>
            <a:r>
              <a:rPr lang="en-US" sz="3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dibagi</a:t>
            </a:r>
            <a:r>
              <a:rPr lang="en-US" sz="3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menjadi</a:t>
            </a:r>
            <a:r>
              <a:rPr lang="en-US" sz="3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dua</a:t>
            </a:r>
            <a:r>
              <a:rPr lang="en-US" sz="3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bagian</a:t>
            </a:r>
            <a:r>
              <a:rPr lang="en-US" sz="3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: </a:t>
            </a: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Counted Loop</a:t>
            </a:r>
            <a:r>
              <a:rPr lang="en-US" sz="3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: (for/for-each) </a:t>
            </a:r>
            <a:r>
              <a:rPr lang="en-US" sz="3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perulangan</a:t>
            </a:r>
            <a:r>
              <a:rPr lang="en-US" sz="3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3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sudah</a:t>
            </a:r>
            <a:r>
              <a:rPr lang="en-US" sz="3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ditentukan</a:t>
            </a:r>
            <a:r>
              <a:rPr lang="en-US" sz="3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banyaknya</a:t>
            </a:r>
            <a:r>
              <a:rPr lang="en-US" sz="3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perulangan</a:t>
            </a:r>
            <a:r>
              <a:rPr lang="en-US" sz="3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Uncounted Loop</a:t>
            </a:r>
            <a:r>
              <a:rPr lang="en-US" sz="3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: (while, do-while) </a:t>
            </a:r>
            <a:r>
              <a:rPr lang="en-US" sz="3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perulangan</a:t>
            </a:r>
            <a:r>
              <a:rPr lang="en-US" sz="3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3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belum</a:t>
            </a:r>
            <a:r>
              <a:rPr lang="en-US" sz="3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jelas</a:t>
            </a:r>
            <a:r>
              <a:rPr lang="en-US" sz="3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berapa</a:t>
            </a:r>
            <a:r>
              <a:rPr lang="en-US" sz="3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kali </a:t>
            </a:r>
            <a:r>
              <a:rPr lang="en-US" sz="3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harus</a:t>
            </a:r>
            <a:r>
              <a:rPr lang="en-US" sz="3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mengulang</a:t>
            </a:r>
            <a:r>
              <a:rPr lang="en-US" sz="3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sz="3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DC0AB7-A5B7-6540-1A5A-502CE55463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3F37F9-6CAB-5D2C-B292-978B0C1939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3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15"/>
          <p:cNvPicPr preferRelativeResize="0"/>
          <p:nvPr/>
        </p:nvPicPr>
        <p:blipFill rotWithShape="1">
          <a:blip r:embed="rId4">
            <a:alphaModFix/>
          </a:blip>
          <a:srcRect l="27953" r="12656" b="56215"/>
          <a:stretch/>
        </p:blipFill>
        <p:spPr>
          <a:xfrm>
            <a:off x="-457240" y="2375320"/>
            <a:ext cx="18745240" cy="10157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734668" y="-238297"/>
            <a:ext cx="2673917" cy="2419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179546">
            <a:off x="11128664" y="6441385"/>
            <a:ext cx="13250056" cy="12183488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5"/>
          <p:cNvSpPr txBox="1"/>
          <p:nvPr/>
        </p:nvSpPr>
        <p:spPr>
          <a:xfrm>
            <a:off x="323164" y="2130440"/>
            <a:ext cx="17430528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Dalam</a:t>
            </a:r>
            <a:r>
              <a:rPr lang="en-US" sz="36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merancang</a:t>
            </a:r>
            <a:r>
              <a:rPr lang="en-US" sz="36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struktur</a:t>
            </a:r>
            <a:r>
              <a:rPr lang="en-US" sz="36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perulangan</a:t>
            </a:r>
            <a:r>
              <a:rPr lang="en-US" sz="36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for, </a:t>
            </a:r>
            <a:r>
              <a:rPr lang="en-US" sz="36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setidaknya</a:t>
            </a:r>
            <a:r>
              <a:rPr lang="en-US" sz="36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kita</a:t>
            </a:r>
            <a:r>
              <a:rPr lang="en-US" sz="36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harus</a:t>
            </a:r>
            <a:r>
              <a:rPr lang="en-US" sz="36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mengetahui</a:t>
            </a:r>
            <a:r>
              <a:rPr lang="en-US" sz="36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tiga</a:t>
            </a:r>
            <a:r>
              <a:rPr lang="en-US" sz="36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komponen</a:t>
            </a:r>
            <a:r>
              <a:rPr lang="en-US" sz="36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yaitu</a:t>
            </a:r>
            <a:r>
              <a:rPr lang="en-US" sz="36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: (1) </a:t>
            </a:r>
            <a:r>
              <a:rPr lang="en-US" sz="36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inisialisasi</a:t>
            </a:r>
            <a:r>
              <a:rPr lang="en-US" sz="36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awal</a:t>
            </a:r>
            <a:r>
              <a:rPr lang="en-US" sz="36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perulangan</a:t>
            </a:r>
            <a:r>
              <a:rPr lang="en-US" sz="3600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(2) </a:t>
            </a:r>
            <a:r>
              <a:rPr lang="en-US" sz="36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kondisi</a:t>
            </a:r>
            <a:r>
              <a:rPr lang="en-US" sz="36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untuk</a:t>
            </a:r>
            <a:r>
              <a:rPr lang="en-US" sz="36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dilakukan</a:t>
            </a:r>
            <a:r>
              <a:rPr lang="en-US" sz="36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perulangan</a:t>
            </a:r>
            <a:r>
              <a:rPr lang="en-US" sz="3600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(3) p</a:t>
            </a:r>
            <a:r>
              <a:rPr lang="en-US" sz="36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roses </a:t>
            </a:r>
            <a:r>
              <a:rPr lang="en-US" sz="3600" i="1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</a:t>
            </a:r>
            <a:r>
              <a:rPr lang="en-US" sz="3600" b="0" i="1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ncrement</a:t>
            </a:r>
            <a:r>
              <a:rPr lang="en-US" sz="36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36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Menambah</a:t>
            </a:r>
            <a:r>
              <a:rPr lang="en-US" sz="36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 </a:t>
            </a:r>
            <a:r>
              <a:rPr lang="en-US" sz="3600" i="1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</a:t>
            </a:r>
            <a:r>
              <a:rPr lang="en-US" sz="3600" b="0" i="1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ecrement</a:t>
            </a:r>
            <a:r>
              <a:rPr lang="en-US" sz="36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36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Mengurangi</a:t>
            </a:r>
            <a:r>
              <a:rPr lang="en-US" sz="36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sz="3600" dirty="0"/>
          </a:p>
        </p:txBody>
      </p:sp>
      <p:sp>
        <p:nvSpPr>
          <p:cNvPr id="365" name="Google Shape;365;p15"/>
          <p:cNvSpPr txBox="1"/>
          <p:nvPr/>
        </p:nvSpPr>
        <p:spPr>
          <a:xfrm>
            <a:off x="1939249" y="109482"/>
            <a:ext cx="9804802" cy="1551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99" b="1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Perulangan</a:t>
            </a:r>
            <a:r>
              <a:rPr lang="en-US" sz="7199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7199" b="1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Struktur</a:t>
            </a:r>
            <a:r>
              <a:rPr lang="en-US" sz="7199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For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9DD76-2E29-A690-A639-4B3A19B190FB}"/>
              </a:ext>
            </a:extLst>
          </p:cNvPr>
          <p:cNvSpPr txBox="1"/>
          <p:nvPr/>
        </p:nvSpPr>
        <p:spPr>
          <a:xfrm>
            <a:off x="934435" y="5083226"/>
            <a:ext cx="5847907" cy="1644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</a:pPr>
            <a:r>
              <a:rPr lang="en-ID" sz="3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for (exp1; exp2; exp3){</a:t>
            </a:r>
            <a:endParaRPr lang="en-US" sz="30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ID" sz="3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	Statement;</a:t>
            </a:r>
            <a:endParaRPr lang="en-US" sz="30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en-ID" sz="3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}</a:t>
            </a:r>
            <a:endParaRPr lang="en-US" sz="3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Google Shape;364;p15">
            <a:extLst>
              <a:ext uri="{FF2B5EF4-FFF2-40B4-BE49-F238E27FC236}">
                <a16:creationId xmlns:a16="http://schemas.microsoft.com/office/drawing/2014/main" id="{FCDFBD88-FD79-11A8-6919-B550CAB08B2A}"/>
              </a:ext>
            </a:extLst>
          </p:cNvPr>
          <p:cNvSpPr txBox="1"/>
          <p:nvPr/>
        </p:nvSpPr>
        <p:spPr>
          <a:xfrm>
            <a:off x="706732" y="4177008"/>
            <a:ext cx="5465135" cy="52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5" b="1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Bentuk</a:t>
            </a:r>
            <a:r>
              <a:rPr lang="en-US" sz="3395" b="1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1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Perulangan</a:t>
            </a:r>
            <a:r>
              <a:rPr lang="en-US" sz="3395" b="1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For</a:t>
            </a:r>
            <a:r>
              <a:rPr lang="en-US" sz="3395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:</a:t>
            </a:r>
            <a:endParaRPr b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2426FFB-DA66-022A-D4D1-F0DE4B396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235" y="5673885"/>
            <a:ext cx="465868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Google Shape;364;p15">
            <a:extLst>
              <a:ext uri="{FF2B5EF4-FFF2-40B4-BE49-F238E27FC236}">
                <a16:creationId xmlns:a16="http://schemas.microsoft.com/office/drawing/2014/main" id="{634147D6-F280-8C33-0885-5595E9400DCE}"/>
              </a:ext>
            </a:extLst>
          </p:cNvPr>
          <p:cNvSpPr txBox="1"/>
          <p:nvPr/>
        </p:nvSpPr>
        <p:spPr>
          <a:xfrm>
            <a:off x="11596140" y="4129528"/>
            <a:ext cx="5985128" cy="52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5" b="1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Diagram </a:t>
            </a:r>
            <a:r>
              <a:rPr lang="en-US" sz="3395" b="1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Alir</a:t>
            </a:r>
            <a:r>
              <a:rPr lang="en-US" sz="3395" b="1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1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Perulangan</a:t>
            </a:r>
            <a:r>
              <a:rPr lang="en-US" sz="3395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For :</a:t>
            </a:r>
            <a:endParaRPr b="1" dirty="0"/>
          </a:p>
        </p:txBody>
      </p:sp>
      <p:sp>
        <p:nvSpPr>
          <p:cNvPr id="2" name="Google Shape;364;p15">
            <a:extLst>
              <a:ext uri="{FF2B5EF4-FFF2-40B4-BE49-F238E27FC236}">
                <a16:creationId xmlns:a16="http://schemas.microsoft.com/office/drawing/2014/main" id="{646522A3-D527-4A15-A0DF-EFEE8D5331E3}"/>
              </a:ext>
            </a:extLst>
          </p:cNvPr>
          <p:cNvSpPr txBox="1"/>
          <p:nvPr/>
        </p:nvSpPr>
        <p:spPr>
          <a:xfrm>
            <a:off x="599269" y="7111547"/>
            <a:ext cx="17430528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Keterangan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: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exp1 =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Expresi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untuk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inisialisasi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nilai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awal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exp2  =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Expresi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untuk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kondisi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exp3  =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Expresi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untuk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increment (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penambahan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atau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decrement (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pengurangan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lang="en-US" sz="28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7407492-7D7A-BCB9-7F2C-28B7D238E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9793" y="4954693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D1CD7F4-D997-0F2B-8CAE-17B3057884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083673"/>
              </p:ext>
            </p:extLst>
          </p:nvPr>
        </p:nvGraphicFramePr>
        <p:xfrm>
          <a:off x="12176420" y="4820301"/>
          <a:ext cx="3931475" cy="476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7" imgW="2698812" imgH="3276776" progId="Visio.Drawing.15">
                  <p:embed/>
                </p:oleObj>
              </mc:Choice>
              <mc:Fallback>
                <p:oleObj name="Visio" r:id="rId7" imgW="2698812" imgH="327677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420" y="4820301"/>
                        <a:ext cx="3931475" cy="4766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9FC7A8C-CF62-EC1A-D882-7A76BC8004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7DC378-AD6D-1D74-B043-6DCB5F4225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14491" y="-9277176"/>
            <a:ext cx="26896310" cy="2689631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18"/>
          <p:cNvSpPr/>
          <p:nvPr/>
        </p:nvSpPr>
        <p:spPr>
          <a:xfrm>
            <a:off x="1028700" y="1503045"/>
            <a:ext cx="16230601" cy="8406499"/>
          </a:xfrm>
          <a:custGeom>
            <a:avLst/>
            <a:gdLst/>
            <a:ahLst/>
            <a:cxnLst/>
            <a:rect l="l" t="t" r="r" b="b"/>
            <a:pathLst>
              <a:path w="13095443" h="5716949" extrusionOk="0">
                <a:moveTo>
                  <a:pt x="12790643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5412149"/>
                </a:lnTo>
                <a:cubicBezTo>
                  <a:pt x="0" y="5581059"/>
                  <a:pt x="135890" y="5716949"/>
                  <a:pt x="304800" y="5716949"/>
                </a:cubicBezTo>
                <a:lnTo>
                  <a:pt x="12790643" y="5716949"/>
                </a:lnTo>
                <a:cubicBezTo>
                  <a:pt x="12959552" y="5716949"/>
                  <a:pt x="13095443" y="5581059"/>
                  <a:pt x="13095443" y="5412149"/>
                </a:cubicBezTo>
                <a:lnTo>
                  <a:pt x="13095443" y="304800"/>
                </a:lnTo>
                <a:cubicBezTo>
                  <a:pt x="13095443" y="135890"/>
                  <a:pt x="12959552" y="0"/>
                  <a:pt x="127906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8"/>
          <p:cNvSpPr txBox="1"/>
          <p:nvPr/>
        </p:nvSpPr>
        <p:spPr>
          <a:xfrm>
            <a:off x="1028700" y="302716"/>
            <a:ext cx="1319766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Contoh</a:t>
            </a:r>
            <a:r>
              <a:rPr lang="en-US" sz="65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Implementasi</a:t>
            </a:r>
            <a:r>
              <a:rPr lang="en-US" sz="65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Perulangan</a:t>
            </a:r>
            <a:r>
              <a:rPr lang="en-US" sz="65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For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B663D2-FB48-EFAD-EA01-561C8C84578E}"/>
              </a:ext>
            </a:extLst>
          </p:cNvPr>
          <p:cNvSpPr txBox="1"/>
          <p:nvPr/>
        </p:nvSpPr>
        <p:spPr>
          <a:xfrm>
            <a:off x="2603499" y="2000407"/>
            <a:ext cx="11366501" cy="7411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228600" algn="just">
              <a:lnSpc>
                <a:spcPct val="107000"/>
              </a:lnSpc>
              <a:spcAft>
                <a:spcPts val="800"/>
              </a:spcAft>
            </a:pPr>
            <a:r>
              <a:rPr lang="en-ID" sz="3000" b="1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Algoritma</a:t>
            </a:r>
            <a:r>
              <a:rPr lang="en-ID" sz="30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ID" sz="3000" b="1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CetakText</a:t>
            </a:r>
            <a:endParaRPr lang="en-US" sz="30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28600" lvl="1" algn="just">
              <a:lnSpc>
                <a:spcPct val="107000"/>
              </a:lnSpc>
              <a:spcAft>
                <a:spcPts val="800"/>
              </a:spcAft>
            </a:pPr>
            <a:r>
              <a:rPr lang="en-ID" sz="3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{</a:t>
            </a:r>
            <a:r>
              <a:rPr lang="en-ID" sz="3000" i="1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Mencetak</a:t>
            </a:r>
            <a:r>
              <a:rPr lang="en-ID" sz="3000" i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Text </a:t>
            </a:r>
            <a:r>
              <a:rPr lang="en-ID" sz="3000" i="1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sebanyak</a:t>
            </a:r>
            <a:r>
              <a:rPr lang="en-ID" sz="3000" i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N kali</a:t>
            </a:r>
            <a:r>
              <a:rPr lang="en-ID" sz="3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}</a:t>
            </a:r>
            <a:endParaRPr lang="en-US" sz="30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70510" lvl="1" indent="-41910" algn="just">
              <a:lnSpc>
                <a:spcPct val="107000"/>
              </a:lnSpc>
              <a:spcAft>
                <a:spcPts val="800"/>
              </a:spcAft>
            </a:pPr>
            <a:r>
              <a:rPr lang="en-US" sz="3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</a:p>
          <a:p>
            <a:pPr lvl="1"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3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DEKLARASI</a:t>
            </a:r>
            <a:endParaRPr lang="en-US" sz="30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1"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3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n : integer {</a:t>
            </a:r>
            <a:r>
              <a:rPr lang="en-ID" sz="3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3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ID" sz="3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pengulangan</a:t>
            </a:r>
            <a:r>
              <a:rPr lang="en-ID" sz="3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}</a:t>
            </a:r>
            <a:endParaRPr lang="en-US" sz="30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1"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3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3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: integer</a:t>
            </a:r>
            <a:endParaRPr lang="en-US" sz="30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70510" lvl="1" indent="186690" algn="just">
              <a:lnSpc>
                <a:spcPct val="115000"/>
              </a:lnSpc>
              <a:spcAft>
                <a:spcPts val="800"/>
              </a:spcAft>
            </a:pPr>
            <a:r>
              <a:rPr lang="en-US" sz="3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</a:p>
          <a:p>
            <a:pPr marL="270510" lvl="1" indent="-41910" algn="just">
              <a:lnSpc>
                <a:spcPct val="115000"/>
              </a:lnSpc>
              <a:spcAft>
                <a:spcPts val="800"/>
              </a:spcAft>
            </a:pPr>
            <a:r>
              <a:rPr lang="en-ID" sz="3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DESKRIPSI :</a:t>
            </a:r>
            <a:endParaRPr lang="en-US" sz="30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1"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3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read(</a:t>
            </a:r>
            <a:r>
              <a:rPr lang="en-ID" sz="3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3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 n)</a:t>
            </a:r>
            <a:endParaRPr lang="en-US" sz="30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70510" lvl="1" indent="-41910" algn="just">
              <a:lnSpc>
                <a:spcPct val="115000"/>
              </a:lnSpc>
              <a:spcAft>
                <a:spcPts val="800"/>
              </a:spcAft>
            </a:pPr>
            <a:r>
              <a:rPr lang="en-ID" sz="3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for i←1 to n do</a:t>
            </a:r>
            <a:endParaRPr lang="en-US" sz="30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28600" lvl="1" algn="just">
              <a:lnSpc>
                <a:spcPct val="115000"/>
              </a:lnSpc>
              <a:spcAft>
                <a:spcPts val="800"/>
              </a:spcAft>
            </a:pPr>
            <a:r>
              <a:rPr lang="en-ID" sz="3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	write("</a:t>
            </a:r>
            <a:r>
              <a:rPr lang="en-ID" sz="3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Algoritma</a:t>
            </a:r>
            <a:r>
              <a:rPr lang="en-ID" sz="3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dan </a:t>
            </a:r>
            <a:r>
              <a:rPr lang="en-ID" sz="3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Pemrograman</a:t>
            </a:r>
            <a:r>
              <a:rPr lang="en-ID" sz="3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")</a:t>
            </a:r>
            <a:endParaRPr lang="en-US" sz="30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1"/>
            <a:r>
              <a:rPr lang="en-ID" sz="30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ID" sz="3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endfor</a:t>
            </a:r>
            <a:endParaRPr lang="en-US" sz="3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E161AC-2863-8D05-2E56-098B53833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52394F-07F2-992A-5502-E7D7AFEAF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14491" y="-9277176"/>
            <a:ext cx="26896310" cy="2689631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18"/>
          <p:cNvSpPr/>
          <p:nvPr/>
        </p:nvSpPr>
        <p:spPr>
          <a:xfrm>
            <a:off x="1028700" y="1503045"/>
            <a:ext cx="16230601" cy="8406499"/>
          </a:xfrm>
          <a:custGeom>
            <a:avLst/>
            <a:gdLst/>
            <a:ahLst/>
            <a:cxnLst/>
            <a:rect l="l" t="t" r="r" b="b"/>
            <a:pathLst>
              <a:path w="13095443" h="5716949" extrusionOk="0">
                <a:moveTo>
                  <a:pt x="12790643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5412149"/>
                </a:lnTo>
                <a:cubicBezTo>
                  <a:pt x="0" y="5581059"/>
                  <a:pt x="135890" y="5716949"/>
                  <a:pt x="304800" y="5716949"/>
                </a:cubicBezTo>
                <a:lnTo>
                  <a:pt x="12790643" y="5716949"/>
                </a:lnTo>
                <a:cubicBezTo>
                  <a:pt x="12959552" y="5716949"/>
                  <a:pt x="13095443" y="5581059"/>
                  <a:pt x="13095443" y="5412149"/>
                </a:cubicBezTo>
                <a:lnTo>
                  <a:pt x="13095443" y="304800"/>
                </a:lnTo>
                <a:cubicBezTo>
                  <a:pt x="13095443" y="135890"/>
                  <a:pt x="12959552" y="0"/>
                  <a:pt x="127906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8"/>
          <p:cNvSpPr txBox="1"/>
          <p:nvPr/>
        </p:nvSpPr>
        <p:spPr>
          <a:xfrm>
            <a:off x="1028700" y="302716"/>
            <a:ext cx="16536286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Translasi</a:t>
            </a:r>
            <a:r>
              <a:rPr lang="en-US" sz="48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Ke</a:t>
            </a:r>
            <a:r>
              <a:rPr lang="en-US" sz="48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Java pada </a:t>
            </a:r>
            <a:r>
              <a:rPr lang="en-US" sz="48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Algoritma</a:t>
            </a:r>
            <a:r>
              <a:rPr lang="en-US" sz="48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Cetak</a:t>
            </a:r>
            <a:r>
              <a:rPr lang="en-US" sz="48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Text</a:t>
            </a:r>
            <a:endParaRPr sz="10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B663D2-FB48-EFAD-EA01-561C8C84578E}"/>
              </a:ext>
            </a:extLst>
          </p:cNvPr>
          <p:cNvSpPr txBox="1"/>
          <p:nvPr/>
        </p:nvSpPr>
        <p:spPr>
          <a:xfrm>
            <a:off x="1418117" y="1920130"/>
            <a:ext cx="15451766" cy="718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import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java.util.Scanner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;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public class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CetakText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{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public static void main(String[]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args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 {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int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;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Scanner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inputan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= new Scanner(System.in);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System.out.print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("Masukkan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Text: ");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inputan.nextInt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();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for(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=1;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&lt;=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;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++){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  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System.out.println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Algoritma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dan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Pemrograman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");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}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}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}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BBBC2F-CE77-0C89-42C0-6A23D0E3E0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/>
          <a:stretch/>
        </p:blipFill>
        <p:spPr bwMode="auto">
          <a:xfrm>
            <a:off x="12994217" y="7571441"/>
            <a:ext cx="3600450" cy="2125114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076A1B-6BF2-97DB-4827-9CE928CC5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214179-D5C5-CD38-3E6E-3CCE07207C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35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3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15"/>
          <p:cNvPicPr preferRelativeResize="0"/>
          <p:nvPr/>
        </p:nvPicPr>
        <p:blipFill rotWithShape="1">
          <a:blip r:embed="rId4">
            <a:alphaModFix/>
          </a:blip>
          <a:srcRect l="27953" r="12656" b="56215"/>
          <a:stretch/>
        </p:blipFill>
        <p:spPr>
          <a:xfrm>
            <a:off x="-457240" y="2375320"/>
            <a:ext cx="18745240" cy="10157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734668" y="-238297"/>
            <a:ext cx="2673917" cy="2419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179546">
            <a:off x="11128664" y="6441385"/>
            <a:ext cx="13250056" cy="12183488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5"/>
          <p:cNvSpPr txBox="1"/>
          <p:nvPr/>
        </p:nvSpPr>
        <p:spPr>
          <a:xfrm>
            <a:off x="428736" y="2147989"/>
            <a:ext cx="9587134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Perulangan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ini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digunakan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untuk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mengulang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suatu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proses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perulangan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yang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belum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diketahui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jumlahnya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Pada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perulangan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WHILE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pengecekan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kondisi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akan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dilakukan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terlebih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dahulu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Jika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kondisi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masih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bernilai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benar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(true)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maka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perulangan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akan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terus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dilakukan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Sebaliknya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jika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bernilai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salah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maka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akan</a:t>
            </a:r>
            <a:r>
              <a:rPr lang="en-US" sz="33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dihentikan</a:t>
            </a:r>
            <a:endParaRPr lang="en-US" sz="3300" b="0" i="0" u="none" strike="noStrike" cap="none" dirty="0">
              <a:solidFill>
                <a:srgbClr val="072E6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5" name="Google Shape;365;p15"/>
          <p:cNvSpPr txBox="1"/>
          <p:nvPr/>
        </p:nvSpPr>
        <p:spPr>
          <a:xfrm>
            <a:off x="1939249" y="109482"/>
            <a:ext cx="9804802" cy="1551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99" b="1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Perulangan</a:t>
            </a:r>
            <a:r>
              <a:rPr lang="en-US" sz="7199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7199" b="1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Struktur</a:t>
            </a:r>
            <a:r>
              <a:rPr lang="en-US" sz="7199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While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9DD76-2E29-A690-A639-4B3A19B190FB}"/>
              </a:ext>
            </a:extLst>
          </p:cNvPr>
          <p:cNvSpPr txBox="1"/>
          <p:nvPr/>
        </p:nvSpPr>
        <p:spPr>
          <a:xfrm>
            <a:off x="1417328" y="5682482"/>
            <a:ext cx="5847907" cy="265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exp1;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28600">
              <a:lnSpc>
                <a:spcPct val="107000"/>
              </a:lnSpc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while(exp2)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28600">
              <a:lnSpc>
                <a:spcPct val="107000"/>
              </a:lnSpc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{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28600" indent="228600">
              <a:lnSpc>
                <a:spcPct val="107000"/>
              </a:lnSpc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Statement;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	exp3;</a:t>
            </a:r>
            <a:endParaRPr lang="en-US" sz="2500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}</a:t>
            </a:r>
            <a:endParaRPr lang="en-US" sz="2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Google Shape;364;p15">
            <a:extLst>
              <a:ext uri="{FF2B5EF4-FFF2-40B4-BE49-F238E27FC236}">
                <a16:creationId xmlns:a16="http://schemas.microsoft.com/office/drawing/2014/main" id="{FCDFBD88-FD79-11A8-6919-B550CAB08B2A}"/>
              </a:ext>
            </a:extLst>
          </p:cNvPr>
          <p:cNvSpPr txBox="1"/>
          <p:nvPr/>
        </p:nvSpPr>
        <p:spPr>
          <a:xfrm>
            <a:off x="857472" y="5228989"/>
            <a:ext cx="6623054" cy="52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5" b="1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Bentuk</a:t>
            </a:r>
            <a:r>
              <a:rPr lang="en-US" sz="3395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1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Perulangan</a:t>
            </a:r>
            <a:r>
              <a:rPr lang="en-US" sz="3395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While :</a:t>
            </a:r>
            <a:endParaRPr b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2426FFB-DA66-022A-D4D1-F0DE4B396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235" y="5673885"/>
            <a:ext cx="465868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Google Shape;364;p15">
            <a:extLst>
              <a:ext uri="{FF2B5EF4-FFF2-40B4-BE49-F238E27FC236}">
                <a16:creationId xmlns:a16="http://schemas.microsoft.com/office/drawing/2014/main" id="{634147D6-F280-8C33-0885-5595E9400DCE}"/>
              </a:ext>
            </a:extLst>
          </p:cNvPr>
          <p:cNvSpPr txBox="1"/>
          <p:nvPr/>
        </p:nvSpPr>
        <p:spPr>
          <a:xfrm>
            <a:off x="11490720" y="2284007"/>
            <a:ext cx="5730480" cy="52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5" b="1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Diagram </a:t>
            </a:r>
            <a:r>
              <a:rPr lang="en-US" sz="3395" b="1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Alir</a:t>
            </a:r>
            <a:r>
              <a:rPr lang="en-US" sz="3395" b="1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95" b="1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Perulangan</a:t>
            </a:r>
            <a:r>
              <a:rPr lang="en-US" sz="3395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While :</a:t>
            </a:r>
            <a:endParaRPr b="1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3DDAF02-F93E-77F1-258A-5AA6055B6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009" y="5444767"/>
            <a:ext cx="484987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Google Shape;364;p15">
            <a:extLst>
              <a:ext uri="{FF2B5EF4-FFF2-40B4-BE49-F238E27FC236}">
                <a16:creationId xmlns:a16="http://schemas.microsoft.com/office/drawing/2014/main" id="{48AAAF19-6313-C1BF-B777-E64728D37586}"/>
              </a:ext>
            </a:extLst>
          </p:cNvPr>
          <p:cNvSpPr txBox="1"/>
          <p:nvPr/>
        </p:nvSpPr>
        <p:spPr>
          <a:xfrm>
            <a:off x="857472" y="8158665"/>
            <a:ext cx="17430528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Keterangan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: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exp1 =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Expresi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untuk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inisialisasi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nilai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awal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exp2  =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Expresi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untuk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kondisi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exp3  =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Expresi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untuk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increment (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penambahan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 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atau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decrement (</a:t>
            </a:r>
            <a:r>
              <a:rPr lang="en-US" sz="28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pengurangan</a:t>
            </a:r>
            <a:r>
              <a:rPr lang="en-US" sz="28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lang="en-US" sz="28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4F83687-B6D3-147C-12E2-43D6DFE65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26A7D0A-1C3F-45BB-C64D-E7ABA5A642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484602"/>
              </p:ext>
            </p:extLst>
          </p:nvPr>
        </p:nvGraphicFramePr>
        <p:xfrm>
          <a:off x="11553673" y="3000180"/>
          <a:ext cx="5310250" cy="6062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Visio" r:id="rId7" imgW="2870447" imgH="3276776" progId="Visio.Drawing.15">
                  <p:embed/>
                </p:oleObj>
              </mc:Choice>
              <mc:Fallback>
                <p:oleObj name="Visio" r:id="rId7" imgW="2870447" imgH="327677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3673" y="3000180"/>
                        <a:ext cx="5310250" cy="6062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39CBCF1-F71A-B940-EA12-45BF988480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9DA976-4C62-55C6-B842-FC323F4E31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5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14491" y="-9277176"/>
            <a:ext cx="26896310" cy="2689631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18"/>
          <p:cNvSpPr/>
          <p:nvPr/>
        </p:nvSpPr>
        <p:spPr>
          <a:xfrm>
            <a:off x="1028700" y="1503045"/>
            <a:ext cx="16230601" cy="8406499"/>
          </a:xfrm>
          <a:custGeom>
            <a:avLst/>
            <a:gdLst/>
            <a:ahLst/>
            <a:cxnLst/>
            <a:rect l="l" t="t" r="r" b="b"/>
            <a:pathLst>
              <a:path w="13095443" h="5716949" extrusionOk="0">
                <a:moveTo>
                  <a:pt x="12790643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5412149"/>
                </a:lnTo>
                <a:cubicBezTo>
                  <a:pt x="0" y="5581059"/>
                  <a:pt x="135890" y="5716949"/>
                  <a:pt x="304800" y="5716949"/>
                </a:cubicBezTo>
                <a:lnTo>
                  <a:pt x="12790643" y="5716949"/>
                </a:lnTo>
                <a:cubicBezTo>
                  <a:pt x="12959552" y="5716949"/>
                  <a:pt x="13095443" y="5581059"/>
                  <a:pt x="13095443" y="5412149"/>
                </a:cubicBezTo>
                <a:lnTo>
                  <a:pt x="13095443" y="304800"/>
                </a:lnTo>
                <a:cubicBezTo>
                  <a:pt x="13095443" y="135890"/>
                  <a:pt x="12959552" y="0"/>
                  <a:pt x="127906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8"/>
          <p:cNvSpPr txBox="1"/>
          <p:nvPr/>
        </p:nvSpPr>
        <p:spPr>
          <a:xfrm>
            <a:off x="1028700" y="302716"/>
            <a:ext cx="1319766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Contoh</a:t>
            </a:r>
            <a:r>
              <a:rPr lang="en-US" sz="60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Implementasi</a:t>
            </a:r>
            <a:r>
              <a:rPr lang="en-US" sz="60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Perulangan</a:t>
            </a:r>
            <a:r>
              <a:rPr lang="en-US" sz="60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While</a:t>
            </a:r>
            <a:endParaRPr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B663D2-FB48-EFAD-EA01-561C8C84578E}"/>
              </a:ext>
            </a:extLst>
          </p:cNvPr>
          <p:cNvSpPr txBox="1"/>
          <p:nvPr/>
        </p:nvSpPr>
        <p:spPr>
          <a:xfrm>
            <a:off x="1960032" y="1497414"/>
            <a:ext cx="13567835" cy="8544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2900" b="1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Algoritma</a:t>
            </a:r>
            <a:r>
              <a:rPr lang="en-ID" sz="29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ID" sz="2900" b="1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CetakNilaiVariabel</a:t>
            </a:r>
            <a:endParaRPr lang="en-US" sz="29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28600" lvl="1" algn="just">
              <a:lnSpc>
                <a:spcPct val="115000"/>
              </a:lnSpc>
              <a:spcAft>
                <a:spcPts val="800"/>
              </a:spcAft>
            </a:pPr>
            <a:r>
              <a:rPr lang="en-ID" sz="2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{</a:t>
            </a:r>
            <a:r>
              <a:rPr lang="en-ID" sz="2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Menampilkan</a:t>
            </a:r>
            <a:r>
              <a:rPr lang="en-ID" sz="2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ID" sz="2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nilai</a:t>
            </a:r>
            <a:r>
              <a:rPr lang="en-ID" sz="2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ID" sz="2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variabel</a:t>
            </a:r>
            <a:r>
              <a:rPr lang="en-ID" sz="2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ID" sz="2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sebanyak</a:t>
            </a:r>
            <a:r>
              <a:rPr lang="en-ID" sz="2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N </a:t>
            </a:r>
            <a:r>
              <a:rPr lang="en-ID" sz="2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inputan</a:t>
            </a:r>
            <a:r>
              <a:rPr lang="en-ID" sz="2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}</a:t>
            </a:r>
            <a:endParaRPr lang="en-US" sz="29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70510" lvl="1" indent="-41910" algn="just">
              <a:lnSpc>
                <a:spcPct val="115000"/>
              </a:lnSpc>
              <a:spcAft>
                <a:spcPts val="800"/>
              </a:spcAft>
            </a:pPr>
            <a:r>
              <a:rPr lang="en-US" sz="2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</a:p>
          <a:p>
            <a:pPr lvl="1"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2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DEKLARASI</a:t>
            </a:r>
            <a:endParaRPr lang="en-US" sz="29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1"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2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2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: integer {</a:t>
            </a:r>
            <a:r>
              <a:rPr lang="en-ID" sz="2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2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ID" sz="2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perulangan</a:t>
            </a:r>
            <a:r>
              <a:rPr lang="en-ID" sz="2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} </a:t>
            </a:r>
            <a:endParaRPr lang="en-US" sz="29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1"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2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2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: integer</a:t>
            </a:r>
            <a:endParaRPr lang="en-US" sz="2900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1" indent="228600" algn="just">
              <a:lnSpc>
                <a:spcPct val="115000"/>
              </a:lnSpc>
              <a:spcAft>
                <a:spcPts val="800"/>
              </a:spcAft>
            </a:pPr>
            <a:endParaRPr lang="en-US" sz="29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1"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2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DESKRIPSI :</a:t>
            </a:r>
            <a:endParaRPr lang="en-US" sz="29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1"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2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read(</a:t>
            </a:r>
            <a:r>
              <a:rPr lang="en-ID" sz="2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2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 </a:t>
            </a:r>
            <a:r>
              <a:rPr lang="en-ID" sz="2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2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</a:t>
            </a:r>
            <a:endParaRPr lang="en-US" sz="29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1" indent="228600" algn="just">
              <a:lnSpc>
                <a:spcPct val="115000"/>
              </a:lnSpc>
              <a:spcAft>
                <a:spcPts val="800"/>
              </a:spcAft>
            </a:pPr>
            <a:r>
              <a:rPr lang="en-ID" sz="2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i←1</a:t>
            </a:r>
            <a:endParaRPr lang="en-US" sz="29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270510" lvl="1" indent="-41910" algn="just">
              <a:lnSpc>
                <a:spcPct val="115000"/>
              </a:lnSpc>
              <a:spcAft>
                <a:spcPts val="800"/>
              </a:spcAft>
            </a:pPr>
            <a:r>
              <a:rPr lang="en-ID" sz="2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while </a:t>
            </a:r>
            <a:r>
              <a:rPr lang="en-ID" sz="2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2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≤ </a:t>
            </a:r>
            <a:r>
              <a:rPr lang="en-ID" sz="2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2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do </a:t>
            </a:r>
            <a:endParaRPr lang="en-US" sz="29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12420" lvl="1" indent="144780" algn="just">
              <a:lnSpc>
                <a:spcPct val="115000"/>
              </a:lnSpc>
              <a:spcAft>
                <a:spcPts val="800"/>
              </a:spcAft>
            </a:pPr>
            <a:r>
              <a:rPr lang="en-ID" sz="2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write(</a:t>
            </a:r>
            <a:r>
              <a:rPr lang="en-ID" sz="2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2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</a:t>
            </a:r>
            <a:endParaRPr lang="en-US" sz="29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12420" lvl="1" indent="144780" algn="just">
              <a:lnSpc>
                <a:spcPct val="115000"/>
              </a:lnSpc>
              <a:spcAft>
                <a:spcPts val="800"/>
              </a:spcAft>
            </a:pPr>
            <a:r>
              <a:rPr lang="en-ID" sz="2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i←i+1</a:t>
            </a:r>
            <a:endParaRPr lang="en-US" sz="29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1"/>
            <a:r>
              <a:rPr lang="en-ID" sz="29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ID" sz="29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endwhile</a:t>
            </a:r>
            <a:endParaRPr lang="en-US" sz="2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7963F3-3F9D-0A77-CC8A-8D89ADE74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FA6D31-616E-E627-87A4-841A1A98A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7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14491" y="-9277176"/>
            <a:ext cx="26896310" cy="2689631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18"/>
          <p:cNvSpPr/>
          <p:nvPr/>
        </p:nvSpPr>
        <p:spPr>
          <a:xfrm>
            <a:off x="1028700" y="1503045"/>
            <a:ext cx="16230601" cy="8406499"/>
          </a:xfrm>
          <a:custGeom>
            <a:avLst/>
            <a:gdLst/>
            <a:ahLst/>
            <a:cxnLst/>
            <a:rect l="l" t="t" r="r" b="b"/>
            <a:pathLst>
              <a:path w="13095443" h="5716949" extrusionOk="0">
                <a:moveTo>
                  <a:pt x="12790643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5412149"/>
                </a:lnTo>
                <a:cubicBezTo>
                  <a:pt x="0" y="5581059"/>
                  <a:pt x="135890" y="5716949"/>
                  <a:pt x="304800" y="5716949"/>
                </a:cubicBezTo>
                <a:lnTo>
                  <a:pt x="12790643" y="5716949"/>
                </a:lnTo>
                <a:cubicBezTo>
                  <a:pt x="12959552" y="5716949"/>
                  <a:pt x="13095443" y="5581059"/>
                  <a:pt x="13095443" y="5412149"/>
                </a:cubicBezTo>
                <a:lnTo>
                  <a:pt x="13095443" y="304800"/>
                </a:lnTo>
                <a:cubicBezTo>
                  <a:pt x="13095443" y="135890"/>
                  <a:pt x="12959552" y="0"/>
                  <a:pt x="127906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8"/>
          <p:cNvSpPr txBox="1"/>
          <p:nvPr/>
        </p:nvSpPr>
        <p:spPr>
          <a:xfrm>
            <a:off x="1028700" y="302716"/>
            <a:ext cx="16536286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Translasi</a:t>
            </a:r>
            <a:r>
              <a:rPr lang="en-US" sz="48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Ke</a:t>
            </a:r>
            <a:r>
              <a:rPr lang="en-US" sz="48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Java pada </a:t>
            </a:r>
            <a:r>
              <a:rPr lang="en-US" sz="48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Algoritma</a:t>
            </a:r>
            <a:r>
              <a:rPr lang="en-US" sz="48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Cetak</a:t>
            </a:r>
            <a:r>
              <a:rPr lang="en-US" sz="4800" b="1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 Nilai</a:t>
            </a:r>
            <a:endParaRPr sz="10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B663D2-FB48-EFAD-EA01-561C8C84578E}"/>
              </a:ext>
            </a:extLst>
          </p:cNvPr>
          <p:cNvSpPr txBox="1"/>
          <p:nvPr/>
        </p:nvSpPr>
        <p:spPr>
          <a:xfrm>
            <a:off x="1418117" y="1920130"/>
            <a:ext cx="15451766" cy="7676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import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java.util.Scanner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;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public class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CetakNilaiVariabel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{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public static void main(String[]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args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 {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int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;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Scanner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inputan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= new Scanner(System.in);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System.out.print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("Masukkan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Perulangan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 ");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inputan.nextInt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();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=1;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while (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&lt;=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jumlah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){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  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System.out.println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Perulangan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Ke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-: " +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);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   </a:t>
            </a:r>
            <a:r>
              <a:rPr lang="en-ID" sz="25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++;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}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}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en-ID" sz="25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}</a:t>
            </a:r>
            <a:endParaRPr lang="en-US" sz="25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0A729C-C111-12CD-2D7F-AE3FD68636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"/>
          <a:stretch/>
        </p:blipFill>
        <p:spPr bwMode="auto">
          <a:xfrm>
            <a:off x="12041267" y="7622148"/>
            <a:ext cx="4197799" cy="1974442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C40CF1-61C3-B70B-A537-9592D9AD5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08D8FD-73E4-7445-3682-3D34F2BED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81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1220</Words>
  <Application>Microsoft Office PowerPoint</Application>
  <PresentationFormat>Custom</PresentationFormat>
  <Paragraphs>210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Roboto</vt:lpstr>
      <vt:lpstr>Courier New</vt:lpstr>
      <vt:lpstr>Calibri</vt:lpstr>
      <vt:lpstr>Roboto Condensed</vt:lpstr>
      <vt:lpstr>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Reviewer</cp:lastModifiedBy>
  <cp:revision>142</cp:revision>
  <dcterms:created xsi:type="dcterms:W3CDTF">2006-08-16T00:00:00Z</dcterms:created>
  <dcterms:modified xsi:type="dcterms:W3CDTF">2022-11-13T20:10:08Z</dcterms:modified>
</cp:coreProperties>
</file>