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1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1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702070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2" y="1794936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3"/>
            <a:ext cx="1213821" cy="365125"/>
          </a:xfrm>
        </p:spPr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3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5357593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1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3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3725335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3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4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5885673"/>
            <a:ext cx="1213821" cy="365125"/>
          </a:xfrm>
        </p:spPr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5829262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5896962"/>
            <a:ext cx="554023" cy="365125"/>
          </a:xfrm>
        </p:spPr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7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8"/>
            <a:ext cx="1213821" cy="365125"/>
          </a:xfrm>
        </p:spPr>
        <p:txBody>
          <a:bodyPr/>
          <a:lstStyle/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8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5900027"/>
            <a:ext cx="554023" cy="365125"/>
          </a:xfrm>
        </p:spPr>
        <p:txBody>
          <a:bodyPr/>
          <a:lstStyle/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2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8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3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67CD9F-6132-476C-978A-207345C9971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2" y="5809153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5809153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2D7528-0837-4155-BA09-F12941F1A2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PROBABILITAS PEMILIHAN PERGURUAN TINGGI NEGERI DENGAN ANALISIS RANTAI MARKOV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Elfrida</a:t>
            </a:r>
            <a:r>
              <a:rPr lang="en-US" dirty="0"/>
              <a:t> </a:t>
            </a:r>
            <a:r>
              <a:rPr lang="en-US" dirty="0" err="1"/>
              <a:t>Riani</a:t>
            </a:r>
            <a:r>
              <a:rPr lang="en-US" dirty="0"/>
              <a:t> </a:t>
            </a:r>
            <a:r>
              <a:rPr lang="en-US" dirty="0" err="1"/>
              <a:t>Tsani</a:t>
            </a:r>
            <a:r>
              <a:rPr lang="en-US" dirty="0"/>
              <a:t>		1508405013</a:t>
            </a:r>
          </a:p>
          <a:p>
            <a:r>
              <a:rPr lang="en-US" dirty="0"/>
              <a:t>Ni </a:t>
            </a:r>
            <a:r>
              <a:rPr lang="en-US" dirty="0" err="1"/>
              <a:t>Luh</a:t>
            </a:r>
            <a:r>
              <a:rPr lang="en-US" dirty="0"/>
              <a:t> Putu Sri </a:t>
            </a:r>
            <a:r>
              <a:rPr lang="en-US" dirty="0" err="1"/>
              <a:t>Wahyuni</a:t>
            </a:r>
            <a:r>
              <a:rPr lang="en-US" dirty="0"/>
              <a:t>	1508405019		</a:t>
            </a:r>
          </a:p>
        </p:txBody>
      </p:sp>
    </p:spTree>
    <p:extLst>
      <p:ext uri="{BB962C8B-B14F-4D97-AF65-F5344CB8AC3E}">
        <p14:creationId xmlns:p14="http://schemas.microsoft.com/office/powerpoint/2010/main" val="182273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010400" cy="76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i="1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61473"/>
              </p:ext>
            </p:extLst>
          </p:nvPr>
        </p:nvGraphicFramePr>
        <p:xfrm>
          <a:off x="1295400" y="1905000"/>
          <a:ext cx="6019799" cy="1905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43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P=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95400" y="4267201"/>
                <a:ext cx="4876800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awal</a:t>
                </a:r>
                <a:r>
                  <a:rPr lang="en-US" dirty="0"/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=[0,47   0,08    0,17  0,14    0,14]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State 1 : </a:t>
                </a:r>
                <a:r>
                  <a:rPr lang="en-US" dirty="0" err="1"/>
                  <a:t>Universitas</a:t>
                </a:r>
                <a:r>
                  <a:rPr lang="en-US" dirty="0"/>
                  <a:t> </a:t>
                </a:r>
                <a:r>
                  <a:rPr lang="en-US" dirty="0" err="1"/>
                  <a:t>Udayana</a:t>
                </a:r>
                <a:endParaRPr lang="en-US" dirty="0"/>
              </a:p>
              <a:p>
                <a:r>
                  <a:rPr lang="en-US" dirty="0"/>
                  <a:t>State 2 : </a:t>
                </a:r>
                <a:r>
                  <a:rPr lang="en-US" dirty="0" err="1"/>
                  <a:t>Universitas</a:t>
                </a:r>
                <a:r>
                  <a:rPr lang="en-US" dirty="0"/>
                  <a:t> Indonesia</a:t>
                </a:r>
              </a:p>
              <a:p>
                <a:r>
                  <a:rPr lang="en-US" dirty="0"/>
                  <a:t>State 3 : </a:t>
                </a:r>
                <a:r>
                  <a:rPr lang="en-US" dirty="0" err="1"/>
                  <a:t>Universitas</a:t>
                </a:r>
                <a:r>
                  <a:rPr lang="en-US" dirty="0"/>
                  <a:t>  </a:t>
                </a:r>
                <a:r>
                  <a:rPr lang="en-US" dirty="0" err="1"/>
                  <a:t>Gadjah</a:t>
                </a:r>
                <a:r>
                  <a:rPr lang="en-US" dirty="0"/>
                  <a:t> </a:t>
                </a:r>
                <a:r>
                  <a:rPr lang="en-US" dirty="0" err="1"/>
                  <a:t>Mada</a:t>
                </a:r>
                <a:endParaRPr lang="en-US" dirty="0"/>
              </a:p>
              <a:p>
                <a:r>
                  <a:rPr lang="en-US" dirty="0"/>
                  <a:t>State 4 : </a:t>
                </a:r>
                <a:r>
                  <a:rPr lang="en-US" dirty="0" err="1"/>
                  <a:t>Universitas</a:t>
                </a:r>
                <a:r>
                  <a:rPr lang="en-US" dirty="0"/>
                  <a:t> </a:t>
                </a:r>
                <a:r>
                  <a:rPr lang="en-US" dirty="0" err="1"/>
                  <a:t>Pendidikan</a:t>
                </a:r>
                <a:r>
                  <a:rPr lang="en-US" dirty="0"/>
                  <a:t> </a:t>
                </a:r>
                <a:r>
                  <a:rPr lang="en-US" dirty="0" err="1"/>
                  <a:t>Ganesha</a:t>
                </a:r>
                <a:endParaRPr lang="en-US" dirty="0"/>
              </a:p>
              <a:p>
                <a:r>
                  <a:rPr lang="en-US" dirty="0"/>
                  <a:t>State 5 : </a:t>
                </a:r>
                <a:r>
                  <a:rPr lang="en-US" dirty="0" err="1"/>
                  <a:t>Universitas</a:t>
                </a:r>
                <a:r>
                  <a:rPr lang="en-US" dirty="0"/>
                  <a:t> </a:t>
                </a:r>
                <a:r>
                  <a:rPr lang="en-US" dirty="0" err="1"/>
                  <a:t>Brawijaya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267201"/>
                <a:ext cx="487680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1125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021697-255D-4D08-B582-EB5E28F1E0CC}"/>
              </a:ext>
            </a:extLst>
          </p:cNvPr>
          <p:cNvCxnSpPr>
            <a:cxnSpLocks/>
          </p:cNvCxnSpPr>
          <p:nvPr/>
        </p:nvCxnSpPr>
        <p:spPr>
          <a:xfrm>
            <a:off x="2819400" y="2286000"/>
            <a:ext cx="0" cy="152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4E2DE4-CA37-4546-9E32-87241E1527B5}"/>
              </a:ext>
            </a:extLst>
          </p:cNvPr>
          <p:cNvCxnSpPr>
            <a:cxnSpLocks/>
          </p:cNvCxnSpPr>
          <p:nvPr/>
        </p:nvCxnSpPr>
        <p:spPr>
          <a:xfrm>
            <a:off x="7162800" y="2286000"/>
            <a:ext cx="0" cy="152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65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Perhitungan</a:t>
            </a:r>
            <a:r>
              <a:rPr lang="en-US" sz="2800" b="1" dirty="0"/>
              <a:t> Manual: </a:t>
            </a:r>
            <a:r>
              <a:rPr lang="en-US" sz="2800" b="1" dirty="0" err="1"/>
              <a:t>Pendugaan</a:t>
            </a:r>
            <a:r>
              <a:rPr lang="en-US" sz="2800" b="1" dirty="0"/>
              <a:t> </a:t>
            </a:r>
            <a:r>
              <a:rPr lang="en-US" sz="2800" b="1" dirty="0" err="1"/>
              <a:t>Peminatan</a:t>
            </a:r>
            <a:r>
              <a:rPr lang="en-US" sz="2800" b="1" dirty="0"/>
              <a:t> </a:t>
            </a:r>
            <a:r>
              <a:rPr lang="en-US" sz="2800" b="1" dirty="0" err="1"/>
              <a:t>Periode</a:t>
            </a:r>
            <a:r>
              <a:rPr lang="en-US" sz="2800" b="1" dirty="0"/>
              <a:t> </a:t>
            </a:r>
            <a:r>
              <a:rPr lang="en-US" sz="2800" b="1" dirty="0" err="1"/>
              <a:t>Berikutnya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8"/>
            <a:ext cx="6858000" cy="7763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pendugaan</a:t>
            </a:r>
            <a:r>
              <a:rPr lang="en-US" dirty="0"/>
              <a:t> </a:t>
            </a:r>
            <a:r>
              <a:rPr lang="en-US" dirty="0" err="1"/>
              <a:t>peminatan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05200" y="2905081"/>
                <a:ext cx="1598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5081"/>
                <a:ext cx="159857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52091"/>
              </p:ext>
            </p:extLst>
          </p:nvPr>
        </p:nvGraphicFramePr>
        <p:xfrm>
          <a:off x="3048000" y="3771247"/>
          <a:ext cx="2847678" cy="1534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2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23224" y="3366746"/>
            <a:ext cx="720637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Peminatan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Matriks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Transisi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Dugaan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Peminatan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Berikutnya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720138" y="9582150"/>
            <a:ext cx="161925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= (0,4606  0,0893  0,2074  0,1739  0,1071 )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23224" y="411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(0,47  0,08  0,17  0,14  0,14)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20507" y="3865877"/>
            <a:ext cx="2599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= (0,4606  0,0893  0,2074  0,1739  0,1071 )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1F855D-18A8-489C-B30F-F949A0534BF9}"/>
              </a:ext>
            </a:extLst>
          </p:cNvPr>
          <p:cNvCxnSpPr/>
          <p:nvPr/>
        </p:nvCxnSpPr>
        <p:spPr>
          <a:xfrm>
            <a:off x="3048000" y="3865877"/>
            <a:ext cx="0" cy="139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BA62B8-A7BC-48FD-AF44-9BD3C0BACCB0}"/>
              </a:ext>
            </a:extLst>
          </p:cNvPr>
          <p:cNvCxnSpPr/>
          <p:nvPr/>
        </p:nvCxnSpPr>
        <p:spPr>
          <a:xfrm>
            <a:off x="5895678" y="3865877"/>
            <a:ext cx="0" cy="139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5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SMA/SMK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Kota Denpasar,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simpulan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5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favorit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Udayana</a:t>
            </a:r>
            <a:r>
              <a:rPr lang="en-US" dirty="0"/>
              <a:t>, </a:t>
            </a:r>
            <a:r>
              <a:rPr lang="en-US" dirty="0" err="1"/>
              <a:t>Universitas</a:t>
            </a:r>
            <a:r>
              <a:rPr lang="en-US" dirty="0"/>
              <a:t> Indonesia,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Gadjah</a:t>
            </a:r>
            <a:r>
              <a:rPr lang="en-US" dirty="0"/>
              <a:t> </a:t>
            </a:r>
            <a:r>
              <a:rPr lang="en-US" dirty="0" err="1"/>
              <a:t>Mada</a:t>
            </a:r>
            <a:r>
              <a:rPr lang="en-US" dirty="0"/>
              <a:t>,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Ganesha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Brawijaya</a:t>
            </a:r>
            <a:r>
              <a:rPr lang="en-US" dirty="0"/>
              <a:t>.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peminatan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peminat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Udayana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0.4606, </a:t>
            </a:r>
            <a:r>
              <a:rPr lang="en-US" dirty="0" err="1"/>
              <a:t>peminat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Indonesia </a:t>
            </a:r>
            <a:r>
              <a:rPr lang="en-US" dirty="0" err="1"/>
              <a:t>adalah</a:t>
            </a:r>
            <a:r>
              <a:rPr lang="en-US" dirty="0"/>
              <a:t> 0.0893, </a:t>
            </a:r>
            <a:r>
              <a:rPr lang="en-US" dirty="0" err="1"/>
              <a:t>peminat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Gadjah</a:t>
            </a:r>
            <a:r>
              <a:rPr lang="en-US" dirty="0"/>
              <a:t>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0.2074, </a:t>
            </a:r>
            <a:r>
              <a:rPr lang="en-US" dirty="0" err="1"/>
              <a:t>peminat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Ganesha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0,1739, </a:t>
            </a:r>
            <a:r>
              <a:rPr lang="en-US" dirty="0" err="1"/>
              <a:t>peminat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Brawijaya</a:t>
            </a:r>
            <a:r>
              <a:rPr lang="en-US" dirty="0"/>
              <a:t> 0,1071.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pangsa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peminat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Udayana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46,06%,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pangsa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peminat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Brawijaya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10,71%.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2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6965245" cy="1202485"/>
          </a:xfrm>
        </p:spPr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086600" cy="3894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	Para </a:t>
            </a:r>
            <a:r>
              <a:rPr lang="en-US" sz="1600" dirty="0" err="1"/>
              <a:t>perguruan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berlomba-lomba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mempromosikan</a:t>
            </a:r>
            <a:r>
              <a:rPr lang="en-US" sz="1600" dirty="0"/>
              <a:t> </a:t>
            </a:r>
            <a:r>
              <a:rPr lang="en-US" sz="1600" dirty="0" err="1"/>
              <a:t>kampusnya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favorit</a:t>
            </a:r>
            <a:r>
              <a:rPr lang="en-US" sz="1600" dirty="0"/>
              <a:t> para </a:t>
            </a:r>
            <a:r>
              <a:rPr lang="en-US" sz="1600" dirty="0" err="1"/>
              <a:t>siswa</a:t>
            </a:r>
            <a:r>
              <a:rPr lang="en-US" sz="1600" dirty="0"/>
              <a:t> </a:t>
            </a:r>
            <a:r>
              <a:rPr lang="en-US" sz="1600" dirty="0" err="1"/>
              <a:t>lulusan</a:t>
            </a:r>
            <a:r>
              <a:rPr lang="en-US" sz="1600" dirty="0"/>
              <a:t> SMA/ SMK/ MA/ MAK.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,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pemasaran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promosi</a:t>
            </a:r>
            <a:r>
              <a:rPr lang="en-US" sz="1600" dirty="0"/>
              <a:t> yang </a:t>
            </a:r>
            <a:r>
              <a:rPr lang="en-US" sz="1600" dirty="0" err="1"/>
              <a:t>gencar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kampus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media </a:t>
            </a:r>
            <a:r>
              <a:rPr lang="en-US" sz="1600" dirty="0" err="1"/>
              <a:t>elektronik</a:t>
            </a:r>
            <a:r>
              <a:rPr lang="en-US" sz="1600" dirty="0"/>
              <a:t>, </a:t>
            </a:r>
            <a:r>
              <a:rPr lang="en-US" sz="1600" dirty="0" err="1"/>
              <a:t>cetak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promosi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sekolah-sekolah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Analisis</a:t>
            </a:r>
            <a:r>
              <a:rPr lang="en-US" sz="1600" dirty="0"/>
              <a:t> </a:t>
            </a:r>
            <a:r>
              <a:rPr lang="en-US" sz="1600" dirty="0" err="1"/>
              <a:t>pasar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penting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keberhasilan</a:t>
            </a:r>
            <a:r>
              <a:rPr lang="en-US" sz="1600" dirty="0"/>
              <a:t> </a:t>
            </a:r>
            <a:r>
              <a:rPr lang="en-US" sz="1600" dirty="0" err="1"/>
              <a:t>bisnis-nya</a:t>
            </a:r>
            <a:r>
              <a:rPr lang="en-US" sz="1600" dirty="0"/>
              <a:t>.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sebab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, </a:t>
            </a:r>
            <a:r>
              <a:rPr lang="en-US" sz="1600" dirty="0" err="1"/>
              <a:t>analisis</a:t>
            </a:r>
            <a:r>
              <a:rPr lang="en-US" sz="1600" dirty="0"/>
              <a:t> </a:t>
            </a:r>
            <a:r>
              <a:rPr lang="en-US" sz="1600" dirty="0" err="1"/>
              <a:t>pasar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pemilihan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dikalangan</a:t>
            </a:r>
            <a:r>
              <a:rPr lang="en-US" sz="1600" dirty="0"/>
              <a:t> </a:t>
            </a:r>
            <a:r>
              <a:rPr lang="en-US" sz="1600" dirty="0" err="1"/>
              <a:t>pelajar</a:t>
            </a:r>
            <a:r>
              <a:rPr lang="en-US" sz="1600" dirty="0"/>
              <a:t> SMA </a:t>
            </a:r>
            <a:r>
              <a:rPr lang="en-US" sz="1600" dirty="0" err="1"/>
              <a:t>sebagai</a:t>
            </a:r>
            <a:r>
              <a:rPr lang="en-US" sz="1600" dirty="0"/>
              <a:t> target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pemasaran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diperlukan</a:t>
            </a:r>
            <a:r>
              <a:rPr lang="en-US" sz="1600" dirty="0"/>
              <a:t>. </a:t>
            </a:r>
            <a:r>
              <a:rPr lang="en-US" sz="1600" dirty="0" err="1"/>
              <a:t>Tujuannya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mengetahui</a:t>
            </a:r>
            <a:r>
              <a:rPr lang="en-US" sz="1600" dirty="0"/>
              <a:t> </a:t>
            </a:r>
            <a:r>
              <a:rPr lang="en-US" sz="1600" dirty="0" err="1"/>
              <a:t>penilaian</a:t>
            </a:r>
            <a:r>
              <a:rPr lang="en-US" sz="1600" dirty="0"/>
              <a:t> </a:t>
            </a:r>
            <a:r>
              <a:rPr lang="en-US" sz="1600" dirty="0" err="1"/>
              <a:t>pangsa</a:t>
            </a:r>
            <a:r>
              <a:rPr lang="en-US" sz="1600" dirty="0"/>
              <a:t> </a:t>
            </a:r>
            <a:r>
              <a:rPr lang="en-US" sz="1600" dirty="0" err="1"/>
              <a:t>pasar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pelajar</a:t>
            </a:r>
            <a:r>
              <a:rPr lang="en-US" sz="1600" dirty="0"/>
              <a:t> SMA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favorit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. </a:t>
            </a:r>
            <a:r>
              <a:rPr lang="en-US" sz="1600" dirty="0" err="1"/>
              <a:t>Mengingat</a:t>
            </a:r>
            <a:r>
              <a:rPr lang="en-US" sz="1600" dirty="0"/>
              <a:t> </a:t>
            </a:r>
            <a:r>
              <a:rPr lang="en-US" sz="1600" dirty="0" err="1"/>
              <a:t>banyaknya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program </a:t>
            </a:r>
            <a:r>
              <a:rPr lang="en-US" sz="1600" dirty="0" err="1"/>
              <a:t>studi</a:t>
            </a:r>
            <a:r>
              <a:rPr lang="en-US" sz="1600" dirty="0"/>
              <a:t> yang </a:t>
            </a:r>
            <a:r>
              <a:rPr lang="en-US" sz="1600" dirty="0" err="1"/>
              <a:t>ditawarkan</a:t>
            </a:r>
            <a:r>
              <a:rPr lang="en-US" sz="1600" dirty="0"/>
              <a:t> di </a:t>
            </a:r>
            <a:r>
              <a:rPr lang="en-US" sz="1600" dirty="0" err="1"/>
              <a:t>pasar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sering</a:t>
            </a:r>
            <a:r>
              <a:rPr lang="en-US" sz="1600" dirty="0"/>
              <a:t> </a:t>
            </a:r>
            <a:r>
              <a:rPr lang="en-US" sz="1600" dirty="0" err="1"/>
              <a:t>berubahnya</a:t>
            </a:r>
            <a:r>
              <a:rPr lang="en-US" sz="1600" dirty="0"/>
              <a:t> </a:t>
            </a:r>
            <a:r>
              <a:rPr lang="en-US" sz="1600" dirty="0" err="1"/>
              <a:t>selera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jarang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kurun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singkat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pelajar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berpindah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berganti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. </a:t>
            </a:r>
            <a:r>
              <a:rPr lang="en-US" sz="1600" dirty="0" err="1"/>
              <a:t>Perpindahan</a:t>
            </a:r>
            <a:r>
              <a:rPr lang="en-US" sz="1600" dirty="0"/>
              <a:t> </a:t>
            </a:r>
            <a:r>
              <a:rPr lang="en-US" sz="1600" dirty="0" err="1"/>
              <a:t>pelajar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memilih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yang paling </a:t>
            </a:r>
            <a:r>
              <a:rPr lang="en-US" sz="1600" dirty="0" err="1"/>
              <a:t>disenangi</a:t>
            </a:r>
            <a:r>
              <a:rPr lang="en-US" sz="1600" dirty="0"/>
              <a:t> </a:t>
            </a:r>
            <a:r>
              <a:rPr lang="en-US" sz="1600" dirty="0" err="1"/>
              <a:t>selama</a:t>
            </a:r>
            <a:r>
              <a:rPr lang="en-US" sz="1600" dirty="0"/>
              <a:t> </a:t>
            </a:r>
            <a:r>
              <a:rPr lang="en-US" sz="1600" dirty="0" err="1"/>
              <a:t>kurun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menambah</a:t>
            </a:r>
            <a:r>
              <a:rPr lang="en-US" sz="1600" dirty="0"/>
              <a:t> </a:t>
            </a:r>
            <a:r>
              <a:rPr lang="en-US" sz="1600" dirty="0" err="1"/>
              <a:t>kerumitan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pengukuran</a:t>
            </a:r>
            <a:r>
              <a:rPr lang="en-US" sz="1600" dirty="0"/>
              <a:t>, di </a:t>
            </a:r>
            <a:r>
              <a:rPr lang="en-US" sz="1600" dirty="0" err="1"/>
              <a:t>mana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Rantai</a:t>
            </a:r>
            <a:r>
              <a:rPr lang="en-US" sz="1600" dirty="0"/>
              <a:t> Markov (Markov Chains)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menganalisis</a:t>
            </a:r>
            <a:r>
              <a:rPr lang="en-US" sz="1600" dirty="0"/>
              <a:t> </a:t>
            </a:r>
            <a:r>
              <a:rPr lang="en-US" sz="1600" dirty="0" err="1"/>
              <a:t>penilaian</a:t>
            </a:r>
            <a:r>
              <a:rPr lang="en-US" sz="1600" dirty="0"/>
              <a:t> </a:t>
            </a:r>
            <a:r>
              <a:rPr lang="en-US" sz="1600" dirty="0" err="1"/>
              <a:t>pangsa</a:t>
            </a:r>
            <a:r>
              <a:rPr lang="en-US" sz="1600" dirty="0"/>
              <a:t> </a:t>
            </a:r>
            <a:r>
              <a:rPr lang="en-US" sz="1600" dirty="0" err="1"/>
              <a:t>pasar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perpindahan</a:t>
            </a:r>
            <a:r>
              <a:rPr lang="en-US" sz="1600" dirty="0"/>
              <a:t> </a:t>
            </a:r>
            <a:r>
              <a:rPr lang="en-US" sz="1600" dirty="0" err="1"/>
              <a:t>merek</a:t>
            </a:r>
            <a:r>
              <a:rPr lang="en-US" sz="1600" dirty="0"/>
              <a:t> </a:t>
            </a:r>
            <a:r>
              <a:rPr lang="en-US" sz="1600" dirty="0" err="1"/>
              <a:t>ataupun</a:t>
            </a:r>
            <a:r>
              <a:rPr lang="en-US" sz="1600" dirty="0"/>
              <a:t> brand switching </a:t>
            </a:r>
            <a:r>
              <a:rPr lang="en-US" sz="1600" dirty="0" err="1"/>
              <a:t>tersebut</a:t>
            </a:r>
            <a:r>
              <a:rPr lang="en-US" sz="1600" dirty="0"/>
              <a:t>.</a:t>
            </a:r>
            <a:endParaRPr lang="en-US" sz="1600" b="1" i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381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ternama</a:t>
            </a:r>
            <a:r>
              <a:rPr lang="en-US" dirty="0"/>
              <a:t> di Indonesia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Universitas</a:t>
            </a:r>
            <a:r>
              <a:rPr lang="en-US" dirty="0"/>
              <a:t> Indonesia, </a:t>
            </a:r>
            <a:r>
              <a:rPr lang="en-US" dirty="0" err="1"/>
              <a:t>Universitas</a:t>
            </a:r>
            <a:r>
              <a:rPr lang="en-US" dirty="0"/>
              <a:t> Gajah </a:t>
            </a:r>
            <a:r>
              <a:rPr lang="en-US" dirty="0" err="1"/>
              <a:t>Mada</a:t>
            </a:r>
            <a:r>
              <a:rPr lang="en-US" dirty="0"/>
              <a:t>, </a:t>
            </a:r>
            <a:r>
              <a:rPr lang="en-US" dirty="0" err="1"/>
              <a:t>Univrsitas</a:t>
            </a:r>
            <a:r>
              <a:rPr lang="en-US" dirty="0"/>
              <a:t> </a:t>
            </a:r>
            <a:r>
              <a:rPr lang="en-US" dirty="0" err="1"/>
              <a:t>Brawijaya</a:t>
            </a:r>
            <a:r>
              <a:rPr lang="en-US" dirty="0"/>
              <a:t>, </a:t>
            </a:r>
            <a:r>
              <a:rPr lang="en-US" dirty="0" err="1"/>
              <a:t>Univesitas</a:t>
            </a:r>
            <a:r>
              <a:rPr lang="en-US" dirty="0"/>
              <a:t> </a:t>
            </a:r>
            <a:r>
              <a:rPr lang="en-US" dirty="0" err="1"/>
              <a:t>Udayana</a:t>
            </a:r>
            <a:r>
              <a:rPr lang="en-US" dirty="0"/>
              <a:t>,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Ganesha</a:t>
            </a:r>
            <a:r>
              <a:rPr lang="en-US" dirty="0"/>
              <a:t>. Data </a:t>
            </a:r>
            <a:r>
              <a:rPr lang="en-US" dirty="0" err="1"/>
              <a:t>merupakan</a:t>
            </a:r>
            <a:r>
              <a:rPr lang="en-US" dirty="0"/>
              <a:t> data primer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kuisioner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100 </a:t>
            </a:r>
            <a:r>
              <a:rPr lang="en-US" dirty="0" err="1"/>
              <a:t>siswa</a:t>
            </a:r>
            <a:r>
              <a:rPr lang="en-US" dirty="0"/>
              <a:t> SMAMA/SMK/MAK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di Kota Denpasar.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Pengumpulan</a:t>
            </a:r>
            <a:r>
              <a:rPr lang="en-US" dirty="0"/>
              <a:t> data</a:t>
            </a:r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mengklasifikasi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Membuat</a:t>
            </a:r>
            <a:r>
              <a:rPr lang="en-US" dirty="0"/>
              <a:t> table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lain.</a:t>
            </a:r>
          </a:p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Markov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lain.</a:t>
            </a:r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lain.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17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Data </a:t>
            </a:r>
            <a:r>
              <a:rPr lang="en-US" dirty="0" err="1"/>
              <a:t>Pemilih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69923"/>
              </p:ext>
            </p:extLst>
          </p:nvPr>
        </p:nvGraphicFramePr>
        <p:xfrm>
          <a:off x="1371600" y="2819400"/>
          <a:ext cx="3129915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Asal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Sekolah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SMAN 2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SMAN 3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SMAN 4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SMAN 5 Denpasar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SMAN 6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SMAN 7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SMAN 8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SMKN 2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SMNK 3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SMNK 5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0984"/>
              </p:ext>
            </p:extLst>
          </p:nvPr>
        </p:nvGraphicFramePr>
        <p:xfrm>
          <a:off x="4724400" y="2819399"/>
          <a:ext cx="3048000" cy="2639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Asal Sekolah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SMA (SLUA) Saraswati 1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SMA Dwijendra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SMA Darma Praja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SMA Muhammadiayah 1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SMA PGRI 2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SMAK Harapan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SMK Farmasi Bintang Persada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1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SMK Farmasi Saraswati 3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SMK PGRI 4 Denpasar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80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6993468" cy="95326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PTN </a:t>
            </a:r>
            <a:r>
              <a:rPr lang="en-US" dirty="0" err="1"/>
              <a:t>Pertama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800204"/>
              </p:ext>
            </p:extLst>
          </p:nvPr>
        </p:nvGraphicFramePr>
        <p:xfrm>
          <a:off x="1295400" y="2512187"/>
          <a:ext cx="2769870" cy="2529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PTN </a:t>
                      </a:r>
                      <a:r>
                        <a:rPr lang="en-US" sz="1200" dirty="0" err="1">
                          <a:effectLst/>
                        </a:rPr>
                        <a:t>Pilihan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Pertama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Udayana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Indonesia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Gadjah Mada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Universitas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Pendidikan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Ganesha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Brawijaya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073" y="2667000"/>
            <a:ext cx="333375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4597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144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PTN </a:t>
            </a:r>
            <a:r>
              <a:rPr lang="en-US" dirty="0" err="1"/>
              <a:t>Kedua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295023"/>
              </p:ext>
            </p:extLst>
          </p:nvPr>
        </p:nvGraphicFramePr>
        <p:xfrm>
          <a:off x="1447800" y="2438400"/>
          <a:ext cx="2808129" cy="2502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9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PTN </a:t>
                      </a:r>
                      <a:r>
                        <a:rPr lang="en-US" sz="1200" dirty="0" err="1">
                          <a:effectLst/>
                        </a:rPr>
                        <a:t>Pilihan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Kedua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Udayana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9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Indonesia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Gadjah Mada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8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Pendidikan Ganesha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9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Brawijaya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9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309" y="2667000"/>
            <a:ext cx="3505200" cy="218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71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Perpindahan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F25FE87-4712-4D4D-84E5-9858BA788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484038"/>
              </p:ext>
            </p:extLst>
          </p:nvPr>
        </p:nvGraphicFramePr>
        <p:xfrm>
          <a:off x="1295400" y="2286001"/>
          <a:ext cx="6400800" cy="2499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498">
                  <a:extLst>
                    <a:ext uri="{9D8B030D-6E8A-4147-A177-3AD203B41FA5}">
                      <a16:colId xmlns:a16="http://schemas.microsoft.com/office/drawing/2014/main" val="937245977"/>
                    </a:ext>
                  </a:extLst>
                </a:gridCol>
                <a:gridCol w="1280038">
                  <a:extLst>
                    <a:ext uri="{9D8B030D-6E8A-4147-A177-3AD203B41FA5}">
                      <a16:colId xmlns:a16="http://schemas.microsoft.com/office/drawing/2014/main" val="180750674"/>
                    </a:ext>
                  </a:extLst>
                </a:gridCol>
                <a:gridCol w="623498">
                  <a:extLst>
                    <a:ext uri="{9D8B030D-6E8A-4147-A177-3AD203B41FA5}">
                      <a16:colId xmlns:a16="http://schemas.microsoft.com/office/drawing/2014/main" val="990981792"/>
                    </a:ext>
                  </a:extLst>
                </a:gridCol>
                <a:gridCol w="600859">
                  <a:extLst>
                    <a:ext uri="{9D8B030D-6E8A-4147-A177-3AD203B41FA5}">
                      <a16:colId xmlns:a16="http://schemas.microsoft.com/office/drawing/2014/main" val="3068860171"/>
                    </a:ext>
                  </a:extLst>
                </a:gridCol>
                <a:gridCol w="1023051">
                  <a:extLst>
                    <a:ext uri="{9D8B030D-6E8A-4147-A177-3AD203B41FA5}">
                      <a16:colId xmlns:a16="http://schemas.microsoft.com/office/drawing/2014/main" val="1072277640"/>
                    </a:ext>
                  </a:extLst>
                </a:gridCol>
                <a:gridCol w="1023051">
                  <a:extLst>
                    <a:ext uri="{9D8B030D-6E8A-4147-A177-3AD203B41FA5}">
                      <a16:colId xmlns:a16="http://schemas.microsoft.com/office/drawing/2014/main" val="118350731"/>
                    </a:ext>
                  </a:extLst>
                </a:gridCol>
                <a:gridCol w="357945">
                  <a:extLst>
                    <a:ext uri="{9D8B030D-6E8A-4147-A177-3AD203B41FA5}">
                      <a16:colId xmlns:a16="http://schemas.microsoft.com/office/drawing/2014/main" val="2169803020"/>
                    </a:ext>
                  </a:extLst>
                </a:gridCol>
                <a:gridCol w="868860">
                  <a:extLst>
                    <a:ext uri="{9D8B030D-6E8A-4147-A177-3AD203B41FA5}">
                      <a16:colId xmlns:a16="http://schemas.microsoft.com/office/drawing/2014/main" val="1467299120"/>
                    </a:ext>
                  </a:extLst>
                </a:gridCol>
              </a:tblGrid>
              <a:tr h="2725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Dari PTN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Ke PTN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Sebelumnya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906296"/>
                  </a:ext>
                </a:extLst>
              </a:tr>
              <a:tr h="484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UGM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Undiksha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618783"/>
                  </a:ext>
                </a:extLst>
              </a:tr>
              <a:tr h="2997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657245"/>
                  </a:ext>
                </a:extLst>
              </a:tr>
              <a:tr h="24382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337393"/>
                  </a:ext>
                </a:extLst>
              </a:tr>
              <a:tr h="2997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UGM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401202"/>
                  </a:ext>
                </a:extLst>
              </a:tr>
              <a:tr h="2997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Undiksha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945093"/>
                  </a:ext>
                </a:extLst>
              </a:tr>
              <a:tr h="2997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42588"/>
                  </a:ext>
                </a:extLst>
              </a:tr>
              <a:tr h="299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saat ini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619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18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Jumlah</a:t>
            </a:r>
            <a:r>
              <a:rPr lang="en-US" sz="3600" dirty="0"/>
              <a:t> </a:t>
            </a:r>
            <a:r>
              <a:rPr lang="en-US" sz="3600" dirty="0" err="1"/>
              <a:t>Pemilih</a:t>
            </a:r>
            <a:r>
              <a:rPr lang="en-US" sz="3600" dirty="0"/>
              <a:t> </a:t>
            </a:r>
            <a:r>
              <a:rPr lang="en-US" sz="3600" dirty="0" err="1"/>
              <a:t>Perguruan</a:t>
            </a:r>
            <a:r>
              <a:rPr lang="en-US" sz="3600" dirty="0"/>
              <a:t> </a:t>
            </a:r>
            <a:r>
              <a:rPr lang="en-US" sz="3600" dirty="0" err="1"/>
              <a:t>Tinggi</a:t>
            </a:r>
            <a:r>
              <a:rPr lang="en-US" sz="3600" dirty="0"/>
              <a:t> </a:t>
            </a:r>
            <a:r>
              <a:rPr lang="en-US" sz="3600" dirty="0" err="1"/>
              <a:t>Negeri</a:t>
            </a:r>
            <a:r>
              <a:rPr lang="en-US" sz="3600" dirty="0"/>
              <a:t> </a:t>
            </a:r>
            <a:r>
              <a:rPr lang="en-US" sz="3600" dirty="0" err="1"/>
              <a:t>Sebelumnya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Saat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]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30948"/>
              </p:ext>
            </p:extLst>
          </p:nvPr>
        </p:nvGraphicFramePr>
        <p:xfrm>
          <a:off x="1371600" y="2286000"/>
          <a:ext cx="6477000" cy="2640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5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Nama PTN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PTN Sebelumnya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Perolehan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Kehilangan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PTN Saat Ini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Udayana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Indonesia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Gadjah Mada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2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Pendidikan Ganesha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Brawijaya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83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906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 </a:t>
            </a:r>
            <a:r>
              <a:rPr lang="en-US" i="1" dirty="0"/>
              <a:t>(P)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717125"/>
              </p:ext>
            </p:extLst>
          </p:nvPr>
        </p:nvGraphicFramePr>
        <p:xfrm>
          <a:off x="1219201" y="2285999"/>
          <a:ext cx="6781800" cy="2893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708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Dari PTN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 PTN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UNUD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UGM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UNDIKSHA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Udayana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Indonesia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Gadjah Mada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4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Pendidikan Ganesha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0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Universitas Brawijaya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42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Market Share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98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82</TotalTime>
  <Words>781</Words>
  <Application>Microsoft Office PowerPoint</Application>
  <PresentationFormat>On-screen Show (4:3)</PresentationFormat>
  <Paragraphs>321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Brush Script MT</vt:lpstr>
      <vt:lpstr>Calibri</vt:lpstr>
      <vt:lpstr>Cambria Math</vt:lpstr>
      <vt:lpstr>Constantia</vt:lpstr>
      <vt:lpstr>Franklin Gothic Book</vt:lpstr>
      <vt:lpstr>Rage Italic</vt:lpstr>
      <vt:lpstr>Times New Roman</vt:lpstr>
      <vt:lpstr>Pushpin</vt:lpstr>
      <vt:lpstr>PROBABILITAS PEMILIHAN PERGURUAN TINGGI NEGERI DENGAN ANALISIS RANTAI MARKOV </vt:lpstr>
      <vt:lpstr>Latar Belakang </vt:lpstr>
      <vt:lpstr>Metode Penelitian</vt:lpstr>
      <vt:lpstr>Hasil dan Pembahasan</vt:lpstr>
      <vt:lpstr>Tabel dan Proporsi Pilihan PTN Pertama </vt:lpstr>
      <vt:lpstr>Tabel dan Proporsi Pilihan PTN Kedua </vt:lpstr>
      <vt:lpstr>Pola Perpindahan </vt:lpstr>
      <vt:lpstr>Jumlah Pemilih Perguruan Tinggi Negeri Sebelumnya dan Saat Ini </vt:lpstr>
      <vt:lpstr>Tabel Probabilitas Transisi  (P)   </vt:lpstr>
      <vt:lpstr>PowerPoint Presentation</vt:lpstr>
      <vt:lpstr>Perhitungan Manual: Pendugaan Peminatan Periode Berikutnya </vt:lpstr>
      <vt:lpstr>Simpulan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PROBABILITAS PEMILIHAN PERGURUAN TINGGI NEGERI DENGAN ANALISIS RANTAI MARKOV</dc:title>
  <dc:creator>Toshiba</dc:creator>
  <cp:lastModifiedBy>elfridariani</cp:lastModifiedBy>
  <cp:revision>14</cp:revision>
  <dcterms:created xsi:type="dcterms:W3CDTF">2017-12-06T22:21:27Z</dcterms:created>
  <dcterms:modified xsi:type="dcterms:W3CDTF">2017-12-29T01:58:26Z</dcterms:modified>
</cp:coreProperties>
</file>