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57" r:id="rId4"/>
    <p:sldId id="279" r:id="rId5"/>
    <p:sldId id="258" r:id="rId6"/>
    <p:sldId id="263" r:id="rId7"/>
    <p:sldId id="266" r:id="rId8"/>
    <p:sldId id="260" r:id="rId9"/>
    <p:sldId id="267" r:id="rId10"/>
    <p:sldId id="265" r:id="rId11"/>
    <p:sldId id="268" r:id="rId12"/>
    <p:sldId id="288" r:id="rId13"/>
    <p:sldId id="289" r:id="rId14"/>
    <p:sldId id="280" r:id="rId15"/>
    <p:sldId id="271" r:id="rId16"/>
    <p:sldId id="272" r:id="rId17"/>
    <p:sldId id="273" r:id="rId18"/>
    <p:sldId id="282" r:id="rId19"/>
    <p:sldId id="284" r:id="rId20"/>
  </p:sldIdLst>
  <p:sldSz cx="18288000" cy="10287000"/>
  <p:notesSz cx="6858000" cy="9144000"/>
  <p:embeddedFontLst>
    <p:embeddedFont>
      <p:font typeface="Alata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Ubuntu" panose="020B0504030602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jvPKhHlDxqnGV6CtW/s4jp21V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5DE"/>
    <a:srgbClr val="263D66"/>
    <a:srgbClr val="B5E2E5"/>
    <a:srgbClr val="F0F6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82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8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56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611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75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4009" y="-5195078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678484" y="2028617"/>
            <a:ext cx="3996701" cy="9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93950" flipH="1">
            <a:off x="7307427" y="975876"/>
            <a:ext cx="1065962" cy="10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3484482"/>
            <a:ext cx="8809954" cy="6266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"/>
          <p:cNvGrpSpPr/>
          <p:nvPr/>
        </p:nvGrpSpPr>
        <p:grpSpPr>
          <a:xfrm>
            <a:off x="-4026865" y="437825"/>
            <a:ext cx="7343874" cy="2019404"/>
            <a:chOff x="0" y="0"/>
            <a:chExt cx="8063988" cy="2217420"/>
          </a:xfrm>
        </p:grpSpPr>
        <p:sp>
          <p:nvSpPr>
            <p:cNvPr id="89" name="Google Shape;89;p1"/>
            <p:cNvSpPr/>
            <p:nvPr/>
          </p:nvSpPr>
          <p:spPr>
            <a:xfrm>
              <a:off x="689610" y="0"/>
              <a:ext cx="7374378" cy="2216150"/>
            </a:xfrm>
            <a:custGeom>
              <a:avLst/>
              <a:gdLst/>
              <a:ahLst/>
              <a:cxnLst/>
              <a:rect l="l" t="t" r="r" b="b"/>
              <a:pathLst>
                <a:path w="7374378" h="2216150" extrusionOk="0">
                  <a:moveTo>
                    <a:pt x="6656050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6654264" y="2213610"/>
                  </a:lnTo>
                  <a:cubicBezTo>
                    <a:pt x="7055609" y="2213610"/>
                    <a:pt x="7373109" y="1717040"/>
                    <a:pt x="7373109" y="1104900"/>
                  </a:cubicBezTo>
                  <a:cubicBezTo>
                    <a:pt x="7374378" y="496570"/>
                    <a:pt x="7056878" y="0"/>
                    <a:pt x="6656050" y="0"/>
                  </a:cubicBezTo>
                  <a:lnTo>
                    <a:pt x="6656050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 extrusionOk="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651557" y="3754798"/>
            <a:ext cx="5630664" cy="148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930009" y="3068054"/>
            <a:ext cx="9839982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PENGANTAR DASAR ALGORITMA DAN PEMROGRAMAN </a:t>
            </a:r>
            <a:endParaRPr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52E52-FE03-D43F-1D15-0DEB1B7F2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7178" y="-541054"/>
            <a:ext cx="3503900" cy="350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7637A-527A-FA42-4E46-F201D86E2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57" y="529023"/>
            <a:ext cx="1716818" cy="1716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F7FE6-7C72-3DF1-6B9D-3CD2539A4BDC}"/>
              </a:ext>
            </a:extLst>
          </p:cNvPr>
          <p:cNvSpPr txBox="1"/>
          <p:nvPr/>
        </p:nvSpPr>
        <p:spPr>
          <a:xfrm>
            <a:off x="779892" y="5816901"/>
            <a:ext cx="860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ALGORITMA DAN PEMROGRAMAN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 t="39964" r="2195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2508670" y="7430518"/>
            <a:ext cx="167323" cy="318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10"/>
          <p:cNvGrpSpPr/>
          <p:nvPr/>
        </p:nvGrpSpPr>
        <p:grpSpPr>
          <a:xfrm>
            <a:off x="-1072144" y="1115509"/>
            <a:ext cx="8476553" cy="2530932"/>
            <a:chOff x="0" y="-38100"/>
            <a:chExt cx="4100465" cy="1378954"/>
          </a:xfrm>
        </p:grpSpPr>
        <p:sp>
          <p:nvSpPr>
            <p:cNvPr id="270" name="Google Shape;270;p10"/>
            <p:cNvSpPr/>
            <p:nvPr/>
          </p:nvSpPr>
          <p:spPr>
            <a:xfrm>
              <a:off x="0" y="0"/>
              <a:ext cx="4100465" cy="1340854"/>
            </a:xfrm>
            <a:custGeom>
              <a:avLst/>
              <a:gdLst/>
              <a:ahLst/>
              <a:cxnLst/>
              <a:rect l="l" t="t" r="r" b="b"/>
              <a:pathLst>
                <a:path w="4100465" h="1340854" extrusionOk="0">
                  <a:moveTo>
                    <a:pt x="77982" y="0"/>
                  </a:moveTo>
                  <a:lnTo>
                    <a:pt x="4022483" y="0"/>
                  </a:lnTo>
                  <a:cubicBezTo>
                    <a:pt x="4065551" y="0"/>
                    <a:pt x="4100465" y="34914"/>
                    <a:pt x="4100465" y="77982"/>
                  </a:cubicBezTo>
                  <a:lnTo>
                    <a:pt x="4100465" y="1262871"/>
                  </a:lnTo>
                  <a:cubicBezTo>
                    <a:pt x="4100465" y="1305940"/>
                    <a:pt x="4065551" y="1340854"/>
                    <a:pt x="4022483" y="1340854"/>
                  </a:cubicBezTo>
                  <a:lnTo>
                    <a:pt x="77982" y="1340854"/>
                  </a:lnTo>
                  <a:cubicBezTo>
                    <a:pt x="34914" y="1340854"/>
                    <a:pt x="0" y="1305940"/>
                    <a:pt x="0" y="1262871"/>
                  </a:cubicBezTo>
                  <a:lnTo>
                    <a:pt x="0" y="77982"/>
                  </a:lnTo>
                  <a:cubicBezTo>
                    <a:pt x="0" y="34914"/>
                    <a:pt x="34914" y="0"/>
                    <a:pt x="77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0"/>
          <p:cNvSpPr txBox="1"/>
          <p:nvPr/>
        </p:nvSpPr>
        <p:spPr>
          <a:xfrm>
            <a:off x="427599" y="1677275"/>
            <a:ext cx="67495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ALGORTIMA DI KEHIDUPAN SEHARI HARI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814793" y="4283967"/>
            <a:ext cx="929173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Algoritma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dipakai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sejumlah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orang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kehidupan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sehari-hari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Karena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biasanya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berfungsi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salah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satu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upaya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memecahkan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sejumlah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permasalahan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menggunakan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runtut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langkah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sistematis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40C41E-7DF0-AE32-CFBE-29785A829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184" y="8027703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5CBFDB-E1D1-B957-482D-CE372EB1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99" y="880536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/>
          <p:nvPr/>
        </p:nvSpPr>
        <p:spPr>
          <a:xfrm>
            <a:off x="-1802206" y="2846517"/>
            <a:ext cx="11603931" cy="6462649"/>
          </a:xfrm>
          <a:custGeom>
            <a:avLst/>
            <a:gdLst/>
            <a:ahLst/>
            <a:cxnLst/>
            <a:rect l="l" t="t" r="r" b="b"/>
            <a:pathLst>
              <a:path w="2615037" h="1490133" extrusionOk="0">
                <a:moveTo>
                  <a:pt x="38987" y="0"/>
                </a:moveTo>
                <a:lnTo>
                  <a:pt x="2576050" y="0"/>
                </a:lnTo>
                <a:cubicBezTo>
                  <a:pt x="2586390" y="0"/>
                  <a:pt x="2596306" y="4107"/>
                  <a:pt x="2603618" y="11419"/>
                </a:cubicBezTo>
                <a:cubicBezTo>
                  <a:pt x="2610929" y="18730"/>
                  <a:pt x="2615037" y="28647"/>
                  <a:pt x="2615037" y="38987"/>
                </a:cubicBezTo>
                <a:lnTo>
                  <a:pt x="2615037" y="1451147"/>
                </a:lnTo>
                <a:cubicBezTo>
                  <a:pt x="2615037" y="1461487"/>
                  <a:pt x="2610929" y="1471403"/>
                  <a:pt x="2603618" y="1478714"/>
                </a:cubicBezTo>
                <a:cubicBezTo>
                  <a:pt x="2596306" y="1486026"/>
                  <a:pt x="2586390" y="1490133"/>
                  <a:pt x="2576050" y="1490133"/>
                </a:cubicBezTo>
                <a:lnTo>
                  <a:pt x="38987" y="1490133"/>
                </a:lnTo>
                <a:cubicBezTo>
                  <a:pt x="28647" y="1490133"/>
                  <a:pt x="18730" y="1486026"/>
                  <a:pt x="11419" y="1478714"/>
                </a:cubicBezTo>
                <a:cubicBezTo>
                  <a:pt x="4107" y="1471403"/>
                  <a:pt x="0" y="1461487"/>
                  <a:pt x="0" y="1451147"/>
                </a:cubicBezTo>
                <a:lnTo>
                  <a:pt x="0" y="38987"/>
                </a:lnTo>
                <a:cubicBezTo>
                  <a:pt x="0" y="28647"/>
                  <a:pt x="4107" y="18730"/>
                  <a:pt x="11419" y="11419"/>
                </a:cubicBezTo>
                <a:cubicBezTo>
                  <a:pt x="18730" y="4107"/>
                  <a:pt x="28647" y="0"/>
                  <a:pt x="38987" y="0"/>
                </a:cubicBezTo>
                <a:close/>
              </a:path>
            </a:pathLst>
          </a:custGeom>
          <a:solidFill>
            <a:srgbClr val="DCEE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3"/>
          <p:cNvGrpSpPr/>
          <p:nvPr/>
        </p:nvGrpSpPr>
        <p:grpSpPr>
          <a:xfrm>
            <a:off x="941197" y="1028700"/>
            <a:ext cx="875134" cy="879057"/>
            <a:chOff x="1813" y="0"/>
            <a:chExt cx="809173" cy="812800"/>
          </a:xfrm>
        </p:grpSpPr>
        <p:sp>
          <p:nvSpPr>
            <p:cNvPr id="325" name="Google Shape;325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7" name="Google Shape;3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52" y="9066649"/>
            <a:ext cx="2280958" cy="94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867507" y="74404"/>
            <a:ext cx="2420493" cy="50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0527" y="4686685"/>
            <a:ext cx="7860654" cy="60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485730" y="3283229"/>
            <a:ext cx="9315996" cy="563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Mulai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Siapkan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panci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penanak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nasi.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Tuangkan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panci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penanak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nasi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Cuci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air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hingga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bersih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Setelah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bersih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masukan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air yang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siap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memasak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beras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Masukan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panci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penanak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nasi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magic com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Tutup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magic com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Colokan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kabel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magic com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kontak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listrik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tombol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On agar magic com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memasak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beras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Menunggu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nasi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hingga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matang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Nasi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siap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disajikan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Selesai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1189199" y="1045983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Algoritma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Memasak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nasi di magic com </a:t>
            </a:r>
            <a:endParaRPr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13FE5-DEB4-B153-A8C3-9B2021CD1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4013" y="74404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04B50-1A32-4A14-F9F9-5DB36D937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3428" y="852063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/>
          <p:nvPr/>
        </p:nvSpPr>
        <p:spPr>
          <a:xfrm>
            <a:off x="-1850332" y="2795651"/>
            <a:ext cx="12694795" cy="6462649"/>
          </a:xfrm>
          <a:custGeom>
            <a:avLst/>
            <a:gdLst/>
            <a:ahLst/>
            <a:cxnLst/>
            <a:rect l="l" t="t" r="r" b="b"/>
            <a:pathLst>
              <a:path w="2615037" h="1490133" extrusionOk="0">
                <a:moveTo>
                  <a:pt x="38987" y="0"/>
                </a:moveTo>
                <a:lnTo>
                  <a:pt x="2576050" y="0"/>
                </a:lnTo>
                <a:cubicBezTo>
                  <a:pt x="2586390" y="0"/>
                  <a:pt x="2596306" y="4107"/>
                  <a:pt x="2603618" y="11419"/>
                </a:cubicBezTo>
                <a:cubicBezTo>
                  <a:pt x="2610929" y="18730"/>
                  <a:pt x="2615037" y="28647"/>
                  <a:pt x="2615037" y="38987"/>
                </a:cubicBezTo>
                <a:lnTo>
                  <a:pt x="2615037" y="1451147"/>
                </a:lnTo>
                <a:cubicBezTo>
                  <a:pt x="2615037" y="1461487"/>
                  <a:pt x="2610929" y="1471403"/>
                  <a:pt x="2603618" y="1478714"/>
                </a:cubicBezTo>
                <a:cubicBezTo>
                  <a:pt x="2596306" y="1486026"/>
                  <a:pt x="2586390" y="1490133"/>
                  <a:pt x="2576050" y="1490133"/>
                </a:cubicBezTo>
                <a:lnTo>
                  <a:pt x="38987" y="1490133"/>
                </a:lnTo>
                <a:cubicBezTo>
                  <a:pt x="28647" y="1490133"/>
                  <a:pt x="18730" y="1486026"/>
                  <a:pt x="11419" y="1478714"/>
                </a:cubicBezTo>
                <a:cubicBezTo>
                  <a:pt x="4107" y="1471403"/>
                  <a:pt x="0" y="1461487"/>
                  <a:pt x="0" y="1451147"/>
                </a:cubicBezTo>
                <a:lnTo>
                  <a:pt x="0" y="38987"/>
                </a:lnTo>
                <a:cubicBezTo>
                  <a:pt x="0" y="28647"/>
                  <a:pt x="4107" y="18730"/>
                  <a:pt x="11419" y="11419"/>
                </a:cubicBezTo>
                <a:cubicBezTo>
                  <a:pt x="18730" y="4107"/>
                  <a:pt x="28647" y="0"/>
                  <a:pt x="38987" y="0"/>
                </a:cubicBezTo>
                <a:close/>
              </a:path>
            </a:pathLst>
          </a:custGeom>
          <a:solidFill>
            <a:srgbClr val="DCEE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3"/>
          <p:cNvGrpSpPr/>
          <p:nvPr/>
        </p:nvGrpSpPr>
        <p:grpSpPr>
          <a:xfrm>
            <a:off x="941197" y="1028700"/>
            <a:ext cx="875134" cy="879057"/>
            <a:chOff x="1813" y="0"/>
            <a:chExt cx="809173" cy="812800"/>
          </a:xfrm>
        </p:grpSpPr>
        <p:sp>
          <p:nvSpPr>
            <p:cNvPr id="325" name="Google Shape;325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7" name="Google Shape;3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52" y="9066649"/>
            <a:ext cx="2280958" cy="94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867507" y="74404"/>
            <a:ext cx="2420493" cy="50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0527" y="4686685"/>
            <a:ext cx="7860654" cy="60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550447" y="3926629"/>
            <a:ext cx="10443554" cy="365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Mulai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Masukan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alas (a)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Masukan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tinggi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(t)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Hitung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luas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rumus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Luas = ½ x Alas x Tinggi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luas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tampilan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Selesai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1706987" y="1020485"/>
            <a:ext cx="9804802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8285" indent="208915"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Menghitung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Luas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Segitiga</a:t>
            </a:r>
            <a:endParaRPr lang="en-US" sz="4000" b="1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E9FB9-91B8-FECB-CE93-48C337D0A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4013" y="74404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0AF2F-632E-9657-9177-AC2E8ED07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3428" y="852063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6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/>
          <p:nvPr/>
        </p:nvSpPr>
        <p:spPr>
          <a:xfrm>
            <a:off x="-1850332" y="2795651"/>
            <a:ext cx="12694795" cy="6462649"/>
          </a:xfrm>
          <a:custGeom>
            <a:avLst/>
            <a:gdLst/>
            <a:ahLst/>
            <a:cxnLst/>
            <a:rect l="l" t="t" r="r" b="b"/>
            <a:pathLst>
              <a:path w="2615037" h="1490133" extrusionOk="0">
                <a:moveTo>
                  <a:pt x="38987" y="0"/>
                </a:moveTo>
                <a:lnTo>
                  <a:pt x="2576050" y="0"/>
                </a:lnTo>
                <a:cubicBezTo>
                  <a:pt x="2586390" y="0"/>
                  <a:pt x="2596306" y="4107"/>
                  <a:pt x="2603618" y="11419"/>
                </a:cubicBezTo>
                <a:cubicBezTo>
                  <a:pt x="2610929" y="18730"/>
                  <a:pt x="2615037" y="28647"/>
                  <a:pt x="2615037" y="38987"/>
                </a:cubicBezTo>
                <a:lnTo>
                  <a:pt x="2615037" y="1451147"/>
                </a:lnTo>
                <a:cubicBezTo>
                  <a:pt x="2615037" y="1461487"/>
                  <a:pt x="2610929" y="1471403"/>
                  <a:pt x="2603618" y="1478714"/>
                </a:cubicBezTo>
                <a:cubicBezTo>
                  <a:pt x="2596306" y="1486026"/>
                  <a:pt x="2586390" y="1490133"/>
                  <a:pt x="2576050" y="1490133"/>
                </a:cubicBezTo>
                <a:lnTo>
                  <a:pt x="38987" y="1490133"/>
                </a:lnTo>
                <a:cubicBezTo>
                  <a:pt x="28647" y="1490133"/>
                  <a:pt x="18730" y="1486026"/>
                  <a:pt x="11419" y="1478714"/>
                </a:cubicBezTo>
                <a:cubicBezTo>
                  <a:pt x="4107" y="1471403"/>
                  <a:pt x="0" y="1461487"/>
                  <a:pt x="0" y="1451147"/>
                </a:cubicBezTo>
                <a:lnTo>
                  <a:pt x="0" y="38987"/>
                </a:lnTo>
                <a:cubicBezTo>
                  <a:pt x="0" y="28647"/>
                  <a:pt x="4107" y="18730"/>
                  <a:pt x="11419" y="11419"/>
                </a:cubicBezTo>
                <a:cubicBezTo>
                  <a:pt x="18730" y="4107"/>
                  <a:pt x="28647" y="0"/>
                  <a:pt x="38987" y="0"/>
                </a:cubicBezTo>
                <a:close/>
              </a:path>
            </a:pathLst>
          </a:custGeom>
          <a:solidFill>
            <a:srgbClr val="DCEE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3"/>
          <p:cNvGrpSpPr/>
          <p:nvPr/>
        </p:nvGrpSpPr>
        <p:grpSpPr>
          <a:xfrm>
            <a:off x="941197" y="1028700"/>
            <a:ext cx="875134" cy="879057"/>
            <a:chOff x="1813" y="0"/>
            <a:chExt cx="809173" cy="812800"/>
          </a:xfrm>
        </p:grpSpPr>
        <p:sp>
          <p:nvSpPr>
            <p:cNvPr id="325" name="Google Shape;325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7" name="Google Shape;3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52" y="9066649"/>
            <a:ext cx="2280958" cy="94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15867507" y="74404"/>
            <a:ext cx="2420493" cy="50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0527" y="4686685"/>
            <a:ext cx="7860654" cy="60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550447" y="3926629"/>
            <a:ext cx="10443554" cy="435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Mulai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Nama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mahasiswa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terbaca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Kalau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mahasiswa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mendapat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&gt;70,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“ lulus”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Kalau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mahasiswa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mendapat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&lt;70,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lulus”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Data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nama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keterangan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ditampilkan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Selesai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4" name="Google Shape;334;p13"/>
          <p:cNvSpPr txBox="1"/>
          <p:nvPr/>
        </p:nvSpPr>
        <p:spPr>
          <a:xfrm>
            <a:off x="1706987" y="1020485"/>
            <a:ext cx="9804802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8285" indent="208915"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Menentukan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Kelulusan</a:t>
            </a:r>
            <a:r>
              <a:rPr lang="en-US" sz="4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Mahasiswa</a:t>
            </a:r>
            <a:endParaRPr lang="en-US" sz="4000" b="1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CD586-7AA2-D2AB-B872-689D10062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4013" y="74404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10D4F-9868-CD44-7F93-EF27A7D7D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3428" y="852063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/>
          <p:nvPr/>
        </p:nvSpPr>
        <p:spPr>
          <a:xfrm>
            <a:off x="0" y="-201824"/>
            <a:ext cx="7908758" cy="10947400"/>
          </a:xfrm>
          <a:prstGeom prst="rect">
            <a:avLst/>
          </a:pr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-372645" y="4480134"/>
            <a:ext cx="9718564" cy="4889428"/>
            <a:chOff x="0" y="0"/>
            <a:chExt cx="12958086" cy="6519237"/>
          </a:xfrm>
        </p:grpSpPr>
        <p:pic>
          <p:nvPicPr>
            <p:cNvPr id="681" name="Google Shape;681;p25"/>
            <p:cNvPicPr preferRelativeResize="0"/>
            <p:nvPr/>
          </p:nvPicPr>
          <p:blipFill rotWithShape="1">
            <a:blip r:embed="rId3">
              <a:alphaModFix amt="14000"/>
            </a:blip>
            <a:srcRect r="6607"/>
            <a:stretch/>
          </p:blipFill>
          <p:spPr>
            <a:xfrm>
              <a:off x="0" y="990997"/>
              <a:ext cx="12907287" cy="552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5"/>
            <p:cNvPicPr preferRelativeResize="0"/>
            <p:nvPr/>
          </p:nvPicPr>
          <p:blipFill rotWithShape="1">
            <a:blip r:embed="rId3">
              <a:alphaModFix amt="14000"/>
            </a:blip>
            <a:srcRect r="6301"/>
            <a:stretch/>
          </p:blipFill>
          <p:spPr>
            <a:xfrm>
              <a:off x="8587" y="0"/>
              <a:ext cx="12949499" cy="5528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3" name="Google Shape;683;p25"/>
          <p:cNvSpPr/>
          <p:nvPr/>
        </p:nvSpPr>
        <p:spPr>
          <a:xfrm>
            <a:off x="-1229569" y="7915868"/>
            <a:ext cx="9128771" cy="3103762"/>
          </a:xfrm>
          <a:custGeom>
            <a:avLst/>
            <a:gdLst/>
            <a:ahLst/>
            <a:cxnLst/>
            <a:rect l="l" t="t" r="r" b="b"/>
            <a:pathLst>
              <a:path w="1165737" h="396348" extrusionOk="0">
                <a:moveTo>
                  <a:pt x="0" y="0"/>
                </a:moveTo>
                <a:lnTo>
                  <a:pt x="1165737" y="0"/>
                </a:lnTo>
                <a:lnTo>
                  <a:pt x="1165737" y="396348"/>
                </a:lnTo>
                <a:lnTo>
                  <a:pt x="0" y="396348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pic>
        <p:nvPicPr>
          <p:cNvPr id="684" name="Google Shape;6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05" y="2893115"/>
            <a:ext cx="6614166" cy="739388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25"/>
          <p:cNvSpPr txBox="1"/>
          <p:nvPr/>
        </p:nvSpPr>
        <p:spPr>
          <a:xfrm>
            <a:off x="3040" y="498349"/>
            <a:ext cx="755927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1"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BAHASA JAVA DALAM PEMROGRAMAN</a:t>
            </a:r>
          </a:p>
        </p:txBody>
      </p:sp>
      <p:pic>
        <p:nvPicPr>
          <p:cNvPr id="2" name="Google Shape;328;p13">
            <a:extLst>
              <a:ext uri="{FF2B5EF4-FFF2-40B4-BE49-F238E27FC236}">
                <a16:creationId xmlns:a16="http://schemas.microsoft.com/office/drawing/2014/main" id="{E1ECEE63-885F-6F49-5E68-C176C3A527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5889243" y="-735980"/>
            <a:ext cx="2395717" cy="418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D5FCB-7038-C68A-EBEC-1AEBD4DA6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2381" y="-445335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2F9B1-E5B7-87B0-7ECB-830AD45C7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1796" y="332324"/>
            <a:ext cx="1131545" cy="1131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5DC74F-1692-55B8-8457-3D7DC9806DDC}"/>
              </a:ext>
            </a:extLst>
          </p:cNvPr>
          <p:cNvSpPr/>
          <p:nvPr/>
        </p:nvSpPr>
        <p:spPr>
          <a:xfrm>
            <a:off x="8713581" y="3420106"/>
            <a:ext cx="8504914" cy="1605451"/>
          </a:xfrm>
          <a:prstGeom prst="rect">
            <a:avLst/>
          </a:prstGeom>
          <a:solidFill>
            <a:srgbClr val="B1D5DE"/>
          </a:solidFill>
          <a:ln>
            <a:solidFill>
              <a:srgbClr val="B1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51CCC-2F3D-2998-B53D-9BA56FA1E918}"/>
              </a:ext>
            </a:extLst>
          </p:cNvPr>
          <p:cNvSpPr/>
          <p:nvPr/>
        </p:nvSpPr>
        <p:spPr>
          <a:xfrm>
            <a:off x="8713581" y="5750498"/>
            <a:ext cx="8504914" cy="1605451"/>
          </a:xfrm>
          <a:prstGeom prst="rect">
            <a:avLst/>
          </a:prstGeom>
          <a:solidFill>
            <a:srgbClr val="B1D5DE"/>
          </a:solidFill>
          <a:ln>
            <a:solidFill>
              <a:srgbClr val="B1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687;p25">
            <a:extLst>
              <a:ext uri="{FF2B5EF4-FFF2-40B4-BE49-F238E27FC236}">
                <a16:creationId xmlns:a16="http://schemas.microsoft.com/office/drawing/2014/main" id="{9C9E6141-B7C3-9104-65B0-D849DDE44D86}"/>
              </a:ext>
            </a:extLst>
          </p:cNvPr>
          <p:cNvSpPr txBox="1"/>
          <p:nvPr/>
        </p:nvSpPr>
        <p:spPr>
          <a:xfrm>
            <a:off x="9289081" y="3961490"/>
            <a:ext cx="82633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General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puspose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programming language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Google Shape;690;p25">
            <a:extLst>
              <a:ext uri="{FF2B5EF4-FFF2-40B4-BE49-F238E27FC236}">
                <a16:creationId xmlns:a16="http://schemas.microsoft.com/office/drawing/2014/main" id="{8950FB4A-5977-6D74-5241-9FBCFB55B887}"/>
              </a:ext>
            </a:extLst>
          </p:cNvPr>
          <p:cNvSpPr txBox="1"/>
          <p:nvPr/>
        </p:nvSpPr>
        <p:spPr>
          <a:xfrm>
            <a:off x="9289081" y="6261762"/>
            <a:ext cx="8263339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Spesific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purpose programming language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/>
          <p:nvPr/>
        </p:nvSpPr>
        <p:spPr>
          <a:xfrm>
            <a:off x="2702731" y="3197311"/>
            <a:ext cx="14430237" cy="1718199"/>
          </a:xfrm>
          <a:custGeom>
            <a:avLst/>
            <a:gdLst/>
            <a:ahLst/>
            <a:cxnLst/>
            <a:rect l="l" t="t" r="r" b="b"/>
            <a:pathLst>
              <a:path w="3314565" h="715449" extrusionOk="0">
                <a:moveTo>
                  <a:pt x="3190105" y="715449"/>
                </a:moveTo>
                <a:lnTo>
                  <a:pt x="124460" y="715449"/>
                </a:lnTo>
                <a:cubicBezTo>
                  <a:pt x="55880" y="715449"/>
                  <a:pt x="0" y="659569"/>
                  <a:pt x="0" y="59098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190105" y="0"/>
                </a:lnTo>
                <a:cubicBezTo>
                  <a:pt x="3258685" y="0"/>
                  <a:pt x="3314565" y="55880"/>
                  <a:pt x="3314565" y="124460"/>
                </a:cubicBezTo>
                <a:lnTo>
                  <a:pt x="3314565" y="590989"/>
                </a:lnTo>
                <a:cubicBezTo>
                  <a:pt x="3314565" y="659569"/>
                  <a:pt x="3258685" y="715449"/>
                  <a:pt x="3190105" y="715449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>
            <a:off x="2702731" y="5097540"/>
            <a:ext cx="14430237" cy="1718199"/>
          </a:xfrm>
          <a:custGeom>
            <a:avLst/>
            <a:gdLst/>
            <a:ahLst/>
            <a:cxnLst/>
            <a:rect l="l" t="t" r="r" b="b"/>
            <a:pathLst>
              <a:path w="3314565" h="715449" extrusionOk="0">
                <a:moveTo>
                  <a:pt x="3190105" y="715449"/>
                </a:moveTo>
                <a:lnTo>
                  <a:pt x="124460" y="715449"/>
                </a:lnTo>
                <a:cubicBezTo>
                  <a:pt x="55880" y="715449"/>
                  <a:pt x="0" y="659569"/>
                  <a:pt x="0" y="59098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190105" y="0"/>
                </a:lnTo>
                <a:cubicBezTo>
                  <a:pt x="3258685" y="0"/>
                  <a:pt x="3314565" y="55880"/>
                  <a:pt x="3314565" y="124460"/>
                </a:cubicBezTo>
                <a:lnTo>
                  <a:pt x="3314565" y="590989"/>
                </a:lnTo>
                <a:cubicBezTo>
                  <a:pt x="3314565" y="659569"/>
                  <a:pt x="3258685" y="715449"/>
                  <a:pt x="3190105" y="715449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>
            <a:off x="2702731" y="6997770"/>
            <a:ext cx="14430237" cy="1718199"/>
          </a:xfrm>
          <a:custGeom>
            <a:avLst/>
            <a:gdLst/>
            <a:ahLst/>
            <a:cxnLst/>
            <a:rect l="l" t="t" r="r" b="b"/>
            <a:pathLst>
              <a:path w="3314565" h="715449" extrusionOk="0">
                <a:moveTo>
                  <a:pt x="3190105" y="715449"/>
                </a:moveTo>
                <a:lnTo>
                  <a:pt x="124460" y="715449"/>
                </a:lnTo>
                <a:cubicBezTo>
                  <a:pt x="55880" y="715449"/>
                  <a:pt x="0" y="659569"/>
                  <a:pt x="0" y="59098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190105" y="0"/>
                </a:lnTo>
                <a:cubicBezTo>
                  <a:pt x="3258685" y="0"/>
                  <a:pt x="3314565" y="55880"/>
                  <a:pt x="3314565" y="124460"/>
                </a:cubicBezTo>
                <a:lnTo>
                  <a:pt x="3314565" y="590989"/>
                </a:lnTo>
                <a:cubicBezTo>
                  <a:pt x="3314565" y="659569"/>
                  <a:pt x="3258685" y="715449"/>
                  <a:pt x="3190105" y="715449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1530">
            <a:off x="15902753" y="-1841230"/>
            <a:ext cx="4770493" cy="564555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6"/>
          <p:cNvSpPr txBox="1"/>
          <p:nvPr/>
        </p:nvSpPr>
        <p:spPr>
          <a:xfrm>
            <a:off x="3268881" y="3528233"/>
            <a:ext cx="13297935" cy="111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General-purpose computer-programming language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4396503" y="5404424"/>
            <a:ext cx="11732437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Concurrent programming</a:t>
            </a:r>
            <a:r>
              <a:rPr lang="en-US" sz="48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endParaRPr sz="4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6" name="Google Shape;386;p16"/>
          <p:cNvSpPr txBox="1"/>
          <p:nvPr/>
        </p:nvSpPr>
        <p:spPr>
          <a:xfrm>
            <a:off x="4396502" y="7200104"/>
            <a:ext cx="11732437" cy="134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Class-based, object-oriented</a:t>
            </a:r>
            <a:endParaRPr lang="en-US" sz="5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8" name="Google Shape;388;p16"/>
          <p:cNvGrpSpPr/>
          <p:nvPr/>
        </p:nvGrpSpPr>
        <p:grpSpPr>
          <a:xfrm rot="18840528">
            <a:off x="-1473290" y="6842203"/>
            <a:ext cx="6621818" cy="7390424"/>
            <a:chOff x="1" y="0"/>
            <a:chExt cx="8348661" cy="9173041"/>
          </a:xfrm>
        </p:grpSpPr>
        <p:pic>
          <p:nvPicPr>
            <p:cNvPr id="389" name="Google Shape;389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901530">
              <a:off x="867003" y="695818"/>
              <a:ext cx="6360657" cy="7527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901530">
              <a:off x="1121003" y="949818"/>
              <a:ext cx="6360657" cy="75274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16"/>
          <p:cNvSpPr txBox="1"/>
          <p:nvPr/>
        </p:nvSpPr>
        <p:spPr>
          <a:xfrm>
            <a:off x="3712880" y="1347338"/>
            <a:ext cx="12409935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6000" b="1" dirty="0">
                <a:solidFill>
                  <a:srgbClr val="1F3763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BAHASA JAVA DALAM PEMROGRAMAN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FE7B3-1716-8C8D-4A33-F972CB140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300" y="8241015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C2567-E2FA-C5C2-B82E-FB01EBD1D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15" y="9018674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7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 rot="443886">
            <a:off x="-508402" y="3593525"/>
            <a:ext cx="19640314" cy="10642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7"/>
          <p:cNvSpPr/>
          <p:nvPr/>
        </p:nvSpPr>
        <p:spPr>
          <a:xfrm>
            <a:off x="6688877" y="1258087"/>
            <a:ext cx="4746280" cy="1688664"/>
          </a:xfrm>
          <a:prstGeom prst="rect">
            <a:avLst/>
          </a:prstGeom>
          <a:solidFill>
            <a:srgbClr val="86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6688877" y="2931328"/>
            <a:ext cx="4746280" cy="1688664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7"/>
          <p:cNvSpPr/>
          <p:nvPr/>
        </p:nvSpPr>
        <p:spPr>
          <a:xfrm>
            <a:off x="6688877" y="4604569"/>
            <a:ext cx="4746280" cy="1688664"/>
          </a:xfrm>
          <a:prstGeom prst="rect">
            <a:avLst/>
          </a:prstGeom>
          <a:solidFill>
            <a:srgbClr val="37C9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7"/>
          <p:cNvSpPr/>
          <p:nvPr/>
        </p:nvSpPr>
        <p:spPr>
          <a:xfrm>
            <a:off x="6688877" y="6277810"/>
            <a:ext cx="4746280" cy="1688664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7114636" y="1313723"/>
            <a:ext cx="994680" cy="1580201"/>
            <a:chOff x="0" y="0"/>
            <a:chExt cx="1044123" cy="2052334"/>
          </a:xfrm>
        </p:grpSpPr>
        <p:pic>
          <p:nvPicPr>
            <p:cNvPr id="419" name="Google Shape;419;p17"/>
            <p:cNvPicPr preferRelativeResize="0"/>
            <p:nvPr/>
          </p:nvPicPr>
          <p:blipFill rotWithShape="1">
            <a:blip r:embed="rId4">
              <a:alphaModFix/>
            </a:blip>
            <a:srcRect l="24562" r="24562"/>
            <a:stretch/>
          </p:blipFill>
          <p:spPr>
            <a:xfrm>
              <a:off x="0" y="0"/>
              <a:ext cx="1044123" cy="2052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17"/>
            <p:cNvSpPr txBox="1"/>
            <p:nvPr/>
          </p:nvSpPr>
          <p:spPr>
            <a:xfrm>
              <a:off x="135672" y="213452"/>
              <a:ext cx="772779" cy="157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86EAE9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dirty="0"/>
            </a:p>
          </p:txBody>
        </p:sp>
      </p:grpSp>
      <p:sp>
        <p:nvSpPr>
          <p:cNvPr id="421" name="Google Shape;421;p17"/>
          <p:cNvSpPr txBox="1"/>
          <p:nvPr/>
        </p:nvSpPr>
        <p:spPr>
          <a:xfrm>
            <a:off x="8226273" y="3501613"/>
            <a:ext cx="4110191" cy="51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IMPOR LIBRARY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22" name="Google Shape;422;p17"/>
          <p:cNvGrpSpPr/>
          <p:nvPr/>
        </p:nvGrpSpPr>
        <p:grpSpPr>
          <a:xfrm>
            <a:off x="7114636" y="2978329"/>
            <a:ext cx="994680" cy="1580201"/>
            <a:chOff x="0" y="0"/>
            <a:chExt cx="1044123" cy="2052334"/>
          </a:xfrm>
        </p:grpSpPr>
        <p:pic>
          <p:nvPicPr>
            <p:cNvPr id="423" name="Google Shape;423;p17"/>
            <p:cNvPicPr preferRelativeResize="0"/>
            <p:nvPr/>
          </p:nvPicPr>
          <p:blipFill rotWithShape="1">
            <a:blip r:embed="rId4">
              <a:alphaModFix/>
            </a:blip>
            <a:srcRect l="24562" r="24562"/>
            <a:stretch/>
          </p:blipFill>
          <p:spPr>
            <a:xfrm>
              <a:off x="0" y="0"/>
              <a:ext cx="1044123" cy="2052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17"/>
            <p:cNvSpPr txBox="1"/>
            <p:nvPr/>
          </p:nvSpPr>
          <p:spPr>
            <a:xfrm>
              <a:off x="135672" y="213452"/>
              <a:ext cx="772779" cy="157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3EDAD8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sp>
        <p:nvSpPr>
          <p:cNvPr id="425" name="Google Shape;425;p17"/>
          <p:cNvSpPr txBox="1"/>
          <p:nvPr/>
        </p:nvSpPr>
        <p:spPr>
          <a:xfrm>
            <a:off x="8230278" y="5235569"/>
            <a:ext cx="4110191" cy="51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BAGIAN CLASS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26" name="Google Shape;426;p17"/>
          <p:cNvGrpSpPr/>
          <p:nvPr/>
        </p:nvGrpSpPr>
        <p:grpSpPr>
          <a:xfrm>
            <a:off x="7114636" y="4660205"/>
            <a:ext cx="994680" cy="1580201"/>
            <a:chOff x="0" y="0"/>
            <a:chExt cx="1044123" cy="2052334"/>
          </a:xfrm>
        </p:grpSpPr>
        <p:pic>
          <p:nvPicPr>
            <p:cNvPr id="427" name="Google Shape;427;p17"/>
            <p:cNvPicPr preferRelativeResize="0"/>
            <p:nvPr/>
          </p:nvPicPr>
          <p:blipFill rotWithShape="1">
            <a:blip r:embed="rId4">
              <a:alphaModFix/>
            </a:blip>
            <a:srcRect l="24562" r="24562"/>
            <a:stretch/>
          </p:blipFill>
          <p:spPr>
            <a:xfrm>
              <a:off x="0" y="0"/>
              <a:ext cx="1044123" cy="2052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17"/>
            <p:cNvSpPr txBox="1"/>
            <p:nvPr/>
          </p:nvSpPr>
          <p:spPr>
            <a:xfrm>
              <a:off x="135672" y="213452"/>
              <a:ext cx="772779" cy="157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37C9E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sp>
        <p:nvSpPr>
          <p:cNvPr id="429" name="Google Shape;429;p17"/>
          <p:cNvSpPr txBox="1"/>
          <p:nvPr/>
        </p:nvSpPr>
        <p:spPr>
          <a:xfrm>
            <a:off x="8230278" y="6922980"/>
            <a:ext cx="4110191" cy="51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METHOD MAIN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30" name="Google Shape;430;p17"/>
          <p:cNvGrpSpPr/>
          <p:nvPr/>
        </p:nvGrpSpPr>
        <p:grpSpPr>
          <a:xfrm>
            <a:off x="7114636" y="6333446"/>
            <a:ext cx="994680" cy="1580201"/>
            <a:chOff x="0" y="0"/>
            <a:chExt cx="1044123" cy="2052334"/>
          </a:xfrm>
        </p:grpSpPr>
        <p:pic>
          <p:nvPicPr>
            <p:cNvPr id="431" name="Google Shape;431;p17"/>
            <p:cNvPicPr preferRelativeResize="0"/>
            <p:nvPr/>
          </p:nvPicPr>
          <p:blipFill rotWithShape="1">
            <a:blip r:embed="rId4">
              <a:alphaModFix/>
            </a:blip>
            <a:srcRect l="24562" r="24562"/>
            <a:stretch/>
          </p:blipFill>
          <p:spPr>
            <a:xfrm>
              <a:off x="0" y="0"/>
              <a:ext cx="1044123" cy="2052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17"/>
            <p:cNvSpPr txBox="1"/>
            <p:nvPr/>
          </p:nvSpPr>
          <p:spPr>
            <a:xfrm>
              <a:off x="135672" y="213452"/>
              <a:ext cx="772779" cy="157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  <p:sp>
        <p:nvSpPr>
          <p:cNvPr id="437" name="Google Shape;437;p17"/>
          <p:cNvSpPr txBox="1"/>
          <p:nvPr/>
        </p:nvSpPr>
        <p:spPr>
          <a:xfrm>
            <a:off x="491942" y="3775660"/>
            <a:ext cx="606768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 DASAR PROGRAM JAVA</a:t>
            </a:r>
            <a:endParaRPr sz="800" dirty="0"/>
          </a:p>
        </p:txBody>
      </p:sp>
      <p:sp>
        <p:nvSpPr>
          <p:cNvPr id="2" name="Google Shape;400;p17">
            <a:extLst>
              <a:ext uri="{FF2B5EF4-FFF2-40B4-BE49-F238E27FC236}">
                <a16:creationId xmlns:a16="http://schemas.microsoft.com/office/drawing/2014/main" id="{1536DF80-F3F8-E459-F0A9-F7FCA0C6F883}"/>
              </a:ext>
            </a:extLst>
          </p:cNvPr>
          <p:cNvSpPr txBox="1"/>
          <p:nvPr/>
        </p:nvSpPr>
        <p:spPr>
          <a:xfrm>
            <a:off x="8226273" y="1886543"/>
            <a:ext cx="4110191" cy="51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DEKLARASI PACKAGE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B68DE-C679-8390-E38B-0D255EE10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7733" y="7742055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296B5-8E71-F761-8E7C-DABE514E6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7148" y="8519714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/>
          <p:nvPr/>
        </p:nvSpPr>
        <p:spPr>
          <a:xfrm>
            <a:off x="1028700" y="2247900"/>
            <a:ext cx="16230601" cy="7085634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7" name="Google Shape;447;p18"/>
          <p:cNvGrpSpPr/>
          <p:nvPr/>
        </p:nvGrpSpPr>
        <p:grpSpPr>
          <a:xfrm>
            <a:off x="1295400" y="8037336"/>
            <a:ext cx="15568244" cy="1115269"/>
            <a:chOff x="-97286" y="-168086"/>
            <a:chExt cx="11744907" cy="841375"/>
          </a:xfrm>
        </p:grpSpPr>
        <p:sp>
          <p:nvSpPr>
            <p:cNvPr id="448" name="Google Shape;448;p18"/>
            <p:cNvSpPr/>
            <p:nvPr/>
          </p:nvSpPr>
          <p:spPr>
            <a:xfrm>
              <a:off x="0" y="0"/>
              <a:ext cx="11647621" cy="505205"/>
            </a:xfrm>
            <a:custGeom>
              <a:avLst/>
              <a:gdLst/>
              <a:ahLst/>
              <a:cxnLst/>
              <a:rect l="l" t="t" r="r" b="b"/>
              <a:pathLst>
                <a:path w="11647621" h="505205" extrusionOk="0">
                  <a:moveTo>
                    <a:pt x="10029" y="0"/>
                  </a:moveTo>
                  <a:lnTo>
                    <a:pt x="11637592" y="0"/>
                  </a:lnTo>
                  <a:cubicBezTo>
                    <a:pt x="11640252" y="0"/>
                    <a:pt x="11642803" y="1057"/>
                    <a:pt x="11644684" y="2937"/>
                  </a:cubicBezTo>
                  <a:cubicBezTo>
                    <a:pt x="11646564" y="4818"/>
                    <a:pt x="11647621" y="7369"/>
                    <a:pt x="11647621" y="10029"/>
                  </a:cubicBezTo>
                  <a:lnTo>
                    <a:pt x="11647621" y="495176"/>
                  </a:lnTo>
                  <a:cubicBezTo>
                    <a:pt x="11647621" y="500714"/>
                    <a:pt x="11643130" y="505205"/>
                    <a:pt x="11637592" y="505205"/>
                  </a:cubicBezTo>
                  <a:lnTo>
                    <a:pt x="10029" y="505205"/>
                  </a:lnTo>
                  <a:cubicBezTo>
                    <a:pt x="7369" y="505205"/>
                    <a:pt x="4818" y="504148"/>
                    <a:pt x="2937" y="502267"/>
                  </a:cubicBezTo>
                  <a:cubicBezTo>
                    <a:pt x="1057" y="500386"/>
                    <a:pt x="0" y="497836"/>
                    <a:pt x="0" y="495176"/>
                  </a:cubicBezTo>
                  <a:lnTo>
                    <a:pt x="0" y="10029"/>
                  </a:lnTo>
                  <a:cubicBezTo>
                    <a:pt x="0" y="4490"/>
                    <a:pt x="4490" y="0"/>
                    <a:pt x="10029" y="0"/>
                  </a:cubicBezTo>
                  <a:close/>
                </a:path>
              </a:pathLst>
            </a:custGeom>
            <a:solidFill>
              <a:srgbClr val="C3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 txBox="1"/>
            <p:nvPr/>
          </p:nvSpPr>
          <p:spPr>
            <a:xfrm>
              <a:off x="-97286" y="-168086"/>
              <a:ext cx="11744907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0" tIns="254000" rIns="254000" bIns="254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18"/>
          <p:cNvSpPr txBox="1"/>
          <p:nvPr/>
        </p:nvSpPr>
        <p:spPr>
          <a:xfrm>
            <a:off x="1028700" y="758190"/>
            <a:ext cx="94126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CONTOH PROGRAM JAVA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CBFED-D328-5730-481D-51C4E2FAC058}"/>
              </a:ext>
            </a:extLst>
          </p:cNvPr>
          <p:cNvSpPr txBox="1"/>
          <p:nvPr/>
        </p:nvSpPr>
        <p:spPr>
          <a:xfrm>
            <a:off x="494867" y="3836336"/>
            <a:ext cx="179902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package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hello.world.program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//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deklarasi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package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import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java.io.File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//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Impor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library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class Program { //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3. Bagian class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public static void main(String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args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[]){ //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4. Method main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("Hello World");</a:t>
            </a:r>
          </a:p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}</a:t>
            </a:r>
          </a:p>
          <a:p>
            <a:pPr marL="81026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00400-D601-DB8F-186E-0F70CA17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272" y="-437607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80B382-19CE-99D4-388A-22BD283A2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687" y="34005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83321" y="-131002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3485540" y="1990837"/>
            <a:ext cx="1447735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POST TEST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14" name="Google Shape;7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73787"/>
            <a:ext cx="8362550" cy="5874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DD5002-EE53-9429-9778-2C150297FDEC}"/>
              </a:ext>
            </a:extLst>
          </p:cNvPr>
          <p:cNvSpPr/>
          <p:nvPr/>
        </p:nvSpPr>
        <p:spPr>
          <a:xfrm>
            <a:off x="8876690" y="2044195"/>
            <a:ext cx="8741044" cy="6750207"/>
          </a:xfrm>
          <a:prstGeom prst="roundRect">
            <a:avLst/>
          </a:prstGeom>
          <a:solidFill>
            <a:srgbClr val="B5E2E5"/>
          </a:solidFill>
          <a:ln>
            <a:solidFill>
              <a:srgbClr val="B1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A3E65-FD83-266F-4A7F-3B674E4D6A1F}"/>
              </a:ext>
            </a:extLst>
          </p:cNvPr>
          <p:cNvSpPr txBox="1"/>
          <p:nvPr/>
        </p:nvSpPr>
        <p:spPr>
          <a:xfrm>
            <a:off x="9144000" y="3279894"/>
            <a:ext cx="8210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kehidupan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sehari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studi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kasus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dibawah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514350" lvl="8" indent="-514350" algn="just">
              <a:buFont typeface="+mj-lt"/>
              <a:buAutoNum type="alphaL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Mengambil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uang di ATM</a:t>
            </a:r>
          </a:p>
          <a:p>
            <a:pPr marL="514350" lvl="8" indent="-514350" algn="just">
              <a:buFont typeface="+mj-lt"/>
              <a:buAutoNum type="alphaL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Membuat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kopi yang rasa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pahitnya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pas </a:t>
            </a:r>
          </a:p>
          <a:p>
            <a:pPr marL="514350" lvl="8" indent="-514350" algn="just">
              <a:buFont typeface="+mj-lt"/>
              <a:buAutoNum type="alphaL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Menghitung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persamaan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 = 3x +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6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dimaksud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program?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terdiri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tiga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dasar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pemilihan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perulangan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Jelaskan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masing-masing!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Uraikan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fungsi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Bahasa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pemrograman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Java!</a:t>
            </a: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5769-BD7F-D39F-5D13-2D69DCD08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7416" y="-595809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74925-FF39-5312-9A92-1FEA69986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6831" y="181850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9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>
            <a:off x="-4304155" y="-8304655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68;p29">
            <a:extLst>
              <a:ext uri="{FF2B5EF4-FFF2-40B4-BE49-F238E27FC236}">
                <a16:creationId xmlns:a16="http://schemas.microsoft.com/office/drawing/2014/main" id="{612A3A3A-6D49-4657-4EA3-2F3D31AC56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5912" y="2174968"/>
            <a:ext cx="10440755" cy="54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9;p29">
            <a:extLst>
              <a:ext uri="{FF2B5EF4-FFF2-40B4-BE49-F238E27FC236}">
                <a16:creationId xmlns:a16="http://schemas.microsoft.com/office/drawing/2014/main" id="{ED791131-5F6D-199B-C802-09D0A70AE9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2809" y="1722353"/>
            <a:ext cx="962382" cy="96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770;p29">
            <a:extLst>
              <a:ext uri="{FF2B5EF4-FFF2-40B4-BE49-F238E27FC236}">
                <a16:creationId xmlns:a16="http://schemas.microsoft.com/office/drawing/2014/main" id="{A77B1A4C-88A1-EB23-DDEC-F95F380D2677}"/>
              </a:ext>
            </a:extLst>
          </p:cNvPr>
          <p:cNvGrpSpPr/>
          <p:nvPr/>
        </p:nvGrpSpPr>
        <p:grpSpPr>
          <a:xfrm>
            <a:off x="4753126" y="3949379"/>
            <a:ext cx="8781748" cy="1721210"/>
            <a:chOff x="0" y="0"/>
            <a:chExt cx="11708998" cy="2294946"/>
          </a:xfrm>
        </p:grpSpPr>
        <p:sp>
          <p:nvSpPr>
            <p:cNvPr id="5" name="Google Shape;771;p29">
              <a:extLst>
                <a:ext uri="{FF2B5EF4-FFF2-40B4-BE49-F238E27FC236}">
                  <a16:creationId xmlns:a16="http://schemas.microsoft.com/office/drawing/2014/main" id="{11087E0E-5525-04BC-B556-862C4E846C61}"/>
                </a:ext>
              </a:extLst>
            </p:cNvPr>
            <p:cNvSpPr txBox="1"/>
            <p:nvPr/>
          </p:nvSpPr>
          <p:spPr>
            <a:xfrm>
              <a:off x="0" y="0"/>
              <a:ext cx="11708998" cy="17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7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TERIMA KASIH!</a:t>
              </a:r>
              <a:endParaRPr/>
            </a:p>
          </p:txBody>
        </p:sp>
        <p:sp>
          <p:nvSpPr>
            <p:cNvPr id="6" name="Google Shape;772;p29">
              <a:extLst>
                <a:ext uri="{FF2B5EF4-FFF2-40B4-BE49-F238E27FC236}">
                  <a16:creationId xmlns:a16="http://schemas.microsoft.com/office/drawing/2014/main" id="{F40053AC-D3E9-4D6E-7D71-938C6E49F2A1}"/>
                </a:ext>
              </a:extLst>
            </p:cNvPr>
            <p:cNvSpPr txBox="1"/>
            <p:nvPr/>
          </p:nvSpPr>
          <p:spPr>
            <a:xfrm>
              <a:off x="0" y="1921510"/>
              <a:ext cx="11708998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9EEAD78-9E4D-8356-CDAC-61DD36947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809" y="7571873"/>
            <a:ext cx="2686862" cy="2686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432FF-752E-B62E-DEAB-D19B83C8D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224" y="834953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4943BF-21E3-2122-2B98-697BF33CCD43}"/>
              </a:ext>
            </a:extLst>
          </p:cNvPr>
          <p:cNvSpPr txBox="1"/>
          <p:nvPr/>
        </p:nvSpPr>
        <p:spPr>
          <a:xfrm>
            <a:off x="8772041" y="2929180"/>
            <a:ext cx="7780149" cy="58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E5E2D-99B5-FFB6-605C-29A586BA931A}"/>
              </a:ext>
            </a:extLst>
          </p:cNvPr>
          <p:cNvSpPr txBox="1"/>
          <p:nvPr/>
        </p:nvSpPr>
        <p:spPr>
          <a:xfrm>
            <a:off x="9562454" y="3223647"/>
            <a:ext cx="7780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Mahasiswa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diharapkan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mampu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menjelaskan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menyampaikan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pendapat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tentang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pengantar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dasar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algoritma</a:t>
            </a:r>
            <a:r>
              <a:rPr lang="en-US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pemrograman</a:t>
            </a:r>
            <a:endParaRPr lang="en-US" sz="40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Google Shape;151;p3">
            <a:extLst>
              <a:ext uri="{FF2B5EF4-FFF2-40B4-BE49-F238E27FC236}">
                <a16:creationId xmlns:a16="http://schemas.microsoft.com/office/drawing/2014/main" id="{54D4C8B4-5B7C-EE7C-D5FA-A092E01C82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30611" y="5405500"/>
            <a:ext cx="9552015" cy="1030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0BF81-2C29-A3B4-E607-4AAA5665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26" y="5405339"/>
            <a:ext cx="9552016" cy="5378387"/>
          </a:xfrm>
          <a:prstGeom prst="rect">
            <a:avLst/>
          </a:prstGeom>
        </p:spPr>
      </p:pic>
      <p:grpSp>
        <p:nvGrpSpPr>
          <p:cNvPr id="7" name="Google Shape;133;p2">
            <a:extLst>
              <a:ext uri="{FF2B5EF4-FFF2-40B4-BE49-F238E27FC236}">
                <a16:creationId xmlns:a16="http://schemas.microsoft.com/office/drawing/2014/main" id="{2FB7B21F-CDBC-7494-A744-DF979A999D50}"/>
              </a:ext>
            </a:extLst>
          </p:cNvPr>
          <p:cNvGrpSpPr/>
          <p:nvPr/>
        </p:nvGrpSpPr>
        <p:grpSpPr>
          <a:xfrm>
            <a:off x="-2847744" y="661614"/>
            <a:ext cx="14913364" cy="2060143"/>
            <a:chOff x="0" y="-38100"/>
            <a:chExt cx="4311814" cy="850900"/>
          </a:xfrm>
          <a:solidFill>
            <a:schemeClr val="accent1">
              <a:lumMod val="50000"/>
            </a:schemeClr>
          </a:solidFill>
        </p:grpSpPr>
        <p:sp>
          <p:nvSpPr>
            <p:cNvPr id="8" name="Google Shape;134;p2">
              <a:extLst>
                <a:ext uri="{FF2B5EF4-FFF2-40B4-BE49-F238E27FC236}">
                  <a16:creationId xmlns:a16="http://schemas.microsoft.com/office/drawing/2014/main" id="{63A9BA3B-58B4-D6D7-5098-02CAB205347A}"/>
                </a:ext>
              </a:extLst>
            </p:cNvPr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grpFill/>
            <a:ln>
              <a:solidFill>
                <a:srgbClr val="263D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;p2">
              <a:extLst>
                <a:ext uri="{FF2B5EF4-FFF2-40B4-BE49-F238E27FC236}">
                  <a16:creationId xmlns:a16="http://schemas.microsoft.com/office/drawing/2014/main" id="{54EC44EC-2E6F-AF93-AE12-EF4E1113F29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  <a:ln>
              <a:solidFill>
                <a:srgbClr val="263D66"/>
              </a:solidFill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674;p24">
            <a:extLst>
              <a:ext uri="{FF2B5EF4-FFF2-40B4-BE49-F238E27FC236}">
                <a16:creationId xmlns:a16="http://schemas.microsoft.com/office/drawing/2014/main" id="{9FCBAE8B-9999-711B-17AF-BE64A240A33F}"/>
              </a:ext>
            </a:extLst>
          </p:cNvPr>
          <p:cNvSpPr txBox="1"/>
          <p:nvPr/>
        </p:nvSpPr>
        <p:spPr>
          <a:xfrm>
            <a:off x="532754" y="853203"/>
            <a:ext cx="12997266" cy="14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799" b="1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CAPAIAN PEMBELAJARAN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888DC-AE76-E4FD-4F21-A011F62C7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2195" y="7927557"/>
            <a:ext cx="2686862" cy="268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BB78E-EF4D-FAFC-40C9-12ECE1084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1610" y="8705216"/>
            <a:ext cx="1131545" cy="11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5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8373" y="564242"/>
            <a:ext cx="17567071" cy="2112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8635" y="-11983917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980573" flipH="1">
            <a:off x="-5942684" y="-524415"/>
            <a:ext cx="15346502" cy="5573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6205845" y="3021608"/>
            <a:ext cx="9262187" cy="2060145"/>
            <a:chOff x="0" y="-38100"/>
            <a:chExt cx="2521016" cy="8509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6200134" y="4314101"/>
            <a:ext cx="9212221" cy="2060145"/>
            <a:chOff x="0" y="-38100"/>
            <a:chExt cx="2521016" cy="850900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6193246" y="5663769"/>
            <a:ext cx="9274786" cy="2060145"/>
            <a:chOff x="0" y="-38100"/>
            <a:chExt cx="2521016" cy="850900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>
            <a:off x="15439833" y="3248592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01</a:t>
            </a:r>
            <a:endParaRPr dirty="0"/>
          </a:p>
        </p:txBody>
      </p:sp>
      <p:grpSp>
        <p:nvGrpSpPr>
          <p:cNvPr id="133" name="Google Shape;133;p2"/>
          <p:cNvGrpSpPr/>
          <p:nvPr/>
        </p:nvGrpSpPr>
        <p:grpSpPr>
          <a:xfrm>
            <a:off x="9362771" y="202308"/>
            <a:ext cx="10439484" cy="2060143"/>
            <a:chOff x="0" y="-38100"/>
            <a:chExt cx="4311814" cy="850900"/>
          </a:xfrm>
        </p:grpSpPr>
        <p:sp>
          <p:nvSpPr>
            <p:cNvPr id="134" name="Google Shape;134;p2"/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2"/>
          <p:cNvSpPr txBox="1"/>
          <p:nvPr/>
        </p:nvSpPr>
        <p:spPr>
          <a:xfrm>
            <a:off x="9762425" y="326952"/>
            <a:ext cx="7746727" cy="113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TABLE OF CONTENT</a:t>
            </a:r>
            <a:endParaRPr dirty="0"/>
          </a:p>
        </p:txBody>
      </p:sp>
      <p:sp>
        <p:nvSpPr>
          <p:cNvPr id="137" name="Google Shape;137;p2"/>
          <p:cNvSpPr txBox="1"/>
          <p:nvPr/>
        </p:nvSpPr>
        <p:spPr>
          <a:xfrm>
            <a:off x="6464435" y="3231851"/>
            <a:ext cx="563066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Dasar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Algoritma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sz="20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6422560" y="4678880"/>
            <a:ext cx="881615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Penggunaan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Algoritma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Pemrograman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kehidupan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sehari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hari</a:t>
            </a:r>
            <a:endParaRPr sz="20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6422560" y="5959987"/>
            <a:ext cx="563066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Bahasa Java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28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Pemrograman</a:t>
            </a:r>
            <a:endParaRPr sz="20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Google Shape;123;p2">
            <a:extLst>
              <a:ext uri="{FF2B5EF4-FFF2-40B4-BE49-F238E27FC236}">
                <a16:creationId xmlns:a16="http://schemas.microsoft.com/office/drawing/2014/main" id="{52495813-F529-C37C-2D59-66470B1A1C70}"/>
              </a:ext>
            </a:extLst>
          </p:cNvPr>
          <p:cNvSpPr txBox="1"/>
          <p:nvPr/>
        </p:nvSpPr>
        <p:spPr>
          <a:xfrm>
            <a:off x="15412355" y="4557467"/>
            <a:ext cx="759911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02</a:t>
            </a:r>
            <a:endParaRPr dirty="0"/>
          </a:p>
        </p:txBody>
      </p:sp>
      <p:sp>
        <p:nvSpPr>
          <p:cNvPr id="3" name="Google Shape;123;p2">
            <a:extLst>
              <a:ext uri="{FF2B5EF4-FFF2-40B4-BE49-F238E27FC236}">
                <a16:creationId xmlns:a16="http://schemas.microsoft.com/office/drawing/2014/main" id="{DCCE616F-16DF-44A4-EFAD-ECB0855D906E}"/>
              </a:ext>
            </a:extLst>
          </p:cNvPr>
          <p:cNvSpPr txBox="1"/>
          <p:nvPr/>
        </p:nvSpPr>
        <p:spPr>
          <a:xfrm>
            <a:off x="15412355" y="5864602"/>
            <a:ext cx="759911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 dirty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03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F6D2A-DB9C-33EC-26AE-4B14B654F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68" y="7865212"/>
            <a:ext cx="2686862" cy="2686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216A1-CE0C-2004-FDB9-F9A3FE1F7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23" y="864287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3376315"/>
            <a:ext cx="6792606" cy="5315214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4"/>
          <p:cNvSpPr txBox="1"/>
          <p:nvPr/>
        </p:nvSpPr>
        <p:spPr>
          <a:xfrm>
            <a:off x="889215" y="875338"/>
            <a:ext cx="7439435" cy="14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799" b="1" dirty="0">
                <a:solidFill>
                  <a:srgbClr val="1D4E89"/>
                </a:solidFill>
                <a:latin typeface="Roboto Condensed"/>
                <a:ea typeface="Roboto Condensed"/>
                <a:sym typeface="Roboto Condensed"/>
              </a:rPr>
              <a:t>PRE TEST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0152ED-334B-AF3C-EF96-31CD61BBC1B9}"/>
              </a:ext>
            </a:extLst>
          </p:cNvPr>
          <p:cNvSpPr/>
          <p:nvPr/>
        </p:nvSpPr>
        <p:spPr>
          <a:xfrm>
            <a:off x="8328650" y="1743132"/>
            <a:ext cx="8725546" cy="6800736"/>
          </a:xfrm>
          <a:prstGeom prst="roundRect">
            <a:avLst/>
          </a:prstGeom>
          <a:solidFill>
            <a:srgbClr val="F0F6F7"/>
          </a:solidFill>
          <a:ln>
            <a:solidFill>
              <a:srgbClr val="B1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943BF-21E3-2122-2B98-697BF33CCD43}"/>
              </a:ext>
            </a:extLst>
          </p:cNvPr>
          <p:cNvSpPr txBox="1"/>
          <p:nvPr/>
        </p:nvSpPr>
        <p:spPr>
          <a:xfrm>
            <a:off x="8772041" y="2929180"/>
            <a:ext cx="7780149" cy="58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E5E2D-99B5-FFB6-605C-29A586BA931A}"/>
              </a:ext>
            </a:extLst>
          </p:cNvPr>
          <p:cNvSpPr txBox="1"/>
          <p:nvPr/>
        </p:nvSpPr>
        <p:spPr>
          <a:xfrm>
            <a:off x="8772041" y="2774197"/>
            <a:ext cx="7547674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dimaksud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contoh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penggunaan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kehidupan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sehari-hari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Sebutkan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jelaskan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tiga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dasar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menyusun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Berikan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penjelasan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Bahasa java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pemrograman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anda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ketahui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aplikasi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visual studio code?</a:t>
            </a:r>
          </a:p>
          <a:p>
            <a:pPr algn="just"/>
            <a:endParaRPr lang="en-US" sz="24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19246-765F-EC34-4BBB-FCF49F4CD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759" y="8106810"/>
            <a:ext cx="2686862" cy="268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BA3FC-47FB-A23C-777F-FBD0FD7C5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8174" y="8884469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840632">
            <a:off x="9838300" y="-4182798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5706" y="4626619"/>
            <a:ext cx="9449543" cy="5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716879" y="246780"/>
            <a:ext cx="26896308" cy="2689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-919065" y="438573"/>
            <a:ext cx="9804802" cy="2060145"/>
            <a:chOff x="0" y="-38100"/>
            <a:chExt cx="4049671" cy="8509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-919065" y="580285"/>
            <a:ext cx="9804802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endParaRPr sz="1600" dirty="0"/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90223635-0F29-6F0F-7DB1-9402066BEB76}"/>
              </a:ext>
            </a:extLst>
          </p:cNvPr>
          <p:cNvSpPr txBox="1"/>
          <p:nvPr/>
        </p:nvSpPr>
        <p:spPr>
          <a:xfrm>
            <a:off x="605355" y="3512685"/>
            <a:ext cx="9804801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dasar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algoritma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sederhana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diartikan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urutan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langkah-langkah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sistematis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menyelesaikan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sebuah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masalah</a:t>
            </a:r>
            <a:endParaRPr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709B0-122A-57B0-B2F2-86E2DA8C5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668" y="7865212"/>
            <a:ext cx="2686862" cy="26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B4B7C-072D-6ED0-0576-97359DB01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083" y="8642871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"/>
            <a:ext cx="18287999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8419DF-F749-DC96-2491-31B596C66BC0}"/>
              </a:ext>
            </a:extLst>
          </p:cNvPr>
          <p:cNvGrpSpPr/>
          <p:nvPr/>
        </p:nvGrpSpPr>
        <p:grpSpPr>
          <a:xfrm>
            <a:off x="381828" y="501338"/>
            <a:ext cx="17428091" cy="4550266"/>
            <a:chOff x="-895350" y="0"/>
            <a:chExt cx="20458761" cy="5370545"/>
          </a:xfrm>
        </p:grpSpPr>
        <p:sp>
          <p:nvSpPr>
            <p:cNvPr id="229" name="Google Shape;229;p8"/>
            <p:cNvSpPr/>
            <p:nvPr/>
          </p:nvSpPr>
          <p:spPr>
            <a:xfrm>
              <a:off x="0" y="0"/>
              <a:ext cx="18288000" cy="2213321"/>
            </a:xfrm>
            <a:custGeom>
              <a:avLst/>
              <a:gdLst/>
              <a:ahLst/>
              <a:cxnLst/>
              <a:rect l="l" t="t" r="r" b="b"/>
              <a:pathLst>
                <a:path w="6671512" h="807425" extrusionOk="0">
                  <a:moveTo>
                    <a:pt x="0" y="0"/>
                  </a:moveTo>
                  <a:lnTo>
                    <a:pt x="6671512" y="0"/>
                  </a:lnTo>
                  <a:lnTo>
                    <a:pt x="6671512" y="807425"/>
                  </a:lnTo>
                  <a:lnTo>
                    <a:pt x="0" y="807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E07758-08E2-40C3-68EF-CD763BF554AA}"/>
                </a:ext>
              </a:extLst>
            </p:cNvPr>
            <p:cNvGrpSpPr/>
            <p:nvPr/>
          </p:nvGrpSpPr>
          <p:grpSpPr>
            <a:xfrm>
              <a:off x="-133350" y="3012447"/>
              <a:ext cx="18288000" cy="1128929"/>
              <a:chOff x="1809569" y="3585243"/>
              <a:chExt cx="14691177" cy="905360"/>
            </a:xfrm>
          </p:grpSpPr>
          <p:cxnSp>
            <p:nvCxnSpPr>
              <p:cNvPr id="223" name="Google Shape;223;p8"/>
              <p:cNvCxnSpPr>
                <a:cxnSpLocks/>
              </p:cNvCxnSpPr>
              <p:nvPr/>
            </p:nvCxnSpPr>
            <p:spPr>
              <a:xfrm>
                <a:off x="2156212" y="4012300"/>
                <a:ext cx="13975577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CEEF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224" name="Google Shape;224;p8"/>
              <p:cNvSpPr/>
              <p:nvPr/>
            </p:nvSpPr>
            <p:spPr>
              <a:xfrm>
                <a:off x="1809569" y="3585243"/>
                <a:ext cx="1011507" cy="90536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 extrusionOk="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5229486" y="3585243"/>
                <a:ext cx="1011507" cy="90536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 extrusionOk="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649404" y="3585243"/>
                <a:ext cx="1011507" cy="90536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 extrusionOk="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9322" y="3585243"/>
                <a:ext cx="1011507" cy="90536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 extrusionOk="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5489239" y="3585243"/>
                <a:ext cx="1011507" cy="90536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 extrusionOk="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 txBox="1"/>
              <p:nvPr/>
            </p:nvSpPr>
            <p:spPr>
              <a:xfrm>
                <a:off x="1823211" y="3702695"/>
                <a:ext cx="96190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072E62"/>
                    </a:solidFill>
                    <a:latin typeface="Ubuntu"/>
                    <a:ea typeface="Ubuntu"/>
                    <a:cs typeface="Ubuntu"/>
                    <a:sym typeface="Ubuntu"/>
                  </a:rPr>
                  <a:t>01</a:t>
                </a:r>
                <a:endParaRPr/>
              </a:p>
            </p:txBody>
          </p:sp>
          <p:sp>
            <p:nvSpPr>
              <p:cNvPr id="231" name="Google Shape;231;p8"/>
              <p:cNvSpPr txBox="1"/>
              <p:nvPr/>
            </p:nvSpPr>
            <p:spPr>
              <a:xfrm>
                <a:off x="5243128" y="3702695"/>
                <a:ext cx="96190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072E62"/>
                    </a:solidFill>
                    <a:latin typeface="Ubuntu"/>
                    <a:ea typeface="Ubuntu"/>
                    <a:cs typeface="Ubuntu"/>
                    <a:sym typeface="Ubuntu"/>
                  </a:rPr>
                  <a:t>02</a:t>
                </a:r>
                <a:endParaRPr/>
              </a:p>
            </p:txBody>
          </p:sp>
          <p:sp>
            <p:nvSpPr>
              <p:cNvPr id="232" name="Google Shape;232;p8"/>
              <p:cNvSpPr txBox="1"/>
              <p:nvPr/>
            </p:nvSpPr>
            <p:spPr>
              <a:xfrm>
                <a:off x="8663046" y="3702695"/>
                <a:ext cx="96190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072E62"/>
                    </a:solidFill>
                    <a:latin typeface="Ubuntu"/>
                    <a:ea typeface="Ubuntu"/>
                    <a:cs typeface="Ubuntu"/>
                    <a:sym typeface="Ubuntu"/>
                  </a:rPr>
                  <a:t>03</a:t>
                </a:r>
                <a:endParaRPr/>
              </a:p>
            </p:txBody>
          </p:sp>
          <p:sp>
            <p:nvSpPr>
              <p:cNvPr id="233" name="Google Shape;233;p8"/>
              <p:cNvSpPr txBox="1"/>
              <p:nvPr/>
            </p:nvSpPr>
            <p:spPr>
              <a:xfrm>
                <a:off x="12082964" y="3702695"/>
                <a:ext cx="96190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072E62"/>
                    </a:solidFill>
                    <a:latin typeface="Ubuntu"/>
                    <a:ea typeface="Ubuntu"/>
                    <a:cs typeface="Ubuntu"/>
                    <a:sym typeface="Ubuntu"/>
                  </a:rPr>
                  <a:t>04</a:t>
                </a:r>
                <a:endParaRPr/>
              </a:p>
            </p:txBody>
          </p:sp>
          <p:sp>
            <p:nvSpPr>
              <p:cNvPr id="234" name="Google Shape;234;p8"/>
              <p:cNvSpPr txBox="1"/>
              <p:nvPr/>
            </p:nvSpPr>
            <p:spPr>
              <a:xfrm>
                <a:off x="15502881" y="3702695"/>
                <a:ext cx="96190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072E62"/>
                    </a:solidFill>
                    <a:latin typeface="Ubuntu"/>
                    <a:ea typeface="Ubuntu"/>
                    <a:cs typeface="Ubuntu"/>
                    <a:sym typeface="Ubuntu"/>
                  </a:rPr>
                  <a:t>05</a:t>
                </a:r>
                <a:endParaRPr/>
              </a:p>
            </p:txBody>
          </p:sp>
        </p:grpSp>
        <p:sp>
          <p:nvSpPr>
            <p:cNvPr id="236" name="Google Shape;236;p8"/>
            <p:cNvSpPr txBox="1"/>
            <p:nvPr/>
          </p:nvSpPr>
          <p:spPr>
            <a:xfrm>
              <a:off x="2381834" y="174542"/>
              <a:ext cx="12645879" cy="1728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799" b="1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/>
                  <a:sym typeface="Roboto Condensed"/>
                </a:rPr>
                <a:t>KARAKTERISTIK ALGORITMA</a:t>
              </a:r>
              <a:endParaRPr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AD0B750-7769-3436-1D96-313B933A4862}"/>
                </a:ext>
              </a:extLst>
            </p:cNvPr>
            <p:cNvSpPr/>
            <p:nvPr/>
          </p:nvSpPr>
          <p:spPr>
            <a:xfrm>
              <a:off x="-895350" y="4350897"/>
              <a:ext cx="2952750" cy="9455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Google Shape;237;p8">
              <a:extLst>
                <a:ext uri="{FF2B5EF4-FFF2-40B4-BE49-F238E27FC236}">
                  <a16:creationId xmlns:a16="http://schemas.microsoft.com/office/drawing/2014/main" id="{A6896970-9387-E121-2490-7BBE093BB1F7}"/>
                </a:ext>
              </a:extLst>
            </p:cNvPr>
            <p:cNvSpPr txBox="1"/>
            <p:nvPr/>
          </p:nvSpPr>
          <p:spPr>
            <a:xfrm>
              <a:off x="-406172" y="4264871"/>
              <a:ext cx="2320752" cy="925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74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u="none" strike="noStrike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Finiteness</a:t>
              </a:r>
              <a:endParaRPr sz="2400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6EBEE49-1A62-8021-3A9B-335C67D44E2B}"/>
                </a:ext>
              </a:extLst>
            </p:cNvPr>
            <p:cNvSpPr/>
            <p:nvPr/>
          </p:nvSpPr>
          <p:spPr>
            <a:xfrm>
              <a:off x="3434571" y="4424963"/>
              <a:ext cx="2952750" cy="9455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98E0194-94B2-0730-2A2A-C133795B80E8}"/>
                </a:ext>
              </a:extLst>
            </p:cNvPr>
            <p:cNvSpPr/>
            <p:nvPr/>
          </p:nvSpPr>
          <p:spPr>
            <a:xfrm>
              <a:off x="7764492" y="4405754"/>
              <a:ext cx="2952750" cy="9455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3D8553-8A1C-5F24-867A-E7E2592E6FE1}"/>
                </a:ext>
              </a:extLst>
            </p:cNvPr>
            <p:cNvSpPr/>
            <p:nvPr/>
          </p:nvSpPr>
          <p:spPr>
            <a:xfrm>
              <a:off x="11922471" y="4387204"/>
              <a:ext cx="2952750" cy="9455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24A7419-0987-431D-836E-9C03266F4B17}"/>
                </a:ext>
              </a:extLst>
            </p:cNvPr>
            <p:cNvSpPr/>
            <p:nvPr/>
          </p:nvSpPr>
          <p:spPr>
            <a:xfrm>
              <a:off x="16080450" y="4405754"/>
              <a:ext cx="2952750" cy="9455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Google Shape;238;p8">
              <a:extLst>
                <a:ext uri="{FF2B5EF4-FFF2-40B4-BE49-F238E27FC236}">
                  <a16:creationId xmlns:a16="http://schemas.microsoft.com/office/drawing/2014/main" id="{AE2419B7-FE8E-C535-A8BA-74FCB51D6DB5}"/>
                </a:ext>
              </a:extLst>
            </p:cNvPr>
            <p:cNvSpPr txBox="1"/>
            <p:nvPr/>
          </p:nvSpPr>
          <p:spPr>
            <a:xfrm>
              <a:off x="3870103" y="4454959"/>
              <a:ext cx="2600116" cy="81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74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u="none" strike="noStrike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Definiteness</a:t>
              </a:r>
              <a:endParaRPr sz="2000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0" name="Google Shape;239;p8">
              <a:extLst>
                <a:ext uri="{FF2B5EF4-FFF2-40B4-BE49-F238E27FC236}">
                  <a16:creationId xmlns:a16="http://schemas.microsoft.com/office/drawing/2014/main" id="{44B23C88-9746-B191-F453-5254FBA4A7A9}"/>
                </a:ext>
              </a:extLst>
            </p:cNvPr>
            <p:cNvSpPr txBox="1"/>
            <p:nvPr/>
          </p:nvSpPr>
          <p:spPr>
            <a:xfrm>
              <a:off x="8619362" y="4288157"/>
              <a:ext cx="2320752" cy="925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74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Input</a:t>
              </a:r>
              <a:endParaRPr sz="3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1" name="Google Shape;240;p8">
              <a:extLst>
                <a:ext uri="{FF2B5EF4-FFF2-40B4-BE49-F238E27FC236}">
                  <a16:creationId xmlns:a16="http://schemas.microsoft.com/office/drawing/2014/main" id="{85D0E8B6-EED1-E09B-738B-1CC6A5B9820B}"/>
                </a:ext>
              </a:extLst>
            </p:cNvPr>
            <p:cNvSpPr txBox="1"/>
            <p:nvPr/>
          </p:nvSpPr>
          <p:spPr>
            <a:xfrm>
              <a:off x="12706961" y="4264871"/>
              <a:ext cx="2320752" cy="925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74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chemeClr val="bg2">
                      <a:lumMod val="50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Output </a:t>
              </a:r>
              <a:endParaRPr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Google Shape;241;p8">
              <a:extLst>
                <a:ext uri="{FF2B5EF4-FFF2-40B4-BE49-F238E27FC236}">
                  <a16:creationId xmlns:a16="http://schemas.microsoft.com/office/drawing/2014/main" id="{543BD274-05EE-EEC6-0707-455EE48434C1}"/>
                </a:ext>
              </a:extLst>
            </p:cNvPr>
            <p:cNvSpPr txBox="1"/>
            <p:nvPr/>
          </p:nvSpPr>
          <p:spPr>
            <a:xfrm>
              <a:off x="16424335" y="4424963"/>
              <a:ext cx="3139076" cy="81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74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u="none" strike="noStrike" dirty="0">
                  <a:solidFill>
                    <a:schemeClr val="bg2">
                      <a:lumMod val="50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Effectiveness</a:t>
              </a:r>
              <a:endParaRPr sz="2800" dirty="0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pic>
        <p:nvPicPr>
          <p:cNvPr id="14" name="Google Shape;396;p17">
            <a:extLst>
              <a:ext uri="{FF2B5EF4-FFF2-40B4-BE49-F238E27FC236}">
                <a16:creationId xmlns:a16="http://schemas.microsoft.com/office/drawing/2014/main" id="{21E81807-EFD7-FB24-A2FB-B92A0BEDC4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953" r="12656" b="56215"/>
          <a:stretch/>
        </p:blipFill>
        <p:spPr>
          <a:xfrm rot="839193">
            <a:off x="-838038" y="5694897"/>
            <a:ext cx="19640314" cy="1064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F4562A-881B-5159-046D-67D24175A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68" y="7865212"/>
            <a:ext cx="2686862" cy="26868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251D9D-5849-1551-001D-A38A778D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83" y="8642871"/>
            <a:ext cx="1131545" cy="11315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32C288-180F-B2FB-6870-E83776691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4022" y="6041497"/>
            <a:ext cx="4974820" cy="4974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11"/>
          <p:cNvCxnSpPr/>
          <p:nvPr/>
        </p:nvCxnSpPr>
        <p:spPr>
          <a:xfrm>
            <a:off x="-1536078" y="1028700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11"/>
          <p:cNvSpPr/>
          <p:nvPr/>
        </p:nvSpPr>
        <p:spPr>
          <a:xfrm>
            <a:off x="3043298" y="6477076"/>
            <a:ext cx="14216002" cy="1749876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DCEE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3043298" y="4503001"/>
            <a:ext cx="14216002" cy="1749876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3043298" y="2528926"/>
            <a:ext cx="14216002" cy="1749876"/>
          </a:xfrm>
          <a:custGeom>
            <a:avLst/>
            <a:gdLst/>
            <a:ahLst/>
            <a:cxnLst/>
            <a:rect l="l" t="t" r="r" b="b"/>
            <a:pathLst>
              <a:path w="9376373" h="1913890" extrusionOk="0">
                <a:moveTo>
                  <a:pt x="9251913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251914" y="0"/>
                </a:lnTo>
                <a:cubicBezTo>
                  <a:pt x="9320493" y="0"/>
                  <a:pt x="9376373" y="55880"/>
                  <a:pt x="9376373" y="124460"/>
                </a:cubicBezTo>
                <a:lnTo>
                  <a:pt x="9376373" y="1789430"/>
                </a:lnTo>
                <a:cubicBezTo>
                  <a:pt x="9376373" y="1858010"/>
                  <a:pt x="9320493" y="1913890"/>
                  <a:pt x="9251914" y="191389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5400000">
            <a:off x="940562" y="-12905"/>
            <a:ext cx="1294813" cy="6833537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sp>
        <p:nvSpPr>
          <p:cNvPr id="284" name="Google Shape;284;p11"/>
          <p:cNvSpPr/>
          <p:nvPr/>
        </p:nvSpPr>
        <p:spPr>
          <a:xfrm rot="5400000">
            <a:off x="940562" y="1961170"/>
            <a:ext cx="1294813" cy="6833537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sp>
        <p:nvSpPr>
          <p:cNvPr id="285" name="Google Shape;285;p11"/>
          <p:cNvSpPr/>
          <p:nvPr/>
        </p:nvSpPr>
        <p:spPr>
          <a:xfrm rot="5400000">
            <a:off x="940562" y="3935245"/>
            <a:ext cx="1294813" cy="6833537"/>
          </a:xfrm>
          <a:custGeom>
            <a:avLst/>
            <a:gdLst/>
            <a:ahLst/>
            <a:cxnLst/>
            <a:rect l="l" t="t" r="r" b="b"/>
            <a:pathLst>
              <a:path w="3130550" h="16521867" extrusionOk="0">
                <a:moveTo>
                  <a:pt x="0" y="1123950"/>
                </a:moveTo>
                <a:lnTo>
                  <a:pt x="0" y="16521867"/>
                </a:lnTo>
                <a:lnTo>
                  <a:pt x="3130550" y="16521867"/>
                </a:lnTo>
                <a:lnTo>
                  <a:pt x="313055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</p:sp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12670" y="9131769"/>
            <a:ext cx="1982797" cy="23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019" y="3007333"/>
            <a:ext cx="1242886" cy="78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2019" y="6933386"/>
            <a:ext cx="867213" cy="83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4737" y="4923341"/>
            <a:ext cx="1190079" cy="83837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1"/>
          <p:cNvSpPr txBox="1"/>
          <p:nvPr/>
        </p:nvSpPr>
        <p:spPr>
          <a:xfrm>
            <a:off x="811487" y="3206634"/>
            <a:ext cx="3680427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01 - SEKUENSIAL</a:t>
            </a:r>
            <a:endParaRPr b="1" dirty="0"/>
          </a:p>
        </p:txBody>
      </p:sp>
      <p:sp>
        <p:nvSpPr>
          <p:cNvPr id="291" name="Google Shape;291;p11"/>
          <p:cNvSpPr txBox="1"/>
          <p:nvPr/>
        </p:nvSpPr>
        <p:spPr>
          <a:xfrm>
            <a:off x="811487" y="5195869"/>
            <a:ext cx="3680427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02 - </a:t>
            </a:r>
            <a:r>
              <a:rPr lang="en-US" sz="2799" b="1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SELEKSI</a:t>
            </a:r>
            <a:endParaRPr b="1" dirty="0"/>
          </a:p>
        </p:txBody>
      </p:sp>
      <p:sp>
        <p:nvSpPr>
          <p:cNvPr id="292" name="Google Shape;292;p11"/>
          <p:cNvSpPr txBox="1"/>
          <p:nvPr/>
        </p:nvSpPr>
        <p:spPr>
          <a:xfrm>
            <a:off x="811487" y="7154784"/>
            <a:ext cx="3820913" cy="49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02 - </a:t>
            </a:r>
            <a:r>
              <a:rPr lang="en-US" sz="2799" b="1" dirty="0">
                <a:solidFill>
                  <a:srgbClr val="43B4BE"/>
                </a:solidFill>
                <a:latin typeface="Montserrat"/>
                <a:ea typeface="Montserrat"/>
                <a:cs typeface="Montserrat"/>
                <a:sym typeface="Montserrat"/>
              </a:rPr>
              <a:t>PENGULANGAN</a:t>
            </a:r>
            <a:endParaRPr b="1" dirty="0"/>
          </a:p>
        </p:txBody>
      </p:sp>
      <p:sp>
        <p:nvSpPr>
          <p:cNvPr id="293" name="Google Shape;293;p11"/>
          <p:cNvSpPr txBox="1"/>
          <p:nvPr/>
        </p:nvSpPr>
        <p:spPr>
          <a:xfrm>
            <a:off x="5351649" y="-27465"/>
            <a:ext cx="12065201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i="0" u="none" strike="noStrike" cap="none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/>
                <a:sym typeface="Roboto Condensed"/>
              </a:rPr>
              <a:t>STRUKTUR DASAR ALGORTIMA</a:t>
            </a:r>
            <a:endParaRPr lang="en-US" sz="7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4" name="Google Shape;294;p11"/>
          <p:cNvSpPr txBox="1"/>
          <p:nvPr/>
        </p:nvSpPr>
        <p:spPr>
          <a:xfrm>
            <a:off x="6707639" y="2807905"/>
            <a:ext cx="1013256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algoritma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instruksinya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dikerjakan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setelah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instruksi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sebelumnya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selesai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dikerjakan</a:t>
            </a:r>
            <a:endParaRPr sz="3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6707639" y="4866406"/>
            <a:ext cx="101325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nstruksi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pemilihan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langkah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dikerjakan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berdasarkan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kondisi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tertentu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(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pengambilan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keputusan</a:t>
            </a:r>
            <a:r>
              <a:rPr lang="en-US" sz="3600" b="0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6" name="Google Shape;296;p11"/>
          <p:cNvSpPr txBox="1"/>
          <p:nvPr/>
        </p:nvSpPr>
        <p:spPr>
          <a:xfrm>
            <a:off x="6707639" y="6712349"/>
            <a:ext cx="1013256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memberikan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perintah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tindakan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dilakukan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beberapa</a:t>
            </a:r>
            <a:r>
              <a:rPr lang="en-US" sz="4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kali</a:t>
            </a:r>
            <a:endParaRPr sz="3200" dirty="0">
              <a:solidFill>
                <a:schemeClr val="bg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A0BE8-C2DF-8446-2F27-2BFFC51E7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668" y="8052246"/>
            <a:ext cx="2686862" cy="2686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F1F88-2869-236E-DFD7-0E2001A8B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83" y="8829905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578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/>
          <p:nvPr/>
        </p:nvSpPr>
        <p:spPr>
          <a:xfrm>
            <a:off x="2120799" y="227699"/>
            <a:ext cx="14046402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i="0" u="none" strike="noStrike" cap="none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/>
                <a:sym typeface="Roboto Condensed"/>
              </a:rPr>
              <a:t>BAGAN STRUKTUR DASAR ALGORTIMA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454672" y="1898503"/>
            <a:ext cx="5253608" cy="5603084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6544106" y="1898503"/>
            <a:ext cx="5253608" cy="5603084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12579719" y="1898503"/>
            <a:ext cx="5253608" cy="5603084"/>
          </a:xfrm>
          <a:custGeom>
            <a:avLst/>
            <a:gdLst/>
            <a:ahLst/>
            <a:cxnLst/>
            <a:rect l="l" t="t" r="r" b="b"/>
            <a:pathLst>
              <a:path w="1580354" h="1645219" extrusionOk="0">
                <a:moveTo>
                  <a:pt x="1455894" y="1645219"/>
                </a:moveTo>
                <a:lnTo>
                  <a:pt x="124460" y="1645219"/>
                </a:lnTo>
                <a:cubicBezTo>
                  <a:pt x="55880" y="1645219"/>
                  <a:pt x="0" y="1589339"/>
                  <a:pt x="0" y="15207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55894" y="0"/>
                </a:lnTo>
                <a:cubicBezTo>
                  <a:pt x="1524474" y="0"/>
                  <a:pt x="1580354" y="55880"/>
                  <a:pt x="1580354" y="124460"/>
                </a:cubicBezTo>
                <a:lnTo>
                  <a:pt x="1580354" y="1520759"/>
                </a:lnTo>
                <a:cubicBezTo>
                  <a:pt x="1580354" y="1589339"/>
                  <a:pt x="1524474" y="1645219"/>
                  <a:pt x="1455894" y="1645219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672" y="6477348"/>
            <a:ext cx="5253608" cy="169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4106" y="6477348"/>
            <a:ext cx="5253608" cy="169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9719" y="6477348"/>
            <a:ext cx="5253608" cy="169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11F2A-C63F-12B9-331A-C3D85DC2E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r="29724" b="24876"/>
          <a:stretch/>
        </p:blipFill>
        <p:spPr bwMode="auto">
          <a:xfrm>
            <a:off x="1083623" y="2209766"/>
            <a:ext cx="3929416" cy="40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F95968-99B1-67F3-A924-34188E5C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r="1512"/>
          <a:stretch/>
        </p:blipFill>
        <p:spPr bwMode="auto">
          <a:xfrm>
            <a:off x="6713225" y="2885593"/>
            <a:ext cx="4861549" cy="32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6BD802-7E54-D765-5186-3063564EE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3975"/>
          <a:stretch/>
        </p:blipFill>
        <p:spPr bwMode="auto">
          <a:xfrm>
            <a:off x="12976877" y="2531745"/>
            <a:ext cx="4459292" cy="35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446B5-CB83-3AB0-F68D-071ABD96A218}"/>
              </a:ext>
            </a:extLst>
          </p:cNvPr>
          <p:cNvSpPr txBox="1"/>
          <p:nvPr/>
        </p:nvSpPr>
        <p:spPr>
          <a:xfrm>
            <a:off x="1083623" y="6986157"/>
            <a:ext cx="462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3600" b="1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</a:t>
            </a:r>
            <a:r>
              <a:rPr lang="en-US" sz="36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ekuensial</a:t>
            </a:r>
            <a:endParaRPr lang="en-US" sz="2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79C78-6B6A-7BF4-62B3-518754A73AC0}"/>
              </a:ext>
            </a:extLst>
          </p:cNvPr>
          <p:cNvSpPr txBox="1"/>
          <p:nvPr/>
        </p:nvSpPr>
        <p:spPr>
          <a:xfrm>
            <a:off x="7596814" y="6984872"/>
            <a:ext cx="3678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4000" b="1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Seleksi</a:t>
            </a:r>
            <a:endParaRPr lang="en-US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2A28C-5C46-C2B1-CFF4-8DC3046D9220}"/>
              </a:ext>
            </a:extLst>
          </p:cNvPr>
          <p:cNvSpPr txBox="1"/>
          <p:nvPr/>
        </p:nvSpPr>
        <p:spPr>
          <a:xfrm>
            <a:off x="13252784" y="7068978"/>
            <a:ext cx="446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3600" b="1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</a:t>
            </a:r>
            <a:r>
              <a:rPr lang="en-US" sz="36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engulangan</a:t>
            </a:r>
            <a:endParaRPr lang="en-US" sz="2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8A64B-9EAD-4D41-A3B4-C35551499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203" y="8125038"/>
            <a:ext cx="2686862" cy="268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06CFB-2B48-0124-8636-7B76E5AC8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18" y="8902697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/>
          <p:nvPr/>
        </p:nvSpPr>
        <p:spPr>
          <a:xfrm>
            <a:off x="0" y="22307"/>
            <a:ext cx="18288000" cy="1457325"/>
          </a:xfrm>
          <a:prstGeom prst="rect">
            <a:avLst/>
          </a:pr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12"/>
          <p:cNvCxnSpPr/>
          <p:nvPr/>
        </p:nvCxnSpPr>
        <p:spPr>
          <a:xfrm>
            <a:off x="-1536078" y="1051007"/>
            <a:ext cx="6016578" cy="0"/>
          </a:xfrm>
          <a:prstGeom prst="straightConnector1">
            <a:avLst/>
          </a:prstGeom>
          <a:noFill/>
          <a:ln w="857250" cap="rnd" cmpd="sng">
            <a:solidFill>
              <a:srgbClr val="2D8E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4" name="Google Shape;304;p12"/>
          <p:cNvSpPr/>
          <p:nvPr/>
        </p:nvSpPr>
        <p:spPr>
          <a:xfrm>
            <a:off x="10399197" y="4171944"/>
            <a:ext cx="6845568" cy="2307756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0413732" y="1822693"/>
            <a:ext cx="6845568" cy="2307756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9534430" y="2158954"/>
            <a:ext cx="1758605" cy="1593669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2D8E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9519895" y="4570551"/>
            <a:ext cx="1758605" cy="1593669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 rot="5400000">
            <a:off x="11200198" y="2745935"/>
            <a:ext cx="532646" cy="461271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D8EA4"/>
          </a:solidFill>
          <a:ln>
            <a:noFill/>
          </a:ln>
        </p:spPr>
      </p:sp>
      <p:sp>
        <p:nvSpPr>
          <p:cNvPr id="309" name="Google Shape;309;p12"/>
          <p:cNvSpPr/>
          <p:nvPr/>
        </p:nvSpPr>
        <p:spPr>
          <a:xfrm rot="5400000">
            <a:off x="11185663" y="5136750"/>
            <a:ext cx="532646" cy="461271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072E62"/>
          </a:solidFill>
          <a:ln>
            <a:noFill/>
          </a:ln>
        </p:spPr>
      </p:sp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757992" y="663383"/>
            <a:ext cx="1060016" cy="123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1451" y="2586562"/>
            <a:ext cx="744563" cy="78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8777" y="4876491"/>
            <a:ext cx="880840" cy="88084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 txBox="1"/>
          <p:nvPr/>
        </p:nvSpPr>
        <p:spPr>
          <a:xfrm>
            <a:off x="11049256" y="4608447"/>
            <a:ext cx="6375297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i="0" u="none" strike="noStrike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Repeat</a:t>
            </a:r>
            <a:endParaRPr lang="en-US" sz="3200" dirty="0">
              <a:solidFill>
                <a:schemeClr val="bg1"/>
              </a:solidFill>
              <a:effectLst/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Aksi</a:t>
            </a:r>
            <a:endParaRPr lang="en-US" sz="3200" dirty="0">
              <a:solidFill>
                <a:schemeClr val="bg1"/>
              </a:solidFill>
              <a:effectLst/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i="0" u="none" strike="noStrike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Until (</a:t>
            </a:r>
            <a:r>
              <a:rPr lang="en-US" sz="3200" i="0" u="none" strike="noStrike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kondisi</a:t>
            </a:r>
            <a:r>
              <a:rPr lang="en-US" sz="3200" i="0" u="none" strike="noStrike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  <a:p>
            <a:br>
              <a:rPr lang="en-US" sz="3200" dirty="0">
                <a:solidFill>
                  <a:schemeClr val="bg1"/>
                </a:solidFill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</a:br>
            <a:endParaRPr sz="3200" dirty="0">
              <a:solidFill>
                <a:schemeClr val="bg1"/>
              </a:solidFill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4606631" y="-41141"/>
            <a:ext cx="9804802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6600" b="1" i="0" u="none" strike="noStrike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6600" b="1" i="0" u="none" strike="noStrike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pengulangan</a:t>
            </a:r>
            <a:endParaRPr sz="5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10965802" y="2201214"/>
            <a:ext cx="672238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i="0" u="none" strike="noStrik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3200" i="0" u="none" strike="noStrike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i="0" u="none" strike="noStrik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i="0" u="none" strike="noStrike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batas_awal</a:t>
            </a:r>
            <a:r>
              <a:rPr lang="en-US" sz="3200" i="0" u="none" strike="noStrik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3200" i="0" u="none" strike="noStrike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batas_akhir</a:t>
            </a:r>
            <a:r>
              <a:rPr lang="en-US" sz="3200" i="0" u="none" strike="noStrik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22045" marR="1172845" indent="-22860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i="0" u="none" strike="noStrike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Aksi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Google Shape;345;p14">
            <a:extLst>
              <a:ext uri="{FF2B5EF4-FFF2-40B4-BE49-F238E27FC236}">
                <a16:creationId xmlns:a16="http://schemas.microsoft.com/office/drawing/2014/main" id="{954947AD-4091-9C64-3734-52BA89C1ADC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611" y="3024453"/>
            <a:ext cx="115287" cy="11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46;p14">
            <a:extLst>
              <a:ext uri="{FF2B5EF4-FFF2-40B4-BE49-F238E27FC236}">
                <a16:creationId xmlns:a16="http://schemas.microsoft.com/office/drawing/2014/main" id="{F084C555-F929-A8B7-2B5B-9C31FF1D3BD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611" y="4782462"/>
            <a:ext cx="115287" cy="11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7;p14">
            <a:extLst>
              <a:ext uri="{FF2B5EF4-FFF2-40B4-BE49-F238E27FC236}">
                <a16:creationId xmlns:a16="http://schemas.microsoft.com/office/drawing/2014/main" id="{28CB1A22-1399-B83F-E3FC-59600B0B65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611" y="7254021"/>
            <a:ext cx="115287" cy="11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9;p14">
            <a:extLst>
              <a:ext uri="{FF2B5EF4-FFF2-40B4-BE49-F238E27FC236}">
                <a16:creationId xmlns:a16="http://schemas.microsoft.com/office/drawing/2014/main" id="{39E97BAF-8969-915E-71E9-E4826C408260}"/>
              </a:ext>
            </a:extLst>
          </p:cNvPr>
          <p:cNvSpPr txBox="1"/>
          <p:nvPr/>
        </p:nvSpPr>
        <p:spPr>
          <a:xfrm>
            <a:off x="1071674" y="2846428"/>
            <a:ext cx="709835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Pengulangan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for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apabila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jumlah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perulangan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sudah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diketahui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terlebih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dahulu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Google Shape;350;p14">
            <a:extLst>
              <a:ext uri="{FF2B5EF4-FFF2-40B4-BE49-F238E27FC236}">
                <a16:creationId xmlns:a16="http://schemas.microsoft.com/office/drawing/2014/main" id="{3B268CCD-87D5-DC8B-D025-8A3531F289E6}"/>
              </a:ext>
            </a:extLst>
          </p:cNvPr>
          <p:cNvSpPr txBox="1"/>
          <p:nvPr/>
        </p:nvSpPr>
        <p:spPr>
          <a:xfrm>
            <a:off x="1043235" y="4751657"/>
            <a:ext cx="712679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Pengulangan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pernyataan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repeat-until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mengerjakan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aksi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sampai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kondisinya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terpenuhi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Google Shape;351;p14">
            <a:extLst>
              <a:ext uri="{FF2B5EF4-FFF2-40B4-BE49-F238E27FC236}">
                <a16:creationId xmlns:a16="http://schemas.microsoft.com/office/drawing/2014/main" id="{4C1A0A14-28B1-1515-6378-78A7211B70AB}"/>
              </a:ext>
            </a:extLst>
          </p:cNvPr>
          <p:cNvSpPr txBox="1"/>
          <p:nvPr/>
        </p:nvSpPr>
        <p:spPr>
          <a:xfrm>
            <a:off x="720611" y="1975784"/>
            <a:ext cx="7102166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 err="1">
                <a:solidFill>
                  <a:schemeClr val="bg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Pernyataan</a:t>
            </a:r>
            <a:r>
              <a:rPr lang="en-US" sz="3600" b="1" i="0" u="none" strike="noStrike" dirty="0">
                <a:solidFill>
                  <a:schemeClr val="bg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for</a:t>
            </a:r>
            <a:endParaRPr sz="28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Google Shape;352;p14">
            <a:extLst>
              <a:ext uri="{FF2B5EF4-FFF2-40B4-BE49-F238E27FC236}">
                <a16:creationId xmlns:a16="http://schemas.microsoft.com/office/drawing/2014/main" id="{67D62ACE-08FF-382C-9511-358F489DD3AA}"/>
              </a:ext>
            </a:extLst>
          </p:cNvPr>
          <p:cNvSpPr txBox="1"/>
          <p:nvPr/>
        </p:nvSpPr>
        <p:spPr>
          <a:xfrm>
            <a:off x="695581" y="4014337"/>
            <a:ext cx="7102166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 err="1">
                <a:solidFill>
                  <a:schemeClr val="bg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Pernyataan</a:t>
            </a:r>
            <a:r>
              <a:rPr lang="en-US" sz="3600" b="1" i="0" u="none" strike="noStrike" dirty="0">
                <a:solidFill>
                  <a:schemeClr val="bg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repeat-until</a:t>
            </a:r>
            <a:endParaRPr sz="36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Google Shape;353;p14">
            <a:extLst>
              <a:ext uri="{FF2B5EF4-FFF2-40B4-BE49-F238E27FC236}">
                <a16:creationId xmlns:a16="http://schemas.microsoft.com/office/drawing/2014/main" id="{A21313A7-3957-19CD-4839-81A0331D7DCA}"/>
              </a:ext>
            </a:extLst>
          </p:cNvPr>
          <p:cNvSpPr txBox="1"/>
          <p:nvPr/>
        </p:nvSpPr>
        <p:spPr>
          <a:xfrm>
            <a:off x="1071675" y="7172228"/>
            <a:ext cx="716495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Pernyataan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while-do juga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pengulangan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belum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diketahui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batasan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jumlah</a:t>
            </a:r>
            <a:r>
              <a:rPr lang="en-US" sz="32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2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pengulangannya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Google Shape;354;p14">
            <a:extLst>
              <a:ext uri="{FF2B5EF4-FFF2-40B4-BE49-F238E27FC236}">
                <a16:creationId xmlns:a16="http://schemas.microsoft.com/office/drawing/2014/main" id="{22FAEBF0-C32C-1C84-10C1-A8BD6DAABF6E}"/>
              </a:ext>
            </a:extLst>
          </p:cNvPr>
          <p:cNvSpPr txBox="1"/>
          <p:nvPr/>
        </p:nvSpPr>
        <p:spPr>
          <a:xfrm>
            <a:off x="695581" y="6434908"/>
            <a:ext cx="7102166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dirty="0" err="1">
                <a:solidFill>
                  <a:schemeClr val="bg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Pernyataan</a:t>
            </a:r>
            <a:r>
              <a:rPr lang="en-US" sz="3600" b="1" i="0" u="none" strike="noStrike" dirty="0">
                <a:solidFill>
                  <a:schemeClr val="bg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while-do</a:t>
            </a:r>
            <a:endParaRPr sz="3600" b="1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Google Shape;304;p12">
            <a:extLst>
              <a:ext uri="{FF2B5EF4-FFF2-40B4-BE49-F238E27FC236}">
                <a16:creationId xmlns:a16="http://schemas.microsoft.com/office/drawing/2014/main" id="{ABC6A81A-64C5-9F71-7EFA-E13ABC7E6A2F}"/>
              </a:ext>
            </a:extLst>
          </p:cNvPr>
          <p:cNvSpPr/>
          <p:nvPr/>
        </p:nvSpPr>
        <p:spPr>
          <a:xfrm>
            <a:off x="10370757" y="6555736"/>
            <a:ext cx="6845568" cy="2307756"/>
          </a:xfrm>
          <a:custGeom>
            <a:avLst/>
            <a:gdLst/>
            <a:ahLst/>
            <a:cxnLst/>
            <a:rect l="l" t="t" r="r" b="b"/>
            <a:pathLst>
              <a:path w="7487197" h="2524060" extrusionOk="0">
                <a:moveTo>
                  <a:pt x="7362737" y="2524060"/>
                </a:moveTo>
                <a:lnTo>
                  <a:pt x="124460" y="2524060"/>
                </a:lnTo>
                <a:cubicBezTo>
                  <a:pt x="55880" y="2524060"/>
                  <a:pt x="0" y="2468179"/>
                  <a:pt x="0" y="23995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362737" y="0"/>
                </a:lnTo>
                <a:cubicBezTo>
                  <a:pt x="7431317" y="0"/>
                  <a:pt x="7487197" y="55880"/>
                  <a:pt x="7487197" y="124460"/>
                </a:cubicBezTo>
                <a:lnTo>
                  <a:pt x="7487197" y="2399599"/>
                </a:lnTo>
                <a:cubicBezTo>
                  <a:pt x="7487197" y="2468180"/>
                  <a:pt x="7431317" y="2524060"/>
                  <a:pt x="7362737" y="252406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07;p12">
            <a:extLst>
              <a:ext uri="{FF2B5EF4-FFF2-40B4-BE49-F238E27FC236}">
                <a16:creationId xmlns:a16="http://schemas.microsoft.com/office/drawing/2014/main" id="{35FC11CD-AF2A-E502-50A0-4DBF1176BEAB}"/>
              </a:ext>
            </a:extLst>
          </p:cNvPr>
          <p:cNvSpPr/>
          <p:nvPr/>
        </p:nvSpPr>
        <p:spPr>
          <a:xfrm>
            <a:off x="9491455" y="6954343"/>
            <a:ext cx="1758605" cy="1593669"/>
          </a:xfrm>
          <a:custGeom>
            <a:avLst/>
            <a:gdLst/>
            <a:ahLst/>
            <a:cxnLst/>
            <a:rect l="l" t="t" r="r" b="b"/>
            <a:pathLst>
              <a:path w="1923438" h="1743043" extrusionOk="0">
                <a:moveTo>
                  <a:pt x="1798977" y="1743042"/>
                </a:moveTo>
                <a:lnTo>
                  <a:pt x="124460" y="1743042"/>
                </a:lnTo>
                <a:cubicBezTo>
                  <a:pt x="55880" y="1743042"/>
                  <a:pt x="0" y="1687163"/>
                  <a:pt x="0" y="16185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78" y="0"/>
                </a:lnTo>
                <a:cubicBezTo>
                  <a:pt x="1867558" y="0"/>
                  <a:pt x="1923438" y="55880"/>
                  <a:pt x="1923438" y="124460"/>
                </a:cubicBezTo>
                <a:lnTo>
                  <a:pt x="1923438" y="1618583"/>
                </a:lnTo>
                <a:cubicBezTo>
                  <a:pt x="1923438" y="1687163"/>
                  <a:pt x="1867558" y="1743043"/>
                  <a:pt x="1798978" y="17430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09;p12">
            <a:extLst>
              <a:ext uri="{FF2B5EF4-FFF2-40B4-BE49-F238E27FC236}">
                <a16:creationId xmlns:a16="http://schemas.microsoft.com/office/drawing/2014/main" id="{34375A6A-8FB7-401B-FAB5-65C458C974CF}"/>
              </a:ext>
            </a:extLst>
          </p:cNvPr>
          <p:cNvSpPr/>
          <p:nvPr/>
        </p:nvSpPr>
        <p:spPr>
          <a:xfrm rot="5400000">
            <a:off x="11157223" y="7520542"/>
            <a:ext cx="532646" cy="461271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</p:sp>
      <p:pic>
        <p:nvPicPr>
          <p:cNvPr id="14" name="Google Shape;312;p12">
            <a:extLst>
              <a:ext uri="{FF2B5EF4-FFF2-40B4-BE49-F238E27FC236}">
                <a16:creationId xmlns:a16="http://schemas.microsoft.com/office/drawing/2014/main" id="{9913994A-CF6A-8050-0CBD-F16472BC87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0337" y="7260283"/>
            <a:ext cx="880840" cy="880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13;p12">
            <a:extLst>
              <a:ext uri="{FF2B5EF4-FFF2-40B4-BE49-F238E27FC236}">
                <a16:creationId xmlns:a16="http://schemas.microsoft.com/office/drawing/2014/main" id="{8BD0969F-04D4-26C2-9691-1190BA581F05}"/>
              </a:ext>
            </a:extLst>
          </p:cNvPr>
          <p:cNvSpPr txBox="1"/>
          <p:nvPr/>
        </p:nvSpPr>
        <p:spPr>
          <a:xfrm>
            <a:off x="11929299" y="7257336"/>
            <a:ext cx="479538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32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kondisi</a:t>
            </a:r>
            <a:r>
              <a:rPr lang="en-US" sz="32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do</a:t>
            </a:r>
            <a:br>
              <a:rPr lang="en-US" sz="32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Aksi</a:t>
            </a:r>
            <a:endParaRPr sz="3200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A4E2E2-5E38-2404-B534-DFC684DC3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8702" y="8242221"/>
            <a:ext cx="2686862" cy="2686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4BC7CE-4029-F534-E9D4-23CE72427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8117" y="9040662"/>
            <a:ext cx="1131545" cy="1131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609</Words>
  <Application>Microsoft Office PowerPoint</Application>
  <PresentationFormat>Custom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Courier New</vt:lpstr>
      <vt:lpstr>Calibri</vt:lpstr>
      <vt:lpstr>Roboto Condensed</vt:lpstr>
      <vt:lpstr>Roboto</vt:lpstr>
      <vt:lpstr>Ubuntu</vt:lpstr>
      <vt:lpstr>Alata</vt:lpstr>
      <vt:lpstr>Roboto Condensed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Laqma Dica</cp:lastModifiedBy>
  <cp:revision>20</cp:revision>
  <dcterms:created xsi:type="dcterms:W3CDTF">2006-08-16T00:00:00Z</dcterms:created>
  <dcterms:modified xsi:type="dcterms:W3CDTF">2022-11-10T07:16:48Z</dcterms:modified>
</cp:coreProperties>
</file>