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3" d="100"/>
          <a:sy n="73" d="100"/>
        </p:scale>
        <p:origin x="86" y="3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DDC03A-5D1F-44DC-BE47-05E1F962022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C99B5DE-83CF-43EC-B8C5-2F3C4397C472}">
      <dgm:prSet/>
      <dgm:spPr/>
      <dgm:t>
        <a:bodyPr/>
        <a:lstStyle/>
        <a:p>
          <a:r>
            <a:rPr lang="en-ID"/>
            <a:t>Perdamaian pada waktu Kepailitan dalam Bab II, Bagian keenam mulai Pasal 144 s/d Pasal 177 Undang2 37/2004</a:t>
          </a:r>
          <a:endParaRPr lang="en-US"/>
        </a:p>
      </dgm:t>
    </dgm:pt>
    <dgm:pt modelId="{7562EE4A-42FA-42F4-8C4E-A3C220AB2098}" type="parTrans" cxnId="{02CC47C0-F8B9-4C68-996F-31546935540B}">
      <dgm:prSet/>
      <dgm:spPr/>
      <dgm:t>
        <a:bodyPr/>
        <a:lstStyle/>
        <a:p>
          <a:endParaRPr lang="en-US"/>
        </a:p>
      </dgm:t>
    </dgm:pt>
    <dgm:pt modelId="{7DC97F36-03C8-4560-8CA9-7B0EC0A761F5}" type="sibTrans" cxnId="{02CC47C0-F8B9-4C68-996F-31546935540B}">
      <dgm:prSet/>
      <dgm:spPr/>
      <dgm:t>
        <a:bodyPr/>
        <a:lstStyle/>
        <a:p>
          <a:endParaRPr lang="en-US"/>
        </a:p>
      </dgm:t>
    </dgm:pt>
    <dgm:pt modelId="{870A6F68-4138-4FF5-9A77-16AE9776D086}">
      <dgm:prSet/>
      <dgm:spPr/>
      <dgm:t>
        <a:bodyPr/>
        <a:lstStyle/>
        <a:p>
          <a:r>
            <a:rPr lang="en-ID"/>
            <a:t>Menurut ketentuan Pasal 144 dan 145, debitor pailit berhak untuk menawarkan suatu perdamaian kepada kreditor. Untuk itu rencana perdamaian harus diajukan paling lambat 8 hari sebelum rapat pencocokan piutang yang kemudian disediakan di kepaniteraan pengadilan agar dapat dilihat oleh semua orang.</a:t>
          </a:r>
          <a:endParaRPr lang="en-US"/>
        </a:p>
      </dgm:t>
    </dgm:pt>
    <dgm:pt modelId="{1DA68F9D-A8F8-4671-94B2-A8CDA0790307}" type="parTrans" cxnId="{58BB7835-CFBA-4DD2-9D9D-C115ED985700}">
      <dgm:prSet/>
      <dgm:spPr/>
      <dgm:t>
        <a:bodyPr/>
        <a:lstStyle/>
        <a:p>
          <a:endParaRPr lang="en-US"/>
        </a:p>
      </dgm:t>
    </dgm:pt>
    <dgm:pt modelId="{9E98FFBA-EF12-41BE-B29C-FD5F386E9BD6}" type="sibTrans" cxnId="{58BB7835-CFBA-4DD2-9D9D-C115ED985700}">
      <dgm:prSet/>
      <dgm:spPr/>
      <dgm:t>
        <a:bodyPr/>
        <a:lstStyle/>
        <a:p>
          <a:endParaRPr lang="en-US"/>
        </a:p>
      </dgm:t>
    </dgm:pt>
    <dgm:pt modelId="{00C14DB5-8FEA-40E6-A4BB-9BA35F8D57D5}">
      <dgm:prSet/>
      <dgm:spPr/>
      <dgm:t>
        <a:bodyPr/>
        <a:lstStyle/>
        <a:p>
          <a:r>
            <a:rPr lang="en-ID"/>
            <a:t>Suatu perdamaian adalah kesepakatan antara Debitor dan (para) Kreditor untuk menyelesaikan hubungan utang-piutang di antara mereka secara damai.</a:t>
          </a:r>
          <a:endParaRPr lang="en-US"/>
        </a:p>
      </dgm:t>
    </dgm:pt>
    <dgm:pt modelId="{8AD84ADE-B116-46C2-B067-5898642B57C7}" type="parTrans" cxnId="{92288B9A-4561-4DFA-A3FB-52DF75086E36}">
      <dgm:prSet/>
      <dgm:spPr/>
      <dgm:t>
        <a:bodyPr/>
        <a:lstStyle/>
        <a:p>
          <a:endParaRPr lang="en-US"/>
        </a:p>
      </dgm:t>
    </dgm:pt>
    <dgm:pt modelId="{2850FA1A-B421-45FD-B5A8-A245001AFE5C}" type="sibTrans" cxnId="{92288B9A-4561-4DFA-A3FB-52DF75086E36}">
      <dgm:prSet/>
      <dgm:spPr/>
      <dgm:t>
        <a:bodyPr/>
        <a:lstStyle/>
        <a:p>
          <a:endParaRPr lang="en-US"/>
        </a:p>
      </dgm:t>
    </dgm:pt>
    <dgm:pt modelId="{1D222A13-9E94-497A-BBC2-359D1F193583}">
      <dgm:prSet/>
      <dgm:spPr/>
      <dgm:t>
        <a:bodyPr/>
        <a:lstStyle/>
        <a:p>
          <a:r>
            <a:rPr lang="en-ID"/>
            <a:t>Dalam hubungan utang-piutang di luar kepailitan, perdamaian dalam penyelesaiaan utang Debitor hanya dapat dicapai jika Kreditor menyetujui syarat dan ketentuan perjanjian perdamaian. Kreditor tidak dapat dipaksa atau diwajibkan menyetujui perdamaian jika ia tidak menyetujui syarat-syaratnya. Sedangkan dalam rangka kepailitan, Undang2 No. 37/2004 memberikan hak kepada Debitor yang sudah dinyatakan pailit (selanjutnya disebut "Debitor Pailit") untuk menawarkan perdamaian.</a:t>
          </a:r>
          <a:endParaRPr lang="en-US"/>
        </a:p>
      </dgm:t>
    </dgm:pt>
    <dgm:pt modelId="{79CF0AA9-089A-4ACA-824E-1BC9AFDBB6BB}" type="parTrans" cxnId="{8695B27E-46D2-4358-A869-DF2B4B6B463D}">
      <dgm:prSet/>
      <dgm:spPr/>
      <dgm:t>
        <a:bodyPr/>
        <a:lstStyle/>
        <a:p>
          <a:endParaRPr lang="en-US"/>
        </a:p>
      </dgm:t>
    </dgm:pt>
    <dgm:pt modelId="{3022EA02-0A9A-49CF-8756-F86B4EDD4736}" type="sibTrans" cxnId="{8695B27E-46D2-4358-A869-DF2B4B6B463D}">
      <dgm:prSet/>
      <dgm:spPr/>
      <dgm:t>
        <a:bodyPr/>
        <a:lstStyle/>
        <a:p>
          <a:endParaRPr lang="en-US"/>
        </a:p>
      </dgm:t>
    </dgm:pt>
    <dgm:pt modelId="{B3A49F90-0EAE-477E-96E4-04F98CC66D6D}">
      <dgm:prSet/>
      <dgm:spPr/>
      <dgm:t>
        <a:bodyPr/>
        <a:lstStyle/>
        <a:p>
          <a:r>
            <a:rPr lang="en-ID"/>
            <a:t>Pasal 151 dan Pasal 162 Undang2 37/2004 memungkinkan agar perdamaian yang diajukan Debitor Pailit yang memenuhi syarat dan ketentuan Undang2 37/2004, mengikat Kreditor yang tidak didahulukan dan yang tidak menyetujui perdamaian tersebut.  </a:t>
          </a:r>
          <a:endParaRPr lang="en-US"/>
        </a:p>
      </dgm:t>
    </dgm:pt>
    <dgm:pt modelId="{9F974A19-D012-4CAE-9CA8-D2731F14D53F}" type="parTrans" cxnId="{629EB628-247C-457F-9BCE-6CD5561D08A1}">
      <dgm:prSet/>
      <dgm:spPr/>
      <dgm:t>
        <a:bodyPr/>
        <a:lstStyle/>
        <a:p>
          <a:endParaRPr lang="en-US"/>
        </a:p>
      </dgm:t>
    </dgm:pt>
    <dgm:pt modelId="{10F92BFC-A8D5-4768-B6C1-6576A88B1F85}" type="sibTrans" cxnId="{629EB628-247C-457F-9BCE-6CD5561D08A1}">
      <dgm:prSet/>
      <dgm:spPr/>
      <dgm:t>
        <a:bodyPr/>
        <a:lstStyle/>
        <a:p>
          <a:endParaRPr lang="en-US"/>
        </a:p>
      </dgm:t>
    </dgm:pt>
    <dgm:pt modelId="{3DD6821C-AABF-4228-8072-613AA67422AE}" type="pres">
      <dgm:prSet presAssocID="{84DDC03A-5D1F-44DC-BE47-05E1F962022E}" presName="linear" presStyleCnt="0">
        <dgm:presLayoutVars>
          <dgm:animLvl val="lvl"/>
          <dgm:resizeHandles val="exact"/>
        </dgm:presLayoutVars>
      </dgm:prSet>
      <dgm:spPr/>
    </dgm:pt>
    <dgm:pt modelId="{AA0F9FA5-0B04-4FDB-88BC-7A9D297E657F}" type="pres">
      <dgm:prSet presAssocID="{3C99B5DE-83CF-43EC-B8C5-2F3C4397C472}" presName="parentText" presStyleLbl="node1" presStyleIdx="0" presStyleCnt="5">
        <dgm:presLayoutVars>
          <dgm:chMax val="0"/>
          <dgm:bulletEnabled val="1"/>
        </dgm:presLayoutVars>
      </dgm:prSet>
      <dgm:spPr/>
    </dgm:pt>
    <dgm:pt modelId="{067FA312-C190-42B0-9DDB-338396549ACA}" type="pres">
      <dgm:prSet presAssocID="{7DC97F36-03C8-4560-8CA9-7B0EC0A761F5}" presName="spacer" presStyleCnt="0"/>
      <dgm:spPr/>
    </dgm:pt>
    <dgm:pt modelId="{A069078E-48A4-4A5D-94CE-17C616CA6A39}" type="pres">
      <dgm:prSet presAssocID="{870A6F68-4138-4FF5-9A77-16AE9776D086}" presName="parentText" presStyleLbl="node1" presStyleIdx="1" presStyleCnt="5">
        <dgm:presLayoutVars>
          <dgm:chMax val="0"/>
          <dgm:bulletEnabled val="1"/>
        </dgm:presLayoutVars>
      </dgm:prSet>
      <dgm:spPr/>
    </dgm:pt>
    <dgm:pt modelId="{524BAA46-CB8F-4DEB-BD10-4BBB269909E8}" type="pres">
      <dgm:prSet presAssocID="{9E98FFBA-EF12-41BE-B29C-FD5F386E9BD6}" presName="spacer" presStyleCnt="0"/>
      <dgm:spPr/>
    </dgm:pt>
    <dgm:pt modelId="{6CAA4700-D524-43F6-BCA7-04985189B000}" type="pres">
      <dgm:prSet presAssocID="{00C14DB5-8FEA-40E6-A4BB-9BA35F8D57D5}" presName="parentText" presStyleLbl="node1" presStyleIdx="2" presStyleCnt="5">
        <dgm:presLayoutVars>
          <dgm:chMax val="0"/>
          <dgm:bulletEnabled val="1"/>
        </dgm:presLayoutVars>
      </dgm:prSet>
      <dgm:spPr/>
    </dgm:pt>
    <dgm:pt modelId="{257D0020-A036-40C1-90F0-06B2F16A9989}" type="pres">
      <dgm:prSet presAssocID="{2850FA1A-B421-45FD-B5A8-A245001AFE5C}" presName="spacer" presStyleCnt="0"/>
      <dgm:spPr/>
    </dgm:pt>
    <dgm:pt modelId="{85336743-FC42-46FA-886F-EA1341A935C4}" type="pres">
      <dgm:prSet presAssocID="{1D222A13-9E94-497A-BBC2-359D1F193583}" presName="parentText" presStyleLbl="node1" presStyleIdx="3" presStyleCnt="5">
        <dgm:presLayoutVars>
          <dgm:chMax val="0"/>
          <dgm:bulletEnabled val="1"/>
        </dgm:presLayoutVars>
      </dgm:prSet>
      <dgm:spPr/>
    </dgm:pt>
    <dgm:pt modelId="{E63501F0-9A3E-4C9B-BB86-DD443671F440}" type="pres">
      <dgm:prSet presAssocID="{3022EA02-0A9A-49CF-8756-F86B4EDD4736}" presName="spacer" presStyleCnt="0"/>
      <dgm:spPr/>
    </dgm:pt>
    <dgm:pt modelId="{7B2B309E-3C75-4014-B873-70AF381E1E7E}" type="pres">
      <dgm:prSet presAssocID="{B3A49F90-0EAE-477E-96E4-04F98CC66D6D}" presName="parentText" presStyleLbl="node1" presStyleIdx="4" presStyleCnt="5">
        <dgm:presLayoutVars>
          <dgm:chMax val="0"/>
          <dgm:bulletEnabled val="1"/>
        </dgm:presLayoutVars>
      </dgm:prSet>
      <dgm:spPr/>
    </dgm:pt>
  </dgm:ptLst>
  <dgm:cxnLst>
    <dgm:cxn modelId="{629EB628-247C-457F-9BCE-6CD5561D08A1}" srcId="{84DDC03A-5D1F-44DC-BE47-05E1F962022E}" destId="{B3A49F90-0EAE-477E-96E4-04F98CC66D6D}" srcOrd="4" destOrd="0" parTransId="{9F974A19-D012-4CAE-9CA8-D2731F14D53F}" sibTransId="{10F92BFC-A8D5-4768-B6C1-6576A88B1F85}"/>
    <dgm:cxn modelId="{EBDF072A-EB1E-4268-9DB0-D5E29CE477D6}" type="presOf" srcId="{B3A49F90-0EAE-477E-96E4-04F98CC66D6D}" destId="{7B2B309E-3C75-4014-B873-70AF381E1E7E}" srcOrd="0" destOrd="0" presId="urn:microsoft.com/office/officeart/2005/8/layout/vList2"/>
    <dgm:cxn modelId="{81B5742D-9949-476F-AA5B-D5DEE5EF6FBF}" type="presOf" srcId="{3C99B5DE-83CF-43EC-B8C5-2F3C4397C472}" destId="{AA0F9FA5-0B04-4FDB-88BC-7A9D297E657F}" srcOrd="0" destOrd="0" presId="urn:microsoft.com/office/officeart/2005/8/layout/vList2"/>
    <dgm:cxn modelId="{58BB7835-CFBA-4DD2-9D9D-C115ED985700}" srcId="{84DDC03A-5D1F-44DC-BE47-05E1F962022E}" destId="{870A6F68-4138-4FF5-9A77-16AE9776D086}" srcOrd="1" destOrd="0" parTransId="{1DA68F9D-A8F8-4671-94B2-A8CDA0790307}" sibTransId="{9E98FFBA-EF12-41BE-B29C-FD5F386E9BD6}"/>
    <dgm:cxn modelId="{98F0B460-736F-4D81-B214-9E8BB2DFBA06}" type="presOf" srcId="{84DDC03A-5D1F-44DC-BE47-05E1F962022E}" destId="{3DD6821C-AABF-4228-8072-613AA67422AE}" srcOrd="0" destOrd="0" presId="urn:microsoft.com/office/officeart/2005/8/layout/vList2"/>
    <dgm:cxn modelId="{FA776167-2968-40FC-934D-7C7AC17B46C1}" type="presOf" srcId="{870A6F68-4138-4FF5-9A77-16AE9776D086}" destId="{A069078E-48A4-4A5D-94CE-17C616CA6A39}" srcOrd="0" destOrd="0" presId="urn:microsoft.com/office/officeart/2005/8/layout/vList2"/>
    <dgm:cxn modelId="{8695B27E-46D2-4358-A869-DF2B4B6B463D}" srcId="{84DDC03A-5D1F-44DC-BE47-05E1F962022E}" destId="{1D222A13-9E94-497A-BBC2-359D1F193583}" srcOrd="3" destOrd="0" parTransId="{79CF0AA9-089A-4ACA-824E-1BC9AFDBB6BB}" sibTransId="{3022EA02-0A9A-49CF-8756-F86B4EDD4736}"/>
    <dgm:cxn modelId="{14BEDC7E-219C-45B2-9C69-4DEC606455F1}" type="presOf" srcId="{1D222A13-9E94-497A-BBC2-359D1F193583}" destId="{85336743-FC42-46FA-886F-EA1341A935C4}" srcOrd="0" destOrd="0" presId="urn:microsoft.com/office/officeart/2005/8/layout/vList2"/>
    <dgm:cxn modelId="{92288B9A-4561-4DFA-A3FB-52DF75086E36}" srcId="{84DDC03A-5D1F-44DC-BE47-05E1F962022E}" destId="{00C14DB5-8FEA-40E6-A4BB-9BA35F8D57D5}" srcOrd="2" destOrd="0" parTransId="{8AD84ADE-B116-46C2-B067-5898642B57C7}" sibTransId="{2850FA1A-B421-45FD-B5A8-A245001AFE5C}"/>
    <dgm:cxn modelId="{02CC47C0-F8B9-4C68-996F-31546935540B}" srcId="{84DDC03A-5D1F-44DC-BE47-05E1F962022E}" destId="{3C99B5DE-83CF-43EC-B8C5-2F3C4397C472}" srcOrd="0" destOrd="0" parTransId="{7562EE4A-42FA-42F4-8C4E-A3C220AB2098}" sibTransId="{7DC97F36-03C8-4560-8CA9-7B0EC0A761F5}"/>
    <dgm:cxn modelId="{8E2B27E5-F35B-46D5-9CA4-085D4B43836F}" type="presOf" srcId="{00C14DB5-8FEA-40E6-A4BB-9BA35F8D57D5}" destId="{6CAA4700-D524-43F6-BCA7-04985189B000}" srcOrd="0" destOrd="0" presId="urn:microsoft.com/office/officeart/2005/8/layout/vList2"/>
    <dgm:cxn modelId="{78CB6CE7-D45B-4499-B99C-404B3274AF03}" type="presParOf" srcId="{3DD6821C-AABF-4228-8072-613AA67422AE}" destId="{AA0F9FA5-0B04-4FDB-88BC-7A9D297E657F}" srcOrd="0" destOrd="0" presId="urn:microsoft.com/office/officeart/2005/8/layout/vList2"/>
    <dgm:cxn modelId="{B4D55118-35BC-4E6B-8452-77D80F4137F8}" type="presParOf" srcId="{3DD6821C-AABF-4228-8072-613AA67422AE}" destId="{067FA312-C190-42B0-9DDB-338396549ACA}" srcOrd="1" destOrd="0" presId="urn:microsoft.com/office/officeart/2005/8/layout/vList2"/>
    <dgm:cxn modelId="{4C7601BD-7590-4E75-B59A-D84BC9533504}" type="presParOf" srcId="{3DD6821C-AABF-4228-8072-613AA67422AE}" destId="{A069078E-48A4-4A5D-94CE-17C616CA6A39}" srcOrd="2" destOrd="0" presId="urn:microsoft.com/office/officeart/2005/8/layout/vList2"/>
    <dgm:cxn modelId="{BE090B33-299E-430D-846A-E8C2D30E7F10}" type="presParOf" srcId="{3DD6821C-AABF-4228-8072-613AA67422AE}" destId="{524BAA46-CB8F-4DEB-BD10-4BBB269909E8}" srcOrd="3" destOrd="0" presId="urn:microsoft.com/office/officeart/2005/8/layout/vList2"/>
    <dgm:cxn modelId="{969E2A7F-E62D-4BB9-8CC8-19C0FE8CCB8A}" type="presParOf" srcId="{3DD6821C-AABF-4228-8072-613AA67422AE}" destId="{6CAA4700-D524-43F6-BCA7-04985189B000}" srcOrd="4" destOrd="0" presId="urn:microsoft.com/office/officeart/2005/8/layout/vList2"/>
    <dgm:cxn modelId="{1535E390-77A6-4436-8E81-424563CC3D73}" type="presParOf" srcId="{3DD6821C-AABF-4228-8072-613AA67422AE}" destId="{257D0020-A036-40C1-90F0-06B2F16A9989}" srcOrd="5" destOrd="0" presId="urn:microsoft.com/office/officeart/2005/8/layout/vList2"/>
    <dgm:cxn modelId="{B5A55593-1905-4C69-AD91-8EF08B43D76C}" type="presParOf" srcId="{3DD6821C-AABF-4228-8072-613AA67422AE}" destId="{85336743-FC42-46FA-886F-EA1341A935C4}" srcOrd="6" destOrd="0" presId="urn:microsoft.com/office/officeart/2005/8/layout/vList2"/>
    <dgm:cxn modelId="{1C0BC96B-691F-45AD-AE6E-7491779E878C}" type="presParOf" srcId="{3DD6821C-AABF-4228-8072-613AA67422AE}" destId="{E63501F0-9A3E-4C9B-BB86-DD443671F440}" srcOrd="7" destOrd="0" presId="urn:microsoft.com/office/officeart/2005/8/layout/vList2"/>
    <dgm:cxn modelId="{5ABAFD90-31E2-42B3-BFD1-F5184A5F68B2}" type="presParOf" srcId="{3DD6821C-AABF-4228-8072-613AA67422AE}" destId="{7B2B309E-3C75-4014-B873-70AF381E1E7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214945-F0FE-44C4-9134-5508005ACC7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B4F1AFC-AEB9-4EC3-B618-01115FF1CD81}">
      <dgm:prSet/>
      <dgm:spPr/>
      <dgm:t>
        <a:bodyPr/>
        <a:lstStyle/>
        <a:p>
          <a:r>
            <a:rPr lang="en-ID"/>
            <a:t>Undang2 37/2004 tidak mengatur mengenai isi perdamaian.</a:t>
          </a:r>
          <a:endParaRPr lang="en-US"/>
        </a:p>
      </dgm:t>
    </dgm:pt>
    <dgm:pt modelId="{467FB095-B6C5-4EFA-8B56-5F1519D991AD}" type="parTrans" cxnId="{81C4CF5E-3275-4314-8E99-B12A4E84710D}">
      <dgm:prSet/>
      <dgm:spPr/>
      <dgm:t>
        <a:bodyPr/>
        <a:lstStyle/>
        <a:p>
          <a:endParaRPr lang="en-US"/>
        </a:p>
      </dgm:t>
    </dgm:pt>
    <dgm:pt modelId="{27C144AD-FF15-48FD-9DE0-928AF9EA99B1}" type="sibTrans" cxnId="{81C4CF5E-3275-4314-8E99-B12A4E84710D}">
      <dgm:prSet/>
      <dgm:spPr/>
      <dgm:t>
        <a:bodyPr/>
        <a:lstStyle/>
        <a:p>
          <a:endParaRPr lang="en-US"/>
        </a:p>
      </dgm:t>
    </dgm:pt>
    <dgm:pt modelId="{0C2430C5-AAAC-4B4B-875E-C0B69A2D186B}">
      <dgm:prSet/>
      <dgm:spPr/>
      <dgm:t>
        <a:bodyPr/>
        <a:lstStyle/>
        <a:p>
          <a:r>
            <a:rPr lang="en-ID"/>
            <a:t>Pada waktu membicarakan perdamaian hendaknya Debitor dan Kreditor memperhatikan hal-hal sebagai berikut:</a:t>
          </a:r>
          <a:endParaRPr lang="en-US"/>
        </a:p>
      </dgm:t>
    </dgm:pt>
    <dgm:pt modelId="{AE06D422-E924-4678-A72F-AF729919FA60}" type="parTrans" cxnId="{89D846EB-18EE-4300-B9EA-FB581248C2D6}">
      <dgm:prSet/>
      <dgm:spPr/>
      <dgm:t>
        <a:bodyPr/>
        <a:lstStyle/>
        <a:p>
          <a:endParaRPr lang="en-US"/>
        </a:p>
      </dgm:t>
    </dgm:pt>
    <dgm:pt modelId="{101B7AE2-8952-463D-9AE9-62539CB5239F}" type="sibTrans" cxnId="{89D846EB-18EE-4300-B9EA-FB581248C2D6}">
      <dgm:prSet/>
      <dgm:spPr/>
      <dgm:t>
        <a:bodyPr/>
        <a:lstStyle/>
        <a:p>
          <a:endParaRPr lang="en-US"/>
        </a:p>
      </dgm:t>
    </dgm:pt>
    <dgm:pt modelId="{D590EE03-19CC-4769-8BFF-A0EA258EFF35}">
      <dgm:prSet/>
      <dgm:spPr/>
      <dgm:t>
        <a:bodyPr/>
        <a:lstStyle/>
        <a:p>
          <a:r>
            <a:rPr lang="en-ID"/>
            <a:t>1. Perlu diperhatikan besarnya harta pailit.Kreditor tidak boleh menerima kurang dari nilai harta pailit. Jika jumlah yang diusulkan Debitor dalam perdamaian kurang dari nilai harta pailit, maka Kreditor akan menerima sejumlah uang yang kurang dari harta pailit, dan harta pailit Debitor lebih besar dari jumlah yang disetujui dalam Rapat perdamaian untuk dibayarkan kepada Kreditor, maka Pengadilan Niaga tidak dapat mensahkan perdamaian dan wajib menolaknya [ Pasal 159 ayat (2) huruf a Undang2 37/2004].</a:t>
          </a:r>
          <a:endParaRPr lang="en-US"/>
        </a:p>
      </dgm:t>
    </dgm:pt>
    <dgm:pt modelId="{9C3E8131-4D82-468B-AE43-F116C91090AC}" type="parTrans" cxnId="{9039EDAD-E15D-4699-9B1A-FBD05C63B2F5}">
      <dgm:prSet/>
      <dgm:spPr/>
      <dgm:t>
        <a:bodyPr/>
        <a:lstStyle/>
        <a:p>
          <a:endParaRPr lang="en-US"/>
        </a:p>
      </dgm:t>
    </dgm:pt>
    <dgm:pt modelId="{7F85CCC9-628A-4472-89D2-B77B66AD2305}" type="sibTrans" cxnId="{9039EDAD-E15D-4699-9B1A-FBD05C63B2F5}">
      <dgm:prSet/>
      <dgm:spPr/>
      <dgm:t>
        <a:bodyPr/>
        <a:lstStyle/>
        <a:p>
          <a:endParaRPr lang="en-US"/>
        </a:p>
      </dgm:t>
    </dgm:pt>
    <dgm:pt modelId="{4C21B034-DE5D-4F6D-8104-B3A10B378969}">
      <dgm:prSet/>
      <dgm:spPr/>
      <dgm:t>
        <a:bodyPr/>
        <a:lstStyle/>
        <a:p>
          <a:r>
            <a:rPr lang="en-ID" dirty="0"/>
            <a:t>2. Jika </a:t>
          </a:r>
          <a:r>
            <a:rPr lang="en-ID" dirty="0" err="1"/>
            <a:t>masih</a:t>
          </a:r>
          <a:r>
            <a:rPr lang="en-ID" dirty="0"/>
            <a:t> </a:t>
          </a:r>
          <a:r>
            <a:rPr lang="en-ID" dirty="0" err="1"/>
            <a:t>mungkin</a:t>
          </a:r>
          <a:r>
            <a:rPr lang="en-ID" dirty="0"/>
            <a:t>, </a:t>
          </a:r>
          <a:r>
            <a:rPr lang="en-ID" dirty="0" err="1"/>
            <a:t>sebelum</a:t>
          </a:r>
          <a:r>
            <a:rPr lang="en-ID" dirty="0"/>
            <a:t> </a:t>
          </a:r>
          <a:r>
            <a:rPr lang="en-ID" dirty="0" err="1"/>
            <a:t>Debitor</a:t>
          </a:r>
          <a:r>
            <a:rPr lang="en-ID" dirty="0"/>
            <a:t> </a:t>
          </a:r>
          <a:r>
            <a:rPr lang="en-ID" dirty="0" err="1"/>
            <a:t>dinyatakan</a:t>
          </a:r>
          <a:r>
            <a:rPr lang="en-ID" dirty="0"/>
            <a:t> </a:t>
          </a:r>
          <a:r>
            <a:rPr lang="en-ID" dirty="0" err="1"/>
            <a:t>pailit</a:t>
          </a:r>
          <a:r>
            <a:rPr lang="en-ID" dirty="0"/>
            <a:t>, </a:t>
          </a:r>
          <a:r>
            <a:rPr lang="en-ID" dirty="0" err="1"/>
            <a:t>dilakukan</a:t>
          </a:r>
          <a:r>
            <a:rPr lang="en-ID" dirty="0"/>
            <a:t> </a:t>
          </a:r>
          <a:r>
            <a:rPr lang="en-ID" dirty="0" err="1"/>
            <a:t>restrukturisasi</a:t>
          </a:r>
          <a:r>
            <a:rPr lang="en-ID" dirty="0"/>
            <a:t> utang </a:t>
          </a:r>
          <a:r>
            <a:rPr lang="en-ID" dirty="0" err="1"/>
            <a:t>Debitor</a:t>
          </a:r>
          <a:r>
            <a:rPr lang="en-ID" dirty="0"/>
            <a:t>, agar </a:t>
          </a:r>
          <a:r>
            <a:rPr lang="en-ID" dirty="0" err="1"/>
            <a:t>Kreditor</a:t>
          </a:r>
          <a:r>
            <a:rPr lang="en-ID" dirty="0"/>
            <a:t> </a:t>
          </a:r>
          <a:r>
            <a:rPr lang="en-ID" dirty="0" err="1"/>
            <a:t>dapat</a:t>
          </a:r>
          <a:r>
            <a:rPr lang="en-ID" dirty="0"/>
            <a:t> </a:t>
          </a:r>
          <a:r>
            <a:rPr lang="en-ID" dirty="0" err="1"/>
            <a:t>menerima</a:t>
          </a:r>
          <a:r>
            <a:rPr lang="en-ID" dirty="0"/>
            <a:t> </a:t>
          </a:r>
          <a:r>
            <a:rPr lang="en-ID" dirty="0" err="1"/>
            <a:t>pembayaran</a:t>
          </a:r>
          <a:r>
            <a:rPr lang="en-ID" dirty="0"/>
            <a:t> </a:t>
          </a:r>
          <a:r>
            <a:rPr lang="en-ID" dirty="0" err="1"/>
            <a:t>tagihan</a:t>
          </a:r>
          <a:r>
            <a:rPr lang="en-ID" dirty="0"/>
            <a:t> yang </a:t>
          </a:r>
          <a:r>
            <a:rPr lang="en-ID" dirty="0" err="1"/>
            <a:t>lebih</a:t>
          </a:r>
          <a:r>
            <a:rPr lang="en-ID" dirty="0"/>
            <a:t> </a:t>
          </a:r>
          <a:r>
            <a:rPr lang="en-ID" dirty="0" err="1"/>
            <a:t>besar</a:t>
          </a:r>
          <a:r>
            <a:rPr lang="en-ID" dirty="0"/>
            <a:t> </a:t>
          </a:r>
          <a:r>
            <a:rPr lang="en-ID" dirty="0" err="1"/>
            <a:t>daripada</a:t>
          </a:r>
          <a:r>
            <a:rPr lang="en-ID" dirty="0"/>
            <a:t> </a:t>
          </a:r>
          <a:r>
            <a:rPr lang="en-ID" dirty="0" err="1"/>
            <a:t>jika</a:t>
          </a:r>
          <a:r>
            <a:rPr lang="en-ID" dirty="0"/>
            <a:t> </a:t>
          </a:r>
          <a:r>
            <a:rPr lang="en-ID" dirty="0" err="1"/>
            <a:t>Debitor</a:t>
          </a:r>
          <a:r>
            <a:rPr lang="en-ID" dirty="0"/>
            <a:t> </a:t>
          </a:r>
          <a:r>
            <a:rPr lang="en-ID" dirty="0" err="1"/>
            <a:t>dinyatakan</a:t>
          </a:r>
          <a:r>
            <a:rPr lang="en-ID" dirty="0"/>
            <a:t> </a:t>
          </a:r>
          <a:r>
            <a:rPr lang="en-ID" dirty="0" err="1"/>
            <a:t>pailit</a:t>
          </a:r>
          <a:r>
            <a:rPr lang="en-ID" dirty="0"/>
            <a:t>. </a:t>
          </a:r>
          <a:r>
            <a:rPr lang="en-ID" dirty="0" err="1"/>
            <a:t>Restrukturisasi</a:t>
          </a:r>
          <a:r>
            <a:rPr lang="en-ID" dirty="0"/>
            <a:t> utang </a:t>
          </a:r>
          <a:r>
            <a:rPr lang="en-ID" dirty="0" err="1"/>
            <a:t>dapat</a:t>
          </a:r>
          <a:r>
            <a:rPr lang="en-ID" dirty="0"/>
            <a:t> </a:t>
          </a:r>
          <a:r>
            <a:rPr lang="en-ID" dirty="0" err="1"/>
            <a:t>dilakukan</a:t>
          </a:r>
          <a:r>
            <a:rPr lang="en-ID" dirty="0"/>
            <a:t> </a:t>
          </a:r>
          <a:r>
            <a:rPr lang="en-ID" dirty="0" err="1"/>
            <a:t>antara</a:t>
          </a:r>
          <a:r>
            <a:rPr lang="en-ID" dirty="0"/>
            <a:t> lain, </a:t>
          </a:r>
          <a:r>
            <a:rPr lang="en-ID" dirty="0" err="1"/>
            <a:t>dengan</a:t>
          </a:r>
          <a:r>
            <a:rPr lang="en-ID" dirty="0"/>
            <a:t> </a:t>
          </a:r>
          <a:r>
            <a:rPr lang="en-ID" dirty="0" err="1"/>
            <a:t>cara</a:t>
          </a:r>
          <a:r>
            <a:rPr lang="en-ID" dirty="0"/>
            <a:t>:</a:t>
          </a:r>
          <a:endParaRPr lang="en-US" dirty="0"/>
        </a:p>
      </dgm:t>
    </dgm:pt>
    <dgm:pt modelId="{DFBE39A3-EFD6-4B33-8DE5-96855ED0D820}" type="parTrans" cxnId="{83D501A8-1EDF-4D18-9ABA-B8B41B52E7FA}">
      <dgm:prSet/>
      <dgm:spPr/>
      <dgm:t>
        <a:bodyPr/>
        <a:lstStyle/>
        <a:p>
          <a:endParaRPr lang="en-US"/>
        </a:p>
      </dgm:t>
    </dgm:pt>
    <dgm:pt modelId="{9CAF53BB-7D3B-4399-B25C-51C71C8577D3}" type="sibTrans" cxnId="{83D501A8-1EDF-4D18-9ABA-B8B41B52E7FA}">
      <dgm:prSet/>
      <dgm:spPr/>
      <dgm:t>
        <a:bodyPr/>
        <a:lstStyle/>
        <a:p>
          <a:endParaRPr lang="en-US"/>
        </a:p>
      </dgm:t>
    </dgm:pt>
    <dgm:pt modelId="{745DD2F1-CA23-4574-B371-740C6CA52A0D}">
      <dgm:prSet/>
      <dgm:spPr/>
      <dgm:t>
        <a:bodyPr/>
        <a:lstStyle/>
        <a:p>
          <a:pPr>
            <a:buFontTx/>
            <a:buNone/>
          </a:pPr>
          <a:r>
            <a:rPr lang="en-ID" dirty="0"/>
            <a:t>a. </a:t>
          </a:r>
          <a:r>
            <a:rPr lang="en-ID" dirty="0" err="1"/>
            <a:t>menjadwalkan</a:t>
          </a:r>
          <a:r>
            <a:rPr lang="en-ID" dirty="0"/>
            <a:t> </a:t>
          </a:r>
          <a:r>
            <a:rPr lang="en-ID" dirty="0" err="1"/>
            <a:t>kembali</a:t>
          </a:r>
          <a:r>
            <a:rPr lang="en-ID" dirty="0"/>
            <a:t> </a:t>
          </a:r>
          <a:r>
            <a:rPr lang="en-ID" dirty="0" err="1"/>
            <a:t>tanggal</a:t>
          </a:r>
          <a:r>
            <a:rPr lang="en-ID" dirty="0"/>
            <a:t> </a:t>
          </a:r>
          <a:r>
            <a:rPr lang="en-ID" dirty="0" err="1"/>
            <a:t>pembayaran</a:t>
          </a:r>
          <a:r>
            <a:rPr lang="en-ID" dirty="0"/>
            <a:t> </a:t>
          </a:r>
          <a:r>
            <a:rPr lang="en-ID" dirty="0" err="1"/>
            <a:t>kewajiban</a:t>
          </a:r>
          <a:r>
            <a:rPr lang="en-ID" dirty="0"/>
            <a:t> </a:t>
          </a:r>
          <a:r>
            <a:rPr lang="en-ID" dirty="0" err="1"/>
            <a:t>Debitor</a:t>
          </a:r>
          <a:r>
            <a:rPr lang="en-ID" dirty="0"/>
            <a:t> (rescheduling);</a:t>
          </a:r>
          <a:endParaRPr lang="en-US" dirty="0"/>
        </a:p>
      </dgm:t>
    </dgm:pt>
    <dgm:pt modelId="{E05A2601-83CC-4762-810D-6C1A34595D54}" type="parTrans" cxnId="{40AEE8AF-6694-44EE-8778-38F2FBF8507E}">
      <dgm:prSet/>
      <dgm:spPr/>
      <dgm:t>
        <a:bodyPr/>
        <a:lstStyle/>
        <a:p>
          <a:endParaRPr lang="en-US"/>
        </a:p>
      </dgm:t>
    </dgm:pt>
    <dgm:pt modelId="{04F38459-D48F-457B-8930-4E9E5AC09EEA}" type="sibTrans" cxnId="{40AEE8AF-6694-44EE-8778-38F2FBF8507E}">
      <dgm:prSet/>
      <dgm:spPr/>
      <dgm:t>
        <a:bodyPr/>
        <a:lstStyle/>
        <a:p>
          <a:endParaRPr lang="en-US"/>
        </a:p>
      </dgm:t>
    </dgm:pt>
    <dgm:pt modelId="{35C6E98D-26AC-4034-9EA4-7A74009CE847}">
      <dgm:prSet/>
      <dgm:spPr/>
      <dgm:t>
        <a:bodyPr/>
        <a:lstStyle/>
        <a:p>
          <a:pPr>
            <a:buFontTx/>
            <a:buNone/>
          </a:pPr>
          <a:r>
            <a:rPr lang="en-ID" dirty="0"/>
            <a:t>b. </a:t>
          </a:r>
          <a:r>
            <a:rPr lang="en-ID" dirty="0" err="1"/>
            <a:t>menurunkan</a:t>
          </a:r>
          <a:r>
            <a:rPr lang="en-ID" dirty="0"/>
            <a:t> </a:t>
          </a:r>
          <a:r>
            <a:rPr lang="en-ID" dirty="0" err="1"/>
            <a:t>suku</a:t>
          </a:r>
          <a:r>
            <a:rPr lang="en-ID" dirty="0"/>
            <a:t> </a:t>
          </a:r>
          <a:r>
            <a:rPr lang="en-ID" dirty="0" err="1"/>
            <a:t>bunga</a:t>
          </a:r>
          <a:r>
            <a:rPr lang="en-ID" dirty="0"/>
            <a:t>, </a:t>
          </a:r>
          <a:r>
            <a:rPr lang="en-ID" dirty="0" err="1"/>
            <a:t>denda</a:t>
          </a:r>
          <a:r>
            <a:rPr lang="en-ID" dirty="0"/>
            <a:t>, </a:t>
          </a:r>
          <a:r>
            <a:rPr lang="en-ID" dirty="0" err="1"/>
            <a:t>ganti</a:t>
          </a:r>
          <a:r>
            <a:rPr lang="en-ID" dirty="0"/>
            <a:t> </a:t>
          </a:r>
          <a:r>
            <a:rPr lang="en-ID" dirty="0" err="1"/>
            <a:t>rugi</a:t>
          </a:r>
          <a:r>
            <a:rPr lang="en-ID" dirty="0"/>
            <a:t>, dan </a:t>
          </a:r>
          <a:r>
            <a:rPr lang="en-ID" dirty="0" err="1"/>
            <a:t>biaya-biaya</a:t>
          </a:r>
          <a:r>
            <a:rPr lang="en-ID" dirty="0"/>
            <a:t> </a:t>
          </a:r>
          <a:r>
            <a:rPr lang="en-ID" dirty="0" err="1"/>
            <a:t>lainnya</a:t>
          </a:r>
          <a:r>
            <a:rPr lang="en-ID" dirty="0"/>
            <a:t>;</a:t>
          </a:r>
          <a:endParaRPr lang="en-US" dirty="0"/>
        </a:p>
      </dgm:t>
    </dgm:pt>
    <dgm:pt modelId="{658C71A5-BEBD-4287-835E-C0EFE83A6714}" type="parTrans" cxnId="{049C5216-F7A1-47BF-8AFC-5FD4041CA019}">
      <dgm:prSet/>
      <dgm:spPr/>
      <dgm:t>
        <a:bodyPr/>
        <a:lstStyle/>
        <a:p>
          <a:endParaRPr lang="en-US"/>
        </a:p>
      </dgm:t>
    </dgm:pt>
    <dgm:pt modelId="{B86A7490-0915-481F-906E-7E14A570250E}" type="sibTrans" cxnId="{049C5216-F7A1-47BF-8AFC-5FD4041CA019}">
      <dgm:prSet/>
      <dgm:spPr/>
      <dgm:t>
        <a:bodyPr/>
        <a:lstStyle/>
        <a:p>
          <a:endParaRPr lang="en-US"/>
        </a:p>
      </dgm:t>
    </dgm:pt>
    <dgm:pt modelId="{673C9E75-4CC9-4AC9-8CD3-0B762048DA17}">
      <dgm:prSet/>
      <dgm:spPr/>
      <dgm:t>
        <a:bodyPr/>
        <a:lstStyle/>
        <a:p>
          <a:pPr>
            <a:buFontTx/>
            <a:buNone/>
          </a:pPr>
          <a:r>
            <a:rPr lang="en-ID" dirty="0"/>
            <a:t>c. </a:t>
          </a:r>
          <a:r>
            <a:rPr lang="en-ID" dirty="0" err="1"/>
            <a:t>pengurangan</a:t>
          </a:r>
          <a:r>
            <a:rPr lang="en-ID" dirty="0"/>
            <a:t> utang </a:t>
          </a:r>
          <a:r>
            <a:rPr lang="en-ID" dirty="0" err="1"/>
            <a:t>pokok</a:t>
          </a:r>
          <a:r>
            <a:rPr lang="en-ID" dirty="0"/>
            <a:t>; dan/</a:t>
          </a:r>
          <a:r>
            <a:rPr lang="en-ID" dirty="0" err="1"/>
            <a:t>atau</a:t>
          </a:r>
          <a:endParaRPr lang="en-US" dirty="0"/>
        </a:p>
      </dgm:t>
    </dgm:pt>
    <dgm:pt modelId="{77B7117E-3AB1-434D-AD63-FD1A0F631F4D}" type="parTrans" cxnId="{7FFCC592-6697-4B3C-94D0-F2BFCBA51965}">
      <dgm:prSet/>
      <dgm:spPr/>
      <dgm:t>
        <a:bodyPr/>
        <a:lstStyle/>
        <a:p>
          <a:endParaRPr lang="en-US"/>
        </a:p>
      </dgm:t>
    </dgm:pt>
    <dgm:pt modelId="{9EDACD2C-64AC-46AA-836D-EA909089348A}" type="sibTrans" cxnId="{7FFCC592-6697-4B3C-94D0-F2BFCBA51965}">
      <dgm:prSet/>
      <dgm:spPr/>
      <dgm:t>
        <a:bodyPr/>
        <a:lstStyle/>
        <a:p>
          <a:endParaRPr lang="en-US"/>
        </a:p>
      </dgm:t>
    </dgm:pt>
    <dgm:pt modelId="{D8D948A7-E80E-4DF7-B507-3BE18A99A74E}">
      <dgm:prSet/>
      <dgm:spPr/>
      <dgm:t>
        <a:bodyPr/>
        <a:lstStyle/>
        <a:p>
          <a:pPr>
            <a:buFontTx/>
            <a:buNone/>
          </a:pPr>
          <a:r>
            <a:rPr lang="en-ID" dirty="0"/>
            <a:t>d. </a:t>
          </a:r>
          <a:r>
            <a:rPr lang="en-ID" dirty="0" err="1"/>
            <a:t>tagihan</a:t>
          </a:r>
          <a:r>
            <a:rPr lang="en-ID" dirty="0"/>
            <a:t> </a:t>
          </a:r>
          <a:r>
            <a:rPr lang="en-ID" dirty="0" err="1"/>
            <a:t>Kreditor</a:t>
          </a:r>
          <a:r>
            <a:rPr lang="en-ID" dirty="0"/>
            <a:t> </a:t>
          </a:r>
          <a:r>
            <a:rPr lang="en-ID" dirty="0" err="1"/>
            <a:t>dijadikan</a:t>
          </a:r>
          <a:r>
            <a:rPr lang="en-ID" dirty="0"/>
            <a:t> (</a:t>
          </a:r>
          <a:r>
            <a:rPr lang="en-ID" dirty="0" err="1"/>
            <a:t>dikonversi</a:t>
          </a:r>
          <a:r>
            <a:rPr lang="en-ID" dirty="0"/>
            <a:t>) modal </a:t>
          </a:r>
          <a:r>
            <a:rPr lang="en-ID" dirty="0" err="1"/>
            <a:t>dalam</a:t>
          </a:r>
          <a:r>
            <a:rPr lang="en-ID" dirty="0"/>
            <a:t> </a:t>
          </a:r>
          <a:r>
            <a:rPr lang="en-ID" dirty="0" err="1"/>
            <a:t>usaha</a:t>
          </a:r>
          <a:r>
            <a:rPr lang="en-ID" dirty="0"/>
            <a:t> </a:t>
          </a:r>
          <a:r>
            <a:rPr lang="en-ID" dirty="0" err="1"/>
            <a:t>Debitor</a:t>
          </a:r>
          <a:r>
            <a:rPr lang="en-ID" dirty="0"/>
            <a:t>.</a:t>
          </a:r>
          <a:endParaRPr lang="en-US" dirty="0"/>
        </a:p>
      </dgm:t>
    </dgm:pt>
    <dgm:pt modelId="{939843D1-01EE-46C2-8313-54E0D74E1E09}" type="parTrans" cxnId="{F82517B9-23E6-4841-9E0F-36ADFF7981C8}">
      <dgm:prSet/>
      <dgm:spPr/>
      <dgm:t>
        <a:bodyPr/>
        <a:lstStyle/>
        <a:p>
          <a:endParaRPr lang="en-US"/>
        </a:p>
      </dgm:t>
    </dgm:pt>
    <dgm:pt modelId="{5817E2AB-626C-4E68-A2A8-E1F21EBCDB31}" type="sibTrans" cxnId="{F82517B9-23E6-4841-9E0F-36ADFF7981C8}">
      <dgm:prSet/>
      <dgm:spPr/>
      <dgm:t>
        <a:bodyPr/>
        <a:lstStyle/>
        <a:p>
          <a:endParaRPr lang="en-US"/>
        </a:p>
      </dgm:t>
    </dgm:pt>
    <dgm:pt modelId="{E69293FE-143E-4927-BE4E-8FA33282FD7C}">
      <dgm:prSet/>
      <dgm:spPr/>
      <dgm:t>
        <a:bodyPr/>
        <a:lstStyle/>
        <a:p>
          <a:r>
            <a:rPr lang="en-ID" dirty="0"/>
            <a:t>3. Jika </a:t>
          </a:r>
          <a:r>
            <a:rPr lang="en-ID" dirty="0" err="1"/>
            <a:t>prospek</a:t>
          </a:r>
          <a:r>
            <a:rPr lang="en-ID" dirty="0"/>
            <a:t> </a:t>
          </a:r>
          <a:r>
            <a:rPr lang="en-ID" dirty="0" err="1"/>
            <a:t>usaha</a:t>
          </a:r>
          <a:r>
            <a:rPr lang="en-ID" dirty="0"/>
            <a:t> </a:t>
          </a:r>
          <a:r>
            <a:rPr lang="en-ID" dirty="0" err="1"/>
            <a:t>Debitor</a:t>
          </a:r>
          <a:r>
            <a:rPr lang="en-ID" dirty="0"/>
            <a:t> </a:t>
          </a:r>
          <a:r>
            <a:rPr lang="en-ID" dirty="0" err="1"/>
            <a:t>masih</a:t>
          </a:r>
          <a:r>
            <a:rPr lang="en-ID" dirty="0"/>
            <a:t> </a:t>
          </a:r>
          <a:r>
            <a:rPr lang="en-ID" dirty="0" err="1"/>
            <a:t>baik</a:t>
          </a:r>
          <a:r>
            <a:rPr lang="en-ID" dirty="0"/>
            <a:t>, </a:t>
          </a:r>
          <a:r>
            <a:rPr lang="en-ID" dirty="0" err="1"/>
            <a:t>maka</a:t>
          </a:r>
          <a:r>
            <a:rPr lang="en-ID" dirty="0"/>
            <a:t> </a:t>
          </a:r>
          <a:r>
            <a:rPr lang="en-ID" dirty="0" err="1"/>
            <a:t>kepada</a:t>
          </a:r>
          <a:r>
            <a:rPr lang="en-ID" dirty="0"/>
            <a:t> </a:t>
          </a:r>
          <a:r>
            <a:rPr lang="en-ID" dirty="0" err="1"/>
            <a:t>Debitor</a:t>
          </a:r>
          <a:r>
            <a:rPr lang="en-ID" dirty="0"/>
            <a:t> </a:t>
          </a:r>
          <a:r>
            <a:rPr lang="en-ID" dirty="0" err="1"/>
            <a:t>dapat</a:t>
          </a:r>
          <a:r>
            <a:rPr lang="en-ID" dirty="0"/>
            <a:t> </a:t>
          </a:r>
          <a:r>
            <a:rPr lang="en-ID" dirty="0" err="1"/>
            <a:t>diberikan</a:t>
          </a:r>
          <a:r>
            <a:rPr lang="en-ID" dirty="0"/>
            <a:t> </a:t>
          </a:r>
          <a:r>
            <a:rPr lang="en-ID" dirty="0" err="1"/>
            <a:t>waktu</a:t>
          </a:r>
          <a:r>
            <a:rPr lang="en-ID" dirty="0"/>
            <a:t> </a:t>
          </a:r>
          <a:r>
            <a:rPr lang="en-ID" dirty="0" err="1"/>
            <a:t>untuk</a:t>
          </a:r>
          <a:r>
            <a:rPr lang="en-ID" dirty="0"/>
            <a:t> </a:t>
          </a:r>
          <a:r>
            <a:rPr lang="en-ID" dirty="0" err="1"/>
            <a:t>meneruskan</a:t>
          </a:r>
          <a:r>
            <a:rPr lang="en-ID" dirty="0"/>
            <a:t> </a:t>
          </a:r>
          <a:r>
            <a:rPr lang="en-ID" dirty="0" err="1"/>
            <a:t>usahanya</a:t>
          </a:r>
          <a:r>
            <a:rPr lang="en-ID" dirty="0"/>
            <a:t> agar </a:t>
          </a:r>
          <a:r>
            <a:rPr lang="en-ID" dirty="0" err="1"/>
            <a:t>Debitor</a:t>
          </a:r>
          <a:r>
            <a:rPr lang="en-ID" dirty="0"/>
            <a:t> </a:t>
          </a:r>
          <a:r>
            <a:rPr lang="en-ID" dirty="0" err="1"/>
            <a:t>dapat</a:t>
          </a:r>
          <a:r>
            <a:rPr lang="en-ID" dirty="0"/>
            <a:t> </a:t>
          </a:r>
          <a:r>
            <a:rPr lang="en-ID" dirty="0" err="1"/>
            <a:t>membayar</a:t>
          </a:r>
          <a:r>
            <a:rPr lang="en-ID" dirty="0"/>
            <a:t> </a:t>
          </a:r>
          <a:r>
            <a:rPr lang="en-ID" dirty="0" err="1"/>
            <a:t>utangnya</a:t>
          </a:r>
          <a:r>
            <a:rPr lang="en-ID" dirty="0"/>
            <a:t>.</a:t>
          </a:r>
          <a:endParaRPr lang="en-US" dirty="0"/>
        </a:p>
      </dgm:t>
    </dgm:pt>
    <dgm:pt modelId="{D46B2122-D626-470C-8A71-28C04A83C516}" type="parTrans" cxnId="{A6B32105-0360-43A3-B91A-4E4F9A80CDA5}">
      <dgm:prSet/>
      <dgm:spPr/>
      <dgm:t>
        <a:bodyPr/>
        <a:lstStyle/>
        <a:p>
          <a:endParaRPr lang="en-US"/>
        </a:p>
      </dgm:t>
    </dgm:pt>
    <dgm:pt modelId="{1CAFB8D8-F0B4-4ECD-869E-BE38356050EA}" type="sibTrans" cxnId="{A6B32105-0360-43A3-B91A-4E4F9A80CDA5}">
      <dgm:prSet/>
      <dgm:spPr/>
      <dgm:t>
        <a:bodyPr/>
        <a:lstStyle/>
        <a:p>
          <a:endParaRPr lang="en-US"/>
        </a:p>
      </dgm:t>
    </dgm:pt>
    <dgm:pt modelId="{2A5FAD3E-9CF7-4054-BAB2-7B7C7B86CD48}" type="pres">
      <dgm:prSet presAssocID="{32214945-F0FE-44C4-9134-5508005ACC73}" presName="linear" presStyleCnt="0">
        <dgm:presLayoutVars>
          <dgm:animLvl val="lvl"/>
          <dgm:resizeHandles val="exact"/>
        </dgm:presLayoutVars>
      </dgm:prSet>
      <dgm:spPr/>
    </dgm:pt>
    <dgm:pt modelId="{E027C9A6-A9C4-4A93-B988-FF59F8396219}" type="pres">
      <dgm:prSet presAssocID="{1B4F1AFC-AEB9-4EC3-B618-01115FF1CD81}" presName="parentText" presStyleLbl="node1" presStyleIdx="0" presStyleCnt="2">
        <dgm:presLayoutVars>
          <dgm:chMax val="0"/>
          <dgm:bulletEnabled val="1"/>
        </dgm:presLayoutVars>
      </dgm:prSet>
      <dgm:spPr/>
    </dgm:pt>
    <dgm:pt modelId="{92EDFD0B-9DC7-4A74-97D2-57EB8B302013}" type="pres">
      <dgm:prSet presAssocID="{27C144AD-FF15-48FD-9DE0-928AF9EA99B1}" presName="spacer" presStyleCnt="0"/>
      <dgm:spPr/>
    </dgm:pt>
    <dgm:pt modelId="{360E222C-D89B-48BE-BC2D-760E39919615}" type="pres">
      <dgm:prSet presAssocID="{0C2430C5-AAAC-4B4B-875E-C0B69A2D186B}" presName="parentText" presStyleLbl="node1" presStyleIdx="1" presStyleCnt="2">
        <dgm:presLayoutVars>
          <dgm:chMax val="0"/>
          <dgm:bulletEnabled val="1"/>
        </dgm:presLayoutVars>
      </dgm:prSet>
      <dgm:spPr/>
    </dgm:pt>
    <dgm:pt modelId="{DAAAD893-05F6-48D7-A02B-40C69D965296}" type="pres">
      <dgm:prSet presAssocID="{0C2430C5-AAAC-4B4B-875E-C0B69A2D186B}" presName="childText" presStyleLbl="revTx" presStyleIdx="0" presStyleCnt="1">
        <dgm:presLayoutVars>
          <dgm:bulletEnabled val="1"/>
        </dgm:presLayoutVars>
      </dgm:prSet>
      <dgm:spPr/>
    </dgm:pt>
  </dgm:ptLst>
  <dgm:cxnLst>
    <dgm:cxn modelId="{A6B32105-0360-43A3-B91A-4E4F9A80CDA5}" srcId="{0C2430C5-AAAC-4B4B-875E-C0B69A2D186B}" destId="{E69293FE-143E-4927-BE4E-8FA33282FD7C}" srcOrd="6" destOrd="0" parTransId="{D46B2122-D626-470C-8A71-28C04A83C516}" sibTransId="{1CAFB8D8-F0B4-4ECD-869E-BE38356050EA}"/>
    <dgm:cxn modelId="{049C5216-F7A1-47BF-8AFC-5FD4041CA019}" srcId="{0C2430C5-AAAC-4B4B-875E-C0B69A2D186B}" destId="{35C6E98D-26AC-4034-9EA4-7A74009CE847}" srcOrd="3" destOrd="0" parTransId="{658C71A5-BEBD-4287-835E-C0EFE83A6714}" sibTransId="{B86A7490-0915-481F-906E-7E14A570250E}"/>
    <dgm:cxn modelId="{4DE6BC2B-A936-4D0B-8981-1C9550E31E55}" type="presOf" srcId="{35C6E98D-26AC-4034-9EA4-7A74009CE847}" destId="{DAAAD893-05F6-48D7-A02B-40C69D965296}" srcOrd="0" destOrd="3" presId="urn:microsoft.com/office/officeart/2005/8/layout/vList2"/>
    <dgm:cxn modelId="{DB71B831-7DEE-4CED-B9F6-850419294C26}" type="presOf" srcId="{4C21B034-DE5D-4F6D-8104-B3A10B378969}" destId="{DAAAD893-05F6-48D7-A02B-40C69D965296}" srcOrd="0" destOrd="1" presId="urn:microsoft.com/office/officeart/2005/8/layout/vList2"/>
    <dgm:cxn modelId="{81C4CF5E-3275-4314-8E99-B12A4E84710D}" srcId="{32214945-F0FE-44C4-9134-5508005ACC73}" destId="{1B4F1AFC-AEB9-4EC3-B618-01115FF1CD81}" srcOrd="0" destOrd="0" parTransId="{467FB095-B6C5-4EFA-8B56-5F1519D991AD}" sibTransId="{27C144AD-FF15-48FD-9DE0-928AF9EA99B1}"/>
    <dgm:cxn modelId="{3F0C4E7B-2443-4420-867D-178342FAFA5E}" type="presOf" srcId="{D590EE03-19CC-4769-8BFF-A0EA258EFF35}" destId="{DAAAD893-05F6-48D7-A02B-40C69D965296}" srcOrd="0" destOrd="0" presId="urn:microsoft.com/office/officeart/2005/8/layout/vList2"/>
    <dgm:cxn modelId="{7A465D8B-BC63-42AD-88C7-83D020D448C9}" type="presOf" srcId="{1B4F1AFC-AEB9-4EC3-B618-01115FF1CD81}" destId="{E027C9A6-A9C4-4A93-B988-FF59F8396219}" srcOrd="0" destOrd="0" presId="urn:microsoft.com/office/officeart/2005/8/layout/vList2"/>
    <dgm:cxn modelId="{7FFCC592-6697-4B3C-94D0-F2BFCBA51965}" srcId="{0C2430C5-AAAC-4B4B-875E-C0B69A2D186B}" destId="{673C9E75-4CC9-4AC9-8CD3-0B762048DA17}" srcOrd="4" destOrd="0" parTransId="{77B7117E-3AB1-434D-AD63-FD1A0F631F4D}" sibTransId="{9EDACD2C-64AC-46AA-836D-EA909089348A}"/>
    <dgm:cxn modelId="{98C7EE92-FE0E-4751-9586-9899111B7D19}" type="presOf" srcId="{673C9E75-4CC9-4AC9-8CD3-0B762048DA17}" destId="{DAAAD893-05F6-48D7-A02B-40C69D965296}" srcOrd="0" destOrd="4" presId="urn:microsoft.com/office/officeart/2005/8/layout/vList2"/>
    <dgm:cxn modelId="{1A2CA6A6-B780-42A4-918E-6D1606061A0B}" type="presOf" srcId="{745DD2F1-CA23-4574-B371-740C6CA52A0D}" destId="{DAAAD893-05F6-48D7-A02B-40C69D965296}" srcOrd="0" destOrd="2" presId="urn:microsoft.com/office/officeart/2005/8/layout/vList2"/>
    <dgm:cxn modelId="{83D501A8-1EDF-4D18-9ABA-B8B41B52E7FA}" srcId="{0C2430C5-AAAC-4B4B-875E-C0B69A2D186B}" destId="{4C21B034-DE5D-4F6D-8104-B3A10B378969}" srcOrd="1" destOrd="0" parTransId="{DFBE39A3-EFD6-4B33-8DE5-96855ED0D820}" sibTransId="{9CAF53BB-7D3B-4399-B25C-51C71C8577D3}"/>
    <dgm:cxn modelId="{9039EDAD-E15D-4699-9B1A-FBD05C63B2F5}" srcId="{0C2430C5-AAAC-4B4B-875E-C0B69A2D186B}" destId="{D590EE03-19CC-4769-8BFF-A0EA258EFF35}" srcOrd="0" destOrd="0" parTransId="{9C3E8131-4D82-468B-AE43-F116C91090AC}" sibTransId="{7F85CCC9-628A-4472-89D2-B77B66AD2305}"/>
    <dgm:cxn modelId="{40AEE8AF-6694-44EE-8778-38F2FBF8507E}" srcId="{0C2430C5-AAAC-4B4B-875E-C0B69A2D186B}" destId="{745DD2F1-CA23-4574-B371-740C6CA52A0D}" srcOrd="2" destOrd="0" parTransId="{E05A2601-83CC-4762-810D-6C1A34595D54}" sibTransId="{04F38459-D48F-457B-8930-4E9E5AC09EEA}"/>
    <dgm:cxn modelId="{F82517B9-23E6-4841-9E0F-36ADFF7981C8}" srcId="{0C2430C5-AAAC-4B4B-875E-C0B69A2D186B}" destId="{D8D948A7-E80E-4DF7-B507-3BE18A99A74E}" srcOrd="5" destOrd="0" parTransId="{939843D1-01EE-46C2-8313-54E0D74E1E09}" sibTransId="{5817E2AB-626C-4E68-A2A8-E1F21EBCDB31}"/>
    <dgm:cxn modelId="{BA825EC5-B6CA-4A12-AB6F-CDFA732CFB3A}" type="presOf" srcId="{E69293FE-143E-4927-BE4E-8FA33282FD7C}" destId="{DAAAD893-05F6-48D7-A02B-40C69D965296}" srcOrd="0" destOrd="6" presId="urn:microsoft.com/office/officeart/2005/8/layout/vList2"/>
    <dgm:cxn modelId="{1C3194DF-9C55-4A51-A454-B2884CD34A8F}" type="presOf" srcId="{0C2430C5-AAAC-4B4B-875E-C0B69A2D186B}" destId="{360E222C-D89B-48BE-BC2D-760E39919615}" srcOrd="0" destOrd="0" presId="urn:microsoft.com/office/officeart/2005/8/layout/vList2"/>
    <dgm:cxn modelId="{89D846EB-18EE-4300-B9EA-FB581248C2D6}" srcId="{32214945-F0FE-44C4-9134-5508005ACC73}" destId="{0C2430C5-AAAC-4B4B-875E-C0B69A2D186B}" srcOrd="1" destOrd="0" parTransId="{AE06D422-E924-4678-A72F-AF729919FA60}" sibTransId="{101B7AE2-8952-463D-9AE9-62539CB5239F}"/>
    <dgm:cxn modelId="{922BD2ED-FAB1-4C29-B752-1E5047F587B9}" type="presOf" srcId="{32214945-F0FE-44C4-9134-5508005ACC73}" destId="{2A5FAD3E-9CF7-4054-BAB2-7B7C7B86CD48}" srcOrd="0" destOrd="0" presId="urn:microsoft.com/office/officeart/2005/8/layout/vList2"/>
    <dgm:cxn modelId="{B86E19F6-06D3-4C57-94D8-D16B6A4EDDBF}" type="presOf" srcId="{D8D948A7-E80E-4DF7-B507-3BE18A99A74E}" destId="{DAAAD893-05F6-48D7-A02B-40C69D965296}" srcOrd="0" destOrd="5" presId="urn:microsoft.com/office/officeart/2005/8/layout/vList2"/>
    <dgm:cxn modelId="{A06DDF27-7BCE-469F-AC50-8D6C6FCF74F8}" type="presParOf" srcId="{2A5FAD3E-9CF7-4054-BAB2-7B7C7B86CD48}" destId="{E027C9A6-A9C4-4A93-B988-FF59F8396219}" srcOrd="0" destOrd="0" presId="urn:microsoft.com/office/officeart/2005/8/layout/vList2"/>
    <dgm:cxn modelId="{4AFF323F-16FD-4DCF-98E2-A63883D2CD1D}" type="presParOf" srcId="{2A5FAD3E-9CF7-4054-BAB2-7B7C7B86CD48}" destId="{92EDFD0B-9DC7-4A74-97D2-57EB8B302013}" srcOrd="1" destOrd="0" presId="urn:microsoft.com/office/officeart/2005/8/layout/vList2"/>
    <dgm:cxn modelId="{76A9CEDC-E641-4BD3-A623-C9251FB87462}" type="presParOf" srcId="{2A5FAD3E-9CF7-4054-BAB2-7B7C7B86CD48}" destId="{360E222C-D89B-48BE-BC2D-760E39919615}" srcOrd="2" destOrd="0" presId="urn:microsoft.com/office/officeart/2005/8/layout/vList2"/>
    <dgm:cxn modelId="{E736D07B-C2B0-4532-9F90-8FD803C8DFDC}" type="presParOf" srcId="{2A5FAD3E-9CF7-4054-BAB2-7B7C7B86CD48}" destId="{DAAAD893-05F6-48D7-A02B-40C69D96529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C47E1C-4C0C-4C2A-9111-800D2A35BE4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46D794B-AFF6-48F8-82A8-501949B5901C}">
      <dgm:prSet/>
      <dgm:spPr/>
      <dgm:t>
        <a:bodyPr/>
        <a:lstStyle/>
        <a:p>
          <a:r>
            <a:rPr lang="en-ID"/>
            <a:t>Kreditor yang berhak mengeluarkan suara dalam Rapat Kreditor yang membicarakan dan memutus perdamaian dalam Kepailitan hanyalah Kreditor Konkuren.</a:t>
          </a:r>
          <a:endParaRPr lang="en-US"/>
        </a:p>
      </dgm:t>
    </dgm:pt>
    <dgm:pt modelId="{F1E2DE49-0903-4137-8C48-884785B015BB}" type="parTrans" cxnId="{952E4C1E-016C-4542-B22E-D73F8D92EC97}">
      <dgm:prSet/>
      <dgm:spPr/>
      <dgm:t>
        <a:bodyPr/>
        <a:lstStyle/>
        <a:p>
          <a:endParaRPr lang="en-US"/>
        </a:p>
      </dgm:t>
    </dgm:pt>
    <dgm:pt modelId="{4C14F9ED-6FA4-43BE-B83A-6F468DFE5929}" type="sibTrans" cxnId="{952E4C1E-016C-4542-B22E-D73F8D92EC97}">
      <dgm:prSet/>
      <dgm:spPr/>
      <dgm:t>
        <a:bodyPr/>
        <a:lstStyle/>
        <a:p>
          <a:endParaRPr lang="en-US"/>
        </a:p>
      </dgm:t>
    </dgm:pt>
    <dgm:pt modelId="{0656529B-2919-4904-9A7C-50CAFA90113E}">
      <dgm:prSet/>
      <dgm:spPr/>
      <dgm:t>
        <a:bodyPr/>
        <a:lstStyle/>
        <a:p>
          <a:r>
            <a:rPr lang="en-ID"/>
            <a:t>Kreditor yang dijamin dan yang diistimewakan tidak berhak mengeluarkan suara dalam Rapat Kreditor yang membicarakan perdamaian, kecuali jika mereka telah melepaskan haknya untuk didahulukan sebelum diadakan pemungutan suara.</a:t>
          </a:r>
          <a:endParaRPr lang="en-US"/>
        </a:p>
      </dgm:t>
    </dgm:pt>
    <dgm:pt modelId="{F8696496-49B4-4644-937A-F6FDB9D78C44}" type="parTrans" cxnId="{09DF2F36-E035-4D8B-A2C9-B89273724187}">
      <dgm:prSet/>
      <dgm:spPr/>
      <dgm:t>
        <a:bodyPr/>
        <a:lstStyle/>
        <a:p>
          <a:endParaRPr lang="en-US"/>
        </a:p>
      </dgm:t>
    </dgm:pt>
    <dgm:pt modelId="{07A2AB9E-999C-45CE-BF18-A9ED3F66024E}" type="sibTrans" cxnId="{09DF2F36-E035-4D8B-A2C9-B89273724187}">
      <dgm:prSet/>
      <dgm:spPr/>
      <dgm:t>
        <a:bodyPr/>
        <a:lstStyle/>
        <a:p>
          <a:endParaRPr lang="en-US"/>
        </a:p>
      </dgm:t>
    </dgm:pt>
    <dgm:pt modelId="{B4E9E69C-42F7-484B-AA36-C425FBD0FDA2}">
      <dgm:prSet/>
      <dgm:spPr/>
      <dgm:t>
        <a:bodyPr/>
        <a:lstStyle/>
        <a:p>
          <a:r>
            <a:rPr lang="en-ID"/>
            <a:t>Dengan pelepasan hak sebagai Kreditor yang didahulukan, mereka menjadi Kreditor Konkuren dan tetap menjadi Kreditor Konkuren meskipun perdamaian tidak diterima (Pasal 149 Undang2 37/2004)</a:t>
          </a:r>
          <a:endParaRPr lang="en-US"/>
        </a:p>
      </dgm:t>
    </dgm:pt>
    <dgm:pt modelId="{0711CC9F-D753-40FF-B6A9-4F66C9BF6314}" type="parTrans" cxnId="{A76B8D6C-7E2C-4EF6-9E7C-EE3D87B14B80}">
      <dgm:prSet/>
      <dgm:spPr/>
      <dgm:t>
        <a:bodyPr/>
        <a:lstStyle/>
        <a:p>
          <a:endParaRPr lang="en-US"/>
        </a:p>
      </dgm:t>
    </dgm:pt>
    <dgm:pt modelId="{E2A3E596-122D-47BC-82B8-FFBC6D994A2D}" type="sibTrans" cxnId="{A76B8D6C-7E2C-4EF6-9E7C-EE3D87B14B80}">
      <dgm:prSet/>
      <dgm:spPr/>
      <dgm:t>
        <a:bodyPr/>
        <a:lstStyle/>
        <a:p>
          <a:endParaRPr lang="en-US"/>
        </a:p>
      </dgm:t>
    </dgm:pt>
    <dgm:pt modelId="{1335B145-4C81-4A8D-B31B-BC4F453F5B14}" type="pres">
      <dgm:prSet presAssocID="{F4C47E1C-4C0C-4C2A-9111-800D2A35BE4E}" presName="linear" presStyleCnt="0">
        <dgm:presLayoutVars>
          <dgm:animLvl val="lvl"/>
          <dgm:resizeHandles val="exact"/>
        </dgm:presLayoutVars>
      </dgm:prSet>
      <dgm:spPr/>
    </dgm:pt>
    <dgm:pt modelId="{53CBFB8D-6230-4060-B5CD-D59F4BAE98A4}" type="pres">
      <dgm:prSet presAssocID="{046D794B-AFF6-48F8-82A8-501949B5901C}" presName="parentText" presStyleLbl="node1" presStyleIdx="0" presStyleCnt="3">
        <dgm:presLayoutVars>
          <dgm:chMax val="0"/>
          <dgm:bulletEnabled val="1"/>
        </dgm:presLayoutVars>
      </dgm:prSet>
      <dgm:spPr/>
    </dgm:pt>
    <dgm:pt modelId="{36BBA646-686F-4D35-B81D-2D217CF18A5E}" type="pres">
      <dgm:prSet presAssocID="{4C14F9ED-6FA4-43BE-B83A-6F468DFE5929}" presName="spacer" presStyleCnt="0"/>
      <dgm:spPr/>
    </dgm:pt>
    <dgm:pt modelId="{A0CF9EA7-62C1-4F72-9CCE-F153B3E1BF3F}" type="pres">
      <dgm:prSet presAssocID="{0656529B-2919-4904-9A7C-50CAFA90113E}" presName="parentText" presStyleLbl="node1" presStyleIdx="1" presStyleCnt="3">
        <dgm:presLayoutVars>
          <dgm:chMax val="0"/>
          <dgm:bulletEnabled val="1"/>
        </dgm:presLayoutVars>
      </dgm:prSet>
      <dgm:spPr/>
    </dgm:pt>
    <dgm:pt modelId="{C58D225D-18BB-423D-8DC0-95C667A63B31}" type="pres">
      <dgm:prSet presAssocID="{07A2AB9E-999C-45CE-BF18-A9ED3F66024E}" presName="spacer" presStyleCnt="0"/>
      <dgm:spPr/>
    </dgm:pt>
    <dgm:pt modelId="{74D18889-F44D-4A62-8136-F7173173F99D}" type="pres">
      <dgm:prSet presAssocID="{B4E9E69C-42F7-484B-AA36-C425FBD0FDA2}" presName="parentText" presStyleLbl="node1" presStyleIdx="2" presStyleCnt="3">
        <dgm:presLayoutVars>
          <dgm:chMax val="0"/>
          <dgm:bulletEnabled val="1"/>
        </dgm:presLayoutVars>
      </dgm:prSet>
      <dgm:spPr/>
    </dgm:pt>
  </dgm:ptLst>
  <dgm:cxnLst>
    <dgm:cxn modelId="{952E4C1E-016C-4542-B22E-D73F8D92EC97}" srcId="{F4C47E1C-4C0C-4C2A-9111-800D2A35BE4E}" destId="{046D794B-AFF6-48F8-82A8-501949B5901C}" srcOrd="0" destOrd="0" parTransId="{F1E2DE49-0903-4137-8C48-884785B015BB}" sibTransId="{4C14F9ED-6FA4-43BE-B83A-6F468DFE5929}"/>
    <dgm:cxn modelId="{4AFCAA34-0A33-4B04-9AB3-9A486505B340}" type="presOf" srcId="{046D794B-AFF6-48F8-82A8-501949B5901C}" destId="{53CBFB8D-6230-4060-B5CD-D59F4BAE98A4}" srcOrd="0" destOrd="0" presId="urn:microsoft.com/office/officeart/2005/8/layout/vList2"/>
    <dgm:cxn modelId="{09DF2F36-E035-4D8B-A2C9-B89273724187}" srcId="{F4C47E1C-4C0C-4C2A-9111-800D2A35BE4E}" destId="{0656529B-2919-4904-9A7C-50CAFA90113E}" srcOrd="1" destOrd="0" parTransId="{F8696496-49B4-4644-937A-F6FDB9D78C44}" sibTransId="{07A2AB9E-999C-45CE-BF18-A9ED3F66024E}"/>
    <dgm:cxn modelId="{EEE0BF68-487A-4B98-AB94-C79FB616F50F}" type="presOf" srcId="{F4C47E1C-4C0C-4C2A-9111-800D2A35BE4E}" destId="{1335B145-4C81-4A8D-B31B-BC4F453F5B14}" srcOrd="0" destOrd="0" presId="urn:microsoft.com/office/officeart/2005/8/layout/vList2"/>
    <dgm:cxn modelId="{A76B8D6C-7E2C-4EF6-9E7C-EE3D87B14B80}" srcId="{F4C47E1C-4C0C-4C2A-9111-800D2A35BE4E}" destId="{B4E9E69C-42F7-484B-AA36-C425FBD0FDA2}" srcOrd="2" destOrd="0" parTransId="{0711CC9F-D753-40FF-B6A9-4F66C9BF6314}" sibTransId="{E2A3E596-122D-47BC-82B8-FFBC6D994A2D}"/>
    <dgm:cxn modelId="{9F291953-FDC1-4A3C-9C1F-5188BB633208}" type="presOf" srcId="{B4E9E69C-42F7-484B-AA36-C425FBD0FDA2}" destId="{74D18889-F44D-4A62-8136-F7173173F99D}" srcOrd="0" destOrd="0" presId="urn:microsoft.com/office/officeart/2005/8/layout/vList2"/>
    <dgm:cxn modelId="{6E2688E4-5513-4B32-9968-4857F0133533}" type="presOf" srcId="{0656529B-2919-4904-9A7C-50CAFA90113E}" destId="{A0CF9EA7-62C1-4F72-9CCE-F153B3E1BF3F}" srcOrd="0" destOrd="0" presId="urn:microsoft.com/office/officeart/2005/8/layout/vList2"/>
    <dgm:cxn modelId="{26022B93-DDB7-4F82-B448-3B7352D94F82}" type="presParOf" srcId="{1335B145-4C81-4A8D-B31B-BC4F453F5B14}" destId="{53CBFB8D-6230-4060-B5CD-D59F4BAE98A4}" srcOrd="0" destOrd="0" presId="urn:microsoft.com/office/officeart/2005/8/layout/vList2"/>
    <dgm:cxn modelId="{967F0C8F-7BBC-4663-BFA3-38AF85A8EF2D}" type="presParOf" srcId="{1335B145-4C81-4A8D-B31B-BC4F453F5B14}" destId="{36BBA646-686F-4D35-B81D-2D217CF18A5E}" srcOrd="1" destOrd="0" presId="urn:microsoft.com/office/officeart/2005/8/layout/vList2"/>
    <dgm:cxn modelId="{2A6D0C05-36C0-49EC-97F2-76B3B80552CC}" type="presParOf" srcId="{1335B145-4C81-4A8D-B31B-BC4F453F5B14}" destId="{A0CF9EA7-62C1-4F72-9CCE-F153B3E1BF3F}" srcOrd="2" destOrd="0" presId="urn:microsoft.com/office/officeart/2005/8/layout/vList2"/>
    <dgm:cxn modelId="{64A17030-928C-4E7F-820D-4372A2B41FC5}" type="presParOf" srcId="{1335B145-4C81-4A8D-B31B-BC4F453F5B14}" destId="{C58D225D-18BB-423D-8DC0-95C667A63B31}" srcOrd="3" destOrd="0" presId="urn:microsoft.com/office/officeart/2005/8/layout/vList2"/>
    <dgm:cxn modelId="{664A734B-5B49-4073-B5A2-BD400073BF2B}" type="presParOf" srcId="{1335B145-4C81-4A8D-B31B-BC4F453F5B14}" destId="{74D18889-F44D-4A62-8136-F7173173F9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731198-5A75-4B9F-AC3C-F0CAC7D686C3}"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EFAF85EF-B404-48BD-96BD-A59C96FC8DA0}">
      <dgm:prSet/>
      <dgm:spPr/>
      <dgm:t>
        <a:bodyPr/>
        <a:lstStyle/>
        <a:p>
          <a:r>
            <a:rPr lang="en-ID"/>
            <a:t>Menurut Pasal 281 Undang2 37/2004:</a:t>
          </a:r>
          <a:endParaRPr lang="en-US"/>
        </a:p>
      </dgm:t>
    </dgm:pt>
    <dgm:pt modelId="{6F1D3A81-EC02-4246-A88D-D0B8FE8F5DB0}" type="parTrans" cxnId="{2CD13F8D-C492-4167-BD7D-C32B471AF0B0}">
      <dgm:prSet/>
      <dgm:spPr/>
      <dgm:t>
        <a:bodyPr/>
        <a:lstStyle/>
        <a:p>
          <a:endParaRPr lang="en-US"/>
        </a:p>
      </dgm:t>
    </dgm:pt>
    <dgm:pt modelId="{F454811A-559F-444D-B42C-6E797AAE7367}" type="sibTrans" cxnId="{2CD13F8D-C492-4167-BD7D-C32B471AF0B0}">
      <dgm:prSet/>
      <dgm:spPr/>
      <dgm:t>
        <a:bodyPr/>
        <a:lstStyle/>
        <a:p>
          <a:endParaRPr lang="en-US"/>
        </a:p>
      </dgm:t>
    </dgm:pt>
    <dgm:pt modelId="{03321B6F-4467-4A3E-A75C-50B06EF3283C}">
      <dgm:prSet/>
      <dgm:spPr/>
      <dgm:t>
        <a:bodyPr/>
        <a:lstStyle/>
        <a:p>
          <a:r>
            <a:rPr lang="en-ID"/>
            <a:t>Ayat (1) menentukan bahwa rencana perdamaian dalam PKPU dapat diterima berdasarkan:</a:t>
          </a:r>
          <a:endParaRPr lang="en-US"/>
        </a:p>
      </dgm:t>
    </dgm:pt>
    <dgm:pt modelId="{FF918F73-2B6F-43D8-8A44-9E4E906EA57C}" type="parTrans" cxnId="{7A27AD27-0167-4F47-8947-51433586B566}">
      <dgm:prSet/>
      <dgm:spPr/>
      <dgm:t>
        <a:bodyPr/>
        <a:lstStyle/>
        <a:p>
          <a:endParaRPr lang="en-US"/>
        </a:p>
      </dgm:t>
    </dgm:pt>
    <dgm:pt modelId="{4F4A255F-08FB-4F41-B618-F823139C901C}" type="sibTrans" cxnId="{7A27AD27-0167-4F47-8947-51433586B566}">
      <dgm:prSet/>
      <dgm:spPr/>
      <dgm:t>
        <a:bodyPr/>
        <a:lstStyle/>
        <a:p>
          <a:endParaRPr lang="en-US"/>
        </a:p>
      </dgm:t>
    </dgm:pt>
    <dgm:pt modelId="{84C7A24C-99B1-48A7-9EB6-176319E48542}">
      <dgm:prSet/>
      <dgm:spPr/>
      <dgm:t>
        <a:bodyPr/>
        <a:lstStyle/>
        <a:p>
          <a:r>
            <a:rPr lang="en-ID"/>
            <a:t>a. persetujuan lebih dari 1/2 jumlah Kreditor Konkuren yang haknya diakui atau sementara diakui yang hadir pada Rapat Kreditor, yang bersama- sama mewakili paling sedikit 2/3 bagian dari seluruh tagihan yang diakui atau untuk sementara diakui dari Kreditor Konkuren atau kuasanya yang hadir dalam Rapat; dan</a:t>
          </a:r>
          <a:endParaRPr lang="en-US"/>
        </a:p>
      </dgm:t>
    </dgm:pt>
    <dgm:pt modelId="{5D34B543-C0DD-4384-BA23-D86E91364585}" type="parTrans" cxnId="{46C4ED1F-F76C-428D-B542-42CB04F5B551}">
      <dgm:prSet/>
      <dgm:spPr/>
      <dgm:t>
        <a:bodyPr/>
        <a:lstStyle/>
        <a:p>
          <a:endParaRPr lang="en-US"/>
        </a:p>
      </dgm:t>
    </dgm:pt>
    <dgm:pt modelId="{E9FB03B1-71D0-42A4-AE98-F737D56F970C}" type="sibTrans" cxnId="{46C4ED1F-F76C-428D-B542-42CB04F5B551}">
      <dgm:prSet/>
      <dgm:spPr/>
      <dgm:t>
        <a:bodyPr/>
        <a:lstStyle/>
        <a:p>
          <a:endParaRPr lang="en-US"/>
        </a:p>
      </dgm:t>
    </dgm:pt>
    <dgm:pt modelId="{4D0CE0BA-8942-4F4C-B307-68748F68B1FA}">
      <dgm:prSet/>
      <dgm:spPr/>
      <dgm:t>
        <a:bodyPr/>
        <a:lstStyle/>
        <a:p>
          <a:r>
            <a:rPr lang="en-ID"/>
            <a:t>b. persetujuan lebih dari 1/2 jumlah Kreditor yang piutangnya dijamin dengan gadai, jaminan fidusia, hak tanggungan dan hipotik, yang hadir dan mewakili paling sedikit 2/3 bagian dari semua tagihan Kreditor yang dijamin tersebut atau kuasa mereka yang hadir dalam Rapat.</a:t>
          </a:r>
          <a:endParaRPr lang="en-US"/>
        </a:p>
      </dgm:t>
    </dgm:pt>
    <dgm:pt modelId="{0C3548E9-F887-4951-AF4F-84901DCBD252}" type="parTrans" cxnId="{8152AAC0-59AF-4E83-ACEB-CD0B3863DD9E}">
      <dgm:prSet/>
      <dgm:spPr/>
      <dgm:t>
        <a:bodyPr/>
        <a:lstStyle/>
        <a:p>
          <a:endParaRPr lang="en-US"/>
        </a:p>
      </dgm:t>
    </dgm:pt>
    <dgm:pt modelId="{2DDC6206-4AC5-4458-B8FF-044C93D6977E}" type="sibTrans" cxnId="{8152AAC0-59AF-4E83-ACEB-CD0B3863DD9E}">
      <dgm:prSet/>
      <dgm:spPr/>
      <dgm:t>
        <a:bodyPr/>
        <a:lstStyle/>
        <a:p>
          <a:endParaRPr lang="en-US"/>
        </a:p>
      </dgm:t>
    </dgm:pt>
    <dgm:pt modelId="{50DF5871-19BD-4D7C-88DA-2B75A3EAA674}">
      <dgm:prSet/>
      <dgm:spPr/>
      <dgm:t>
        <a:bodyPr/>
        <a:lstStyle/>
        <a:p>
          <a:r>
            <a:rPr lang="en-ID"/>
            <a:t>Ayat (2) menentukan bahwa Kreditor yang dijamin yang tidak menyetujui rencana perdamaian dalam PKPU diberikan kompensasi sebesar nilai terendah di antara nilai jaminan atau nilai aktual pinjaman yang secara langsung dijamin dengan hak agunan atas kebendaan.</a:t>
          </a:r>
          <a:endParaRPr lang="en-US"/>
        </a:p>
      </dgm:t>
    </dgm:pt>
    <dgm:pt modelId="{9E9F7CC7-B0FE-46EC-BEBA-0DA35A38ECCE}" type="parTrans" cxnId="{084D6D7F-769B-40B0-A3A7-473026A88E73}">
      <dgm:prSet/>
      <dgm:spPr/>
      <dgm:t>
        <a:bodyPr/>
        <a:lstStyle/>
        <a:p>
          <a:endParaRPr lang="en-US"/>
        </a:p>
      </dgm:t>
    </dgm:pt>
    <dgm:pt modelId="{9FE681E5-A02C-48B3-ABC1-24AFAD730E3A}" type="sibTrans" cxnId="{084D6D7F-769B-40B0-A3A7-473026A88E73}">
      <dgm:prSet/>
      <dgm:spPr/>
      <dgm:t>
        <a:bodyPr/>
        <a:lstStyle/>
        <a:p>
          <a:endParaRPr lang="en-US"/>
        </a:p>
      </dgm:t>
    </dgm:pt>
    <dgm:pt modelId="{552ABD41-E220-4979-92F9-7DAE27FFE294}">
      <dgm:prSet/>
      <dgm:spPr/>
      <dgm:t>
        <a:bodyPr/>
        <a:lstStyle/>
        <a:p>
          <a:r>
            <a:rPr lang="en-ID"/>
            <a:t>Nilai jaminan adalah nilai jaminan yang dapat dipilih antara nilai jaminan yang ditentukan dalam dokumen jaminan atau nilai obyek jaminan yang ditentukan ahli/penaksir.</a:t>
          </a:r>
          <a:endParaRPr lang="en-US"/>
        </a:p>
      </dgm:t>
    </dgm:pt>
    <dgm:pt modelId="{108E52CD-0274-475E-B16C-252487D11AAF}" type="parTrans" cxnId="{421D3707-B97F-4332-AFFA-1B74F83F7692}">
      <dgm:prSet/>
      <dgm:spPr/>
      <dgm:t>
        <a:bodyPr/>
        <a:lstStyle/>
        <a:p>
          <a:endParaRPr lang="en-US"/>
        </a:p>
      </dgm:t>
    </dgm:pt>
    <dgm:pt modelId="{3B8525DA-5BB2-484A-A4F7-014C1AD697B5}" type="sibTrans" cxnId="{421D3707-B97F-4332-AFFA-1B74F83F7692}">
      <dgm:prSet/>
      <dgm:spPr/>
      <dgm:t>
        <a:bodyPr/>
        <a:lstStyle/>
        <a:p>
          <a:endParaRPr lang="en-US"/>
        </a:p>
      </dgm:t>
    </dgm:pt>
    <dgm:pt modelId="{85C84D98-EF46-4E4A-AAC8-58A3F1A23466}" type="pres">
      <dgm:prSet presAssocID="{2C731198-5A75-4B9F-AC3C-F0CAC7D686C3}" presName="Name0" presStyleCnt="0">
        <dgm:presLayoutVars>
          <dgm:dir/>
          <dgm:resizeHandles val="exact"/>
        </dgm:presLayoutVars>
      </dgm:prSet>
      <dgm:spPr/>
    </dgm:pt>
    <dgm:pt modelId="{0664459C-9FC6-4D65-8B79-91893B321396}" type="pres">
      <dgm:prSet presAssocID="{EFAF85EF-B404-48BD-96BD-A59C96FC8DA0}" presName="node" presStyleLbl="node1" presStyleIdx="0" presStyleCnt="1">
        <dgm:presLayoutVars>
          <dgm:bulletEnabled val="1"/>
        </dgm:presLayoutVars>
      </dgm:prSet>
      <dgm:spPr/>
    </dgm:pt>
  </dgm:ptLst>
  <dgm:cxnLst>
    <dgm:cxn modelId="{421D3707-B97F-4332-AFFA-1B74F83F7692}" srcId="{EFAF85EF-B404-48BD-96BD-A59C96FC8DA0}" destId="{552ABD41-E220-4979-92F9-7DAE27FFE294}" srcOrd="4" destOrd="0" parTransId="{108E52CD-0274-475E-B16C-252487D11AAF}" sibTransId="{3B8525DA-5BB2-484A-A4F7-014C1AD697B5}"/>
    <dgm:cxn modelId="{46C4ED1F-F76C-428D-B542-42CB04F5B551}" srcId="{EFAF85EF-B404-48BD-96BD-A59C96FC8DA0}" destId="{84C7A24C-99B1-48A7-9EB6-176319E48542}" srcOrd="1" destOrd="0" parTransId="{5D34B543-C0DD-4384-BA23-D86E91364585}" sibTransId="{E9FB03B1-71D0-42A4-AE98-F737D56F970C}"/>
    <dgm:cxn modelId="{A3E89026-0003-447B-BED3-5E3F4565692E}" type="presOf" srcId="{EFAF85EF-B404-48BD-96BD-A59C96FC8DA0}" destId="{0664459C-9FC6-4D65-8B79-91893B321396}" srcOrd="0" destOrd="0" presId="urn:microsoft.com/office/officeart/2005/8/layout/process1"/>
    <dgm:cxn modelId="{7A27AD27-0167-4F47-8947-51433586B566}" srcId="{EFAF85EF-B404-48BD-96BD-A59C96FC8DA0}" destId="{03321B6F-4467-4A3E-A75C-50B06EF3283C}" srcOrd="0" destOrd="0" parTransId="{FF918F73-2B6F-43D8-8A44-9E4E906EA57C}" sibTransId="{4F4A255F-08FB-4F41-B618-F823139C901C}"/>
    <dgm:cxn modelId="{F7333B48-4429-48BD-9CB4-32E586AEA546}" type="presOf" srcId="{4D0CE0BA-8942-4F4C-B307-68748F68B1FA}" destId="{0664459C-9FC6-4D65-8B79-91893B321396}" srcOrd="0" destOrd="3" presId="urn:microsoft.com/office/officeart/2005/8/layout/process1"/>
    <dgm:cxn modelId="{084D6D7F-769B-40B0-A3A7-473026A88E73}" srcId="{EFAF85EF-B404-48BD-96BD-A59C96FC8DA0}" destId="{50DF5871-19BD-4D7C-88DA-2B75A3EAA674}" srcOrd="3" destOrd="0" parTransId="{9E9F7CC7-B0FE-46EC-BEBA-0DA35A38ECCE}" sibTransId="{9FE681E5-A02C-48B3-ABC1-24AFAD730E3A}"/>
    <dgm:cxn modelId="{2CD13F8D-C492-4167-BD7D-C32B471AF0B0}" srcId="{2C731198-5A75-4B9F-AC3C-F0CAC7D686C3}" destId="{EFAF85EF-B404-48BD-96BD-A59C96FC8DA0}" srcOrd="0" destOrd="0" parTransId="{6F1D3A81-EC02-4246-A88D-D0B8FE8F5DB0}" sibTransId="{F454811A-559F-444D-B42C-6E797AAE7367}"/>
    <dgm:cxn modelId="{3AF723A1-900E-4D88-8E2D-30171E0BD5E3}" type="presOf" srcId="{50DF5871-19BD-4D7C-88DA-2B75A3EAA674}" destId="{0664459C-9FC6-4D65-8B79-91893B321396}" srcOrd="0" destOrd="4" presId="urn:microsoft.com/office/officeart/2005/8/layout/process1"/>
    <dgm:cxn modelId="{8B75C4AC-E166-46EC-92D3-8B1AEC9D7528}" type="presOf" srcId="{84C7A24C-99B1-48A7-9EB6-176319E48542}" destId="{0664459C-9FC6-4D65-8B79-91893B321396}" srcOrd="0" destOrd="2" presId="urn:microsoft.com/office/officeart/2005/8/layout/process1"/>
    <dgm:cxn modelId="{8152AAC0-59AF-4E83-ACEB-CD0B3863DD9E}" srcId="{EFAF85EF-B404-48BD-96BD-A59C96FC8DA0}" destId="{4D0CE0BA-8942-4F4C-B307-68748F68B1FA}" srcOrd="2" destOrd="0" parTransId="{0C3548E9-F887-4951-AF4F-84901DCBD252}" sibTransId="{2DDC6206-4AC5-4458-B8FF-044C93D6977E}"/>
    <dgm:cxn modelId="{D3FF82DA-49F0-4FE5-94AD-81AD10DC38E6}" type="presOf" srcId="{2C731198-5A75-4B9F-AC3C-F0CAC7D686C3}" destId="{85C84D98-EF46-4E4A-AAC8-58A3F1A23466}" srcOrd="0" destOrd="0" presId="urn:microsoft.com/office/officeart/2005/8/layout/process1"/>
    <dgm:cxn modelId="{12ECC0EC-07BF-4C21-A280-B782F19459B9}" type="presOf" srcId="{552ABD41-E220-4979-92F9-7DAE27FFE294}" destId="{0664459C-9FC6-4D65-8B79-91893B321396}" srcOrd="0" destOrd="5" presId="urn:microsoft.com/office/officeart/2005/8/layout/process1"/>
    <dgm:cxn modelId="{6D639EFE-97EF-437C-B8B1-9532FA3142CB}" type="presOf" srcId="{03321B6F-4467-4A3E-A75C-50B06EF3283C}" destId="{0664459C-9FC6-4D65-8B79-91893B321396}" srcOrd="0" destOrd="1" presId="urn:microsoft.com/office/officeart/2005/8/layout/process1"/>
    <dgm:cxn modelId="{43CB9FC4-723C-4F74-B5A4-13AC2FADFE9E}" type="presParOf" srcId="{85C84D98-EF46-4E4A-AAC8-58A3F1A23466}" destId="{0664459C-9FC6-4D65-8B79-91893B321396}"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3EE8BA-16A1-433D-8F36-40D51C3F778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8BE8645-9144-4836-A5D5-66C59411543C}">
      <dgm:prSet/>
      <dgm:spPr/>
      <dgm:t>
        <a:bodyPr/>
        <a:lstStyle/>
        <a:p>
          <a:r>
            <a:rPr lang="en-ID"/>
            <a:t>Perdamaian dalam Kepailitan yang telah disahkan oleh putusan Pengadilan yang telah berkekuatan hukum tetap berlaku bagi semua Kreditor yang tidak mempunyai hak untuk didahulukan tanpa pengecualian, baik telah mengajukan diri dalam Kepailitan maupun tidak (Pasal 162 Undang2 37/2004 yang sudah diuraikan di atas).</a:t>
          </a:r>
          <a:endParaRPr lang="en-US"/>
        </a:p>
      </dgm:t>
    </dgm:pt>
    <dgm:pt modelId="{7AB2C17A-BFF7-4881-AA4E-0EEDB97764C9}" type="parTrans" cxnId="{866649B1-8193-4EF4-889E-CC79462C6764}">
      <dgm:prSet/>
      <dgm:spPr/>
      <dgm:t>
        <a:bodyPr/>
        <a:lstStyle/>
        <a:p>
          <a:endParaRPr lang="en-US"/>
        </a:p>
      </dgm:t>
    </dgm:pt>
    <dgm:pt modelId="{29D31CE2-7978-4DB9-8DF8-F4A462833495}" type="sibTrans" cxnId="{866649B1-8193-4EF4-889E-CC79462C6764}">
      <dgm:prSet/>
      <dgm:spPr/>
      <dgm:t>
        <a:bodyPr/>
        <a:lstStyle/>
        <a:p>
          <a:endParaRPr lang="en-US"/>
        </a:p>
      </dgm:t>
    </dgm:pt>
    <dgm:pt modelId="{2774D4F5-4478-43E5-95C7-E7357184F5A4}">
      <dgm:prSet/>
      <dgm:spPr/>
      <dgm:t>
        <a:bodyPr/>
        <a:lstStyle/>
        <a:p>
          <a:r>
            <a:rPr lang="en-ID"/>
            <a:t>Kepailitan berakhir jika putusan pengesahan perdamaian telah berkekuatan hukum tetap [Pasal 166 ayat (1) Undang2 37/2004].</a:t>
          </a:r>
          <a:endParaRPr lang="en-US"/>
        </a:p>
      </dgm:t>
    </dgm:pt>
    <dgm:pt modelId="{906233C5-61F5-4CB3-A32C-D84C5E00E86A}" type="parTrans" cxnId="{D46A95B4-EC36-4A3D-A0FE-960EAFB7F792}">
      <dgm:prSet/>
      <dgm:spPr/>
      <dgm:t>
        <a:bodyPr/>
        <a:lstStyle/>
        <a:p>
          <a:endParaRPr lang="en-US"/>
        </a:p>
      </dgm:t>
    </dgm:pt>
    <dgm:pt modelId="{E2E57630-351E-46A9-B7BD-452EA1B4E8DE}" type="sibTrans" cxnId="{D46A95B4-EC36-4A3D-A0FE-960EAFB7F792}">
      <dgm:prSet/>
      <dgm:spPr/>
      <dgm:t>
        <a:bodyPr/>
        <a:lstStyle/>
        <a:p>
          <a:endParaRPr lang="en-US"/>
        </a:p>
      </dgm:t>
    </dgm:pt>
    <dgm:pt modelId="{3178ED1D-B112-4708-80F0-3CE7B70C91C3}">
      <dgm:prSet/>
      <dgm:spPr/>
      <dgm:t>
        <a:bodyPr/>
        <a:lstStyle/>
        <a:p>
          <a:r>
            <a:rPr lang="en-ID"/>
            <a:t>Kurator wajib mengumumkan perdamaian yang telah berkekuatan hukum tetap dalam Berita Negara RI dan minimum 2 surat kabar harian yang ditetapkan Hakim Pengawas [Pasal 166 ayat (2) Undang2 37/2004].</a:t>
          </a:r>
          <a:endParaRPr lang="en-US"/>
        </a:p>
      </dgm:t>
    </dgm:pt>
    <dgm:pt modelId="{C87F1FCB-C788-4C6F-A9B0-59EF78719FF7}" type="parTrans" cxnId="{312EEDEE-275C-4038-A90A-B38BCF986EC9}">
      <dgm:prSet/>
      <dgm:spPr/>
      <dgm:t>
        <a:bodyPr/>
        <a:lstStyle/>
        <a:p>
          <a:endParaRPr lang="en-US"/>
        </a:p>
      </dgm:t>
    </dgm:pt>
    <dgm:pt modelId="{CD826D61-700E-45D1-8390-A5552F8EAEA8}" type="sibTrans" cxnId="{312EEDEE-275C-4038-A90A-B38BCF986EC9}">
      <dgm:prSet/>
      <dgm:spPr/>
      <dgm:t>
        <a:bodyPr/>
        <a:lstStyle/>
        <a:p>
          <a:endParaRPr lang="en-US"/>
        </a:p>
      </dgm:t>
    </dgm:pt>
    <dgm:pt modelId="{D1A7DBE9-E644-4050-B0B6-8AEC371965C9}">
      <dgm:prSet/>
      <dgm:spPr/>
      <dgm:t>
        <a:bodyPr/>
        <a:lstStyle/>
        <a:p>
          <a:r>
            <a:rPr lang="en-ID"/>
            <a:t>Kurator wajib memberikan pertanggung jawaban kepada Debitor di hadapan Hakim Pengawas dan Kurator wajib mengembalikan kepada Debitor semua benda yang termasuk harta pailit [Pasal 167 ayat (1) dan (2) Undang2 37/2004].</a:t>
          </a:r>
          <a:endParaRPr lang="en-US"/>
        </a:p>
      </dgm:t>
    </dgm:pt>
    <dgm:pt modelId="{0ACF6204-F485-4E0A-B435-A6D8F583CF77}" type="parTrans" cxnId="{3A15DE3C-5D58-480F-8802-909F285A06A5}">
      <dgm:prSet/>
      <dgm:spPr/>
      <dgm:t>
        <a:bodyPr/>
        <a:lstStyle/>
        <a:p>
          <a:endParaRPr lang="en-US"/>
        </a:p>
      </dgm:t>
    </dgm:pt>
    <dgm:pt modelId="{DAEB1299-4E5D-4FBE-A539-1C25D0FE5F36}" type="sibTrans" cxnId="{3A15DE3C-5D58-480F-8802-909F285A06A5}">
      <dgm:prSet/>
      <dgm:spPr/>
      <dgm:t>
        <a:bodyPr/>
        <a:lstStyle/>
        <a:p>
          <a:endParaRPr lang="en-US"/>
        </a:p>
      </dgm:t>
    </dgm:pt>
    <dgm:pt modelId="{6F994FCF-184E-4CC1-8E87-1F140E1E2573}">
      <dgm:prSet/>
      <dgm:spPr/>
      <dgm:t>
        <a:bodyPr/>
        <a:lstStyle/>
        <a:p>
          <a:r>
            <a:rPr lang="en-ID"/>
            <a:t>Debitor wajib menyerahkan langsung kepada Kurator jumlah uang yang menjadi hak Kreditor yang diistimewakan yang telah dicocokan dan diakui, serta biaya Kepailitan [Pasal 168 ayat (1) Undang2 37/2004].</a:t>
          </a:r>
          <a:endParaRPr lang="en-US"/>
        </a:p>
      </dgm:t>
    </dgm:pt>
    <dgm:pt modelId="{CDBA3F3C-AA22-4208-A954-0BEE60290ECA}" type="parTrans" cxnId="{0A2430DC-68E3-456D-AA28-EE0134DC9E36}">
      <dgm:prSet/>
      <dgm:spPr/>
      <dgm:t>
        <a:bodyPr/>
        <a:lstStyle/>
        <a:p>
          <a:endParaRPr lang="en-US"/>
        </a:p>
      </dgm:t>
    </dgm:pt>
    <dgm:pt modelId="{AFFFAABB-081B-4EE7-B6B0-1E1DF217CC78}" type="sibTrans" cxnId="{0A2430DC-68E3-456D-AA28-EE0134DC9E36}">
      <dgm:prSet/>
      <dgm:spPr/>
      <dgm:t>
        <a:bodyPr/>
        <a:lstStyle/>
        <a:p>
          <a:endParaRPr lang="en-US"/>
        </a:p>
      </dgm:t>
    </dgm:pt>
    <dgm:pt modelId="{55C2F46B-3802-45B7-8862-BD479BE7B217}" type="pres">
      <dgm:prSet presAssocID="{7A3EE8BA-16A1-433D-8F36-40D51C3F7786}" presName="linear" presStyleCnt="0">
        <dgm:presLayoutVars>
          <dgm:animLvl val="lvl"/>
          <dgm:resizeHandles val="exact"/>
        </dgm:presLayoutVars>
      </dgm:prSet>
      <dgm:spPr/>
    </dgm:pt>
    <dgm:pt modelId="{F04728C6-80D3-44DF-ABA6-46D2DCF0BCA0}" type="pres">
      <dgm:prSet presAssocID="{88BE8645-9144-4836-A5D5-66C59411543C}" presName="parentText" presStyleLbl="node1" presStyleIdx="0" presStyleCnt="5">
        <dgm:presLayoutVars>
          <dgm:chMax val="0"/>
          <dgm:bulletEnabled val="1"/>
        </dgm:presLayoutVars>
      </dgm:prSet>
      <dgm:spPr/>
    </dgm:pt>
    <dgm:pt modelId="{00D167EF-A9E0-4C70-93D4-12F5913C372F}" type="pres">
      <dgm:prSet presAssocID="{29D31CE2-7978-4DB9-8DF8-F4A462833495}" presName="spacer" presStyleCnt="0"/>
      <dgm:spPr/>
    </dgm:pt>
    <dgm:pt modelId="{43C4109D-069B-433E-A6EE-1699D05CF586}" type="pres">
      <dgm:prSet presAssocID="{2774D4F5-4478-43E5-95C7-E7357184F5A4}" presName="parentText" presStyleLbl="node1" presStyleIdx="1" presStyleCnt="5">
        <dgm:presLayoutVars>
          <dgm:chMax val="0"/>
          <dgm:bulletEnabled val="1"/>
        </dgm:presLayoutVars>
      </dgm:prSet>
      <dgm:spPr/>
    </dgm:pt>
    <dgm:pt modelId="{23677AC7-B8B0-437D-A4DA-884F9E7822D8}" type="pres">
      <dgm:prSet presAssocID="{E2E57630-351E-46A9-B7BD-452EA1B4E8DE}" presName="spacer" presStyleCnt="0"/>
      <dgm:spPr/>
    </dgm:pt>
    <dgm:pt modelId="{627E099B-7DE1-4520-9322-60C2EEB9010D}" type="pres">
      <dgm:prSet presAssocID="{3178ED1D-B112-4708-80F0-3CE7B70C91C3}" presName="parentText" presStyleLbl="node1" presStyleIdx="2" presStyleCnt="5">
        <dgm:presLayoutVars>
          <dgm:chMax val="0"/>
          <dgm:bulletEnabled val="1"/>
        </dgm:presLayoutVars>
      </dgm:prSet>
      <dgm:spPr/>
    </dgm:pt>
    <dgm:pt modelId="{E97BAABF-7A7C-490E-9933-C7DBF732CA8D}" type="pres">
      <dgm:prSet presAssocID="{CD826D61-700E-45D1-8390-A5552F8EAEA8}" presName="spacer" presStyleCnt="0"/>
      <dgm:spPr/>
    </dgm:pt>
    <dgm:pt modelId="{9E6FAF47-F231-4691-A001-6043DD2685A7}" type="pres">
      <dgm:prSet presAssocID="{D1A7DBE9-E644-4050-B0B6-8AEC371965C9}" presName="parentText" presStyleLbl="node1" presStyleIdx="3" presStyleCnt="5">
        <dgm:presLayoutVars>
          <dgm:chMax val="0"/>
          <dgm:bulletEnabled val="1"/>
        </dgm:presLayoutVars>
      </dgm:prSet>
      <dgm:spPr/>
    </dgm:pt>
    <dgm:pt modelId="{8D6C5765-5BA8-46B9-A597-BAA57258D1CE}" type="pres">
      <dgm:prSet presAssocID="{DAEB1299-4E5D-4FBE-A539-1C25D0FE5F36}" presName="spacer" presStyleCnt="0"/>
      <dgm:spPr/>
    </dgm:pt>
    <dgm:pt modelId="{5F4FA9E6-8F62-4FF5-834E-147B22FC763C}" type="pres">
      <dgm:prSet presAssocID="{6F994FCF-184E-4CC1-8E87-1F140E1E2573}" presName="parentText" presStyleLbl="node1" presStyleIdx="4" presStyleCnt="5">
        <dgm:presLayoutVars>
          <dgm:chMax val="0"/>
          <dgm:bulletEnabled val="1"/>
        </dgm:presLayoutVars>
      </dgm:prSet>
      <dgm:spPr/>
    </dgm:pt>
  </dgm:ptLst>
  <dgm:cxnLst>
    <dgm:cxn modelId="{8F26B60D-399C-4D8F-B5BD-F228C17BC269}" type="presOf" srcId="{6F994FCF-184E-4CC1-8E87-1F140E1E2573}" destId="{5F4FA9E6-8F62-4FF5-834E-147B22FC763C}" srcOrd="0" destOrd="0" presId="urn:microsoft.com/office/officeart/2005/8/layout/vList2"/>
    <dgm:cxn modelId="{3477BA12-A255-4898-8B08-E5035275C5D0}" type="presOf" srcId="{88BE8645-9144-4836-A5D5-66C59411543C}" destId="{F04728C6-80D3-44DF-ABA6-46D2DCF0BCA0}" srcOrd="0" destOrd="0" presId="urn:microsoft.com/office/officeart/2005/8/layout/vList2"/>
    <dgm:cxn modelId="{975EBE19-B820-4397-8201-24B81BE74A3E}" type="presOf" srcId="{3178ED1D-B112-4708-80F0-3CE7B70C91C3}" destId="{627E099B-7DE1-4520-9322-60C2EEB9010D}" srcOrd="0" destOrd="0" presId="urn:microsoft.com/office/officeart/2005/8/layout/vList2"/>
    <dgm:cxn modelId="{81022F2C-A965-4175-99AC-289E29F1B5A2}" type="presOf" srcId="{D1A7DBE9-E644-4050-B0B6-8AEC371965C9}" destId="{9E6FAF47-F231-4691-A001-6043DD2685A7}" srcOrd="0" destOrd="0" presId="urn:microsoft.com/office/officeart/2005/8/layout/vList2"/>
    <dgm:cxn modelId="{3A15DE3C-5D58-480F-8802-909F285A06A5}" srcId="{7A3EE8BA-16A1-433D-8F36-40D51C3F7786}" destId="{D1A7DBE9-E644-4050-B0B6-8AEC371965C9}" srcOrd="3" destOrd="0" parTransId="{0ACF6204-F485-4E0A-B435-A6D8F583CF77}" sibTransId="{DAEB1299-4E5D-4FBE-A539-1C25D0FE5F36}"/>
    <dgm:cxn modelId="{CF6DE83C-4FAF-48F5-BC5D-3A1E7676354C}" type="presOf" srcId="{7A3EE8BA-16A1-433D-8F36-40D51C3F7786}" destId="{55C2F46B-3802-45B7-8862-BD479BE7B217}" srcOrd="0" destOrd="0" presId="urn:microsoft.com/office/officeart/2005/8/layout/vList2"/>
    <dgm:cxn modelId="{866649B1-8193-4EF4-889E-CC79462C6764}" srcId="{7A3EE8BA-16A1-433D-8F36-40D51C3F7786}" destId="{88BE8645-9144-4836-A5D5-66C59411543C}" srcOrd="0" destOrd="0" parTransId="{7AB2C17A-BFF7-4881-AA4E-0EEDB97764C9}" sibTransId="{29D31CE2-7978-4DB9-8DF8-F4A462833495}"/>
    <dgm:cxn modelId="{D46A95B4-EC36-4A3D-A0FE-960EAFB7F792}" srcId="{7A3EE8BA-16A1-433D-8F36-40D51C3F7786}" destId="{2774D4F5-4478-43E5-95C7-E7357184F5A4}" srcOrd="1" destOrd="0" parTransId="{906233C5-61F5-4CB3-A32C-D84C5E00E86A}" sibTransId="{E2E57630-351E-46A9-B7BD-452EA1B4E8DE}"/>
    <dgm:cxn modelId="{0A2430DC-68E3-456D-AA28-EE0134DC9E36}" srcId="{7A3EE8BA-16A1-433D-8F36-40D51C3F7786}" destId="{6F994FCF-184E-4CC1-8E87-1F140E1E2573}" srcOrd="4" destOrd="0" parTransId="{CDBA3F3C-AA22-4208-A954-0BEE60290ECA}" sibTransId="{AFFFAABB-081B-4EE7-B6B0-1E1DF217CC78}"/>
    <dgm:cxn modelId="{0076B0E8-8A37-4D53-8BB7-191DBAEDCB2D}" type="presOf" srcId="{2774D4F5-4478-43E5-95C7-E7357184F5A4}" destId="{43C4109D-069B-433E-A6EE-1699D05CF586}" srcOrd="0" destOrd="0" presId="urn:microsoft.com/office/officeart/2005/8/layout/vList2"/>
    <dgm:cxn modelId="{312EEDEE-275C-4038-A90A-B38BCF986EC9}" srcId="{7A3EE8BA-16A1-433D-8F36-40D51C3F7786}" destId="{3178ED1D-B112-4708-80F0-3CE7B70C91C3}" srcOrd="2" destOrd="0" parTransId="{C87F1FCB-C788-4C6F-A9B0-59EF78719FF7}" sibTransId="{CD826D61-700E-45D1-8390-A5552F8EAEA8}"/>
    <dgm:cxn modelId="{35033894-4656-4768-8E99-329CC894675D}" type="presParOf" srcId="{55C2F46B-3802-45B7-8862-BD479BE7B217}" destId="{F04728C6-80D3-44DF-ABA6-46D2DCF0BCA0}" srcOrd="0" destOrd="0" presId="urn:microsoft.com/office/officeart/2005/8/layout/vList2"/>
    <dgm:cxn modelId="{CB8E3E06-7BD3-4219-AC34-8C9CB0A2851A}" type="presParOf" srcId="{55C2F46B-3802-45B7-8862-BD479BE7B217}" destId="{00D167EF-A9E0-4C70-93D4-12F5913C372F}" srcOrd="1" destOrd="0" presId="urn:microsoft.com/office/officeart/2005/8/layout/vList2"/>
    <dgm:cxn modelId="{CBD57CBD-04B3-424A-836B-3640DCD0C21C}" type="presParOf" srcId="{55C2F46B-3802-45B7-8862-BD479BE7B217}" destId="{43C4109D-069B-433E-A6EE-1699D05CF586}" srcOrd="2" destOrd="0" presId="urn:microsoft.com/office/officeart/2005/8/layout/vList2"/>
    <dgm:cxn modelId="{FAF67713-3C35-4A04-8AE2-EE3BAACCDD79}" type="presParOf" srcId="{55C2F46B-3802-45B7-8862-BD479BE7B217}" destId="{23677AC7-B8B0-437D-A4DA-884F9E7822D8}" srcOrd="3" destOrd="0" presId="urn:microsoft.com/office/officeart/2005/8/layout/vList2"/>
    <dgm:cxn modelId="{4F5294C7-B8EA-4A1C-B251-8774A5DD6297}" type="presParOf" srcId="{55C2F46B-3802-45B7-8862-BD479BE7B217}" destId="{627E099B-7DE1-4520-9322-60C2EEB9010D}" srcOrd="4" destOrd="0" presId="urn:microsoft.com/office/officeart/2005/8/layout/vList2"/>
    <dgm:cxn modelId="{61B84CE2-1382-4A52-8EFF-231622343793}" type="presParOf" srcId="{55C2F46B-3802-45B7-8862-BD479BE7B217}" destId="{E97BAABF-7A7C-490E-9933-C7DBF732CA8D}" srcOrd="5" destOrd="0" presId="urn:microsoft.com/office/officeart/2005/8/layout/vList2"/>
    <dgm:cxn modelId="{59423393-2EFE-4CD3-9972-45552B47226E}" type="presParOf" srcId="{55C2F46B-3802-45B7-8862-BD479BE7B217}" destId="{9E6FAF47-F231-4691-A001-6043DD2685A7}" srcOrd="6" destOrd="0" presId="urn:microsoft.com/office/officeart/2005/8/layout/vList2"/>
    <dgm:cxn modelId="{16B31563-4232-441A-BA8D-142BE09DAD54}" type="presParOf" srcId="{55C2F46B-3802-45B7-8862-BD479BE7B217}" destId="{8D6C5765-5BA8-46B9-A597-BAA57258D1CE}" srcOrd="7" destOrd="0" presId="urn:microsoft.com/office/officeart/2005/8/layout/vList2"/>
    <dgm:cxn modelId="{A5A1E34F-97A4-49DC-B371-7EB217B3686D}" type="presParOf" srcId="{55C2F46B-3802-45B7-8862-BD479BE7B217}" destId="{5F4FA9E6-8F62-4FF5-834E-147B22FC763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B1E3D8-E0D0-41A8-8D92-9A3816318B6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5CE8820-8BDA-4171-856A-9E3AB9827F78}">
      <dgm:prSet/>
      <dgm:spPr/>
      <dgm:t>
        <a:bodyPr/>
        <a:lstStyle/>
        <a:p>
          <a:r>
            <a:rPr lang="en-ID"/>
            <a:t>Sebelum Debitor memenuhi kewajiban tersebut di atas, Kurator wajib menahan uang dan benda lainnya dari harta pailit [Pasal 168 ayat (2) Undang2 37/2004].</a:t>
          </a:r>
          <a:endParaRPr lang="en-US"/>
        </a:p>
      </dgm:t>
    </dgm:pt>
    <dgm:pt modelId="{BA24AD50-1633-4C08-9B61-FF6C06453091}" type="parTrans" cxnId="{8FD52D8D-73C3-4D2B-8881-3C15E1B9CA0F}">
      <dgm:prSet/>
      <dgm:spPr/>
      <dgm:t>
        <a:bodyPr/>
        <a:lstStyle/>
        <a:p>
          <a:endParaRPr lang="en-US"/>
        </a:p>
      </dgm:t>
    </dgm:pt>
    <dgm:pt modelId="{4ED7E1EE-3C08-47CC-A3F1-6B2B88ACC8E6}" type="sibTrans" cxnId="{8FD52D8D-73C3-4D2B-8881-3C15E1B9CA0F}">
      <dgm:prSet/>
      <dgm:spPr/>
      <dgm:t>
        <a:bodyPr/>
        <a:lstStyle/>
        <a:p>
          <a:endParaRPr lang="en-US"/>
        </a:p>
      </dgm:t>
    </dgm:pt>
    <dgm:pt modelId="{60C5177B-D1C8-49AE-98F8-E0C581927A43}">
      <dgm:prSet/>
      <dgm:spPr/>
      <dgm:t>
        <a:bodyPr/>
        <a:lstStyle/>
        <a:p>
          <a:r>
            <a:rPr lang="en-ID"/>
            <a:t>Selanjutnya jika setelah lewat 30 hari sejak putusan pengesahan perdamaian berkekuatan hukum tetap, Debitor tetap tidak membayar kewajibannya sebagaimana dimaksud dalam butir 5 di atas, maka Kurator membayar piutang Kreditor yang diistimewakan serta biaya Kepailitan tersebut [Pasal 168 ayat (3) Undang2 37/2004].</a:t>
          </a:r>
          <a:endParaRPr lang="en-US"/>
        </a:p>
      </dgm:t>
    </dgm:pt>
    <dgm:pt modelId="{8937EF5F-4FEC-47B4-B717-5C08AA6FA884}" type="parTrans" cxnId="{19222A81-0819-453B-AA38-9F9D67A54AA6}">
      <dgm:prSet/>
      <dgm:spPr/>
      <dgm:t>
        <a:bodyPr/>
        <a:lstStyle/>
        <a:p>
          <a:endParaRPr lang="en-US"/>
        </a:p>
      </dgm:t>
    </dgm:pt>
    <dgm:pt modelId="{A9D5D81C-81E7-4383-ABBD-143A70240C50}" type="sibTrans" cxnId="{19222A81-0819-453B-AA38-9F9D67A54AA6}">
      <dgm:prSet/>
      <dgm:spPr/>
      <dgm:t>
        <a:bodyPr/>
        <a:lstStyle/>
        <a:p>
          <a:endParaRPr lang="en-US"/>
        </a:p>
      </dgm:t>
    </dgm:pt>
    <dgm:pt modelId="{EDCA3E87-B4A9-46DE-90D0-751CDA4E14B9}">
      <dgm:prSet/>
      <dgm:spPr/>
      <dgm:t>
        <a:bodyPr/>
        <a:lstStyle/>
        <a:p>
          <a:r>
            <a:rPr lang="en-ID"/>
            <a:t>Besarnya bagian yang wajib diserahkan kepada masing-masing Kreditor berdasarkan hak istimewa dan biaya Kepailitan tersebut ditetapkan Hakim Pengawas dalam hal tidak ada kesepakatan untuk pembagian tersebut antara Debitor, Kurator dan para Kreditor.</a:t>
          </a:r>
          <a:endParaRPr lang="en-US"/>
        </a:p>
      </dgm:t>
    </dgm:pt>
    <dgm:pt modelId="{2EE12106-D47A-4229-9054-4F05C6E5EC6D}" type="parTrans" cxnId="{58B6184E-AFCA-4EB4-B217-7B887A9A8B1A}">
      <dgm:prSet/>
      <dgm:spPr/>
      <dgm:t>
        <a:bodyPr/>
        <a:lstStyle/>
        <a:p>
          <a:endParaRPr lang="en-US"/>
        </a:p>
      </dgm:t>
    </dgm:pt>
    <dgm:pt modelId="{151926AB-1C02-43E3-AB03-63396CD2BD76}" type="sibTrans" cxnId="{58B6184E-AFCA-4EB4-B217-7B887A9A8B1A}">
      <dgm:prSet/>
      <dgm:spPr/>
      <dgm:t>
        <a:bodyPr/>
        <a:lstStyle/>
        <a:p>
          <a:endParaRPr lang="en-US"/>
        </a:p>
      </dgm:t>
    </dgm:pt>
    <dgm:pt modelId="{E339EE22-D639-479B-97D6-0BCE968472F3}">
      <dgm:prSet/>
      <dgm:spPr/>
      <dgm:t>
        <a:bodyPr/>
        <a:lstStyle/>
        <a:p>
          <a:r>
            <a:rPr lang="en-ID"/>
            <a:t>Putusan pengesahan perdamaian yang berkekuatan hukum tetap merupakan alas hak yang dapat dijalankan terhadap Debitor dan pihak yang menanggung (guarantor) dalam pelaksanaan perdamaian atas piutang yang telah diakui.</a:t>
          </a:r>
          <a:endParaRPr lang="en-US"/>
        </a:p>
      </dgm:t>
    </dgm:pt>
    <dgm:pt modelId="{6894197F-41BB-462C-B32F-961B0D572CEA}" type="parTrans" cxnId="{8DCBC01E-2675-4241-A5B1-3B05073C68CF}">
      <dgm:prSet/>
      <dgm:spPr/>
      <dgm:t>
        <a:bodyPr/>
        <a:lstStyle/>
        <a:p>
          <a:endParaRPr lang="en-US"/>
        </a:p>
      </dgm:t>
    </dgm:pt>
    <dgm:pt modelId="{D259D58D-B1CA-4A9E-8CFB-D378B72C39E6}" type="sibTrans" cxnId="{8DCBC01E-2675-4241-A5B1-3B05073C68CF}">
      <dgm:prSet/>
      <dgm:spPr/>
      <dgm:t>
        <a:bodyPr/>
        <a:lstStyle/>
        <a:p>
          <a:endParaRPr lang="en-US"/>
        </a:p>
      </dgm:t>
    </dgm:pt>
    <dgm:pt modelId="{EC5ECDC0-D88B-4172-9416-24BF9B05DCE3}">
      <dgm:prSet/>
      <dgm:spPr/>
      <dgm:t>
        <a:bodyPr/>
        <a:lstStyle/>
        <a:p>
          <a:r>
            <a:rPr lang="en-ID"/>
            <a:t>Meskipun sudah ada perdamaian, Kreditor tetap memiliki hak untuk menagih penanggung dan sesama Debitor.</a:t>
          </a:r>
          <a:endParaRPr lang="en-US"/>
        </a:p>
      </dgm:t>
    </dgm:pt>
    <dgm:pt modelId="{CC582B4B-1442-497A-B711-115626E27BF7}" type="parTrans" cxnId="{ADBF26F1-CA74-4ED9-A86D-C1A61E1C417B}">
      <dgm:prSet/>
      <dgm:spPr/>
      <dgm:t>
        <a:bodyPr/>
        <a:lstStyle/>
        <a:p>
          <a:endParaRPr lang="en-US"/>
        </a:p>
      </dgm:t>
    </dgm:pt>
    <dgm:pt modelId="{423E2386-DA14-4E93-A697-D54C170CE238}" type="sibTrans" cxnId="{ADBF26F1-CA74-4ED9-A86D-C1A61E1C417B}">
      <dgm:prSet/>
      <dgm:spPr/>
      <dgm:t>
        <a:bodyPr/>
        <a:lstStyle/>
        <a:p>
          <a:endParaRPr lang="en-US"/>
        </a:p>
      </dgm:t>
    </dgm:pt>
    <dgm:pt modelId="{759A7BF7-3ECB-4A2E-A42D-7C93722385F5}" type="pres">
      <dgm:prSet presAssocID="{3DB1E3D8-E0D0-41A8-8D92-9A3816318B6B}" presName="linear" presStyleCnt="0">
        <dgm:presLayoutVars>
          <dgm:animLvl val="lvl"/>
          <dgm:resizeHandles val="exact"/>
        </dgm:presLayoutVars>
      </dgm:prSet>
      <dgm:spPr/>
    </dgm:pt>
    <dgm:pt modelId="{9D0FA2B2-95EA-472B-BADE-904F248EDBEA}" type="pres">
      <dgm:prSet presAssocID="{95CE8820-8BDA-4171-856A-9E3AB9827F78}" presName="parentText" presStyleLbl="node1" presStyleIdx="0" presStyleCnt="5">
        <dgm:presLayoutVars>
          <dgm:chMax val="0"/>
          <dgm:bulletEnabled val="1"/>
        </dgm:presLayoutVars>
      </dgm:prSet>
      <dgm:spPr/>
    </dgm:pt>
    <dgm:pt modelId="{CCA18BB1-8D39-4A22-B928-50B8E40DE92D}" type="pres">
      <dgm:prSet presAssocID="{4ED7E1EE-3C08-47CC-A3F1-6B2B88ACC8E6}" presName="spacer" presStyleCnt="0"/>
      <dgm:spPr/>
    </dgm:pt>
    <dgm:pt modelId="{5C02E86A-AEB5-4CFC-BCDB-61DD81009C1C}" type="pres">
      <dgm:prSet presAssocID="{60C5177B-D1C8-49AE-98F8-E0C581927A43}" presName="parentText" presStyleLbl="node1" presStyleIdx="1" presStyleCnt="5">
        <dgm:presLayoutVars>
          <dgm:chMax val="0"/>
          <dgm:bulletEnabled val="1"/>
        </dgm:presLayoutVars>
      </dgm:prSet>
      <dgm:spPr/>
    </dgm:pt>
    <dgm:pt modelId="{F7DB1093-3E4A-49CC-9F2A-E83CA62399EE}" type="pres">
      <dgm:prSet presAssocID="{A9D5D81C-81E7-4383-ABBD-143A70240C50}" presName="spacer" presStyleCnt="0"/>
      <dgm:spPr/>
    </dgm:pt>
    <dgm:pt modelId="{17FC5819-A3E3-4B82-A92D-5F95A2920F29}" type="pres">
      <dgm:prSet presAssocID="{EDCA3E87-B4A9-46DE-90D0-751CDA4E14B9}" presName="parentText" presStyleLbl="node1" presStyleIdx="2" presStyleCnt="5">
        <dgm:presLayoutVars>
          <dgm:chMax val="0"/>
          <dgm:bulletEnabled val="1"/>
        </dgm:presLayoutVars>
      </dgm:prSet>
      <dgm:spPr/>
    </dgm:pt>
    <dgm:pt modelId="{D53BC856-F10E-4DAE-B7DC-41635718FE11}" type="pres">
      <dgm:prSet presAssocID="{151926AB-1C02-43E3-AB03-63396CD2BD76}" presName="spacer" presStyleCnt="0"/>
      <dgm:spPr/>
    </dgm:pt>
    <dgm:pt modelId="{9C25E6F6-2097-437E-BBA5-9E2BF715394E}" type="pres">
      <dgm:prSet presAssocID="{E339EE22-D639-479B-97D6-0BCE968472F3}" presName="parentText" presStyleLbl="node1" presStyleIdx="3" presStyleCnt="5">
        <dgm:presLayoutVars>
          <dgm:chMax val="0"/>
          <dgm:bulletEnabled val="1"/>
        </dgm:presLayoutVars>
      </dgm:prSet>
      <dgm:spPr/>
    </dgm:pt>
    <dgm:pt modelId="{C410F1F2-90EC-4C31-93BF-48A3FE1A55E4}" type="pres">
      <dgm:prSet presAssocID="{D259D58D-B1CA-4A9E-8CFB-D378B72C39E6}" presName="spacer" presStyleCnt="0"/>
      <dgm:spPr/>
    </dgm:pt>
    <dgm:pt modelId="{5FC69033-285E-43B3-99B4-26196B70D9F0}" type="pres">
      <dgm:prSet presAssocID="{EC5ECDC0-D88B-4172-9416-24BF9B05DCE3}" presName="parentText" presStyleLbl="node1" presStyleIdx="4" presStyleCnt="5">
        <dgm:presLayoutVars>
          <dgm:chMax val="0"/>
          <dgm:bulletEnabled val="1"/>
        </dgm:presLayoutVars>
      </dgm:prSet>
      <dgm:spPr/>
    </dgm:pt>
  </dgm:ptLst>
  <dgm:cxnLst>
    <dgm:cxn modelId="{8DCBC01E-2675-4241-A5B1-3B05073C68CF}" srcId="{3DB1E3D8-E0D0-41A8-8D92-9A3816318B6B}" destId="{E339EE22-D639-479B-97D6-0BCE968472F3}" srcOrd="3" destOrd="0" parTransId="{6894197F-41BB-462C-B32F-961B0D572CEA}" sibTransId="{D259D58D-B1CA-4A9E-8CFB-D378B72C39E6}"/>
    <dgm:cxn modelId="{D129E61F-20EE-44CA-BB2F-146600B1E6E5}" type="presOf" srcId="{60C5177B-D1C8-49AE-98F8-E0C581927A43}" destId="{5C02E86A-AEB5-4CFC-BCDB-61DD81009C1C}" srcOrd="0" destOrd="0" presId="urn:microsoft.com/office/officeart/2005/8/layout/vList2"/>
    <dgm:cxn modelId="{40156931-CF6D-4CCD-9EA6-A28D1FFB37BA}" type="presOf" srcId="{EDCA3E87-B4A9-46DE-90D0-751CDA4E14B9}" destId="{17FC5819-A3E3-4B82-A92D-5F95A2920F29}" srcOrd="0" destOrd="0" presId="urn:microsoft.com/office/officeart/2005/8/layout/vList2"/>
    <dgm:cxn modelId="{6F070A3D-B08B-4C28-BE89-1AEC1C9214DD}" type="presOf" srcId="{E339EE22-D639-479B-97D6-0BCE968472F3}" destId="{9C25E6F6-2097-437E-BBA5-9E2BF715394E}" srcOrd="0" destOrd="0" presId="urn:microsoft.com/office/officeart/2005/8/layout/vList2"/>
    <dgm:cxn modelId="{7D5D9963-1127-475D-887C-7D834FD13EFD}" type="presOf" srcId="{3DB1E3D8-E0D0-41A8-8D92-9A3816318B6B}" destId="{759A7BF7-3ECB-4A2E-A42D-7C93722385F5}" srcOrd="0" destOrd="0" presId="urn:microsoft.com/office/officeart/2005/8/layout/vList2"/>
    <dgm:cxn modelId="{58B6184E-AFCA-4EB4-B217-7B887A9A8B1A}" srcId="{3DB1E3D8-E0D0-41A8-8D92-9A3816318B6B}" destId="{EDCA3E87-B4A9-46DE-90D0-751CDA4E14B9}" srcOrd="2" destOrd="0" parTransId="{2EE12106-D47A-4229-9054-4F05C6E5EC6D}" sibTransId="{151926AB-1C02-43E3-AB03-63396CD2BD76}"/>
    <dgm:cxn modelId="{CD8FA680-2795-42FC-83DD-39615AC1E3E7}" type="presOf" srcId="{95CE8820-8BDA-4171-856A-9E3AB9827F78}" destId="{9D0FA2B2-95EA-472B-BADE-904F248EDBEA}" srcOrd="0" destOrd="0" presId="urn:microsoft.com/office/officeart/2005/8/layout/vList2"/>
    <dgm:cxn modelId="{19222A81-0819-453B-AA38-9F9D67A54AA6}" srcId="{3DB1E3D8-E0D0-41A8-8D92-9A3816318B6B}" destId="{60C5177B-D1C8-49AE-98F8-E0C581927A43}" srcOrd="1" destOrd="0" parTransId="{8937EF5F-4FEC-47B4-B717-5C08AA6FA884}" sibTransId="{A9D5D81C-81E7-4383-ABBD-143A70240C50}"/>
    <dgm:cxn modelId="{03890E8D-EBFE-4555-878C-756818E0F29F}" type="presOf" srcId="{EC5ECDC0-D88B-4172-9416-24BF9B05DCE3}" destId="{5FC69033-285E-43B3-99B4-26196B70D9F0}" srcOrd="0" destOrd="0" presId="urn:microsoft.com/office/officeart/2005/8/layout/vList2"/>
    <dgm:cxn modelId="{8FD52D8D-73C3-4D2B-8881-3C15E1B9CA0F}" srcId="{3DB1E3D8-E0D0-41A8-8D92-9A3816318B6B}" destId="{95CE8820-8BDA-4171-856A-9E3AB9827F78}" srcOrd="0" destOrd="0" parTransId="{BA24AD50-1633-4C08-9B61-FF6C06453091}" sibTransId="{4ED7E1EE-3C08-47CC-A3F1-6B2B88ACC8E6}"/>
    <dgm:cxn modelId="{ADBF26F1-CA74-4ED9-A86D-C1A61E1C417B}" srcId="{3DB1E3D8-E0D0-41A8-8D92-9A3816318B6B}" destId="{EC5ECDC0-D88B-4172-9416-24BF9B05DCE3}" srcOrd="4" destOrd="0" parTransId="{CC582B4B-1442-497A-B711-115626E27BF7}" sibTransId="{423E2386-DA14-4E93-A697-D54C170CE238}"/>
    <dgm:cxn modelId="{E5EE783F-AF8C-434A-A55E-8993F3FAD699}" type="presParOf" srcId="{759A7BF7-3ECB-4A2E-A42D-7C93722385F5}" destId="{9D0FA2B2-95EA-472B-BADE-904F248EDBEA}" srcOrd="0" destOrd="0" presId="urn:microsoft.com/office/officeart/2005/8/layout/vList2"/>
    <dgm:cxn modelId="{D4E71877-5721-4CC1-8253-6CE3D7570256}" type="presParOf" srcId="{759A7BF7-3ECB-4A2E-A42D-7C93722385F5}" destId="{CCA18BB1-8D39-4A22-B928-50B8E40DE92D}" srcOrd="1" destOrd="0" presId="urn:microsoft.com/office/officeart/2005/8/layout/vList2"/>
    <dgm:cxn modelId="{89D7C5A6-357E-442B-AAE7-CAF5E57312A6}" type="presParOf" srcId="{759A7BF7-3ECB-4A2E-A42D-7C93722385F5}" destId="{5C02E86A-AEB5-4CFC-BCDB-61DD81009C1C}" srcOrd="2" destOrd="0" presId="urn:microsoft.com/office/officeart/2005/8/layout/vList2"/>
    <dgm:cxn modelId="{311A2234-6E5D-49FA-86C9-C088A5F60559}" type="presParOf" srcId="{759A7BF7-3ECB-4A2E-A42D-7C93722385F5}" destId="{F7DB1093-3E4A-49CC-9F2A-E83CA62399EE}" srcOrd="3" destOrd="0" presId="urn:microsoft.com/office/officeart/2005/8/layout/vList2"/>
    <dgm:cxn modelId="{6E5B22D2-282C-44A5-827B-92ECE4AFB3D5}" type="presParOf" srcId="{759A7BF7-3ECB-4A2E-A42D-7C93722385F5}" destId="{17FC5819-A3E3-4B82-A92D-5F95A2920F29}" srcOrd="4" destOrd="0" presId="urn:microsoft.com/office/officeart/2005/8/layout/vList2"/>
    <dgm:cxn modelId="{4255A473-B8E1-45D4-8612-2D911CCA758D}" type="presParOf" srcId="{759A7BF7-3ECB-4A2E-A42D-7C93722385F5}" destId="{D53BC856-F10E-4DAE-B7DC-41635718FE11}" srcOrd="5" destOrd="0" presId="urn:microsoft.com/office/officeart/2005/8/layout/vList2"/>
    <dgm:cxn modelId="{D1356D62-01CB-4FD1-9F35-9C83915B447E}" type="presParOf" srcId="{759A7BF7-3ECB-4A2E-A42D-7C93722385F5}" destId="{9C25E6F6-2097-437E-BBA5-9E2BF715394E}" srcOrd="6" destOrd="0" presId="urn:microsoft.com/office/officeart/2005/8/layout/vList2"/>
    <dgm:cxn modelId="{D0E47E5F-4C73-4EF9-B3A0-C79FD1DF4CAD}" type="presParOf" srcId="{759A7BF7-3ECB-4A2E-A42D-7C93722385F5}" destId="{C410F1F2-90EC-4C31-93BF-48A3FE1A55E4}" srcOrd="7" destOrd="0" presId="urn:microsoft.com/office/officeart/2005/8/layout/vList2"/>
    <dgm:cxn modelId="{FA290671-8B80-418C-A7CE-7AC59C83E129}" type="presParOf" srcId="{759A7BF7-3ECB-4A2E-A42D-7C93722385F5}" destId="{5FC69033-285E-43B3-99B4-26196B70D9F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F9FA5-0B04-4FDB-88BC-7A9D297E657F}">
      <dsp:nvSpPr>
        <dsp:cNvPr id="0" name=""/>
        <dsp:cNvSpPr/>
      </dsp:nvSpPr>
      <dsp:spPr>
        <a:xfrm>
          <a:off x="0" y="200466"/>
          <a:ext cx="7812562" cy="112265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Perdamaian pada waktu Kepailitan dalam Bab II, Bagian keenam mulai Pasal 144 s/d Pasal 177 Undang2 37/2004</a:t>
          </a:r>
          <a:endParaRPr lang="en-US" sz="1300" kern="1200"/>
        </a:p>
      </dsp:txBody>
      <dsp:txXfrm>
        <a:off x="54804" y="255270"/>
        <a:ext cx="7702954" cy="1013050"/>
      </dsp:txXfrm>
    </dsp:sp>
    <dsp:sp modelId="{A069078E-48A4-4A5D-94CE-17C616CA6A39}">
      <dsp:nvSpPr>
        <dsp:cNvPr id="0" name=""/>
        <dsp:cNvSpPr/>
      </dsp:nvSpPr>
      <dsp:spPr>
        <a:xfrm>
          <a:off x="0" y="1360565"/>
          <a:ext cx="7812562" cy="1122658"/>
        </a:xfrm>
        <a:prstGeom prst="roundRect">
          <a:avLst/>
        </a:prstGeom>
        <a:solidFill>
          <a:schemeClr val="accent5">
            <a:hueOff val="-382650"/>
            <a:satOff val="74"/>
            <a:lumOff val="-17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Menurut ketentuan Pasal 144 dan 145, debitor pailit berhak untuk menawarkan suatu perdamaian kepada kreditor. Untuk itu rencana perdamaian harus diajukan paling lambat 8 hari sebelum rapat pencocokan piutang yang kemudian disediakan di kepaniteraan pengadilan agar dapat dilihat oleh semua orang.</a:t>
          </a:r>
          <a:endParaRPr lang="en-US" sz="1300" kern="1200"/>
        </a:p>
      </dsp:txBody>
      <dsp:txXfrm>
        <a:off x="54804" y="1415369"/>
        <a:ext cx="7702954" cy="1013050"/>
      </dsp:txXfrm>
    </dsp:sp>
    <dsp:sp modelId="{6CAA4700-D524-43F6-BCA7-04985189B000}">
      <dsp:nvSpPr>
        <dsp:cNvPr id="0" name=""/>
        <dsp:cNvSpPr/>
      </dsp:nvSpPr>
      <dsp:spPr>
        <a:xfrm>
          <a:off x="0" y="2520663"/>
          <a:ext cx="7812562" cy="1122658"/>
        </a:xfrm>
        <a:prstGeom prst="roundRect">
          <a:avLst/>
        </a:prstGeom>
        <a:solidFill>
          <a:schemeClr val="accent5">
            <a:hueOff val="-765299"/>
            <a:satOff val="147"/>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Suatu perdamaian adalah kesepakatan antara Debitor dan (para) Kreditor untuk menyelesaikan hubungan utang-piutang di antara mereka secara damai.</a:t>
          </a:r>
          <a:endParaRPr lang="en-US" sz="1300" kern="1200"/>
        </a:p>
      </dsp:txBody>
      <dsp:txXfrm>
        <a:off x="54804" y="2575467"/>
        <a:ext cx="7702954" cy="1013050"/>
      </dsp:txXfrm>
    </dsp:sp>
    <dsp:sp modelId="{85336743-FC42-46FA-886F-EA1341A935C4}">
      <dsp:nvSpPr>
        <dsp:cNvPr id="0" name=""/>
        <dsp:cNvSpPr/>
      </dsp:nvSpPr>
      <dsp:spPr>
        <a:xfrm>
          <a:off x="0" y="3680762"/>
          <a:ext cx="7812562" cy="1122658"/>
        </a:xfrm>
        <a:prstGeom prst="roundRect">
          <a:avLst/>
        </a:prstGeom>
        <a:solidFill>
          <a:schemeClr val="accent5">
            <a:hueOff val="-1147949"/>
            <a:satOff val="221"/>
            <a:lumOff val="-51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Dalam hubungan utang-piutang di luar kepailitan, perdamaian dalam penyelesaiaan utang Debitor hanya dapat dicapai jika Kreditor menyetujui syarat dan ketentuan perjanjian perdamaian. Kreditor tidak dapat dipaksa atau diwajibkan menyetujui perdamaian jika ia tidak menyetujui syarat-syaratnya. Sedangkan dalam rangka kepailitan, Undang2 No. 37/2004 memberikan hak kepada Debitor yang sudah dinyatakan pailit (selanjutnya disebut "Debitor Pailit") untuk menawarkan perdamaian.</a:t>
          </a:r>
          <a:endParaRPr lang="en-US" sz="1300" kern="1200"/>
        </a:p>
      </dsp:txBody>
      <dsp:txXfrm>
        <a:off x="54804" y="3735566"/>
        <a:ext cx="7702954" cy="1013050"/>
      </dsp:txXfrm>
    </dsp:sp>
    <dsp:sp modelId="{7B2B309E-3C75-4014-B873-70AF381E1E7E}">
      <dsp:nvSpPr>
        <dsp:cNvPr id="0" name=""/>
        <dsp:cNvSpPr/>
      </dsp:nvSpPr>
      <dsp:spPr>
        <a:xfrm>
          <a:off x="0" y="4840860"/>
          <a:ext cx="7812562" cy="1122658"/>
        </a:xfrm>
        <a:prstGeom prst="roundRect">
          <a:avLst/>
        </a:prstGeom>
        <a:solidFill>
          <a:schemeClr val="accent5">
            <a:hueOff val="-1530599"/>
            <a:satOff val="295"/>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Pasal 151 dan Pasal 162 Undang2 37/2004 memungkinkan agar perdamaian yang diajukan Debitor Pailit yang memenuhi syarat dan ketentuan Undang2 37/2004, mengikat Kreditor yang tidak didahulukan dan yang tidak menyetujui perdamaian tersebut.  </a:t>
          </a:r>
          <a:endParaRPr lang="en-US" sz="1300" kern="1200"/>
        </a:p>
      </dsp:txBody>
      <dsp:txXfrm>
        <a:off x="54804" y="4895664"/>
        <a:ext cx="7702954" cy="101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C9A6-A9C4-4A93-B988-FF59F8396219}">
      <dsp:nvSpPr>
        <dsp:cNvPr id="0" name=""/>
        <dsp:cNvSpPr/>
      </dsp:nvSpPr>
      <dsp:spPr>
        <a:xfrm>
          <a:off x="0" y="276937"/>
          <a:ext cx="6831118" cy="7150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D" sz="1800" kern="1200"/>
            <a:t>Undang2 37/2004 tidak mengatur mengenai isi perdamaian.</a:t>
          </a:r>
          <a:endParaRPr lang="en-US" sz="1800" kern="1200"/>
        </a:p>
      </dsp:txBody>
      <dsp:txXfrm>
        <a:off x="34906" y="311843"/>
        <a:ext cx="6761306" cy="645240"/>
      </dsp:txXfrm>
    </dsp:sp>
    <dsp:sp modelId="{360E222C-D89B-48BE-BC2D-760E39919615}">
      <dsp:nvSpPr>
        <dsp:cNvPr id="0" name=""/>
        <dsp:cNvSpPr/>
      </dsp:nvSpPr>
      <dsp:spPr>
        <a:xfrm>
          <a:off x="0" y="1043830"/>
          <a:ext cx="6831118" cy="715052"/>
        </a:xfrm>
        <a:prstGeom prst="roundRect">
          <a:avLst/>
        </a:prstGeom>
        <a:solidFill>
          <a:schemeClr val="accent2">
            <a:hueOff val="20114874"/>
            <a:satOff val="-295"/>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D" sz="1800" kern="1200"/>
            <a:t>Pada waktu membicarakan perdamaian hendaknya Debitor dan Kreditor memperhatikan hal-hal sebagai berikut:</a:t>
          </a:r>
          <a:endParaRPr lang="en-US" sz="1800" kern="1200"/>
        </a:p>
      </dsp:txBody>
      <dsp:txXfrm>
        <a:off x="34906" y="1078736"/>
        <a:ext cx="6761306" cy="645240"/>
      </dsp:txXfrm>
    </dsp:sp>
    <dsp:sp modelId="{DAAAD893-05F6-48D7-A02B-40C69D965296}">
      <dsp:nvSpPr>
        <dsp:cNvPr id="0" name=""/>
        <dsp:cNvSpPr/>
      </dsp:nvSpPr>
      <dsp:spPr>
        <a:xfrm>
          <a:off x="0" y="1758883"/>
          <a:ext cx="6831118" cy="402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88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ID" sz="1400" kern="1200"/>
            <a:t>1. Perlu diperhatikan besarnya harta pailit.Kreditor tidak boleh menerima kurang dari nilai harta pailit. Jika jumlah yang diusulkan Debitor dalam perdamaian kurang dari nilai harta pailit, maka Kreditor akan menerima sejumlah uang yang kurang dari harta pailit, dan harta pailit Debitor lebih besar dari jumlah yang disetujui dalam Rapat perdamaian untuk dibayarkan kepada Kreditor, maka Pengadilan Niaga tidak dapat mensahkan perdamaian dan wajib menolaknya [ Pasal 159 ayat (2) huruf a Undang2 37/2004].</a:t>
          </a:r>
          <a:endParaRPr lang="en-US" sz="1400" kern="1200"/>
        </a:p>
        <a:p>
          <a:pPr marL="114300" lvl="1" indent="-114300" algn="l" defTabSz="622300">
            <a:lnSpc>
              <a:spcPct val="90000"/>
            </a:lnSpc>
            <a:spcBef>
              <a:spcPct val="0"/>
            </a:spcBef>
            <a:spcAft>
              <a:spcPct val="20000"/>
            </a:spcAft>
            <a:buChar char="•"/>
          </a:pPr>
          <a:r>
            <a:rPr lang="en-ID" sz="1400" kern="1200" dirty="0"/>
            <a:t>2. Jika </a:t>
          </a:r>
          <a:r>
            <a:rPr lang="en-ID" sz="1400" kern="1200" dirty="0" err="1"/>
            <a:t>masih</a:t>
          </a:r>
          <a:r>
            <a:rPr lang="en-ID" sz="1400" kern="1200" dirty="0"/>
            <a:t> </a:t>
          </a:r>
          <a:r>
            <a:rPr lang="en-ID" sz="1400" kern="1200" dirty="0" err="1"/>
            <a:t>mungkin</a:t>
          </a:r>
          <a:r>
            <a:rPr lang="en-ID" sz="1400" kern="1200" dirty="0"/>
            <a:t>, </a:t>
          </a:r>
          <a:r>
            <a:rPr lang="en-ID" sz="1400" kern="1200" dirty="0" err="1"/>
            <a:t>sebelum</a:t>
          </a:r>
          <a:r>
            <a:rPr lang="en-ID" sz="1400" kern="1200" dirty="0"/>
            <a:t> </a:t>
          </a:r>
          <a:r>
            <a:rPr lang="en-ID" sz="1400" kern="1200" dirty="0" err="1"/>
            <a:t>Debitor</a:t>
          </a:r>
          <a:r>
            <a:rPr lang="en-ID" sz="1400" kern="1200" dirty="0"/>
            <a:t> </a:t>
          </a:r>
          <a:r>
            <a:rPr lang="en-ID" sz="1400" kern="1200" dirty="0" err="1"/>
            <a:t>dinyatakan</a:t>
          </a:r>
          <a:r>
            <a:rPr lang="en-ID" sz="1400" kern="1200" dirty="0"/>
            <a:t> </a:t>
          </a:r>
          <a:r>
            <a:rPr lang="en-ID" sz="1400" kern="1200" dirty="0" err="1"/>
            <a:t>pailit</a:t>
          </a:r>
          <a:r>
            <a:rPr lang="en-ID" sz="1400" kern="1200" dirty="0"/>
            <a:t>, </a:t>
          </a:r>
          <a:r>
            <a:rPr lang="en-ID" sz="1400" kern="1200" dirty="0" err="1"/>
            <a:t>dilakukan</a:t>
          </a:r>
          <a:r>
            <a:rPr lang="en-ID" sz="1400" kern="1200" dirty="0"/>
            <a:t> </a:t>
          </a:r>
          <a:r>
            <a:rPr lang="en-ID" sz="1400" kern="1200" dirty="0" err="1"/>
            <a:t>restrukturisasi</a:t>
          </a:r>
          <a:r>
            <a:rPr lang="en-ID" sz="1400" kern="1200" dirty="0"/>
            <a:t> utang </a:t>
          </a:r>
          <a:r>
            <a:rPr lang="en-ID" sz="1400" kern="1200" dirty="0" err="1"/>
            <a:t>Debitor</a:t>
          </a:r>
          <a:r>
            <a:rPr lang="en-ID" sz="1400" kern="1200" dirty="0"/>
            <a:t>, agar </a:t>
          </a:r>
          <a:r>
            <a:rPr lang="en-ID" sz="1400" kern="1200" dirty="0" err="1"/>
            <a:t>Kreditor</a:t>
          </a:r>
          <a:r>
            <a:rPr lang="en-ID" sz="1400" kern="1200" dirty="0"/>
            <a:t> </a:t>
          </a:r>
          <a:r>
            <a:rPr lang="en-ID" sz="1400" kern="1200" dirty="0" err="1"/>
            <a:t>dapat</a:t>
          </a:r>
          <a:r>
            <a:rPr lang="en-ID" sz="1400" kern="1200" dirty="0"/>
            <a:t> </a:t>
          </a:r>
          <a:r>
            <a:rPr lang="en-ID" sz="1400" kern="1200" dirty="0" err="1"/>
            <a:t>menerima</a:t>
          </a:r>
          <a:r>
            <a:rPr lang="en-ID" sz="1400" kern="1200" dirty="0"/>
            <a:t> </a:t>
          </a:r>
          <a:r>
            <a:rPr lang="en-ID" sz="1400" kern="1200" dirty="0" err="1"/>
            <a:t>pembayaran</a:t>
          </a:r>
          <a:r>
            <a:rPr lang="en-ID" sz="1400" kern="1200" dirty="0"/>
            <a:t> </a:t>
          </a:r>
          <a:r>
            <a:rPr lang="en-ID" sz="1400" kern="1200" dirty="0" err="1"/>
            <a:t>tagihan</a:t>
          </a:r>
          <a:r>
            <a:rPr lang="en-ID" sz="1400" kern="1200" dirty="0"/>
            <a:t> yang </a:t>
          </a:r>
          <a:r>
            <a:rPr lang="en-ID" sz="1400" kern="1200" dirty="0" err="1"/>
            <a:t>lebih</a:t>
          </a:r>
          <a:r>
            <a:rPr lang="en-ID" sz="1400" kern="1200" dirty="0"/>
            <a:t> </a:t>
          </a:r>
          <a:r>
            <a:rPr lang="en-ID" sz="1400" kern="1200" dirty="0" err="1"/>
            <a:t>besar</a:t>
          </a:r>
          <a:r>
            <a:rPr lang="en-ID" sz="1400" kern="1200" dirty="0"/>
            <a:t> </a:t>
          </a:r>
          <a:r>
            <a:rPr lang="en-ID" sz="1400" kern="1200" dirty="0" err="1"/>
            <a:t>daripada</a:t>
          </a:r>
          <a:r>
            <a:rPr lang="en-ID" sz="1400" kern="1200" dirty="0"/>
            <a:t> </a:t>
          </a:r>
          <a:r>
            <a:rPr lang="en-ID" sz="1400" kern="1200" dirty="0" err="1"/>
            <a:t>jika</a:t>
          </a:r>
          <a:r>
            <a:rPr lang="en-ID" sz="1400" kern="1200" dirty="0"/>
            <a:t> </a:t>
          </a:r>
          <a:r>
            <a:rPr lang="en-ID" sz="1400" kern="1200" dirty="0" err="1"/>
            <a:t>Debitor</a:t>
          </a:r>
          <a:r>
            <a:rPr lang="en-ID" sz="1400" kern="1200" dirty="0"/>
            <a:t> </a:t>
          </a:r>
          <a:r>
            <a:rPr lang="en-ID" sz="1400" kern="1200" dirty="0" err="1"/>
            <a:t>dinyatakan</a:t>
          </a:r>
          <a:r>
            <a:rPr lang="en-ID" sz="1400" kern="1200" dirty="0"/>
            <a:t> </a:t>
          </a:r>
          <a:r>
            <a:rPr lang="en-ID" sz="1400" kern="1200" dirty="0" err="1"/>
            <a:t>pailit</a:t>
          </a:r>
          <a:r>
            <a:rPr lang="en-ID" sz="1400" kern="1200" dirty="0"/>
            <a:t>. </a:t>
          </a:r>
          <a:r>
            <a:rPr lang="en-ID" sz="1400" kern="1200" dirty="0" err="1"/>
            <a:t>Restrukturisasi</a:t>
          </a:r>
          <a:r>
            <a:rPr lang="en-ID" sz="1400" kern="1200" dirty="0"/>
            <a:t> utang </a:t>
          </a:r>
          <a:r>
            <a:rPr lang="en-ID" sz="1400" kern="1200" dirty="0" err="1"/>
            <a:t>dapat</a:t>
          </a:r>
          <a:r>
            <a:rPr lang="en-ID" sz="1400" kern="1200" dirty="0"/>
            <a:t> </a:t>
          </a:r>
          <a:r>
            <a:rPr lang="en-ID" sz="1400" kern="1200" dirty="0" err="1"/>
            <a:t>dilakukan</a:t>
          </a:r>
          <a:r>
            <a:rPr lang="en-ID" sz="1400" kern="1200" dirty="0"/>
            <a:t> </a:t>
          </a:r>
          <a:r>
            <a:rPr lang="en-ID" sz="1400" kern="1200" dirty="0" err="1"/>
            <a:t>antara</a:t>
          </a:r>
          <a:r>
            <a:rPr lang="en-ID" sz="1400" kern="1200" dirty="0"/>
            <a:t> lain, </a:t>
          </a:r>
          <a:r>
            <a:rPr lang="en-ID" sz="1400" kern="1200" dirty="0" err="1"/>
            <a:t>dengan</a:t>
          </a:r>
          <a:r>
            <a:rPr lang="en-ID" sz="1400" kern="1200" dirty="0"/>
            <a:t> </a:t>
          </a:r>
          <a:r>
            <a:rPr lang="en-ID" sz="1400" kern="1200" dirty="0" err="1"/>
            <a:t>cara</a:t>
          </a:r>
          <a:r>
            <a:rPr lang="en-ID" sz="1400" kern="1200" dirty="0"/>
            <a:t>:</a:t>
          </a:r>
          <a:endParaRPr lang="en-US" sz="1400" kern="1200" dirty="0"/>
        </a:p>
        <a:p>
          <a:pPr marL="114300" lvl="1" indent="-114300" algn="l" defTabSz="622300">
            <a:lnSpc>
              <a:spcPct val="90000"/>
            </a:lnSpc>
            <a:spcBef>
              <a:spcPct val="0"/>
            </a:spcBef>
            <a:spcAft>
              <a:spcPct val="20000"/>
            </a:spcAft>
            <a:buFontTx/>
            <a:buNone/>
          </a:pPr>
          <a:r>
            <a:rPr lang="en-ID" sz="1400" kern="1200" dirty="0"/>
            <a:t>a. </a:t>
          </a:r>
          <a:r>
            <a:rPr lang="en-ID" sz="1400" kern="1200" dirty="0" err="1"/>
            <a:t>menjadwalkan</a:t>
          </a:r>
          <a:r>
            <a:rPr lang="en-ID" sz="1400" kern="1200" dirty="0"/>
            <a:t> </a:t>
          </a:r>
          <a:r>
            <a:rPr lang="en-ID" sz="1400" kern="1200" dirty="0" err="1"/>
            <a:t>kembali</a:t>
          </a:r>
          <a:r>
            <a:rPr lang="en-ID" sz="1400" kern="1200" dirty="0"/>
            <a:t> </a:t>
          </a:r>
          <a:r>
            <a:rPr lang="en-ID" sz="1400" kern="1200" dirty="0" err="1"/>
            <a:t>tanggal</a:t>
          </a:r>
          <a:r>
            <a:rPr lang="en-ID" sz="1400" kern="1200" dirty="0"/>
            <a:t> </a:t>
          </a:r>
          <a:r>
            <a:rPr lang="en-ID" sz="1400" kern="1200" dirty="0" err="1"/>
            <a:t>pembayaran</a:t>
          </a:r>
          <a:r>
            <a:rPr lang="en-ID" sz="1400" kern="1200" dirty="0"/>
            <a:t> </a:t>
          </a:r>
          <a:r>
            <a:rPr lang="en-ID" sz="1400" kern="1200" dirty="0" err="1"/>
            <a:t>kewajiban</a:t>
          </a:r>
          <a:r>
            <a:rPr lang="en-ID" sz="1400" kern="1200" dirty="0"/>
            <a:t> </a:t>
          </a:r>
          <a:r>
            <a:rPr lang="en-ID" sz="1400" kern="1200" dirty="0" err="1"/>
            <a:t>Debitor</a:t>
          </a:r>
          <a:r>
            <a:rPr lang="en-ID" sz="1400" kern="1200" dirty="0"/>
            <a:t> (rescheduling);</a:t>
          </a:r>
          <a:endParaRPr lang="en-US" sz="1400" kern="1200" dirty="0"/>
        </a:p>
        <a:p>
          <a:pPr marL="114300" lvl="1" indent="-114300" algn="l" defTabSz="622300">
            <a:lnSpc>
              <a:spcPct val="90000"/>
            </a:lnSpc>
            <a:spcBef>
              <a:spcPct val="0"/>
            </a:spcBef>
            <a:spcAft>
              <a:spcPct val="20000"/>
            </a:spcAft>
            <a:buFontTx/>
            <a:buNone/>
          </a:pPr>
          <a:r>
            <a:rPr lang="en-ID" sz="1400" kern="1200" dirty="0"/>
            <a:t>b. </a:t>
          </a:r>
          <a:r>
            <a:rPr lang="en-ID" sz="1400" kern="1200" dirty="0" err="1"/>
            <a:t>menurunkan</a:t>
          </a:r>
          <a:r>
            <a:rPr lang="en-ID" sz="1400" kern="1200" dirty="0"/>
            <a:t> </a:t>
          </a:r>
          <a:r>
            <a:rPr lang="en-ID" sz="1400" kern="1200" dirty="0" err="1"/>
            <a:t>suku</a:t>
          </a:r>
          <a:r>
            <a:rPr lang="en-ID" sz="1400" kern="1200" dirty="0"/>
            <a:t> </a:t>
          </a:r>
          <a:r>
            <a:rPr lang="en-ID" sz="1400" kern="1200" dirty="0" err="1"/>
            <a:t>bunga</a:t>
          </a:r>
          <a:r>
            <a:rPr lang="en-ID" sz="1400" kern="1200" dirty="0"/>
            <a:t>, </a:t>
          </a:r>
          <a:r>
            <a:rPr lang="en-ID" sz="1400" kern="1200" dirty="0" err="1"/>
            <a:t>denda</a:t>
          </a:r>
          <a:r>
            <a:rPr lang="en-ID" sz="1400" kern="1200" dirty="0"/>
            <a:t>, </a:t>
          </a:r>
          <a:r>
            <a:rPr lang="en-ID" sz="1400" kern="1200" dirty="0" err="1"/>
            <a:t>ganti</a:t>
          </a:r>
          <a:r>
            <a:rPr lang="en-ID" sz="1400" kern="1200" dirty="0"/>
            <a:t> </a:t>
          </a:r>
          <a:r>
            <a:rPr lang="en-ID" sz="1400" kern="1200" dirty="0" err="1"/>
            <a:t>rugi</a:t>
          </a:r>
          <a:r>
            <a:rPr lang="en-ID" sz="1400" kern="1200" dirty="0"/>
            <a:t>, dan </a:t>
          </a:r>
          <a:r>
            <a:rPr lang="en-ID" sz="1400" kern="1200" dirty="0" err="1"/>
            <a:t>biaya-biaya</a:t>
          </a:r>
          <a:r>
            <a:rPr lang="en-ID" sz="1400" kern="1200" dirty="0"/>
            <a:t> </a:t>
          </a:r>
          <a:r>
            <a:rPr lang="en-ID" sz="1400" kern="1200" dirty="0" err="1"/>
            <a:t>lainnya</a:t>
          </a:r>
          <a:r>
            <a:rPr lang="en-ID" sz="1400" kern="1200" dirty="0"/>
            <a:t>;</a:t>
          </a:r>
          <a:endParaRPr lang="en-US" sz="1400" kern="1200" dirty="0"/>
        </a:p>
        <a:p>
          <a:pPr marL="114300" lvl="1" indent="-114300" algn="l" defTabSz="622300">
            <a:lnSpc>
              <a:spcPct val="90000"/>
            </a:lnSpc>
            <a:spcBef>
              <a:spcPct val="0"/>
            </a:spcBef>
            <a:spcAft>
              <a:spcPct val="20000"/>
            </a:spcAft>
            <a:buFontTx/>
            <a:buNone/>
          </a:pPr>
          <a:r>
            <a:rPr lang="en-ID" sz="1400" kern="1200" dirty="0"/>
            <a:t>c. </a:t>
          </a:r>
          <a:r>
            <a:rPr lang="en-ID" sz="1400" kern="1200" dirty="0" err="1"/>
            <a:t>pengurangan</a:t>
          </a:r>
          <a:r>
            <a:rPr lang="en-ID" sz="1400" kern="1200" dirty="0"/>
            <a:t> utang </a:t>
          </a:r>
          <a:r>
            <a:rPr lang="en-ID" sz="1400" kern="1200" dirty="0" err="1"/>
            <a:t>pokok</a:t>
          </a:r>
          <a:r>
            <a:rPr lang="en-ID" sz="1400" kern="1200" dirty="0"/>
            <a:t>; dan/</a:t>
          </a:r>
          <a:r>
            <a:rPr lang="en-ID" sz="1400" kern="1200" dirty="0" err="1"/>
            <a:t>atau</a:t>
          </a:r>
          <a:endParaRPr lang="en-US" sz="1400" kern="1200" dirty="0"/>
        </a:p>
        <a:p>
          <a:pPr marL="114300" lvl="1" indent="-114300" algn="l" defTabSz="622300">
            <a:lnSpc>
              <a:spcPct val="90000"/>
            </a:lnSpc>
            <a:spcBef>
              <a:spcPct val="0"/>
            </a:spcBef>
            <a:spcAft>
              <a:spcPct val="20000"/>
            </a:spcAft>
            <a:buFontTx/>
            <a:buNone/>
          </a:pPr>
          <a:r>
            <a:rPr lang="en-ID" sz="1400" kern="1200" dirty="0"/>
            <a:t>d. </a:t>
          </a:r>
          <a:r>
            <a:rPr lang="en-ID" sz="1400" kern="1200" dirty="0" err="1"/>
            <a:t>tagihan</a:t>
          </a:r>
          <a:r>
            <a:rPr lang="en-ID" sz="1400" kern="1200" dirty="0"/>
            <a:t> </a:t>
          </a:r>
          <a:r>
            <a:rPr lang="en-ID" sz="1400" kern="1200" dirty="0" err="1"/>
            <a:t>Kreditor</a:t>
          </a:r>
          <a:r>
            <a:rPr lang="en-ID" sz="1400" kern="1200" dirty="0"/>
            <a:t> </a:t>
          </a:r>
          <a:r>
            <a:rPr lang="en-ID" sz="1400" kern="1200" dirty="0" err="1"/>
            <a:t>dijadikan</a:t>
          </a:r>
          <a:r>
            <a:rPr lang="en-ID" sz="1400" kern="1200" dirty="0"/>
            <a:t> (</a:t>
          </a:r>
          <a:r>
            <a:rPr lang="en-ID" sz="1400" kern="1200" dirty="0" err="1"/>
            <a:t>dikonversi</a:t>
          </a:r>
          <a:r>
            <a:rPr lang="en-ID" sz="1400" kern="1200" dirty="0"/>
            <a:t>) modal </a:t>
          </a:r>
          <a:r>
            <a:rPr lang="en-ID" sz="1400" kern="1200" dirty="0" err="1"/>
            <a:t>dalam</a:t>
          </a:r>
          <a:r>
            <a:rPr lang="en-ID" sz="1400" kern="1200" dirty="0"/>
            <a:t> </a:t>
          </a:r>
          <a:r>
            <a:rPr lang="en-ID" sz="1400" kern="1200" dirty="0" err="1"/>
            <a:t>usaha</a:t>
          </a:r>
          <a:r>
            <a:rPr lang="en-ID" sz="1400" kern="1200" dirty="0"/>
            <a:t> </a:t>
          </a:r>
          <a:r>
            <a:rPr lang="en-ID" sz="1400" kern="1200" dirty="0" err="1"/>
            <a:t>Debitor</a:t>
          </a:r>
          <a:r>
            <a:rPr lang="en-ID" sz="1400" kern="1200" dirty="0"/>
            <a:t>.</a:t>
          </a:r>
          <a:endParaRPr lang="en-US" sz="1400" kern="1200" dirty="0"/>
        </a:p>
        <a:p>
          <a:pPr marL="114300" lvl="1" indent="-114300" algn="l" defTabSz="622300">
            <a:lnSpc>
              <a:spcPct val="90000"/>
            </a:lnSpc>
            <a:spcBef>
              <a:spcPct val="0"/>
            </a:spcBef>
            <a:spcAft>
              <a:spcPct val="20000"/>
            </a:spcAft>
            <a:buChar char="•"/>
          </a:pPr>
          <a:r>
            <a:rPr lang="en-ID" sz="1400" kern="1200" dirty="0"/>
            <a:t>3. Jika </a:t>
          </a:r>
          <a:r>
            <a:rPr lang="en-ID" sz="1400" kern="1200" dirty="0" err="1"/>
            <a:t>prospek</a:t>
          </a:r>
          <a:r>
            <a:rPr lang="en-ID" sz="1400" kern="1200" dirty="0"/>
            <a:t> </a:t>
          </a:r>
          <a:r>
            <a:rPr lang="en-ID" sz="1400" kern="1200" dirty="0" err="1"/>
            <a:t>usaha</a:t>
          </a:r>
          <a:r>
            <a:rPr lang="en-ID" sz="1400" kern="1200" dirty="0"/>
            <a:t> </a:t>
          </a:r>
          <a:r>
            <a:rPr lang="en-ID" sz="1400" kern="1200" dirty="0" err="1"/>
            <a:t>Debitor</a:t>
          </a:r>
          <a:r>
            <a:rPr lang="en-ID" sz="1400" kern="1200" dirty="0"/>
            <a:t> </a:t>
          </a:r>
          <a:r>
            <a:rPr lang="en-ID" sz="1400" kern="1200" dirty="0" err="1"/>
            <a:t>masih</a:t>
          </a:r>
          <a:r>
            <a:rPr lang="en-ID" sz="1400" kern="1200" dirty="0"/>
            <a:t> </a:t>
          </a:r>
          <a:r>
            <a:rPr lang="en-ID" sz="1400" kern="1200" dirty="0" err="1"/>
            <a:t>baik</a:t>
          </a:r>
          <a:r>
            <a:rPr lang="en-ID" sz="1400" kern="1200" dirty="0"/>
            <a:t>, </a:t>
          </a:r>
          <a:r>
            <a:rPr lang="en-ID" sz="1400" kern="1200" dirty="0" err="1"/>
            <a:t>maka</a:t>
          </a:r>
          <a:r>
            <a:rPr lang="en-ID" sz="1400" kern="1200" dirty="0"/>
            <a:t> </a:t>
          </a:r>
          <a:r>
            <a:rPr lang="en-ID" sz="1400" kern="1200" dirty="0" err="1"/>
            <a:t>kepada</a:t>
          </a:r>
          <a:r>
            <a:rPr lang="en-ID" sz="1400" kern="1200" dirty="0"/>
            <a:t> </a:t>
          </a:r>
          <a:r>
            <a:rPr lang="en-ID" sz="1400" kern="1200" dirty="0" err="1"/>
            <a:t>Debitor</a:t>
          </a:r>
          <a:r>
            <a:rPr lang="en-ID" sz="1400" kern="1200" dirty="0"/>
            <a:t> </a:t>
          </a:r>
          <a:r>
            <a:rPr lang="en-ID" sz="1400" kern="1200" dirty="0" err="1"/>
            <a:t>dapat</a:t>
          </a:r>
          <a:r>
            <a:rPr lang="en-ID" sz="1400" kern="1200" dirty="0"/>
            <a:t> </a:t>
          </a:r>
          <a:r>
            <a:rPr lang="en-ID" sz="1400" kern="1200" dirty="0" err="1"/>
            <a:t>diberikan</a:t>
          </a:r>
          <a:r>
            <a:rPr lang="en-ID" sz="1400" kern="1200" dirty="0"/>
            <a:t> </a:t>
          </a:r>
          <a:r>
            <a:rPr lang="en-ID" sz="1400" kern="1200" dirty="0" err="1"/>
            <a:t>waktu</a:t>
          </a:r>
          <a:r>
            <a:rPr lang="en-ID" sz="1400" kern="1200" dirty="0"/>
            <a:t> </a:t>
          </a:r>
          <a:r>
            <a:rPr lang="en-ID" sz="1400" kern="1200" dirty="0" err="1"/>
            <a:t>untuk</a:t>
          </a:r>
          <a:r>
            <a:rPr lang="en-ID" sz="1400" kern="1200" dirty="0"/>
            <a:t> </a:t>
          </a:r>
          <a:r>
            <a:rPr lang="en-ID" sz="1400" kern="1200" dirty="0" err="1"/>
            <a:t>meneruskan</a:t>
          </a:r>
          <a:r>
            <a:rPr lang="en-ID" sz="1400" kern="1200" dirty="0"/>
            <a:t> </a:t>
          </a:r>
          <a:r>
            <a:rPr lang="en-ID" sz="1400" kern="1200" dirty="0" err="1"/>
            <a:t>usahanya</a:t>
          </a:r>
          <a:r>
            <a:rPr lang="en-ID" sz="1400" kern="1200" dirty="0"/>
            <a:t> agar </a:t>
          </a:r>
          <a:r>
            <a:rPr lang="en-ID" sz="1400" kern="1200" dirty="0" err="1"/>
            <a:t>Debitor</a:t>
          </a:r>
          <a:r>
            <a:rPr lang="en-ID" sz="1400" kern="1200" dirty="0"/>
            <a:t> </a:t>
          </a:r>
          <a:r>
            <a:rPr lang="en-ID" sz="1400" kern="1200" dirty="0" err="1"/>
            <a:t>dapat</a:t>
          </a:r>
          <a:r>
            <a:rPr lang="en-ID" sz="1400" kern="1200" dirty="0"/>
            <a:t> </a:t>
          </a:r>
          <a:r>
            <a:rPr lang="en-ID" sz="1400" kern="1200" dirty="0" err="1"/>
            <a:t>membayar</a:t>
          </a:r>
          <a:r>
            <a:rPr lang="en-ID" sz="1400" kern="1200" dirty="0"/>
            <a:t> </a:t>
          </a:r>
          <a:r>
            <a:rPr lang="en-ID" sz="1400" kern="1200" dirty="0" err="1"/>
            <a:t>utangnya</a:t>
          </a:r>
          <a:r>
            <a:rPr lang="en-ID" sz="1400" kern="1200" dirty="0"/>
            <a:t>.</a:t>
          </a:r>
          <a:endParaRPr lang="en-US" sz="1400" kern="1200" dirty="0"/>
        </a:p>
      </dsp:txBody>
      <dsp:txXfrm>
        <a:off x="0" y="1758883"/>
        <a:ext cx="6831118" cy="402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BFB8D-6230-4060-B5CD-D59F4BAE98A4}">
      <dsp:nvSpPr>
        <dsp:cNvPr id="0" name=""/>
        <dsp:cNvSpPr/>
      </dsp:nvSpPr>
      <dsp:spPr>
        <a:xfrm>
          <a:off x="0" y="274448"/>
          <a:ext cx="6831118" cy="17966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D" sz="2100" kern="1200"/>
            <a:t>Kreditor yang berhak mengeluarkan suara dalam Rapat Kreditor yang membicarakan dan memutus perdamaian dalam Kepailitan hanyalah Kreditor Konkuren.</a:t>
          </a:r>
          <a:endParaRPr lang="en-US" sz="2100" kern="1200"/>
        </a:p>
      </dsp:txBody>
      <dsp:txXfrm>
        <a:off x="87707" y="362155"/>
        <a:ext cx="6655704" cy="1621267"/>
      </dsp:txXfrm>
    </dsp:sp>
    <dsp:sp modelId="{A0CF9EA7-62C1-4F72-9CCE-F153B3E1BF3F}">
      <dsp:nvSpPr>
        <dsp:cNvPr id="0" name=""/>
        <dsp:cNvSpPr/>
      </dsp:nvSpPr>
      <dsp:spPr>
        <a:xfrm>
          <a:off x="0" y="2131609"/>
          <a:ext cx="6831118" cy="1796681"/>
        </a:xfrm>
        <a:prstGeom prst="roundRect">
          <a:avLst/>
        </a:prstGeom>
        <a:solidFill>
          <a:schemeClr val="accent2">
            <a:hueOff val="10057437"/>
            <a:satOff val="-147"/>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D" sz="2100" kern="1200"/>
            <a:t>Kreditor yang dijamin dan yang diistimewakan tidak berhak mengeluarkan suara dalam Rapat Kreditor yang membicarakan perdamaian, kecuali jika mereka telah melepaskan haknya untuk didahulukan sebelum diadakan pemungutan suara.</a:t>
          </a:r>
          <a:endParaRPr lang="en-US" sz="2100" kern="1200"/>
        </a:p>
      </dsp:txBody>
      <dsp:txXfrm>
        <a:off x="87707" y="2219316"/>
        <a:ext cx="6655704" cy="1621267"/>
      </dsp:txXfrm>
    </dsp:sp>
    <dsp:sp modelId="{74D18889-F44D-4A62-8136-F7173173F99D}">
      <dsp:nvSpPr>
        <dsp:cNvPr id="0" name=""/>
        <dsp:cNvSpPr/>
      </dsp:nvSpPr>
      <dsp:spPr>
        <a:xfrm>
          <a:off x="0" y="3988771"/>
          <a:ext cx="6831118" cy="1796681"/>
        </a:xfrm>
        <a:prstGeom prst="roundRect">
          <a:avLst/>
        </a:prstGeom>
        <a:solidFill>
          <a:schemeClr val="accent2">
            <a:hueOff val="20114874"/>
            <a:satOff val="-295"/>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D" sz="2100" kern="1200"/>
            <a:t>Dengan pelepasan hak sebagai Kreditor yang didahulukan, mereka menjadi Kreditor Konkuren dan tetap menjadi Kreditor Konkuren meskipun perdamaian tidak diterima (Pasal 149 Undang2 37/2004)</a:t>
          </a:r>
          <a:endParaRPr lang="en-US" sz="2100" kern="1200"/>
        </a:p>
      </dsp:txBody>
      <dsp:txXfrm>
        <a:off x="87707" y="4076478"/>
        <a:ext cx="6655704" cy="16212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4459C-9FC6-4D65-8B79-91893B321396}">
      <dsp:nvSpPr>
        <dsp:cNvPr id="0" name=""/>
        <dsp:cNvSpPr/>
      </dsp:nvSpPr>
      <dsp:spPr>
        <a:xfrm>
          <a:off x="5616" y="0"/>
          <a:ext cx="11490902" cy="39765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kern="1200"/>
            <a:t>Menurut Pasal 281 Undang2 37/2004:</a:t>
          </a:r>
          <a:endParaRPr lang="en-US" sz="2200" kern="1200"/>
        </a:p>
        <a:p>
          <a:pPr marL="171450" lvl="1" indent="-171450" algn="l" defTabSz="755650">
            <a:lnSpc>
              <a:spcPct val="90000"/>
            </a:lnSpc>
            <a:spcBef>
              <a:spcPct val="0"/>
            </a:spcBef>
            <a:spcAft>
              <a:spcPct val="15000"/>
            </a:spcAft>
            <a:buChar char="•"/>
          </a:pPr>
          <a:r>
            <a:rPr lang="en-ID" sz="1700" kern="1200"/>
            <a:t>Ayat (1) menentukan bahwa rencana perdamaian dalam PKPU dapat diterima berdasarkan:</a:t>
          </a:r>
          <a:endParaRPr lang="en-US" sz="1700" kern="1200"/>
        </a:p>
        <a:p>
          <a:pPr marL="171450" lvl="1" indent="-171450" algn="l" defTabSz="755650">
            <a:lnSpc>
              <a:spcPct val="90000"/>
            </a:lnSpc>
            <a:spcBef>
              <a:spcPct val="0"/>
            </a:spcBef>
            <a:spcAft>
              <a:spcPct val="15000"/>
            </a:spcAft>
            <a:buChar char="•"/>
          </a:pPr>
          <a:r>
            <a:rPr lang="en-ID" sz="1700" kern="1200"/>
            <a:t>a. persetujuan lebih dari 1/2 jumlah Kreditor Konkuren yang haknya diakui atau sementara diakui yang hadir pada Rapat Kreditor, yang bersama- sama mewakili paling sedikit 2/3 bagian dari seluruh tagihan yang diakui atau untuk sementara diakui dari Kreditor Konkuren atau kuasanya yang hadir dalam Rapat; dan</a:t>
          </a:r>
          <a:endParaRPr lang="en-US" sz="1700" kern="1200"/>
        </a:p>
        <a:p>
          <a:pPr marL="171450" lvl="1" indent="-171450" algn="l" defTabSz="755650">
            <a:lnSpc>
              <a:spcPct val="90000"/>
            </a:lnSpc>
            <a:spcBef>
              <a:spcPct val="0"/>
            </a:spcBef>
            <a:spcAft>
              <a:spcPct val="15000"/>
            </a:spcAft>
            <a:buChar char="•"/>
          </a:pPr>
          <a:r>
            <a:rPr lang="en-ID" sz="1700" kern="1200"/>
            <a:t>b. persetujuan lebih dari 1/2 jumlah Kreditor yang piutangnya dijamin dengan gadai, jaminan fidusia, hak tanggungan dan hipotik, yang hadir dan mewakili paling sedikit 2/3 bagian dari semua tagihan Kreditor yang dijamin tersebut atau kuasa mereka yang hadir dalam Rapat.</a:t>
          </a:r>
          <a:endParaRPr lang="en-US" sz="1700" kern="1200"/>
        </a:p>
        <a:p>
          <a:pPr marL="171450" lvl="1" indent="-171450" algn="l" defTabSz="755650">
            <a:lnSpc>
              <a:spcPct val="90000"/>
            </a:lnSpc>
            <a:spcBef>
              <a:spcPct val="0"/>
            </a:spcBef>
            <a:spcAft>
              <a:spcPct val="15000"/>
            </a:spcAft>
            <a:buChar char="•"/>
          </a:pPr>
          <a:r>
            <a:rPr lang="en-ID" sz="1700" kern="1200"/>
            <a:t>Ayat (2) menentukan bahwa Kreditor yang dijamin yang tidak menyetujui rencana perdamaian dalam PKPU diberikan kompensasi sebesar nilai terendah di antara nilai jaminan atau nilai aktual pinjaman yang secara langsung dijamin dengan hak agunan atas kebendaan.</a:t>
          </a:r>
          <a:endParaRPr lang="en-US" sz="1700" kern="1200"/>
        </a:p>
        <a:p>
          <a:pPr marL="171450" lvl="1" indent="-171450" algn="l" defTabSz="755650">
            <a:lnSpc>
              <a:spcPct val="90000"/>
            </a:lnSpc>
            <a:spcBef>
              <a:spcPct val="0"/>
            </a:spcBef>
            <a:spcAft>
              <a:spcPct val="15000"/>
            </a:spcAft>
            <a:buChar char="•"/>
          </a:pPr>
          <a:r>
            <a:rPr lang="en-ID" sz="1700" kern="1200"/>
            <a:t>Nilai jaminan adalah nilai jaminan yang dapat dipilih antara nilai jaminan yang ditentukan dalam dokumen jaminan atau nilai obyek jaminan yang ditentukan ahli/penaksir.</a:t>
          </a:r>
          <a:endParaRPr lang="en-US" sz="1700" kern="1200"/>
        </a:p>
      </dsp:txBody>
      <dsp:txXfrm>
        <a:off x="122085" y="116469"/>
        <a:ext cx="11257964" cy="37436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728C6-80D3-44DF-ABA6-46D2DCF0BCA0}">
      <dsp:nvSpPr>
        <dsp:cNvPr id="0" name=""/>
        <dsp:cNvSpPr/>
      </dsp:nvSpPr>
      <dsp:spPr>
        <a:xfrm>
          <a:off x="0" y="673570"/>
          <a:ext cx="6831118" cy="912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Perdamaian dalam Kepailitan yang telah disahkan oleh putusan Pengadilan yang telah berkekuatan hukum tetap berlaku bagi semua Kreditor yang tidak mempunyai hak untuk didahulukan tanpa pengecualian, baik telah mengajukan diri dalam Kepailitan maupun tidak (Pasal 162 Undang2 37/2004 yang sudah diuraikan di atas).</a:t>
          </a:r>
          <a:endParaRPr lang="en-US" sz="1300" kern="1200"/>
        </a:p>
      </dsp:txBody>
      <dsp:txXfrm>
        <a:off x="44549" y="718119"/>
        <a:ext cx="6742020" cy="823502"/>
      </dsp:txXfrm>
    </dsp:sp>
    <dsp:sp modelId="{43C4109D-069B-433E-A6EE-1699D05CF586}">
      <dsp:nvSpPr>
        <dsp:cNvPr id="0" name=""/>
        <dsp:cNvSpPr/>
      </dsp:nvSpPr>
      <dsp:spPr>
        <a:xfrm>
          <a:off x="0" y="1623610"/>
          <a:ext cx="6831118" cy="912600"/>
        </a:xfrm>
        <a:prstGeom prst="roundRect">
          <a:avLst/>
        </a:prstGeom>
        <a:solidFill>
          <a:schemeClr val="accent2">
            <a:hueOff val="5028718"/>
            <a:satOff val="-74"/>
            <a:lumOff val="17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Kepailitan berakhir jika putusan pengesahan perdamaian telah berkekuatan hukum tetap [Pasal 166 ayat (1) Undang2 37/2004].</a:t>
          </a:r>
          <a:endParaRPr lang="en-US" sz="1300" kern="1200"/>
        </a:p>
      </dsp:txBody>
      <dsp:txXfrm>
        <a:off x="44549" y="1668159"/>
        <a:ext cx="6742020" cy="823502"/>
      </dsp:txXfrm>
    </dsp:sp>
    <dsp:sp modelId="{627E099B-7DE1-4520-9322-60C2EEB9010D}">
      <dsp:nvSpPr>
        <dsp:cNvPr id="0" name=""/>
        <dsp:cNvSpPr/>
      </dsp:nvSpPr>
      <dsp:spPr>
        <a:xfrm>
          <a:off x="0" y="2573650"/>
          <a:ext cx="6831118" cy="912600"/>
        </a:xfrm>
        <a:prstGeom prst="roundRect">
          <a:avLst/>
        </a:prstGeom>
        <a:solidFill>
          <a:schemeClr val="accent2">
            <a:hueOff val="10057437"/>
            <a:satOff val="-147"/>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Kurator wajib mengumumkan perdamaian yang telah berkekuatan hukum tetap dalam Berita Negara RI dan minimum 2 surat kabar harian yang ditetapkan Hakim Pengawas [Pasal 166 ayat (2) Undang2 37/2004].</a:t>
          </a:r>
          <a:endParaRPr lang="en-US" sz="1300" kern="1200"/>
        </a:p>
      </dsp:txBody>
      <dsp:txXfrm>
        <a:off x="44549" y="2618199"/>
        <a:ext cx="6742020" cy="823502"/>
      </dsp:txXfrm>
    </dsp:sp>
    <dsp:sp modelId="{9E6FAF47-F231-4691-A001-6043DD2685A7}">
      <dsp:nvSpPr>
        <dsp:cNvPr id="0" name=""/>
        <dsp:cNvSpPr/>
      </dsp:nvSpPr>
      <dsp:spPr>
        <a:xfrm>
          <a:off x="0" y="3523690"/>
          <a:ext cx="6831118" cy="912600"/>
        </a:xfrm>
        <a:prstGeom prst="roundRect">
          <a:avLst/>
        </a:prstGeom>
        <a:solidFill>
          <a:schemeClr val="accent2">
            <a:hueOff val="15086155"/>
            <a:satOff val="-221"/>
            <a:lumOff val="51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Kurator wajib memberikan pertanggung jawaban kepada Debitor di hadapan Hakim Pengawas dan Kurator wajib mengembalikan kepada Debitor semua benda yang termasuk harta pailit [Pasal 167 ayat (1) dan (2) Undang2 37/2004].</a:t>
          </a:r>
          <a:endParaRPr lang="en-US" sz="1300" kern="1200"/>
        </a:p>
      </dsp:txBody>
      <dsp:txXfrm>
        <a:off x="44549" y="3568239"/>
        <a:ext cx="6742020" cy="823502"/>
      </dsp:txXfrm>
    </dsp:sp>
    <dsp:sp modelId="{5F4FA9E6-8F62-4FF5-834E-147B22FC763C}">
      <dsp:nvSpPr>
        <dsp:cNvPr id="0" name=""/>
        <dsp:cNvSpPr/>
      </dsp:nvSpPr>
      <dsp:spPr>
        <a:xfrm>
          <a:off x="0" y="4473730"/>
          <a:ext cx="6831118" cy="912600"/>
        </a:xfrm>
        <a:prstGeom prst="roundRect">
          <a:avLst/>
        </a:prstGeom>
        <a:solidFill>
          <a:schemeClr val="accent2">
            <a:hueOff val="20114874"/>
            <a:satOff val="-295"/>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Debitor wajib menyerahkan langsung kepada Kurator jumlah uang yang menjadi hak Kreditor yang diistimewakan yang telah dicocokan dan diakui, serta biaya Kepailitan [Pasal 168 ayat (1) Undang2 37/2004].</a:t>
          </a:r>
          <a:endParaRPr lang="en-US" sz="1300" kern="1200"/>
        </a:p>
      </dsp:txBody>
      <dsp:txXfrm>
        <a:off x="44549" y="4518279"/>
        <a:ext cx="6742020" cy="8235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FA2B2-95EA-472B-BADE-904F248EDBEA}">
      <dsp:nvSpPr>
        <dsp:cNvPr id="0" name=""/>
        <dsp:cNvSpPr/>
      </dsp:nvSpPr>
      <dsp:spPr>
        <a:xfrm>
          <a:off x="0" y="652181"/>
          <a:ext cx="6831118" cy="9211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Sebelum Debitor memenuhi kewajiban tersebut di atas, Kurator wajib menahan uang dan benda lainnya dari harta pailit [Pasal 168 ayat (2) Undang2 37/2004].</a:t>
          </a:r>
          <a:endParaRPr lang="en-US" sz="1300" kern="1200"/>
        </a:p>
      </dsp:txBody>
      <dsp:txXfrm>
        <a:off x="44967" y="697148"/>
        <a:ext cx="6741184" cy="831221"/>
      </dsp:txXfrm>
    </dsp:sp>
    <dsp:sp modelId="{5C02E86A-AEB5-4CFC-BCDB-61DD81009C1C}">
      <dsp:nvSpPr>
        <dsp:cNvPr id="0" name=""/>
        <dsp:cNvSpPr/>
      </dsp:nvSpPr>
      <dsp:spPr>
        <a:xfrm>
          <a:off x="0" y="1610777"/>
          <a:ext cx="6831118" cy="921155"/>
        </a:xfrm>
        <a:prstGeom prst="roundRect">
          <a:avLst/>
        </a:prstGeom>
        <a:solidFill>
          <a:schemeClr val="accent2">
            <a:hueOff val="5028718"/>
            <a:satOff val="-74"/>
            <a:lumOff val="17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Selanjutnya jika setelah lewat 30 hari sejak putusan pengesahan perdamaian berkekuatan hukum tetap, Debitor tetap tidak membayar kewajibannya sebagaimana dimaksud dalam butir 5 di atas, maka Kurator membayar piutang Kreditor yang diistimewakan serta biaya Kepailitan tersebut [Pasal 168 ayat (3) Undang2 37/2004].</a:t>
          </a:r>
          <a:endParaRPr lang="en-US" sz="1300" kern="1200"/>
        </a:p>
      </dsp:txBody>
      <dsp:txXfrm>
        <a:off x="44967" y="1655744"/>
        <a:ext cx="6741184" cy="831221"/>
      </dsp:txXfrm>
    </dsp:sp>
    <dsp:sp modelId="{17FC5819-A3E3-4B82-A92D-5F95A2920F29}">
      <dsp:nvSpPr>
        <dsp:cNvPr id="0" name=""/>
        <dsp:cNvSpPr/>
      </dsp:nvSpPr>
      <dsp:spPr>
        <a:xfrm>
          <a:off x="0" y="2569372"/>
          <a:ext cx="6831118" cy="921155"/>
        </a:xfrm>
        <a:prstGeom prst="roundRect">
          <a:avLst/>
        </a:prstGeom>
        <a:solidFill>
          <a:schemeClr val="accent2">
            <a:hueOff val="10057437"/>
            <a:satOff val="-147"/>
            <a:lumOff val="3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Besarnya bagian yang wajib diserahkan kepada masing-masing Kreditor berdasarkan hak istimewa dan biaya Kepailitan tersebut ditetapkan Hakim Pengawas dalam hal tidak ada kesepakatan untuk pembagian tersebut antara Debitor, Kurator dan para Kreditor.</a:t>
          </a:r>
          <a:endParaRPr lang="en-US" sz="1300" kern="1200"/>
        </a:p>
      </dsp:txBody>
      <dsp:txXfrm>
        <a:off x="44967" y="2614339"/>
        <a:ext cx="6741184" cy="831221"/>
      </dsp:txXfrm>
    </dsp:sp>
    <dsp:sp modelId="{9C25E6F6-2097-437E-BBA5-9E2BF715394E}">
      <dsp:nvSpPr>
        <dsp:cNvPr id="0" name=""/>
        <dsp:cNvSpPr/>
      </dsp:nvSpPr>
      <dsp:spPr>
        <a:xfrm>
          <a:off x="0" y="3527968"/>
          <a:ext cx="6831118" cy="921155"/>
        </a:xfrm>
        <a:prstGeom prst="roundRect">
          <a:avLst/>
        </a:prstGeom>
        <a:solidFill>
          <a:schemeClr val="accent2">
            <a:hueOff val="15086155"/>
            <a:satOff val="-221"/>
            <a:lumOff val="51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Putusan pengesahan perdamaian yang berkekuatan hukum tetap merupakan alas hak yang dapat dijalankan terhadap Debitor dan pihak yang menanggung (guarantor) dalam pelaksanaan perdamaian atas piutang yang telah diakui.</a:t>
          </a:r>
          <a:endParaRPr lang="en-US" sz="1300" kern="1200"/>
        </a:p>
      </dsp:txBody>
      <dsp:txXfrm>
        <a:off x="44967" y="3572935"/>
        <a:ext cx="6741184" cy="831221"/>
      </dsp:txXfrm>
    </dsp:sp>
    <dsp:sp modelId="{5FC69033-285E-43B3-99B4-26196B70D9F0}">
      <dsp:nvSpPr>
        <dsp:cNvPr id="0" name=""/>
        <dsp:cNvSpPr/>
      </dsp:nvSpPr>
      <dsp:spPr>
        <a:xfrm>
          <a:off x="0" y="4486563"/>
          <a:ext cx="6831118" cy="921155"/>
        </a:xfrm>
        <a:prstGeom prst="roundRect">
          <a:avLst/>
        </a:prstGeom>
        <a:solidFill>
          <a:schemeClr val="accent2">
            <a:hueOff val="20114874"/>
            <a:satOff val="-295"/>
            <a:lumOff val="6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a:t>Meskipun sudah ada perdamaian, Kreditor tetap memiliki hak untuk menagih penanggung dan sesama Debitor.</a:t>
          </a:r>
          <a:endParaRPr lang="en-US" sz="1300" kern="1200"/>
        </a:p>
      </dsp:txBody>
      <dsp:txXfrm>
        <a:off x="44967" y="4531530"/>
        <a:ext cx="6741184" cy="83122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10/18/2021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5067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10/18/2021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2107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10/18/2021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8236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10/18/2021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7480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10/18/2021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67593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10/18/2021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72275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10/18/2021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0263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10/18/2021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66666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10/18/2021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45318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10/18/2021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08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10/18/2021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8947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10/18/2021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125681283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88"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AF152BFE-7BA8-4007-AD9C-F4DC95E43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26796024-DF17-4BB3-BF28-01E168A3C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61" y="63892"/>
            <a:ext cx="2222198" cy="2133710"/>
          </a:xfrm>
          <a:custGeom>
            <a:avLst/>
            <a:gdLst>
              <a:gd name="connsiteX0" fmla="*/ 0 w 2222198"/>
              <a:gd name="connsiteY0" fmla="*/ 0 h 2133710"/>
              <a:gd name="connsiteX1" fmla="*/ 44227 w 2222198"/>
              <a:gd name="connsiteY1" fmla="*/ 2234 h 2133710"/>
              <a:gd name="connsiteX2" fmla="*/ 2193454 w 2222198"/>
              <a:gd name="connsiteY2" fmla="*/ 1945372 h 2133710"/>
              <a:gd name="connsiteX3" fmla="*/ 2222198 w 2222198"/>
              <a:gd name="connsiteY3" fmla="*/ 2133710 h 2133710"/>
              <a:gd name="connsiteX4" fmla="*/ 1394653 w 2222198"/>
              <a:gd name="connsiteY4" fmla="*/ 2133710 h 2133710"/>
              <a:gd name="connsiteX5" fmla="*/ 1391100 w 2222198"/>
              <a:gd name="connsiteY5" fmla="*/ 2110427 h 2133710"/>
              <a:gd name="connsiteX6" fmla="*/ 122376 w 2222198"/>
              <a:gd name="connsiteY6" fmla="*/ 841704 h 2133710"/>
              <a:gd name="connsiteX7" fmla="*/ 0 w 2222198"/>
              <a:gd name="connsiteY7" fmla="*/ 823027 h 2133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2198" h="2133710">
                <a:moveTo>
                  <a:pt x="0" y="0"/>
                </a:moveTo>
                <a:lnTo>
                  <a:pt x="44227" y="2234"/>
                </a:lnTo>
                <a:cubicBezTo>
                  <a:pt x="1114682" y="110944"/>
                  <a:pt x="1981368" y="908934"/>
                  <a:pt x="2193454" y="1945372"/>
                </a:cubicBezTo>
                <a:lnTo>
                  <a:pt x="2222198" y="2133710"/>
                </a:lnTo>
                <a:lnTo>
                  <a:pt x="1394653" y="2133710"/>
                </a:lnTo>
                <a:lnTo>
                  <a:pt x="1391100" y="2110427"/>
                </a:lnTo>
                <a:cubicBezTo>
                  <a:pt x="1260786" y="1473602"/>
                  <a:pt x="759202" y="972017"/>
                  <a:pt x="122376" y="841704"/>
                </a:cubicBezTo>
                <a:lnTo>
                  <a:pt x="0" y="823027"/>
                </a:lnTo>
                <a:close/>
              </a:path>
            </a:pathLst>
          </a:cu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Triangle 14">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650B880-511E-486F-908A-E24F330C8CEB}"/>
              </a:ext>
            </a:extLst>
          </p:cNvPr>
          <p:cNvSpPr>
            <a:spLocks noGrp="1"/>
          </p:cNvSpPr>
          <p:nvPr>
            <p:ph type="ctrTitle"/>
          </p:nvPr>
        </p:nvSpPr>
        <p:spPr>
          <a:xfrm>
            <a:off x="453142" y="725467"/>
            <a:ext cx="5414255" cy="2784496"/>
          </a:xfrm>
        </p:spPr>
        <p:txBody>
          <a:bodyPr>
            <a:normAutofit/>
          </a:bodyPr>
          <a:lstStyle/>
          <a:p>
            <a:pPr algn="l"/>
            <a:r>
              <a:rPr lang="en-US" dirty="0" err="1">
                <a:solidFill>
                  <a:schemeClr val="tx2">
                    <a:alpha val="80000"/>
                  </a:schemeClr>
                </a:solidFill>
              </a:rPr>
              <a:t>Perdamaian</a:t>
            </a:r>
            <a:r>
              <a:rPr lang="en-US" dirty="0">
                <a:solidFill>
                  <a:schemeClr val="tx2">
                    <a:alpha val="80000"/>
                  </a:schemeClr>
                </a:solidFill>
              </a:rPr>
              <a:t> </a:t>
            </a:r>
            <a:r>
              <a:rPr lang="en-US" dirty="0" err="1">
                <a:solidFill>
                  <a:schemeClr val="tx2">
                    <a:alpha val="80000"/>
                  </a:schemeClr>
                </a:solidFill>
              </a:rPr>
              <a:t>dalam</a:t>
            </a:r>
            <a:r>
              <a:rPr lang="en-US" dirty="0">
                <a:solidFill>
                  <a:schemeClr val="tx2">
                    <a:alpha val="80000"/>
                  </a:schemeClr>
                </a:solidFill>
              </a:rPr>
              <a:t> </a:t>
            </a:r>
            <a:r>
              <a:rPr lang="en-US" dirty="0" err="1">
                <a:solidFill>
                  <a:schemeClr val="tx2">
                    <a:alpha val="80000"/>
                  </a:schemeClr>
                </a:solidFill>
              </a:rPr>
              <a:t>Kepailitan</a:t>
            </a:r>
            <a:endParaRPr lang="en-ID" dirty="0">
              <a:solidFill>
                <a:schemeClr val="tx2">
                  <a:alpha val="80000"/>
                </a:schemeClr>
              </a:solidFill>
            </a:endParaRPr>
          </a:p>
        </p:txBody>
      </p:sp>
      <p:sp>
        <p:nvSpPr>
          <p:cNvPr id="3" name="Subtitle 2">
            <a:extLst>
              <a:ext uri="{FF2B5EF4-FFF2-40B4-BE49-F238E27FC236}">
                <a16:creationId xmlns:a16="http://schemas.microsoft.com/office/drawing/2014/main" id="{B639A8F1-D087-41BB-AE70-B021094455EA}"/>
              </a:ext>
            </a:extLst>
          </p:cNvPr>
          <p:cNvSpPr>
            <a:spLocks noGrp="1"/>
          </p:cNvSpPr>
          <p:nvPr>
            <p:ph type="subTitle" idx="1"/>
          </p:nvPr>
        </p:nvSpPr>
        <p:spPr>
          <a:xfrm>
            <a:off x="453142" y="3602038"/>
            <a:ext cx="5414255" cy="1560594"/>
          </a:xfrm>
        </p:spPr>
        <p:txBody>
          <a:bodyPr>
            <a:normAutofit/>
          </a:bodyPr>
          <a:lstStyle/>
          <a:p>
            <a:pPr algn="l"/>
            <a:endParaRPr lang="en-ID" dirty="0">
              <a:solidFill>
                <a:schemeClr val="tx2">
                  <a:alpha val="80000"/>
                </a:schemeClr>
              </a:solidFill>
            </a:endParaRPr>
          </a:p>
        </p:txBody>
      </p:sp>
      <p:pic>
        <p:nvPicPr>
          <p:cNvPr id="4" name="Picture 3" descr="Top view of a mountain in the sea of clouds">
            <a:extLst>
              <a:ext uri="{FF2B5EF4-FFF2-40B4-BE49-F238E27FC236}">
                <a16:creationId xmlns:a16="http://schemas.microsoft.com/office/drawing/2014/main" id="{2A8CDE85-50A3-42B7-BD6D-D3AC07B3157C}"/>
              </a:ext>
            </a:extLst>
          </p:cNvPr>
          <p:cNvPicPr>
            <a:picLocks noChangeAspect="1"/>
          </p:cNvPicPr>
          <p:nvPr/>
        </p:nvPicPr>
        <p:blipFill rotWithShape="1">
          <a:blip r:embed="rId2"/>
          <a:srcRect l="25198" r="16278" b="-1"/>
          <a:stretch/>
        </p:blipFill>
        <p:spPr>
          <a:xfrm>
            <a:off x="6189156" y="-3440"/>
            <a:ext cx="6015813" cy="6861439"/>
          </a:xfrm>
          <a:prstGeom prst="rect">
            <a:avLst/>
          </a:prstGeom>
        </p:spPr>
      </p:pic>
    </p:spTree>
    <p:extLst>
      <p:ext uri="{BB962C8B-B14F-4D97-AF65-F5344CB8AC3E}">
        <p14:creationId xmlns:p14="http://schemas.microsoft.com/office/powerpoint/2010/main" val="42448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9">
            <a:extLst>
              <a:ext uri="{FF2B5EF4-FFF2-40B4-BE49-F238E27FC236}">
                <a16:creationId xmlns:a16="http://schemas.microsoft.com/office/drawing/2014/main" id="{171D79C9-FD78-4D11-A424-0002509BD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Freeform: Shape 11">
            <a:extLst>
              <a:ext uri="{FF2B5EF4-FFF2-40B4-BE49-F238E27FC236}">
                <a16:creationId xmlns:a16="http://schemas.microsoft.com/office/drawing/2014/main" id="{FB6DB01C-9C1F-4164-99EC-F0C2A75CD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0" y="10905"/>
            <a:ext cx="2452128" cy="3034118"/>
          </a:xfrm>
          <a:custGeom>
            <a:avLst/>
            <a:gdLst>
              <a:gd name="connsiteX0" fmla="*/ 1346716 w 2452128"/>
              <a:gd name="connsiteY0" fmla="*/ 0 h 3034118"/>
              <a:gd name="connsiteX1" fmla="*/ 2306895 w 2452128"/>
              <a:gd name="connsiteY1" fmla="*/ 0 h 3034118"/>
              <a:gd name="connsiteX2" fmla="*/ 2351179 w 2452128"/>
              <a:gd name="connsiteY2" fmla="*/ 120993 h 3034118"/>
              <a:gd name="connsiteX3" fmla="*/ 2452128 w 2452128"/>
              <a:gd name="connsiteY3" fmla="*/ 788709 h 3034118"/>
              <a:gd name="connsiteX4" fmla="*/ 206719 w 2452128"/>
              <a:gd name="connsiteY4" fmla="*/ 3034118 h 3034118"/>
              <a:gd name="connsiteX5" fmla="*/ 0 w 2452128"/>
              <a:gd name="connsiteY5" fmla="*/ 3023680 h 3034118"/>
              <a:gd name="connsiteX6" fmla="*/ 0 w 2452128"/>
              <a:gd name="connsiteY6" fmla="*/ 2158450 h 3034118"/>
              <a:gd name="connsiteX7" fmla="*/ 64926 w 2452128"/>
              <a:gd name="connsiteY7" fmla="*/ 2168359 h 3034118"/>
              <a:gd name="connsiteX8" fmla="*/ 206719 w 2452128"/>
              <a:gd name="connsiteY8" fmla="*/ 2175519 h 3034118"/>
              <a:gd name="connsiteX9" fmla="*/ 1593529 w 2452128"/>
              <a:gd name="connsiteY9" fmla="*/ 788709 h 3034118"/>
              <a:gd name="connsiteX10" fmla="*/ 1356684 w 2452128"/>
              <a:gd name="connsiteY10" fmla="*/ 13330 h 3034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2128" h="3034118">
                <a:moveTo>
                  <a:pt x="1346716" y="0"/>
                </a:moveTo>
                <a:lnTo>
                  <a:pt x="2306895" y="0"/>
                </a:lnTo>
                <a:lnTo>
                  <a:pt x="2351179" y="120993"/>
                </a:lnTo>
                <a:cubicBezTo>
                  <a:pt x="2416786" y="331924"/>
                  <a:pt x="2452128" y="556189"/>
                  <a:pt x="2452128" y="788709"/>
                </a:cubicBezTo>
                <a:cubicBezTo>
                  <a:pt x="2452128" y="2028814"/>
                  <a:pt x="1446824" y="3034118"/>
                  <a:pt x="206719" y="3034118"/>
                </a:cubicBezTo>
                <a:lnTo>
                  <a:pt x="0" y="3023680"/>
                </a:lnTo>
                <a:lnTo>
                  <a:pt x="0" y="2158450"/>
                </a:lnTo>
                <a:lnTo>
                  <a:pt x="64926" y="2168359"/>
                </a:lnTo>
                <a:cubicBezTo>
                  <a:pt x="111546" y="2173094"/>
                  <a:pt x="158850" y="2175519"/>
                  <a:pt x="206719" y="2175519"/>
                </a:cubicBezTo>
                <a:cubicBezTo>
                  <a:pt x="972633" y="2175519"/>
                  <a:pt x="1593529" y="1554623"/>
                  <a:pt x="1593529" y="788709"/>
                </a:cubicBezTo>
                <a:cubicBezTo>
                  <a:pt x="1593529" y="501491"/>
                  <a:pt x="1506216" y="234667"/>
                  <a:pt x="1356684" y="1333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Freeform: Shape 13">
            <a:extLst>
              <a:ext uri="{FF2B5EF4-FFF2-40B4-BE49-F238E27FC236}">
                <a16:creationId xmlns:a16="http://schemas.microsoft.com/office/drawing/2014/main" id="{919796AB-81F4-4FC8-8171-F4BECA869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4240" y="0"/>
            <a:ext cx="4893352" cy="2394886"/>
          </a:xfrm>
          <a:custGeom>
            <a:avLst/>
            <a:gdLst>
              <a:gd name="connsiteX0" fmla="*/ 0 w 4893352"/>
              <a:gd name="connsiteY0" fmla="*/ 0 h 2394886"/>
              <a:gd name="connsiteX1" fmla="*/ 818991 w 4893352"/>
              <a:gd name="connsiteY1" fmla="*/ 0 h 2394886"/>
              <a:gd name="connsiteX2" fmla="*/ 824655 w 4893352"/>
              <a:gd name="connsiteY2" fmla="*/ 112159 h 2394886"/>
              <a:gd name="connsiteX3" fmla="*/ 2446675 w 4893352"/>
              <a:gd name="connsiteY3" fmla="*/ 1575894 h 2394886"/>
              <a:gd name="connsiteX4" fmla="*/ 4068695 w 4893352"/>
              <a:gd name="connsiteY4" fmla="*/ 112159 h 2394886"/>
              <a:gd name="connsiteX5" fmla="*/ 4074359 w 4893352"/>
              <a:gd name="connsiteY5" fmla="*/ 0 h 2394886"/>
              <a:gd name="connsiteX6" fmla="*/ 4893352 w 4893352"/>
              <a:gd name="connsiteY6" fmla="*/ 0 h 2394886"/>
              <a:gd name="connsiteX7" fmla="*/ 4883460 w 4893352"/>
              <a:gd name="connsiteY7" fmla="*/ 195896 h 2394886"/>
              <a:gd name="connsiteX8" fmla="*/ 2446676 w 4893352"/>
              <a:gd name="connsiteY8" fmla="*/ 2394886 h 2394886"/>
              <a:gd name="connsiteX9" fmla="*/ 9892 w 4893352"/>
              <a:gd name="connsiteY9" fmla="*/ 195896 h 2394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93352" h="2394886">
                <a:moveTo>
                  <a:pt x="0" y="0"/>
                </a:moveTo>
                <a:lnTo>
                  <a:pt x="818991" y="0"/>
                </a:lnTo>
                <a:lnTo>
                  <a:pt x="824655" y="112159"/>
                </a:lnTo>
                <a:cubicBezTo>
                  <a:pt x="908150" y="934317"/>
                  <a:pt x="1602488" y="1575894"/>
                  <a:pt x="2446675" y="1575894"/>
                </a:cubicBezTo>
                <a:cubicBezTo>
                  <a:pt x="3290862" y="1575894"/>
                  <a:pt x="3985201" y="934317"/>
                  <a:pt x="4068695" y="112159"/>
                </a:cubicBezTo>
                <a:lnTo>
                  <a:pt x="4074359" y="0"/>
                </a:lnTo>
                <a:lnTo>
                  <a:pt x="4893352" y="0"/>
                </a:lnTo>
                <a:lnTo>
                  <a:pt x="4883460" y="195896"/>
                </a:lnTo>
                <a:cubicBezTo>
                  <a:pt x="4758025" y="1431036"/>
                  <a:pt x="3714910" y="2394886"/>
                  <a:pt x="2446676" y="2394886"/>
                </a:cubicBezTo>
                <a:cubicBezTo>
                  <a:pt x="1178442" y="2394886"/>
                  <a:pt x="135328" y="1431036"/>
                  <a:pt x="9892" y="195896"/>
                </a:cubicBezTo>
                <a:close/>
              </a:path>
            </a:pathLst>
          </a:cu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ight Triangle 1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546697"/>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E49008E-91CF-4F9B-8CFC-5299D59E8DCD}"/>
              </a:ext>
            </a:extLst>
          </p:cNvPr>
          <p:cNvSpPr>
            <a:spLocks noGrp="1"/>
          </p:cNvSpPr>
          <p:nvPr>
            <p:ph type="title"/>
          </p:nvPr>
        </p:nvSpPr>
        <p:spPr>
          <a:xfrm>
            <a:off x="457201" y="3511417"/>
            <a:ext cx="4712534" cy="2740908"/>
          </a:xfrm>
        </p:spPr>
        <p:txBody>
          <a:bodyPr anchor="t">
            <a:normAutofit/>
          </a:bodyPr>
          <a:lstStyle/>
          <a:p>
            <a:r>
              <a:rPr lang="en-ID" sz="2400">
                <a:solidFill>
                  <a:schemeClr val="tx2"/>
                </a:solidFill>
              </a:rPr>
              <a:t>KEKUATAN HUKUM PERDAMAIAN YANG SUDAH DISAHKAN (HOMOLOGATIE) OLEH PUTUSAN PENGADILAN YANG SUDAH BERKEKUATAN HUKUM TETAP</a:t>
            </a:r>
          </a:p>
        </p:txBody>
      </p:sp>
      <p:sp>
        <p:nvSpPr>
          <p:cNvPr id="3" name="Content Placeholder 2">
            <a:extLst>
              <a:ext uri="{FF2B5EF4-FFF2-40B4-BE49-F238E27FC236}">
                <a16:creationId xmlns:a16="http://schemas.microsoft.com/office/drawing/2014/main" id="{7B626893-F843-4AF8-A01A-A3A199645BE1}"/>
              </a:ext>
            </a:extLst>
          </p:cNvPr>
          <p:cNvSpPr>
            <a:spLocks noGrp="1"/>
          </p:cNvSpPr>
          <p:nvPr>
            <p:ph idx="1"/>
          </p:nvPr>
        </p:nvSpPr>
        <p:spPr>
          <a:xfrm>
            <a:off x="5388459" y="462455"/>
            <a:ext cx="5813687" cy="5804902"/>
          </a:xfrm>
        </p:spPr>
        <p:txBody>
          <a:bodyPr anchor="t">
            <a:normAutofit/>
          </a:bodyPr>
          <a:lstStyle/>
          <a:p>
            <a:pPr>
              <a:lnSpc>
                <a:spcPct val="100000"/>
              </a:lnSpc>
            </a:pPr>
            <a:r>
              <a:rPr lang="en-ID" sz="1400" dirty="0">
                <a:solidFill>
                  <a:schemeClr val="tx2"/>
                </a:solidFill>
              </a:rPr>
              <a:t>Hal </a:t>
            </a:r>
            <a:r>
              <a:rPr lang="en-ID" sz="1400" dirty="0" err="1">
                <a:solidFill>
                  <a:schemeClr val="tx2"/>
                </a:solidFill>
              </a:rPr>
              <a:t>tersebut</a:t>
            </a:r>
            <a:r>
              <a:rPr lang="en-ID" sz="1400" dirty="0">
                <a:solidFill>
                  <a:schemeClr val="tx2"/>
                </a:solidFill>
              </a:rPr>
              <a:t> </a:t>
            </a:r>
            <a:r>
              <a:rPr lang="en-ID" sz="1400" dirty="0" err="1">
                <a:solidFill>
                  <a:schemeClr val="tx2"/>
                </a:solidFill>
              </a:rPr>
              <a:t>diatur</a:t>
            </a:r>
            <a:r>
              <a:rPr lang="en-ID" sz="1400" dirty="0">
                <a:solidFill>
                  <a:schemeClr val="tx2"/>
                </a:solidFill>
              </a:rPr>
              <a:t> </a:t>
            </a:r>
            <a:r>
              <a:rPr lang="en-ID" sz="1400" dirty="0" err="1">
                <a:solidFill>
                  <a:schemeClr val="tx2"/>
                </a:solidFill>
              </a:rPr>
              <a:t>dalam</a:t>
            </a:r>
            <a:r>
              <a:rPr lang="en-ID" sz="1400" dirty="0">
                <a:solidFill>
                  <a:schemeClr val="tx2"/>
                </a:solidFill>
              </a:rPr>
              <a:t> </a:t>
            </a:r>
            <a:r>
              <a:rPr lang="en-ID" sz="1400" dirty="0" err="1">
                <a:solidFill>
                  <a:schemeClr val="tx2"/>
                </a:solidFill>
              </a:rPr>
              <a:t>Pasal</a:t>
            </a:r>
            <a:r>
              <a:rPr lang="en-ID" sz="1400" dirty="0">
                <a:solidFill>
                  <a:schemeClr val="tx2"/>
                </a:solidFill>
              </a:rPr>
              <a:t> 162 Undang2 37/2004 yang </a:t>
            </a:r>
            <a:r>
              <a:rPr lang="en-ID" sz="1400" dirty="0" err="1">
                <a:solidFill>
                  <a:schemeClr val="tx2"/>
                </a:solidFill>
              </a:rPr>
              <a:t>berbunyi</a:t>
            </a:r>
            <a:r>
              <a:rPr lang="en-ID" sz="1400" dirty="0">
                <a:solidFill>
                  <a:schemeClr val="tx2"/>
                </a:solidFill>
              </a:rPr>
              <a:t> </a:t>
            </a:r>
            <a:r>
              <a:rPr lang="en-ID" sz="1400" dirty="0" err="1">
                <a:solidFill>
                  <a:schemeClr val="tx2"/>
                </a:solidFill>
              </a:rPr>
              <a:t>sebagai</a:t>
            </a:r>
            <a:r>
              <a:rPr lang="en-ID" sz="1400" dirty="0">
                <a:solidFill>
                  <a:schemeClr val="tx2"/>
                </a:solidFill>
              </a:rPr>
              <a:t> </a:t>
            </a:r>
            <a:r>
              <a:rPr lang="en-ID" sz="1400" dirty="0" err="1">
                <a:solidFill>
                  <a:schemeClr val="tx2"/>
                </a:solidFill>
              </a:rPr>
              <a:t>berikut</a:t>
            </a:r>
            <a:r>
              <a:rPr lang="en-ID" sz="1400" dirty="0">
                <a:solidFill>
                  <a:schemeClr val="tx2"/>
                </a:solidFill>
              </a:rPr>
              <a:t>:</a:t>
            </a:r>
          </a:p>
          <a:p>
            <a:pPr>
              <a:lnSpc>
                <a:spcPct val="100000"/>
              </a:lnSpc>
            </a:pPr>
            <a:r>
              <a:rPr lang="en-ID" sz="1400" dirty="0">
                <a:solidFill>
                  <a:schemeClr val="tx2"/>
                </a:solidFill>
              </a:rPr>
              <a:t>"</a:t>
            </a:r>
            <a:r>
              <a:rPr lang="en-ID" sz="1400" dirty="0" err="1">
                <a:solidFill>
                  <a:schemeClr val="tx2"/>
                </a:solidFill>
              </a:rPr>
              <a:t>Perdamaian</a:t>
            </a:r>
            <a:r>
              <a:rPr lang="en-ID" sz="1400" dirty="0">
                <a:solidFill>
                  <a:schemeClr val="tx2"/>
                </a:solidFill>
              </a:rPr>
              <a:t> yang </a:t>
            </a:r>
            <a:r>
              <a:rPr lang="en-ID" sz="1400" dirty="0" err="1">
                <a:solidFill>
                  <a:schemeClr val="tx2"/>
                </a:solidFill>
              </a:rPr>
              <a:t>disahkan</a:t>
            </a:r>
            <a:r>
              <a:rPr lang="en-ID" sz="1400" dirty="0">
                <a:solidFill>
                  <a:schemeClr val="tx2"/>
                </a:solidFill>
              </a:rPr>
              <a:t> </a:t>
            </a:r>
            <a:r>
              <a:rPr lang="en-ID" sz="1400" dirty="0" err="1">
                <a:solidFill>
                  <a:schemeClr val="tx2"/>
                </a:solidFill>
              </a:rPr>
              <a:t>berlaku</a:t>
            </a:r>
            <a:r>
              <a:rPr lang="en-ID" sz="1400" dirty="0">
                <a:solidFill>
                  <a:schemeClr val="tx2"/>
                </a:solidFill>
              </a:rPr>
              <a:t> </a:t>
            </a:r>
            <a:r>
              <a:rPr lang="en-ID" sz="1400" dirty="0" err="1">
                <a:solidFill>
                  <a:schemeClr val="tx2"/>
                </a:solidFill>
              </a:rPr>
              <a:t>bagi</a:t>
            </a:r>
            <a:r>
              <a:rPr lang="en-ID" sz="1400" dirty="0">
                <a:solidFill>
                  <a:schemeClr val="tx2"/>
                </a:solidFill>
              </a:rPr>
              <a:t> </a:t>
            </a:r>
            <a:r>
              <a:rPr lang="en-ID" sz="1400" dirty="0" err="1">
                <a:solidFill>
                  <a:schemeClr val="tx2"/>
                </a:solidFill>
              </a:rPr>
              <a:t>semua</a:t>
            </a:r>
            <a:r>
              <a:rPr lang="en-ID" sz="1400" dirty="0">
                <a:solidFill>
                  <a:schemeClr val="tx2"/>
                </a:solidFill>
              </a:rPr>
              <a:t> </a:t>
            </a:r>
            <a:r>
              <a:rPr lang="en-ID" sz="1400" dirty="0" err="1">
                <a:solidFill>
                  <a:schemeClr val="tx2"/>
                </a:solidFill>
              </a:rPr>
              <a:t>Kreditor</a:t>
            </a:r>
            <a:r>
              <a:rPr lang="en-ID" sz="1400" dirty="0">
                <a:solidFill>
                  <a:schemeClr val="tx2"/>
                </a:solidFill>
              </a:rPr>
              <a:t> yang </a:t>
            </a:r>
            <a:r>
              <a:rPr lang="en-ID" sz="1400" dirty="0" err="1">
                <a:solidFill>
                  <a:schemeClr val="tx2"/>
                </a:solidFill>
              </a:rPr>
              <a:t>tidak</a:t>
            </a:r>
            <a:r>
              <a:rPr lang="en-ID" sz="1400" dirty="0">
                <a:solidFill>
                  <a:schemeClr val="tx2"/>
                </a:solidFill>
              </a:rPr>
              <a:t> </a:t>
            </a:r>
            <a:r>
              <a:rPr lang="en-ID" sz="1400" dirty="0" err="1">
                <a:solidFill>
                  <a:schemeClr val="tx2"/>
                </a:solidFill>
              </a:rPr>
              <a:t>mempunyai</a:t>
            </a:r>
            <a:r>
              <a:rPr lang="en-ID" sz="1400" dirty="0">
                <a:solidFill>
                  <a:schemeClr val="tx2"/>
                </a:solidFill>
              </a:rPr>
              <a:t> </a:t>
            </a:r>
            <a:r>
              <a:rPr lang="en-ID" sz="1400" dirty="0" err="1">
                <a:solidFill>
                  <a:schemeClr val="tx2"/>
                </a:solidFill>
              </a:rPr>
              <a:t>hak</a:t>
            </a:r>
            <a:r>
              <a:rPr lang="en-ID" sz="1400" dirty="0">
                <a:solidFill>
                  <a:schemeClr val="tx2"/>
                </a:solidFill>
              </a:rPr>
              <a:t> </a:t>
            </a:r>
            <a:r>
              <a:rPr lang="en-ID" sz="1400" dirty="0" err="1">
                <a:solidFill>
                  <a:schemeClr val="tx2"/>
                </a:solidFill>
              </a:rPr>
              <a:t>untuk</a:t>
            </a:r>
            <a:r>
              <a:rPr lang="en-ID" sz="1400" dirty="0">
                <a:solidFill>
                  <a:schemeClr val="tx2"/>
                </a:solidFill>
              </a:rPr>
              <a:t> </a:t>
            </a:r>
            <a:r>
              <a:rPr lang="en-ID" sz="1400" dirty="0" err="1">
                <a:solidFill>
                  <a:schemeClr val="tx2"/>
                </a:solidFill>
              </a:rPr>
              <a:t>didahulukan</a:t>
            </a:r>
            <a:r>
              <a:rPr lang="en-ID" sz="1400" dirty="0">
                <a:solidFill>
                  <a:schemeClr val="tx2"/>
                </a:solidFill>
              </a:rPr>
              <a:t>, </a:t>
            </a:r>
            <a:r>
              <a:rPr lang="en-ID" sz="1400" dirty="0" err="1">
                <a:solidFill>
                  <a:schemeClr val="tx2"/>
                </a:solidFill>
              </a:rPr>
              <a:t>dengan</a:t>
            </a:r>
            <a:r>
              <a:rPr lang="en-ID" sz="1400" dirty="0">
                <a:solidFill>
                  <a:schemeClr val="tx2"/>
                </a:solidFill>
              </a:rPr>
              <a:t> </a:t>
            </a:r>
            <a:r>
              <a:rPr lang="en-ID" sz="1400" dirty="0" err="1">
                <a:solidFill>
                  <a:schemeClr val="tx2"/>
                </a:solidFill>
              </a:rPr>
              <a:t>tidak</a:t>
            </a:r>
            <a:r>
              <a:rPr lang="en-ID" sz="1400" dirty="0">
                <a:solidFill>
                  <a:schemeClr val="tx2"/>
                </a:solidFill>
              </a:rPr>
              <a:t> </a:t>
            </a:r>
            <a:r>
              <a:rPr lang="en-ID" sz="1400" dirty="0" err="1">
                <a:solidFill>
                  <a:schemeClr val="tx2"/>
                </a:solidFill>
              </a:rPr>
              <a:t>ada</a:t>
            </a:r>
            <a:r>
              <a:rPr lang="en-ID" sz="1400" dirty="0">
                <a:solidFill>
                  <a:schemeClr val="tx2"/>
                </a:solidFill>
              </a:rPr>
              <a:t> </a:t>
            </a:r>
            <a:r>
              <a:rPr lang="en-ID" sz="1400" dirty="0" err="1">
                <a:solidFill>
                  <a:schemeClr val="tx2"/>
                </a:solidFill>
              </a:rPr>
              <a:t>pengecualian</a:t>
            </a:r>
            <a:r>
              <a:rPr lang="en-ID" sz="1400" dirty="0">
                <a:solidFill>
                  <a:schemeClr val="tx2"/>
                </a:solidFill>
              </a:rPr>
              <a:t>, </a:t>
            </a:r>
            <a:r>
              <a:rPr lang="en-ID" sz="1400" dirty="0" err="1">
                <a:solidFill>
                  <a:schemeClr val="tx2"/>
                </a:solidFill>
              </a:rPr>
              <a:t>baik</a:t>
            </a:r>
            <a:r>
              <a:rPr lang="en-ID" sz="1400" dirty="0">
                <a:solidFill>
                  <a:schemeClr val="tx2"/>
                </a:solidFill>
              </a:rPr>
              <a:t> yang </a:t>
            </a:r>
            <a:r>
              <a:rPr lang="en-ID" sz="1400" dirty="0" err="1">
                <a:solidFill>
                  <a:schemeClr val="tx2"/>
                </a:solidFill>
              </a:rPr>
              <a:t>telah</a:t>
            </a:r>
            <a:r>
              <a:rPr lang="en-ID" sz="1400" dirty="0">
                <a:solidFill>
                  <a:schemeClr val="tx2"/>
                </a:solidFill>
              </a:rPr>
              <a:t> </a:t>
            </a:r>
            <a:r>
              <a:rPr lang="en-ID" sz="1400" dirty="0" err="1">
                <a:solidFill>
                  <a:schemeClr val="tx2"/>
                </a:solidFill>
              </a:rPr>
              <a:t>mengajukan</a:t>
            </a:r>
            <a:r>
              <a:rPr lang="en-ID" sz="1400" dirty="0">
                <a:solidFill>
                  <a:schemeClr val="tx2"/>
                </a:solidFill>
              </a:rPr>
              <a:t> </a:t>
            </a:r>
            <a:r>
              <a:rPr lang="en-ID" sz="1400" dirty="0" err="1">
                <a:solidFill>
                  <a:schemeClr val="tx2"/>
                </a:solidFill>
              </a:rPr>
              <a:t>diri</a:t>
            </a:r>
            <a:r>
              <a:rPr lang="en-ID" sz="1400" dirty="0">
                <a:solidFill>
                  <a:schemeClr val="tx2"/>
                </a:solidFill>
              </a:rPr>
              <a:t> </a:t>
            </a:r>
            <a:r>
              <a:rPr lang="en-ID" sz="1400" dirty="0" err="1">
                <a:solidFill>
                  <a:schemeClr val="tx2"/>
                </a:solidFill>
              </a:rPr>
              <a:t>dalam</a:t>
            </a:r>
            <a:r>
              <a:rPr lang="en-ID" sz="1400" dirty="0">
                <a:solidFill>
                  <a:schemeClr val="tx2"/>
                </a:solidFill>
              </a:rPr>
              <a:t> </a:t>
            </a:r>
            <a:r>
              <a:rPr lang="en-ID" sz="1400" dirty="0" err="1">
                <a:solidFill>
                  <a:schemeClr val="tx2"/>
                </a:solidFill>
              </a:rPr>
              <a:t>Kepailitan</a:t>
            </a:r>
            <a:r>
              <a:rPr lang="en-ID" sz="1400" dirty="0">
                <a:solidFill>
                  <a:schemeClr val="tx2"/>
                </a:solidFill>
              </a:rPr>
              <a:t> </a:t>
            </a:r>
            <a:r>
              <a:rPr lang="en-ID" sz="1400" dirty="0" err="1">
                <a:solidFill>
                  <a:schemeClr val="tx2"/>
                </a:solidFill>
              </a:rPr>
              <a:t>maupun</a:t>
            </a:r>
            <a:r>
              <a:rPr lang="en-ID" sz="1400" dirty="0">
                <a:solidFill>
                  <a:schemeClr val="tx2"/>
                </a:solidFill>
              </a:rPr>
              <a:t> </a:t>
            </a:r>
            <a:r>
              <a:rPr lang="en-ID" sz="1400" dirty="0" err="1">
                <a:solidFill>
                  <a:schemeClr val="tx2"/>
                </a:solidFill>
              </a:rPr>
              <a:t>tidak</a:t>
            </a:r>
            <a:r>
              <a:rPr lang="en-ID" sz="1400" dirty="0">
                <a:solidFill>
                  <a:schemeClr val="tx2"/>
                </a:solidFill>
              </a:rPr>
              <a:t>.“</a:t>
            </a:r>
          </a:p>
          <a:p>
            <a:pPr>
              <a:lnSpc>
                <a:spcPct val="100000"/>
              </a:lnSpc>
            </a:pPr>
            <a:r>
              <a:rPr lang="en-ID" sz="1400" dirty="0">
                <a:solidFill>
                  <a:schemeClr val="tx2"/>
                </a:solidFill>
              </a:rPr>
              <a:t>Jadi </a:t>
            </a:r>
            <a:r>
              <a:rPr lang="en-ID" sz="1400" dirty="0" err="1">
                <a:solidFill>
                  <a:schemeClr val="tx2"/>
                </a:solidFill>
              </a:rPr>
              <a:t>berdasarkan</a:t>
            </a:r>
            <a:r>
              <a:rPr lang="en-ID" sz="1400" dirty="0">
                <a:solidFill>
                  <a:schemeClr val="tx2"/>
                </a:solidFill>
              </a:rPr>
              <a:t> </a:t>
            </a:r>
            <a:r>
              <a:rPr lang="en-ID" sz="1400" dirty="0" err="1">
                <a:solidFill>
                  <a:schemeClr val="tx2"/>
                </a:solidFill>
              </a:rPr>
              <a:t>Pasal</a:t>
            </a:r>
            <a:r>
              <a:rPr lang="en-ID" sz="1400" dirty="0">
                <a:solidFill>
                  <a:schemeClr val="tx2"/>
                </a:solidFill>
              </a:rPr>
              <a:t> 162 Undang2 37/2004 </a:t>
            </a:r>
            <a:r>
              <a:rPr lang="en-ID" sz="1400" dirty="0" err="1">
                <a:solidFill>
                  <a:schemeClr val="tx2"/>
                </a:solidFill>
              </a:rPr>
              <a:t>tersebut</a:t>
            </a:r>
            <a:r>
              <a:rPr lang="en-ID" sz="1400" dirty="0">
                <a:solidFill>
                  <a:schemeClr val="tx2"/>
                </a:solidFill>
              </a:rPr>
              <a:t> di </a:t>
            </a:r>
            <a:r>
              <a:rPr lang="en-ID" sz="1400" dirty="0" err="1">
                <a:solidFill>
                  <a:schemeClr val="tx2"/>
                </a:solidFill>
              </a:rPr>
              <a:t>atas</a:t>
            </a:r>
            <a:r>
              <a:rPr lang="en-ID" sz="1400" dirty="0">
                <a:solidFill>
                  <a:schemeClr val="tx2"/>
                </a:solidFill>
              </a:rPr>
              <a:t>, </a:t>
            </a:r>
            <a:r>
              <a:rPr lang="en-ID" sz="1400" dirty="0" err="1">
                <a:solidFill>
                  <a:schemeClr val="tx2"/>
                </a:solidFill>
              </a:rPr>
              <a:t>semua</a:t>
            </a:r>
            <a:r>
              <a:rPr lang="en-ID" sz="1400" dirty="0">
                <a:solidFill>
                  <a:schemeClr val="tx2"/>
                </a:solidFill>
              </a:rPr>
              <a:t> </a:t>
            </a:r>
            <a:r>
              <a:rPr lang="en-ID" sz="1400" dirty="0" err="1">
                <a:solidFill>
                  <a:schemeClr val="tx2"/>
                </a:solidFill>
              </a:rPr>
              <a:t>Kreditor</a:t>
            </a:r>
            <a:r>
              <a:rPr lang="en-ID" sz="1400" dirty="0">
                <a:solidFill>
                  <a:schemeClr val="tx2"/>
                </a:solidFill>
              </a:rPr>
              <a:t> </a:t>
            </a:r>
            <a:r>
              <a:rPr lang="en-ID" sz="1400" dirty="0" err="1">
                <a:solidFill>
                  <a:schemeClr val="tx2"/>
                </a:solidFill>
              </a:rPr>
              <a:t>Konkuren</a:t>
            </a:r>
            <a:r>
              <a:rPr lang="en-ID" sz="1400" dirty="0">
                <a:solidFill>
                  <a:schemeClr val="tx2"/>
                </a:solidFill>
              </a:rPr>
              <a:t> (yang </a:t>
            </a:r>
            <a:r>
              <a:rPr lang="en-ID" sz="1400" dirty="0" err="1">
                <a:solidFill>
                  <a:schemeClr val="tx2"/>
                </a:solidFill>
              </a:rPr>
              <a:t>tidak</a:t>
            </a:r>
            <a:r>
              <a:rPr lang="en-ID" sz="1400" dirty="0">
                <a:solidFill>
                  <a:schemeClr val="tx2"/>
                </a:solidFill>
              </a:rPr>
              <a:t> </a:t>
            </a:r>
            <a:r>
              <a:rPr lang="en-ID" sz="1400" dirty="0" err="1">
                <a:solidFill>
                  <a:schemeClr val="tx2"/>
                </a:solidFill>
              </a:rPr>
              <a:t>didahulukan</a:t>
            </a:r>
            <a:r>
              <a:rPr lang="en-ID" sz="1400" dirty="0">
                <a:solidFill>
                  <a:schemeClr val="tx2"/>
                </a:solidFill>
              </a:rPr>
              <a:t>) </a:t>
            </a:r>
            <a:r>
              <a:rPr lang="en-ID" sz="1400" dirty="0" err="1">
                <a:solidFill>
                  <a:schemeClr val="tx2"/>
                </a:solidFill>
              </a:rPr>
              <a:t>baik</a:t>
            </a:r>
            <a:r>
              <a:rPr lang="en-ID" sz="1400" dirty="0">
                <a:solidFill>
                  <a:schemeClr val="tx2"/>
                </a:solidFill>
              </a:rPr>
              <a:t> </a:t>
            </a:r>
            <a:r>
              <a:rPr lang="en-ID" sz="1400" dirty="0" err="1">
                <a:solidFill>
                  <a:schemeClr val="tx2"/>
                </a:solidFill>
              </a:rPr>
              <a:t>mereka</a:t>
            </a:r>
            <a:r>
              <a:rPr lang="en-ID" sz="1400" dirty="0">
                <a:solidFill>
                  <a:schemeClr val="tx2"/>
                </a:solidFill>
              </a:rPr>
              <a:t> yang </a:t>
            </a:r>
            <a:r>
              <a:rPr lang="en-ID" sz="1400" dirty="0" err="1">
                <a:solidFill>
                  <a:schemeClr val="tx2"/>
                </a:solidFill>
              </a:rPr>
              <a:t>mengajukan</a:t>
            </a:r>
            <a:r>
              <a:rPr lang="en-ID" sz="1400" dirty="0">
                <a:solidFill>
                  <a:schemeClr val="tx2"/>
                </a:solidFill>
              </a:rPr>
              <a:t> </a:t>
            </a:r>
            <a:r>
              <a:rPr lang="en-ID" sz="1400" dirty="0" err="1">
                <a:solidFill>
                  <a:schemeClr val="tx2"/>
                </a:solidFill>
              </a:rPr>
              <a:t>permohonan</a:t>
            </a:r>
            <a:r>
              <a:rPr lang="en-ID" sz="1400" dirty="0">
                <a:solidFill>
                  <a:schemeClr val="tx2"/>
                </a:solidFill>
              </a:rPr>
              <a:t> </a:t>
            </a:r>
            <a:r>
              <a:rPr lang="en-ID" sz="1400" dirty="0" err="1">
                <a:solidFill>
                  <a:schemeClr val="tx2"/>
                </a:solidFill>
              </a:rPr>
              <a:t>Kepailitan</a:t>
            </a:r>
            <a:r>
              <a:rPr lang="en-ID" sz="1400" dirty="0">
                <a:solidFill>
                  <a:schemeClr val="tx2"/>
                </a:solidFill>
              </a:rPr>
              <a:t> </a:t>
            </a:r>
            <a:r>
              <a:rPr lang="en-ID" sz="1400" dirty="0" err="1">
                <a:solidFill>
                  <a:schemeClr val="tx2"/>
                </a:solidFill>
              </a:rPr>
              <a:t>maupun</a:t>
            </a:r>
            <a:r>
              <a:rPr lang="en-ID" sz="1400" dirty="0">
                <a:solidFill>
                  <a:schemeClr val="tx2"/>
                </a:solidFill>
              </a:rPr>
              <a:t> </a:t>
            </a:r>
            <a:r>
              <a:rPr lang="en-ID" sz="1400" dirty="0" err="1">
                <a:solidFill>
                  <a:schemeClr val="tx2"/>
                </a:solidFill>
              </a:rPr>
              <a:t>tidak</a:t>
            </a:r>
            <a:r>
              <a:rPr lang="en-ID" sz="1400" dirty="0">
                <a:solidFill>
                  <a:schemeClr val="tx2"/>
                </a:solidFill>
              </a:rPr>
              <a:t>, </a:t>
            </a:r>
            <a:r>
              <a:rPr lang="en-ID" sz="1400" dirty="0" err="1">
                <a:solidFill>
                  <a:schemeClr val="tx2"/>
                </a:solidFill>
              </a:rPr>
              <a:t>tetap</a:t>
            </a:r>
            <a:r>
              <a:rPr lang="en-ID" sz="1400" dirty="0">
                <a:solidFill>
                  <a:schemeClr val="tx2"/>
                </a:solidFill>
              </a:rPr>
              <a:t> </a:t>
            </a:r>
            <a:r>
              <a:rPr lang="en-ID" sz="1400" dirty="0" err="1">
                <a:solidFill>
                  <a:schemeClr val="tx2"/>
                </a:solidFill>
              </a:rPr>
              <a:t>terikat</a:t>
            </a:r>
            <a:r>
              <a:rPr lang="en-ID" sz="1400" dirty="0">
                <a:solidFill>
                  <a:schemeClr val="tx2"/>
                </a:solidFill>
              </a:rPr>
              <a:t> oleh </a:t>
            </a:r>
            <a:r>
              <a:rPr lang="en-ID" sz="1400" dirty="0" err="1">
                <a:solidFill>
                  <a:schemeClr val="tx2"/>
                </a:solidFill>
              </a:rPr>
              <a:t>perdamaian</a:t>
            </a:r>
            <a:r>
              <a:rPr lang="en-ID" sz="1400" dirty="0">
                <a:solidFill>
                  <a:schemeClr val="tx2"/>
                </a:solidFill>
              </a:rPr>
              <a:t> </a:t>
            </a:r>
            <a:r>
              <a:rPr lang="en-ID" sz="1400" dirty="0" err="1">
                <a:solidFill>
                  <a:schemeClr val="tx2"/>
                </a:solidFill>
              </a:rPr>
              <a:t>dalam</a:t>
            </a:r>
            <a:r>
              <a:rPr lang="en-ID" sz="1400" dirty="0">
                <a:solidFill>
                  <a:schemeClr val="tx2"/>
                </a:solidFill>
              </a:rPr>
              <a:t> </a:t>
            </a:r>
            <a:r>
              <a:rPr lang="en-ID" sz="1400" dirty="0" err="1">
                <a:solidFill>
                  <a:schemeClr val="tx2"/>
                </a:solidFill>
              </a:rPr>
              <a:t>Kepailitan</a:t>
            </a:r>
            <a:r>
              <a:rPr lang="en-ID" sz="1400" dirty="0">
                <a:solidFill>
                  <a:schemeClr val="tx2"/>
                </a:solidFill>
              </a:rPr>
              <a:t> yang </a:t>
            </a:r>
            <a:r>
              <a:rPr lang="en-ID" sz="1400" dirty="0" err="1">
                <a:solidFill>
                  <a:schemeClr val="tx2"/>
                </a:solidFill>
              </a:rPr>
              <a:t>telah</a:t>
            </a:r>
            <a:r>
              <a:rPr lang="en-ID" sz="1400" dirty="0">
                <a:solidFill>
                  <a:schemeClr val="tx2"/>
                </a:solidFill>
              </a:rPr>
              <a:t> </a:t>
            </a:r>
            <a:r>
              <a:rPr lang="en-ID" sz="1400" dirty="0" err="1">
                <a:solidFill>
                  <a:schemeClr val="tx2"/>
                </a:solidFill>
              </a:rPr>
              <a:t>disahkan</a:t>
            </a:r>
            <a:r>
              <a:rPr lang="en-ID" sz="1400" dirty="0">
                <a:solidFill>
                  <a:schemeClr val="tx2"/>
                </a:solidFill>
              </a:rPr>
              <a:t> oleh </a:t>
            </a:r>
            <a:r>
              <a:rPr lang="en-ID" sz="1400" dirty="0" err="1">
                <a:solidFill>
                  <a:schemeClr val="tx2"/>
                </a:solidFill>
              </a:rPr>
              <a:t>putusan</a:t>
            </a:r>
            <a:r>
              <a:rPr lang="en-ID" sz="1400" dirty="0">
                <a:solidFill>
                  <a:schemeClr val="tx2"/>
                </a:solidFill>
              </a:rPr>
              <a:t> </a:t>
            </a:r>
            <a:r>
              <a:rPr lang="en-ID" sz="1400" dirty="0" err="1">
                <a:solidFill>
                  <a:schemeClr val="tx2"/>
                </a:solidFill>
              </a:rPr>
              <a:t>Pengadilan</a:t>
            </a:r>
            <a:r>
              <a:rPr lang="en-ID" sz="1400" dirty="0">
                <a:solidFill>
                  <a:schemeClr val="tx2"/>
                </a:solidFill>
              </a:rPr>
              <a:t> yang </a:t>
            </a:r>
            <a:r>
              <a:rPr lang="en-ID" sz="1400" dirty="0" err="1">
                <a:solidFill>
                  <a:schemeClr val="tx2"/>
                </a:solidFill>
              </a:rPr>
              <a:t>telah</a:t>
            </a:r>
            <a:r>
              <a:rPr lang="en-ID" sz="1400" dirty="0">
                <a:solidFill>
                  <a:schemeClr val="tx2"/>
                </a:solidFill>
              </a:rPr>
              <a:t> </a:t>
            </a:r>
            <a:r>
              <a:rPr lang="en-ID" sz="1400" dirty="0" err="1">
                <a:solidFill>
                  <a:schemeClr val="tx2"/>
                </a:solidFill>
              </a:rPr>
              <a:t>berkekuatan</a:t>
            </a:r>
            <a:r>
              <a:rPr lang="en-ID" sz="1400" dirty="0">
                <a:solidFill>
                  <a:schemeClr val="tx2"/>
                </a:solidFill>
              </a:rPr>
              <a:t> </a:t>
            </a:r>
            <a:r>
              <a:rPr lang="en-ID" sz="1400" dirty="0" err="1">
                <a:solidFill>
                  <a:schemeClr val="tx2"/>
                </a:solidFill>
              </a:rPr>
              <a:t>hukum</a:t>
            </a:r>
            <a:r>
              <a:rPr lang="en-ID" sz="1400" dirty="0">
                <a:solidFill>
                  <a:schemeClr val="tx2"/>
                </a:solidFill>
              </a:rPr>
              <a:t> </a:t>
            </a:r>
            <a:r>
              <a:rPr lang="en-ID" sz="1400" dirty="0" err="1">
                <a:solidFill>
                  <a:schemeClr val="tx2"/>
                </a:solidFill>
              </a:rPr>
              <a:t>tetap</a:t>
            </a:r>
            <a:r>
              <a:rPr lang="en-ID" sz="1400" dirty="0">
                <a:solidFill>
                  <a:schemeClr val="tx2"/>
                </a:solidFill>
              </a:rPr>
              <a:t>.</a:t>
            </a:r>
          </a:p>
          <a:p>
            <a:pPr>
              <a:lnSpc>
                <a:spcPct val="100000"/>
              </a:lnSpc>
            </a:pPr>
            <a:r>
              <a:rPr lang="en-ID" sz="1400" dirty="0" err="1">
                <a:solidFill>
                  <a:schemeClr val="tx2"/>
                </a:solidFill>
              </a:rPr>
              <a:t>Perlu</a:t>
            </a:r>
            <a:r>
              <a:rPr lang="en-ID" sz="1400" dirty="0">
                <a:solidFill>
                  <a:schemeClr val="tx2"/>
                </a:solidFill>
              </a:rPr>
              <a:t> </a:t>
            </a:r>
            <a:r>
              <a:rPr lang="en-ID" sz="1400" dirty="0" err="1">
                <a:solidFill>
                  <a:schemeClr val="tx2"/>
                </a:solidFill>
              </a:rPr>
              <a:t>diperhatikan</a:t>
            </a:r>
            <a:r>
              <a:rPr lang="en-ID" sz="1400" dirty="0">
                <a:solidFill>
                  <a:schemeClr val="tx2"/>
                </a:solidFill>
              </a:rPr>
              <a:t> </a:t>
            </a:r>
            <a:r>
              <a:rPr lang="en-ID" sz="1400" dirty="0" err="1">
                <a:solidFill>
                  <a:schemeClr val="tx2"/>
                </a:solidFill>
              </a:rPr>
              <a:t>bahwa</a:t>
            </a:r>
            <a:r>
              <a:rPr lang="en-ID" sz="1400" dirty="0">
                <a:solidFill>
                  <a:schemeClr val="tx2"/>
                </a:solidFill>
              </a:rPr>
              <a:t> </a:t>
            </a:r>
            <a:r>
              <a:rPr lang="en-ID" sz="1400" dirty="0" err="1">
                <a:solidFill>
                  <a:schemeClr val="tx2"/>
                </a:solidFill>
              </a:rPr>
              <a:t>ketentuan</a:t>
            </a:r>
            <a:r>
              <a:rPr lang="en-ID" sz="1400" dirty="0">
                <a:solidFill>
                  <a:schemeClr val="tx2"/>
                </a:solidFill>
              </a:rPr>
              <a:t> </a:t>
            </a:r>
            <a:r>
              <a:rPr lang="en-ID" sz="1400" dirty="0" err="1">
                <a:solidFill>
                  <a:schemeClr val="tx2"/>
                </a:solidFill>
              </a:rPr>
              <a:t>Pasal</a:t>
            </a:r>
            <a:r>
              <a:rPr lang="en-ID" sz="1400" dirty="0">
                <a:solidFill>
                  <a:schemeClr val="tx2"/>
                </a:solidFill>
              </a:rPr>
              <a:t> 162 </a:t>
            </a:r>
            <a:r>
              <a:rPr lang="en-ID" sz="1400" dirty="0" err="1">
                <a:solidFill>
                  <a:schemeClr val="tx2"/>
                </a:solidFill>
              </a:rPr>
              <a:t>tersebut</a:t>
            </a:r>
            <a:r>
              <a:rPr lang="en-ID" sz="1400" dirty="0">
                <a:solidFill>
                  <a:schemeClr val="tx2"/>
                </a:solidFill>
              </a:rPr>
              <a:t> di </a:t>
            </a:r>
            <a:r>
              <a:rPr lang="en-ID" sz="1400" dirty="0" err="1">
                <a:solidFill>
                  <a:schemeClr val="tx2"/>
                </a:solidFill>
              </a:rPr>
              <a:t>atas</a:t>
            </a:r>
            <a:r>
              <a:rPr lang="en-ID" sz="1400" dirty="0">
                <a:solidFill>
                  <a:schemeClr val="tx2"/>
                </a:solidFill>
              </a:rPr>
              <a:t> </a:t>
            </a:r>
            <a:r>
              <a:rPr lang="en-ID" sz="1400" dirty="0" err="1">
                <a:solidFill>
                  <a:schemeClr val="tx2"/>
                </a:solidFill>
              </a:rPr>
              <a:t>berbeda</a:t>
            </a:r>
            <a:r>
              <a:rPr lang="en-ID" sz="1400" dirty="0">
                <a:solidFill>
                  <a:schemeClr val="tx2"/>
                </a:solidFill>
              </a:rPr>
              <a:t> </a:t>
            </a:r>
            <a:r>
              <a:rPr lang="en-ID" sz="1400" dirty="0" err="1">
                <a:solidFill>
                  <a:schemeClr val="tx2"/>
                </a:solidFill>
              </a:rPr>
              <a:t>dengan</a:t>
            </a:r>
            <a:r>
              <a:rPr lang="en-ID" sz="1400" dirty="0">
                <a:solidFill>
                  <a:schemeClr val="tx2"/>
                </a:solidFill>
              </a:rPr>
              <a:t> </a:t>
            </a:r>
            <a:r>
              <a:rPr lang="en-ID" sz="1400" dirty="0" err="1">
                <a:solidFill>
                  <a:schemeClr val="tx2"/>
                </a:solidFill>
              </a:rPr>
              <a:t>Pasal</a:t>
            </a:r>
            <a:r>
              <a:rPr lang="en-ID" sz="1400" dirty="0">
                <a:solidFill>
                  <a:schemeClr val="tx2"/>
                </a:solidFill>
              </a:rPr>
              <a:t> 286 Undang2 37/2004, yang </a:t>
            </a:r>
            <a:r>
              <a:rPr lang="en-ID" sz="1400" dirty="0" err="1">
                <a:solidFill>
                  <a:schemeClr val="tx2"/>
                </a:solidFill>
              </a:rPr>
              <a:t>berbunyi</a:t>
            </a:r>
            <a:r>
              <a:rPr lang="en-ID" sz="1400" dirty="0">
                <a:solidFill>
                  <a:schemeClr val="tx2"/>
                </a:solidFill>
              </a:rPr>
              <a:t>:</a:t>
            </a:r>
          </a:p>
          <a:p>
            <a:pPr>
              <a:lnSpc>
                <a:spcPct val="100000"/>
              </a:lnSpc>
            </a:pPr>
            <a:r>
              <a:rPr lang="en-ID" sz="1400" dirty="0">
                <a:solidFill>
                  <a:schemeClr val="tx2"/>
                </a:solidFill>
              </a:rPr>
              <a:t>"</a:t>
            </a:r>
            <a:r>
              <a:rPr lang="en-ID" sz="1400" dirty="0" err="1">
                <a:solidFill>
                  <a:schemeClr val="tx2"/>
                </a:solidFill>
              </a:rPr>
              <a:t>Perdamaian</a:t>
            </a:r>
            <a:r>
              <a:rPr lang="en-ID" sz="1400" dirty="0">
                <a:solidFill>
                  <a:schemeClr val="tx2"/>
                </a:solidFill>
              </a:rPr>
              <a:t> yang </a:t>
            </a:r>
            <a:r>
              <a:rPr lang="en-ID" sz="1400" dirty="0" err="1">
                <a:solidFill>
                  <a:schemeClr val="tx2"/>
                </a:solidFill>
              </a:rPr>
              <a:t>telah</a:t>
            </a:r>
            <a:r>
              <a:rPr lang="en-ID" sz="1400" dirty="0">
                <a:solidFill>
                  <a:schemeClr val="tx2"/>
                </a:solidFill>
              </a:rPr>
              <a:t> </a:t>
            </a:r>
            <a:r>
              <a:rPr lang="en-ID" sz="1400" dirty="0" err="1">
                <a:solidFill>
                  <a:schemeClr val="tx2"/>
                </a:solidFill>
              </a:rPr>
              <a:t>disahkan</a:t>
            </a:r>
            <a:r>
              <a:rPr lang="en-ID" sz="1400" dirty="0">
                <a:solidFill>
                  <a:schemeClr val="tx2"/>
                </a:solidFill>
              </a:rPr>
              <a:t> </a:t>
            </a:r>
            <a:r>
              <a:rPr lang="en-ID" sz="1400" dirty="0" err="1">
                <a:solidFill>
                  <a:schemeClr val="tx2"/>
                </a:solidFill>
              </a:rPr>
              <a:t>mengikat</a:t>
            </a:r>
            <a:r>
              <a:rPr lang="en-ID" sz="1400" dirty="0">
                <a:solidFill>
                  <a:schemeClr val="tx2"/>
                </a:solidFill>
              </a:rPr>
              <a:t> </a:t>
            </a:r>
            <a:r>
              <a:rPr lang="en-ID" sz="1400" dirty="0" err="1">
                <a:solidFill>
                  <a:schemeClr val="tx2"/>
                </a:solidFill>
              </a:rPr>
              <a:t>semua</a:t>
            </a:r>
            <a:r>
              <a:rPr lang="en-ID" sz="1400" dirty="0">
                <a:solidFill>
                  <a:schemeClr val="tx2"/>
                </a:solidFill>
              </a:rPr>
              <a:t> </a:t>
            </a:r>
            <a:r>
              <a:rPr lang="en-ID" sz="1400" dirty="0" err="1">
                <a:solidFill>
                  <a:schemeClr val="tx2"/>
                </a:solidFill>
              </a:rPr>
              <a:t>Kreditor</a:t>
            </a:r>
            <a:r>
              <a:rPr lang="en-ID" sz="1400" dirty="0">
                <a:solidFill>
                  <a:schemeClr val="tx2"/>
                </a:solidFill>
              </a:rPr>
              <a:t>, </a:t>
            </a:r>
            <a:r>
              <a:rPr lang="en-ID" sz="1400" dirty="0" err="1">
                <a:solidFill>
                  <a:schemeClr val="tx2"/>
                </a:solidFill>
              </a:rPr>
              <a:t>kecuali</a:t>
            </a:r>
            <a:r>
              <a:rPr lang="en-ID" sz="1400" dirty="0">
                <a:solidFill>
                  <a:schemeClr val="tx2"/>
                </a:solidFill>
              </a:rPr>
              <a:t> </a:t>
            </a:r>
            <a:r>
              <a:rPr lang="en-ID" sz="1400" dirty="0" err="1">
                <a:solidFill>
                  <a:schemeClr val="tx2"/>
                </a:solidFill>
              </a:rPr>
              <a:t>Kreditor</a:t>
            </a:r>
            <a:r>
              <a:rPr lang="en-ID" sz="1400" dirty="0">
                <a:solidFill>
                  <a:schemeClr val="tx2"/>
                </a:solidFill>
              </a:rPr>
              <a:t> yang </a:t>
            </a:r>
            <a:r>
              <a:rPr lang="en-ID" sz="1400" dirty="0" err="1">
                <a:solidFill>
                  <a:schemeClr val="tx2"/>
                </a:solidFill>
              </a:rPr>
              <a:t>tidak</a:t>
            </a:r>
            <a:r>
              <a:rPr lang="en-ID" sz="1400" dirty="0">
                <a:solidFill>
                  <a:schemeClr val="tx2"/>
                </a:solidFill>
              </a:rPr>
              <a:t> </a:t>
            </a:r>
            <a:r>
              <a:rPr lang="en-ID" sz="1400" dirty="0" err="1">
                <a:solidFill>
                  <a:schemeClr val="tx2"/>
                </a:solidFill>
              </a:rPr>
              <a:t>menyetujui</a:t>
            </a:r>
            <a:r>
              <a:rPr lang="en-ID" sz="1400" dirty="0">
                <a:solidFill>
                  <a:schemeClr val="tx2"/>
                </a:solidFill>
              </a:rPr>
              <a:t> </a:t>
            </a:r>
            <a:r>
              <a:rPr lang="en-ID" sz="1400" dirty="0" err="1">
                <a:solidFill>
                  <a:schemeClr val="tx2"/>
                </a:solidFill>
              </a:rPr>
              <a:t>rencana</a:t>
            </a:r>
            <a:r>
              <a:rPr lang="en-ID" sz="1400" dirty="0">
                <a:solidFill>
                  <a:schemeClr val="tx2"/>
                </a:solidFill>
              </a:rPr>
              <a:t> </a:t>
            </a:r>
            <a:r>
              <a:rPr lang="en-ID" sz="1400" dirty="0" err="1">
                <a:solidFill>
                  <a:schemeClr val="tx2"/>
                </a:solidFill>
              </a:rPr>
              <a:t>perdamaian</a:t>
            </a:r>
            <a:r>
              <a:rPr lang="en-ID" sz="1400" dirty="0">
                <a:solidFill>
                  <a:schemeClr val="tx2"/>
                </a:solidFill>
              </a:rPr>
              <a:t> </a:t>
            </a:r>
            <a:r>
              <a:rPr lang="en-ID" sz="1400" dirty="0" err="1">
                <a:solidFill>
                  <a:schemeClr val="tx2"/>
                </a:solidFill>
              </a:rPr>
              <a:t>sebagaimana</a:t>
            </a:r>
            <a:r>
              <a:rPr lang="en-ID" sz="1400" dirty="0">
                <a:solidFill>
                  <a:schemeClr val="tx2"/>
                </a:solidFill>
              </a:rPr>
              <a:t> </a:t>
            </a:r>
            <a:r>
              <a:rPr lang="en-ID" sz="1400" dirty="0" err="1">
                <a:solidFill>
                  <a:schemeClr val="tx2"/>
                </a:solidFill>
              </a:rPr>
              <a:t>dimaksud</a:t>
            </a:r>
            <a:r>
              <a:rPr lang="en-ID" sz="1400" dirty="0">
                <a:solidFill>
                  <a:schemeClr val="tx2"/>
                </a:solidFill>
              </a:rPr>
              <a:t> </a:t>
            </a:r>
            <a:r>
              <a:rPr lang="en-ID" sz="1400" dirty="0" err="1">
                <a:solidFill>
                  <a:schemeClr val="tx2"/>
                </a:solidFill>
              </a:rPr>
              <a:t>dalam</a:t>
            </a:r>
            <a:r>
              <a:rPr lang="en-ID" sz="1400" dirty="0">
                <a:solidFill>
                  <a:schemeClr val="tx2"/>
                </a:solidFill>
              </a:rPr>
              <a:t> </a:t>
            </a:r>
            <a:r>
              <a:rPr lang="en-ID" sz="1400" dirty="0" err="1">
                <a:solidFill>
                  <a:schemeClr val="tx2"/>
                </a:solidFill>
              </a:rPr>
              <a:t>Pasal</a:t>
            </a:r>
            <a:r>
              <a:rPr lang="en-ID" sz="1400" dirty="0">
                <a:solidFill>
                  <a:schemeClr val="tx2"/>
                </a:solidFill>
              </a:rPr>
              <a:t> 281 </a:t>
            </a:r>
            <a:r>
              <a:rPr lang="en-ID" sz="1400" dirty="0" err="1">
                <a:solidFill>
                  <a:schemeClr val="tx2"/>
                </a:solidFill>
              </a:rPr>
              <a:t>ayat</a:t>
            </a:r>
            <a:r>
              <a:rPr lang="en-ID" sz="1400" dirty="0">
                <a:solidFill>
                  <a:schemeClr val="tx2"/>
                </a:solidFill>
              </a:rPr>
              <a:t> (2) Undang2 37/2004.“</a:t>
            </a:r>
          </a:p>
          <a:p>
            <a:pPr>
              <a:lnSpc>
                <a:spcPct val="100000"/>
              </a:lnSpc>
            </a:pPr>
            <a:r>
              <a:rPr lang="en-ID" sz="1400" dirty="0">
                <a:solidFill>
                  <a:schemeClr val="tx2"/>
                </a:solidFill>
              </a:rPr>
              <a:t>Jadi </a:t>
            </a:r>
            <a:r>
              <a:rPr lang="en-ID" sz="1400" dirty="0" err="1">
                <a:solidFill>
                  <a:schemeClr val="tx2"/>
                </a:solidFill>
              </a:rPr>
              <a:t>berdasarkan</a:t>
            </a:r>
            <a:r>
              <a:rPr lang="en-ID" sz="1400" dirty="0">
                <a:solidFill>
                  <a:schemeClr val="tx2"/>
                </a:solidFill>
              </a:rPr>
              <a:t> </a:t>
            </a:r>
            <a:r>
              <a:rPr lang="en-ID" sz="1400" dirty="0" err="1">
                <a:solidFill>
                  <a:schemeClr val="tx2"/>
                </a:solidFill>
              </a:rPr>
              <a:t>Pasal</a:t>
            </a:r>
            <a:r>
              <a:rPr lang="en-ID" sz="1400" dirty="0">
                <a:solidFill>
                  <a:schemeClr val="tx2"/>
                </a:solidFill>
              </a:rPr>
              <a:t> 286 Undang2 37/2004 </a:t>
            </a:r>
            <a:r>
              <a:rPr lang="en-ID" sz="1400" dirty="0" err="1">
                <a:solidFill>
                  <a:schemeClr val="tx2"/>
                </a:solidFill>
              </a:rPr>
              <a:t>perdamaian</a:t>
            </a:r>
            <a:r>
              <a:rPr lang="en-ID" sz="1400" dirty="0">
                <a:solidFill>
                  <a:schemeClr val="tx2"/>
                </a:solidFill>
              </a:rPr>
              <a:t> </a:t>
            </a:r>
            <a:r>
              <a:rPr lang="en-ID" sz="1400" dirty="0" err="1">
                <a:solidFill>
                  <a:schemeClr val="tx2"/>
                </a:solidFill>
              </a:rPr>
              <a:t>dalam</a:t>
            </a:r>
            <a:r>
              <a:rPr lang="en-ID" sz="1400" dirty="0">
                <a:solidFill>
                  <a:schemeClr val="tx2"/>
                </a:solidFill>
              </a:rPr>
              <a:t> PKPU yang </a:t>
            </a:r>
            <a:r>
              <a:rPr lang="en-ID" sz="1400" dirty="0" err="1">
                <a:solidFill>
                  <a:schemeClr val="tx2"/>
                </a:solidFill>
              </a:rPr>
              <a:t>disahkan</a:t>
            </a:r>
            <a:r>
              <a:rPr lang="en-ID" sz="1400" dirty="0">
                <a:solidFill>
                  <a:schemeClr val="tx2"/>
                </a:solidFill>
              </a:rPr>
              <a:t> oleh </a:t>
            </a:r>
            <a:r>
              <a:rPr lang="en-ID" sz="1400" dirty="0" err="1">
                <a:solidFill>
                  <a:schemeClr val="tx2"/>
                </a:solidFill>
              </a:rPr>
              <a:t>putusan</a:t>
            </a:r>
            <a:r>
              <a:rPr lang="en-ID" sz="1400" dirty="0">
                <a:solidFill>
                  <a:schemeClr val="tx2"/>
                </a:solidFill>
              </a:rPr>
              <a:t> </a:t>
            </a:r>
            <a:r>
              <a:rPr lang="en-ID" sz="1400" dirty="0" err="1">
                <a:solidFill>
                  <a:schemeClr val="tx2"/>
                </a:solidFill>
              </a:rPr>
              <a:t>Pengadilan</a:t>
            </a:r>
            <a:r>
              <a:rPr lang="en-ID" sz="1400" dirty="0">
                <a:solidFill>
                  <a:schemeClr val="tx2"/>
                </a:solidFill>
              </a:rPr>
              <a:t> yang </a:t>
            </a:r>
            <a:r>
              <a:rPr lang="en-ID" sz="1400" dirty="0" err="1">
                <a:solidFill>
                  <a:schemeClr val="tx2"/>
                </a:solidFill>
              </a:rPr>
              <a:t>sudah</a:t>
            </a:r>
            <a:r>
              <a:rPr lang="en-ID" sz="1400" dirty="0">
                <a:solidFill>
                  <a:schemeClr val="tx2"/>
                </a:solidFill>
              </a:rPr>
              <a:t> </a:t>
            </a:r>
            <a:r>
              <a:rPr lang="en-ID" sz="1400" dirty="0" err="1">
                <a:solidFill>
                  <a:schemeClr val="tx2"/>
                </a:solidFill>
              </a:rPr>
              <a:t>berkekuatan</a:t>
            </a:r>
            <a:r>
              <a:rPr lang="en-ID" sz="1400" dirty="0">
                <a:solidFill>
                  <a:schemeClr val="tx2"/>
                </a:solidFill>
              </a:rPr>
              <a:t> </a:t>
            </a:r>
            <a:r>
              <a:rPr lang="en-ID" sz="1400" dirty="0" err="1">
                <a:solidFill>
                  <a:schemeClr val="tx2"/>
                </a:solidFill>
              </a:rPr>
              <a:t>hukum</a:t>
            </a:r>
            <a:r>
              <a:rPr lang="en-ID" sz="1400" dirty="0">
                <a:solidFill>
                  <a:schemeClr val="tx2"/>
                </a:solidFill>
              </a:rPr>
              <a:t> </a:t>
            </a:r>
            <a:r>
              <a:rPr lang="en-ID" sz="1400" dirty="0" err="1">
                <a:solidFill>
                  <a:schemeClr val="tx2"/>
                </a:solidFill>
              </a:rPr>
              <a:t>tetap</a:t>
            </a:r>
            <a:r>
              <a:rPr lang="en-ID" sz="1400" dirty="0">
                <a:solidFill>
                  <a:schemeClr val="tx2"/>
                </a:solidFill>
              </a:rPr>
              <a:t> </a:t>
            </a:r>
            <a:r>
              <a:rPr lang="en-ID" sz="1400" dirty="0" err="1">
                <a:solidFill>
                  <a:schemeClr val="tx2"/>
                </a:solidFill>
              </a:rPr>
              <a:t>mengikat</a:t>
            </a:r>
            <a:r>
              <a:rPr lang="en-ID" sz="1400" dirty="0">
                <a:solidFill>
                  <a:schemeClr val="tx2"/>
                </a:solidFill>
              </a:rPr>
              <a:t> </a:t>
            </a:r>
            <a:r>
              <a:rPr lang="en-ID" sz="1400" dirty="0" err="1">
                <a:solidFill>
                  <a:schemeClr val="tx2"/>
                </a:solidFill>
              </a:rPr>
              <a:t>semua</a:t>
            </a:r>
            <a:r>
              <a:rPr lang="en-ID" sz="1400" dirty="0">
                <a:solidFill>
                  <a:schemeClr val="tx2"/>
                </a:solidFill>
              </a:rPr>
              <a:t> </a:t>
            </a:r>
            <a:r>
              <a:rPr lang="en-ID" sz="1400" dirty="0" err="1">
                <a:solidFill>
                  <a:schemeClr val="tx2"/>
                </a:solidFill>
              </a:rPr>
              <a:t>Kreditor</a:t>
            </a:r>
            <a:r>
              <a:rPr lang="en-ID" sz="1400" dirty="0">
                <a:solidFill>
                  <a:schemeClr val="tx2"/>
                </a:solidFill>
              </a:rPr>
              <a:t>, </a:t>
            </a:r>
            <a:r>
              <a:rPr lang="en-ID" sz="1400" dirty="0" err="1">
                <a:solidFill>
                  <a:schemeClr val="tx2"/>
                </a:solidFill>
              </a:rPr>
              <a:t>tetapi</a:t>
            </a:r>
            <a:r>
              <a:rPr lang="en-ID" sz="1400" dirty="0">
                <a:solidFill>
                  <a:schemeClr val="tx2"/>
                </a:solidFill>
              </a:rPr>
              <a:t> </a:t>
            </a:r>
            <a:r>
              <a:rPr lang="en-ID" sz="1400" dirty="0" err="1">
                <a:solidFill>
                  <a:schemeClr val="tx2"/>
                </a:solidFill>
              </a:rPr>
              <a:t>tidak</a:t>
            </a:r>
            <a:r>
              <a:rPr lang="en-ID" sz="1400" dirty="0">
                <a:solidFill>
                  <a:schemeClr val="tx2"/>
                </a:solidFill>
              </a:rPr>
              <a:t> </a:t>
            </a:r>
            <a:r>
              <a:rPr lang="en-ID" sz="1400" dirty="0" err="1">
                <a:solidFill>
                  <a:schemeClr val="tx2"/>
                </a:solidFill>
              </a:rPr>
              <a:t>mengikat</a:t>
            </a:r>
            <a:r>
              <a:rPr lang="en-ID" sz="1400" dirty="0">
                <a:solidFill>
                  <a:schemeClr val="tx2"/>
                </a:solidFill>
              </a:rPr>
              <a:t> </a:t>
            </a:r>
            <a:r>
              <a:rPr lang="en-ID" sz="1400" dirty="0" err="1">
                <a:solidFill>
                  <a:schemeClr val="tx2"/>
                </a:solidFill>
              </a:rPr>
              <a:t>Kreditor</a:t>
            </a:r>
            <a:r>
              <a:rPr lang="en-ID" sz="1400" dirty="0">
                <a:solidFill>
                  <a:schemeClr val="tx2"/>
                </a:solidFill>
              </a:rPr>
              <a:t> yang </a:t>
            </a:r>
            <a:r>
              <a:rPr lang="en-ID" sz="1400" dirty="0" err="1">
                <a:solidFill>
                  <a:schemeClr val="tx2"/>
                </a:solidFill>
              </a:rPr>
              <a:t>dijamin</a:t>
            </a:r>
            <a:r>
              <a:rPr lang="en-ID" sz="1400" dirty="0">
                <a:solidFill>
                  <a:schemeClr val="tx2"/>
                </a:solidFill>
              </a:rPr>
              <a:t> yang </a:t>
            </a:r>
            <a:r>
              <a:rPr lang="en-ID" sz="1400" dirty="0" err="1">
                <a:solidFill>
                  <a:schemeClr val="tx2"/>
                </a:solidFill>
              </a:rPr>
              <a:t>tidak</a:t>
            </a:r>
            <a:r>
              <a:rPr lang="en-ID" sz="1400" dirty="0">
                <a:solidFill>
                  <a:schemeClr val="tx2"/>
                </a:solidFill>
              </a:rPr>
              <a:t> </a:t>
            </a:r>
            <a:r>
              <a:rPr lang="en-ID" sz="1400" dirty="0" err="1">
                <a:solidFill>
                  <a:schemeClr val="tx2"/>
                </a:solidFill>
              </a:rPr>
              <a:t>menyetujui</a:t>
            </a:r>
            <a:r>
              <a:rPr lang="en-ID" sz="1400" dirty="0">
                <a:solidFill>
                  <a:schemeClr val="tx2"/>
                </a:solidFill>
              </a:rPr>
              <a:t> </a:t>
            </a:r>
            <a:r>
              <a:rPr lang="en-ID" sz="1400" dirty="0" err="1">
                <a:solidFill>
                  <a:schemeClr val="tx2"/>
                </a:solidFill>
              </a:rPr>
              <a:t>rencana</a:t>
            </a:r>
            <a:r>
              <a:rPr lang="en-ID" sz="1400" dirty="0">
                <a:solidFill>
                  <a:schemeClr val="tx2"/>
                </a:solidFill>
              </a:rPr>
              <a:t> </a:t>
            </a:r>
            <a:r>
              <a:rPr lang="en-ID" sz="1400" dirty="0" err="1">
                <a:solidFill>
                  <a:schemeClr val="tx2"/>
                </a:solidFill>
              </a:rPr>
              <a:t>perdamaian</a:t>
            </a:r>
            <a:r>
              <a:rPr lang="en-ID" sz="1400" dirty="0">
                <a:solidFill>
                  <a:schemeClr val="tx2"/>
                </a:solidFill>
              </a:rPr>
              <a:t> </a:t>
            </a:r>
            <a:r>
              <a:rPr lang="en-ID" sz="1400" dirty="0" err="1">
                <a:solidFill>
                  <a:schemeClr val="tx2"/>
                </a:solidFill>
              </a:rPr>
              <a:t>sebagaimana</a:t>
            </a:r>
            <a:r>
              <a:rPr lang="en-ID" sz="1400" dirty="0">
                <a:solidFill>
                  <a:schemeClr val="tx2"/>
                </a:solidFill>
              </a:rPr>
              <a:t> </a:t>
            </a:r>
            <a:r>
              <a:rPr lang="en-ID" sz="1400" dirty="0" err="1">
                <a:solidFill>
                  <a:schemeClr val="tx2"/>
                </a:solidFill>
              </a:rPr>
              <a:t>diatur</a:t>
            </a:r>
            <a:r>
              <a:rPr lang="en-ID" sz="1400" dirty="0">
                <a:solidFill>
                  <a:schemeClr val="tx2"/>
                </a:solidFill>
              </a:rPr>
              <a:t> </a:t>
            </a:r>
            <a:r>
              <a:rPr lang="en-ID" sz="1400" dirty="0" err="1">
                <a:solidFill>
                  <a:schemeClr val="tx2"/>
                </a:solidFill>
              </a:rPr>
              <a:t>dalam</a:t>
            </a:r>
            <a:r>
              <a:rPr lang="en-ID" sz="1400" dirty="0">
                <a:solidFill>
                  <a:schemeClr val="tx2"/>
                </a:solidFill>
              </a:rPr>
              <a:t> </a:t>
            </a:r>
            <a:r>
              <a:rPr lang="en-ID" sz="1400" dirty="0" err="1">
                <a:solidFill>
                  <a:schemeClr val="tx2"/>
                </a:solidFill>
              </a:rPr>
              <a:t>Pasal</a:t>
            </a:r>
            <a:r>
              <a:rPr lang="en-ID" sz="1400" dirty="0">
                <a:solidFill>
                  <a:schemeClr val="tx2"/>
                </a:solidFill>
              </a:rPr>
              <a:t> 281 </a:t>
            </a:r>
            <a:r>
              <a:rPr lang="en-ID" sz="1400" dirty="0" err="1">
                <a:solidFill>
                  <a:schemeClr val="tx2"/>
                </a:solidFill>
              </a:rPr>
              <a:t>ayat</a:t>
            </a:r>
            <a:r>
              <a:rPr lang="en-ID" sz="1400" dirty="0">
                <a:solidFill>
                  <a:schemeClr val="tx2"/>
                </a:solidFill>
              </a:rPr>
              <a:t> (2) Undang2 37/2004.</a:t>
            </a:r>
          </a:p>
        </p:txBody>
      </p:sp>
    </p:spTree>
    <p:extLst>
      <p:ext uri="{BB962C8B-B14F-4D97-AF65-F5344CB8AC3E}">
        <p14:creationId xmlns:p14="http://schemas.microsoft.com/office/powerpoint/2010/main" val="182941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7A2B-EC74-4DDC-A01B-FF0301344F36}"/>
              </a:ext>
            </a:extLst>
          </p:cNvPr>
          <p:cNvSpPr>
            <a:spLocks noGrp="1"/>
          </p:cNvSpPr>
          <p:nvPr>
            <p:ph type="title"/>
          </p:nvPr>
        </p:nvSpPr>
        <p:spPr/>
        <p:txBody>
          <a:bodyPr/>
          <a:lstStyle/>
          <a:p>
            <a:r>
              <a:rPr lang="en-ID" dirty="0"/>
              <a:t>ISI BERITA ACARA PERDAMAIAN</a:t>
            </a:r>
          </a:p>
        </p:txBody>
      </p:sp>
      <p:sp>
        <p:nvSpPr>
          <p:cNvPr id="3" name="Content Placeholder 2">
            <a:extLst>
              <a:ext uri="{FF2B5EF4-FFF2-40B4-BE49-F238E27FC236}">
                <a16:creationId xmlns:a16="http://schemas.microsoft.com/office/drawing/2014/main" id="{8B50E199-8861-40F4-ADDE-1F527D2EA433}"/>
              </a:ext>
            </a:extLst>
          </p:cNvPr>
          <p:cNvSpPr>
            <a:spLocks noGrp="1"/>
          </p:cNvSpPr>
          <p:nvPr>
            <p:ph idx="1"/>
          </p:nvPr>
        </p:nvSpPr>
        <p:spPr/>
        <p:txBody>
          <a:bodyPr>
            <a:normAutofit fontScale="85000" lnSpcReduction="10000"/>
          </a:bodyPr>
          <a:lstStyle/>
          <a:p>
            <a:r>
              <a:rPr lang="en-ID" dirty="0" err="1"/>
              <a:t>Berita</a:t>
            </a:r>
            <a:r>
              <a:rPr lang="en-ID" dirty="0"/>
              <a:t> acara </a:t>
            </a:r>
            <a:r>
              <a:rPr lang="en-ID" dirty="0" err="1"/>
              <a:t>perdamaian</a:t>
            </a:r>
            <a:r>
              <a:rPr lang="en-ID" dirty="0"/>
              <a:t> </a:t>
            </a:r>
            <a:r>
              <a:rPr lang="en-ID" dirty="0" err="1"/>
              <a:t>wajib</a:t>
            </a:r>
            <a:r>
              <a:rPr lang="en-ID" dirty="0"/>
              <a:t> </a:t>
            </a:r>
            <a:r>
              <a:rPr lang="en-ID" dirty="0" err="1"/>
              <a:t>memuat</a:t>
            </a:r>
            <a:r>
              <a:rPr lang="en-ID" dirty="0"/>
              <a:t>:</a:t>
            </a:r>
          </a:p>
          <a:p>
            <a:r>
              <a:rPr lang="en-ID" dirty="0"/>
              <a:t>a. </a:t>
            </a:r>
            <a:r>
              <a:rPr lang="en-ID" dirty="0" err="1"/>
              <a:t>isi</a:t>
            </a:r>
            <a:r>
              <a:rPr lang="en-ID" dirty="0"/>
              <a:t> </a:t>
            </a:r>
            <a:r>
              <a:rPr lang="en-ID" dirty="0" err="1"/>
              <a:t>perdamaian</a:t>
            </a:r>
            <a:r>
              <a:rPr lang="en-ID" dirty="0"/>
              <a:t>;</a:t>
            </a:r>
          </a:p>
          <a:p>
            <a:r>
              <a:rPr lang="en-ID" dirty="0"/>
              <a:t>b. </a:t>
            </a:r>
            <a:r>
              <a:rPr lang="en-ID" dirty="0" err="1"/>
              <a:t>nama</a:t>
            </a:r>
            <a:r>
              <a:rPr lang="en-ID" dirty="0"/>
              <a:t> </a:t>
            </a:r>
            <a:r>
              <a:rPr lang="en-ID" dirty="0" err="1"/>
              <a:t>Kreditor</a:t>
            </a:r>
            <a:r>
              <a:rPr lang="en-ID" dirty="0"/>
              <a:t> yang </a:t>
            </a:r>
            <a:r>
              <a:rPr lang="en-ID" dirty="0" err="1"/>
              <a:t>hadir</a:t>
            </a:r>
            <a:r>
              <a:rPr lang="en-ID" dirty="0"/>
              <a:t> dan </a:t>
            </a:r>
            <a:r>
              <a:rPr lang="en-ID" dirty="0" err="1"/>
              <a:t>berhak</a:t>
            </a:r>
            <a:r>
              <a:rPr lang="en-ID" dirty="0"/>
              <a:t> </a:t>
            </a:r>
            <a:r>
              <a:rPr lang="en-ID" dirty="0" err="1"/>
              <a:t>mengeluarkan</a:t>
            </a:r>
            <a:r>
              <a:rPr lang="en-ID" dirty="0"/>
              <a:t> </a:t>
            </a:r>
            <a:r>
              <a:rPr lang="en-ID" dirty="0" err="1"/>
              <a:t>suara</a:t>
            </a:r>
            <a:r>
              <a:rPr lang="en-ID" dirty="0"/>
              <a:t>;</a:t>
            </a:r>
          </a:p>
          <a:p>
            <a:r>
              <a:rPr lang="en-ID" dirty="0"/>
              <a:t>c. </a:t>
            </a:r>
            <a:r>
              <a:rPr lang="en-ID" dirty="0" err="1"/>
              <a:t>suara</a:t>
            </a:r>
            <a:r>
              <a:rPr lang="en-ID" dirty="0"/>
              <a:t> yang </a:t>
            </a:r>
            <a:r>
              <a:rPr lang="en-ID" dirty="0" err="1"/>
              <a:t>dikeluarkan</a:t>
            </a:r>
            <a:r>
              <a:rPr lang="en-ID" dirty="0"/>
              <a:t>;</a:t>
            </a:r>
          </a:p>
          <a:p>
            <a:r>
              <a:rPr lang="en-ID" dirty="0"/>
              <a:t>d. </a:t>
            </a:r>
            <a:r>
              <a:rPr lang="en-ID" dirty="0" err="1"/>
              <a:t>hasil</a:t>
            </a:r>
            <a:r>
              <a:rPr lang="en-ID" dirty="0"/>
              <a:t> </a:t>
            </a:r>
            <a:r>
              <a:rPr lang="en-ID" dirty="0" err="1"/>
              <a:t>pemungutan</a:t>
            </a:r>
            <a:r>
              <a:rPr lang="en-ID" dirty="0"/>
              <a:t> </a:t>
            </a:r>
            <a:r>
              <a:rPr lang="en-ID" dirty="0" err="1"/>
              <a:t>suara</a:t>
            </a:r>
            <a:r>
              <a:rPr lang="en-ID" dirty="0"/>
              <a:t>;</a:t>
            </a:r>
          </a:p>
          <a:p>
            <a:r>
              <a:rPr lang="en-ID" dirty="0"/>
              <a:t>e. </a:t>
            </a:r>
            <a:r>
              <a:rPr lang="en-ID" dirty="0" err="1"/>
              <a:t>segala</a:t>
            </a:r>
            <a:r>
              <a:rPr lang="en-ID" dirty="0"/>
              <a:t> </a:t>
            </a:r>
            <a:r>
              <a:rPr lang="en-ID" dirty="0" err="1"/>
              <a:t>sesuatu</a:t>
            </a:r>
            <a:r>
              <a:rPr lang="en-ID" dirty="0"/>
              <a:t> yang </a:t>
            </a:r>
            <a:r>
              <a:rPr lang="en-ID" dirty="0" err="1"/>
              <a:t>terjadi</a:t>
            </a:r>
            <a:r>
              <a:rPr lang="en-ID" dirty="0"/>
              <a:t> </a:t>
            </a:r>
            <a:r>
              <a:rPr lang="en-ID" dirty="0" err="1"/>
              <a:t>dalam</a:t>
            </a:r>
            <a:r>
              <a:rPr lang="en-ID" dirty="0"/>
              <a:t> </a:t>
            </a:r>
            <a:r>
              <a:rPr lang="en-ID" dirty="0" err="1"/>
              <a:t>Rapat</a:t>
            </a:r>
            <a:r>
              <a:rPr lang="en-ID" dirty="0"/>
              <a:t>;</a:t>
            </a:r>
          </a:p>
          <a:p>
            <a:r>
              <a:rPr lang="en-ID" dirty="0"/>
              <a:t>f. </a:t>
            </a:r>
            <a:r>
              <a:rPr lang="en-ID" dirty="0" err="1"/>
              <a:t>tanda</a:t>
            </a:r>
            <a:r>
              <a:rPr lang="en-ID" dirty="0"/>
              <a:t> </a:t>
            </a:r>
            <a:r>
              <a:rPr lang="en-ID" dirty="0" err="1"/>
              <a:t>tangan</a:t>
            </a:r>
            <a:r>
              <a:rPr lang="en-ID" dirty="0"/>
              <a:t> Hakim </a:t>
            </a:r>
            <a:r>
              <a:rPr lang="en-ID" dirty="0" err="1"/>
              <a:t>Pengawas</a:t>
            </a:r>
            <a:r>
              <a:rPr lang="en-ID" dirty="0"/>
              <a:t> dan </a:t>
            </a:r>
            <a:r>
              <a:rPr lang="en-ID" dirty="0" err="1"/>
              <a:t>Panitera</a:t>
            </a:r>
            <a:r>
              <a:rPr lang="en-ID" dirty="0"/>
              <a:t>.</a:t>
            </a:r>
          </a:p>
          <a:p>
            <a:r>
              <a:rPr lang="en-ID" dirty="0" err="1"/>
              <a:t>Setiap</a:t>
            </a:r>
            <a:r>
              <a:rPr lang="en-ID" dirty="0"/>
              <a:t> orang yang </a:t>
            </a:r>
            <a:r>
              <a:rPr lang="en-ID" dirty="0" err="1"/>
              <a:t>berkepentingan</a:t>
            </a:r>
            <a:r>
              <a:rPr lang="en-ID" dirty="0"/>
              <a:t> </a:t>
            </a:r>
            <a:r>
              <a:rPr lang="en-ID" dirty="0" err="1"/>
              <a:t>dapat</a:t>
            </a:r>
            <a:r>
              <a:rPr lang="en-ID" dirty="0"/>
              <a:t> </a:t>
            </a:r>
            <a:r>
              <a:rPr lang="en-ID" dirty="0" err="1"/>
              <a:t>melihat</a:t>
            </a:r>
            <a:r>
              <a:rPr lang="en-ID" dirty="0"/>
              <a:t> </a:t>
            </a:r>
            <a:r>
              <a:rPr lang="en-ID" dirty="0" err="1"/>
              <a:t>berita</a:t>
            </a:r>
            <a:r>
              <a:rPr lang="en-ID" dirty="0"/>
              <a:t> acara </a:t>
            </a:r>
            <a:r>
              <a:rPr lang="en-ID" dirty="0" err="1"/>
              <a:t>Rapat</a:t>
            </a:r>
            <a:r>
              <a:rPr lang="en-ID" dirty="0"/>
              <a:t> di </a:t>
            </a:r>
            <a:r>
              <a:rPr lang="en-ID" dirty="0" err="1"/>
              <a:t>Kepaniteraan</a:t>
            </a:r>
            <a:r>
              <a:rPr lang="en-ID" dirty="0"/>
              <a:t> </a:t>
            </a:r>
            <a:r>
              <a:rPr lang="en-ID" dirty="0" err="1"/>
              <a:t>Pengadilan</a:t>
            </a:r>
            <a:r>
              <a:rPr lang="en-ID" dirty="0"/>
              <a:t>, paling </a:t>
            </a:r>
            <a:r>
              <a:rPr lang="en-ID" dirty="0" err="1"/>
              <a:t>lambat</a:t>
            </a:r>
            <a:r>
              <a:rPr lang="en-ID" dirty="0"/>
              <a:t> 7 </a:t>
            </a:r>
            <a:r>
              <a:rPr lang="en-ID" dirty="0" err="1"/>
              <a:t>hari</a:t>
            </a:r>
            <a:r>
              <a:rPr lang="en-ID" dirty="0"/>
              <a:t> </a:t>
            </a:r>
            <a:r>
              <a:rPr lang="en-ID" dirty="0" err="1"/>
              <a:t>setelah</a:t>
            </a:r>
            <a:r>
              <a:rPr lang="en-ID" dirty="0"/>
              <a:t> </a:t>
            </a:r>
            <a:r>
              <a:rPr lang="en-ID" dirty="0" err="1"/>
              <a:t>Rapat</a:t>
            </a:r>
            <a:r>
              <a:rPr lang="en-ID" dirty="0"/>
              <a:t> </a:t>
            </a:r>
            <a:r>
              <a:rPr lang="en-ID" dirty="0" err="1"/>
              <a:t>berakhir</a:t>
            </a:r>
            <a:r>
              <a:rPr lang="en-ID" dirty="0"/>
              <a:t>.</a:t>
            </a:r>
          </a:p>
        </p:txBody>
      </p:sp>
    </p:spTree>
    <p:extLst>
      <p:ext uri="{BB962C8B-B14F-4D97-AF65-F5344CB8AC3E}">
        <p14:creationId xmlns:p14="http://schemas.microsoft.com/office/powerpoint/2010/main" val="225318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81CC2FD-F5D2-4415-8486-46858CC42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E1063619-981B-4E62-A26E-E345BB3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290211" y="0"/>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1D18D-66AC-493A-869F-915A82338E05}"/>
              </a:ext>
            </a:extLst>
          </p:cNvPr>
          <p:cNvSpPr>
            <a:spLocks noGrp="1"/>
          </p:cNvSpPr>
          <p:nvPr>
            <p:ph type="title"/>
          </p:nvPr>
        </p:nvSpPr>
        <p:spPr>
          <a:xfrm>
            <a:off x="497100" y="155061"/>
            <a:ext cx="10754527" cy="2228755"/>
          </a:xfrm>
        </p:spPr>
        <p:txBody>
          <a:bodyPr anchor="b">
            <a:normAutofit/>
          </a:bodyPr>
          <a:lstStyle/>
          <a:p>
            <a:r>
              <a:rPr lang="en-ID" sz="3700" dirty="0">
                <a:solidFill>
                  <a:schemeClr val="tx2"/>
                </a:solidFill>
              </a:rPr>
              <a:t>SIDANG PENGADILAN UNTUK MENETAPKAN PENGESAHAN/PENOLAKAN RENCANA PERDAMAIAN PADA WAKTU KEPAILITAN</a:t>
            </a:r>
          </a:p>
        </p:txBody>
      </p:sp>
      <p:sp>
        <p:nvSpPr>
          <p:cNvPr id="3" name="Content Placeholder 2">
            <a:extLst>
              <a:ext uri="{FF2B5EF4-FFF2-40B4-BE49-F238E27FC236}">
                <a16:creationId xmlns:a16="http://schemas.microsoft.com/office/drawing/2014/main" id="{253DD968-570B-48BB-9E71-06F168526CC9}"/>
              </a:ext>
            </a:extLst>
          </p:cNvPr>
          <p:cNvSpPr>
            <a:spLocks noGrp="1"/>
          </p:cNvSpPr>
          <p:nvPr>
            <p:ph idx="1"/>
          </p:nvPr>
        </p:nvSpPr>
        <p:spPr>
          <a:xfrm>
            <a:off x="457201" y="2400472"/>
            <a:ext cx="9745506" cy="3410047"/>
          </a:xfrm>
        </p:spPr>
        <p:txBody>
          <a:bodyPr anchor="t">
            <a:noAutofit/>
          </a:bodyPr>
          <a:lstStyle/>
          <a:p>
            <a:pPr>
              <a:lnSpc>
                <a:spcPct val="100000"/>
              </a:lnSpc>
            </a:pPr>
            <a:r>
              <a:rPr lang="en-ID" sz="1600" dirty="0" err="1">
                <a:solidFill>
                  <a:schemeClr val="tx2"/>
                </a:solidFill>
              </a:rPr>
              <a:t>Dalam</a:t>
            </a:r>
            <a:r>
              <a:rPr lang="en-ID" sz="1600" dirty="0">
                <a:solidFill>
                  <a:schemeClr val="tx2"/>
                </a:solidFill>
              </a:rPr>
              <a:t> </a:t>
            </a:r>
            <a:r>
              <a:rPr lang="en-ID" sz="1600" dirty="0" err="1">
                <a:solidFill>
                  <a:schemeClr val="tx2"/>
                </a:solidFill>
              </a:rPr>
              <a:t>hal</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diterima</a:t>
            </a:r>
            <a:r>
              <a:rPr lang="en-ID" sz="1600" dirty="0">
                <a:solidFill>
                  <a:schemeClr val="tx2"/>
                </a:solidFill>
              </a:rPr>
              <a:t> </a:t>
            </a:r>
            <a:r>
              <a:rPr lang="en-ID" sz="1600" dirty="0" err="1">
                <a:solidFill>
                  <a:schemeClr val="tx2"/>
                </a:solidFill>
              </a:rPr>
              <a:t>sebelum</a:t>
            </a:r>
            <a:r>
              <a:rPr lang="en-ID" sz="1600" dirty="0">
                <a:solidFill>
                  <a:schemeClr val="tx2"/>
                </a:solidFill>
              </a:rPr>
              <a:t> </a:t>
            </a:r>
            <a:r>
              <a:rPr lang="en-ID" sz="1600" dirty="0" err="1">
                <a:solidFill>
                  <a:schemeClr val="tx2"/>
                </a:solidFill>
              </a:rPr>
              <a:t>Rapat</a:t>
            </a:r>
            <a:r>
              <a:rPr lang="en-ID" sz="1600" dirty="0">
                <a:solidFill>
                  <a:schemeClr val="tx2"/>
                </a:solidFill>
              </a:rPr>
              <a:t> </a:t>
            </a:r>
            <a:r>
              <a:rPr lang="en-ID" sz="1600" dirty="0" err="1">
                <a:solidFill>
                  <a:schemeClr val="tx2"/>
                </a:solidFill>
              </a:rPr>
              <a:t>Kreditor</a:t>
            </a:r>
            <a:r>
              <a:rPr lang="en-ID" sz="1600" dirty="0">
                <a:solidFill>
                  <a:schemeClr val="tx2"/>
                </a:solidFill>
              </a:rPr>
              <a:t> </a:t>
            </a:r>
            <a:r>
              <a:rPr lang="en-ID" sz="1600" dirty="0" err="1">
                <a:solidFill>
                  <a:schemeClr val="tx2"/>
                </a:solidFill>
              </a:rPr>
              <a:t>ditutup</a:t>
            </a:r>
            <a:r>
              <a:rPr lang="en-ID" sz="1600" dirty="0">
                <a:solidFill>
                  <a:schemeClr val="tx2"/>
                </a:solidFill>
              </a:rPr>
              <a:t>, Hakim </a:t>
            </a:r>
            <a:r>
              <a:rPr lang="en-ID" sz="1600" dirty="0" err="1">
                <a:solidFill>
                  <a:schemeClr val="tx2"/>
                </a:solidFill>
              </a:rPr>
              <a:t>Pengawas</a:t>
            </a:r>
            <a:r>
              <a:rPr lang="en-ID" sz="1600" dirty="0">
                <a:solidFill>
                  <a:schemeClr val="tx2"/>
                </a:solidFill>
              </a:rPr>
              <a:t> </a:t>
            </a:r>
            <a:r>
              <a:rPr lang="en-ID" sz="1600" dirty="0" err="1">
                <a:solidFill>
                  <a:schemeClr val="tx2"/>
                </a:solidFill>
              </a:rPr>
              <a:t>menetapkan</a:t>
            </a:r>
            <a:r>
              <a:rPr lang="en-ID" sz="1600" dirty="0">
                <a:solidFill>
                  <a:schemeClr val="tx2"/>
                </a:solidFill>
              </a:rPr>
              <a:t> </a:t>
            </a:r>
            <a:r>
              <a:rPr lang="en-ID" sz="1600" dirty="0" err="1">
                <a:solidFill>
                  <a:schemeClr val="tx2"/>
                </a:solidFill>
              </a:rPr>
              <a:t>hari</a:t>
            </a:r>
            <a:r>
              <a:rPr lang="en-ID" sz="1600" dirty="0">
                <a:solidFill>
                  <a:schemeClr val="tx2"/>
                </a:solidFill>
              </a:rPr>
              <a:t> </a:t>
            </a:r>
            <a:r>
              <a:rPr lang="en-ID" sz="1600" dirty="0" err="1">
                <a:solidFill>
                  <a:schemeClr val="tx2"/>
                </a:solidFill>
              </a:rPr>
              <a:t>sidang</a:t>
            </a:r>
            <a:r>
              <a:rPr lang="en-ID" sz="1600" dirty="0">
                <a:solidFill>
                  <a:schemeClr val="tx2"/>
                </a:solidFill>
              </a:rPr>
              <a:t> </a:t>
            </a:r>
            <a:r>
              <a:rPr lang="en-ID" sz="1600" dirty="0" err="1">
                <a:solidFill>
                  <a:schemeClr val="tx2"/>
                </a:solidFill>
              </a:rPr>
              <a:t>Pengadilan</a:t>
            </a:r>
            <a:r>
              <a:rPr lang="en-ID" sz="1600" dirty="0">
                <a:solidFill>
                  <a:schemeClr val="tx2"/>
                </a:solidFill>
              </a:rPr>
              <a:t> yang </a:t>
            </a:r>
            <a:r>
              <a:rPr lang="en-ID" sz="1600" dirty="0" err="1">
                <a:solidFill>
                  <a:schemeClr val="tx2"/>
                </a:solidFill>
              </a:rPr>
              <a:t>akan</a:t>
            </a:r>
            <a:r>
              <a:rPr lang="en-ID" sz="1600" dirty="0">
                <a:solidFill>
                  <a:schemeClr val="tx2"/>
                </a:solidFill>
              </a:rPr>
              <a:t> </a:t>
            </a:r>
            <a:r>
              <a:rPr lang="en-ID" sz="1600" dirty="0" err="1">
                <a:solidFill>
                  <a:schemeClr val="tx2"/>
                </a:solidFill>
              </a:rPr>
              <a:t>memutuskan</a:t>
            </a:r>
            <a:r>
              <a:rPr lang="en-ID" sz="1600" dirty="0">
                <a:solidFill>
                  <a:schemeClr val="tx2"/>
                </a:solidFill>
              </a:rPr>
              <a:t> </a:t>
            </a:r>
            <a:r>
              <a:rPr lang="en-ID" sz="1600" dirty="0" err="1">
                <a:solidFill>
                  <a:schemeClr val="tx2"/>
                </a:solidFill>
              </a:rPr>
              <a:t>mengenai</a:t>
            </a:r>
            <a:r>
              <a:rPr lang="en-ID" sz="1600" dirty="0">
                <a:solidFill>
                  <a:schemeClr val="tx2"/>
                </a:solidFill>
              </a:rPr>
              <a:t> </a:t>
            </a:r>
            <a:r>
              <a:rPr lang="en-ID" sz="1600" dirty="0" err="1">
                <a:solidFill>
                  <a:schemeClr val="tx2"/>
                </a:solidFill>
              </a:rPr>
              <a:t>disahkan</a:t>
            </a:r>
            <a:r>
              <a:rPr lang="en-ID" sz="1600" dirty="0">
                <a:solidFill>
                  <a:schemeClr val="tx2"/>
                </a:solidFill>
              </a:rPr>
              <a:t> </a:t>
            </a:r>
            <a:r>
              <a:rPr lang="en-ID" sz="1600" dirty="0" err="1">
                <a:solidFill>
                  <a:schemeClr val="tx2"/>
                </a:solidFill>
              </a:rPr>
              <a:t>atau</a:t>
            </a:r>
            <a:r>
              <a:rPr lang="en-ID" sz="1600" dirty="0">
                <a:solidFill>
                  <a:schemeClr val="tx2"/>
                </a:solidFill>
              </a:rPr>
              <a:t> </a:t>
            </a:r>
            <a:r>
              <a:rPr lang="en-ID" sz="1600" dirty="0" err="1">
                <a:solidFill>
                  <a:schemeClr val="tx2"/>
                </a:solidFill>
              </a:rPr>
              <a:t>tidaknya</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tersebut</a:t>
            </a:r>
            <a:r>
              <a:rPr lang="en-ID" sz="1600" dirty="0">
                <a:solidFill>
                  <a:schemeClr val="tx2"/>
                </a:solidFill>
              </a:rPr>
              <a:t>.</a:t>
            </a:r>
          </a:p>
          <a:p>
            <a:pPr>
              <a:lnSpc>
                <a:spcPct val="100000"/>
              </a:lnSpc>
            </a:pPr>
            <a:r>
              <a:rPr lang="en-ID" sz="1600" dirty="0" err="1">
                <a:solidFill>
                  <a:schemeClr val="tx2"/>
                </a:solidFill>
              </a:rPr>
              <a:t>Sidang</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tersebut</a:t>
            </a:r>
            <a:r>
              <a:rPr lang="en-ID" sz="1600" dirty="0">
                <a:solidFill>
                  <a:schemeClr val="tx2"/>
                </a:solidFill>
              </a:rPr>
              <a:t> </a:t>
            </a:r>
            <a:r>
              <a:rPr lang="en-ID" sz="1600" dirty="0" err="1">
                <a:solidFill>
                  <a:schemeClr val="tx2"/>
                </a:solidFill>
              </a:rPr>
              <a:t>diadakan</a:t>
            </a:r>
            <a:r>
              <a:rPr lang="en-ID" sz="1600" dirty="0">
                <a:solidFill>
                  <a:schemeClr val="tx2"/>
                </a:solidFill>
              </a:rPr>
              <a:t> paling </a:t>
            </a:r>
            <a:r>
              <a:rPr lang="en-ID" sz="1600" dirty="0" err="1">
                <a:solidFill>
                  <a:schemeClr val="tx2"/>
                </a:solidFill>
              </a:rPr>
              <a:t>singkat</a:t>
            </a:r>
            <a:r>
              <a:rPr lang="en-ID" sz="1600" dirty="0">
                <a:solidFill>
                  <a:schemeClr val="tx2"/>
                </a:solidFill>
              </a:rPr>
              <a:t> 8 </a:t>
            </a:r>
            <a:r>
              <a:rPr lang="en-ID" sz="1600" dirty="0" err="1">
                <a:solidFill>
                  <a:schemeClr val="tx2"/>
                </a:solidFill>
              </a:rPr>
              <a:t>hari</a:t>
            </a:r>
            <a:r>
              <a:rPr lang="en-ID" sz="1600" dirty="0">
                <a:solidFill>
                  <a:schemeClr val="tx2"/>
                </a:solidFill>
              </a:rPr>
              <a:t> dan paling </a:t>
            </a:r>
            <a:r>
              <a:rPr lang="en-ID" sz="1600" dirty="0" err="1">
                <a:solidFill>
                  <a:schemeClr val="tx2"/>
                </a:solidFill>
              </a:rPr>
              <a:t>lambat</a:t>
            </a:r>
            <a:r>
              <a:rPr lang="en-ID" sz="1600" dirty="0">
                <a:solidFill>
                  <a:schemeClr val="tx2"/>
                </a:solidFill>
              </a:rPr>
              <a:t> 14 </a:t>
            </a:r>
            <a:r>
              <a:rPr lang="en-ID" sz="1600" dirty="0" err="1">
                <a:solidFill>
                  <a:schemeClr val="tx2"/>
                </a:solidFill>
              </a:rPr>
              <a:t>hari</a:t>
            </a:r>
            <a:r>
              <a:rPr lang="en-ID" sz="1600" dirty="0">
                <a:solidFill>
                  <a:schemeClr val="tx2"/>
                </a:solidFill>
              </a:rPr>
              <a:t> </a:t>
            </a:r>
            <a:r>
              <a:rPr lang="en-ID" sz="1600" dirty="0" err="1">
                <a:solidFill>
                  <a:schemeClr val="tx2"/>
                </a:solidFill>
              </a:rPr>
              <a:t>setelah</a:t>
            </a:r>
            <a:r>
              <a:rPr lang="en-ID" sz="1600" dirty="0">
                <a:solidFill>
                  <a:schemeClr val="tx2"/>
                </a:solidFill>
              </a:rPr>
              <a:t> </a:t>
            </a:r>
            <a:r>
              <a:rPr lang="en-ID" sz="1600" dirty="0" err="1">
                <a:solidFill>
                  <a:schemeClr val="tx2"/>
                </a:solidFill>
              </a:rPr>
              <a:t>diterimanya</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dalam</a:t>
            </a:r>
            <a:r>
              <a:rPr lang="en-ID" sz="1600" dirty="0">
                <a:solidFill>
                  <a:schemeClr val="tx2"/>
                </a:solidFill>
              </a:rPr>
              <a:t> </a:t>
            </a:r>
            <a:r>
              <a:rPr lang="en-ID" sz="1600" dirty="0" err="1">
                <a:solidFill>
                  <a:schemeClr val="tx2"/>
                </a:solidFill>
              </a:rPr>
              <a:t>Rapat</a:t>
            </a:r>
            <a:r>
              <a:rPr lang="en-ID" sz="1600" dirty="0">
                <a:solidFill>
                  <a:schemeClr val="tx2"/>
                </a:solidFill>
              </a:rPr>
              <a:t> </a:t>
            </a:r>
            <a:r>
              <a:rPr lang="en-ID" sz="1600" dirty="0" err="1">
                <a:solidFill>
                  <a:schemeClr val="tx2"/>
                </a:solidFill>
              </a:rPr>
              <a:t>pemungutan</a:t>
            </a:r>
            <a:r>
              <a:rPr lang="en-ID" sz="1600" dirty="0">
                <a:solidFill>
                  <a:schemeClr val="tx2"/>
                </a:solidFill>
              </a:rPr>
              <a:t> </a:t>
            </a:r>
            <a:r>
              <a:rPr lang="en-ID" sz="1600" dirty="0" err="1">
                <a:solidFill>
                  <a:schemeClr val="tx2"/>
                </a:solidFill>
              </a:rPr>
              <a:t>suara</a:t>
            </a:r>
            <a:r>
              <a:rPr lang="en-ID" sz="1600" dirty="0">
                <a:solidFill>
                  <a:schemeClr val="tx2"/>
                </a:solidFill>
              </a:rPr>
              <a:t>. Jika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diterima</a:t>
            </a:r>
            <a:r>
              <a:rPr lang="en-ID" sz="1600" dirty="0">
                <a:solidFill>
                  <a:schemeClr val="tx2"/>
                </a:solidFill>
              </a:rPr>
              <a:t> oleh </a:t>
            </a:r>
            <a:r>
              <a:rPr lang="en-ID" sz="1600" dirty="0" err="1">
                <a:solidFill>
                  <a:schemeClr val="tx2"/>
                </a:solidFill>
              </a:rPr>
              <a:t>Rapat</a:t>
            </a:r>
            <a:r>
              <a:rPr lang="en-ID" sz="1600" dirty="0">
                <a:solidFill>
                  <a:schemeClr val="tx2"/>
                </a:solidFill>
              </a:rPr>
              <a:t> </a:t>
            </a:r>
            <a:r>
              <a:rPr lang="en-ID" sz="1600" dirty="0" err="1">
                <a:solidFill>
                  <a:schemeClr val="tx2"/>
                </a:solidFill>
              </a:rPr>
              <a:t>Kreditor</a:t>
            </a:r>
            <a:r>
              <a:rPr lang="en-ID" sz="1600" dirty="0">
                <a:solidFill>
                  <a:schemeClr val="tx2"/>
                </a:solidFill>
              </a:rPr>
              <a:t> </a:t>
            </a:r>
            <a:r>
              <a:rPr lang="en-ID" sz="1600" dirty="0" err="1">
                <a:solidFill>
                  <a:schemeClr val="tx2"/>
                </a:solidFill>
              </a:rPr>
              <a:t>tetapi</a:t>
            </a:r>
            <a:r>
              <a:rPr lang="en-ID" sz="1600" dirty="0">
                <a:solidFill>
                  <a:schemeClr val="tx2"/>
                </a:solidFill>
              </a:rPr>
              <a:t> Hakim </a:t>
            </a:r>
            <a:r>
              <a:rPr lang="en-ID" sz="1600" dirty="0" err="1">
                <a:solidFill>
                  <a:schemeClr val="tx2"/>
                </a:solidFill>
              </a:rPr>
              <a:t>Pengawas</a:t>
            </a:r>
            <a:r>
              <a:rPr lang="en-ID" sz="1600" dirty="0">
                <a:solidFill>
                  <a:schemeClr val="tx2"/>
                </a:solidFill>
              </a:rPr>
              <a:t> </a:t>
            </a:r>
            <a:r>
              <a:rPr lang="en-ID" sz="1600" dirty="0" err="1">
                <a:solidFill>
                  <a:schemeClr val="tx2"/>
                </a:solidFill>
              </a:rPr>
              <a:t>secara</a:t>
            </a:r>
            <a:r>
              <a:rPr lang="en-ID" sz="1600" dirty="0">
                <a:solidFill>
                  <a:schemeClr val="tx2"/>
                </a:solidFill>
              </a:rPr>
              <a:t> </a:t>
            </a:r>
            <a:r>
              <a:rPr lang="en-ID" sz="1600" dirty="0" err="1">
                <a:solidFill>
                  <a:schemeClr val="tx2"/>
                </a:solidFill>
              </a:rPr>
              <a:t>keliru</a:t>
            </a:r>
            <a:r>
              <a:rPr lang="en-ID" sz="1600" dirty="0">
                <a:solidFill>
                  <a:schemeClr val="tx2"/>
                </a:solidFill>
              </a:rPr>
              <a:t> </a:t>
            </a:r>
            <a:r>
              <a:rPr lang="en-ID" sz="1600" dirty="0" err="1">
                <a:solidFill>
                  <a:schemeClr val="tx2"/>
                </a:solidFill>
              </a:rPr>
              <a:t>telah</a:t>
            </a:r>
            <a:r>
              <a:rPr lang="en-ID" sz="1600" dirty="0">
                <a:solidFill>
                  <a:schemeClr val="tx2"/>
                </a:solidFill>
              </a:rPr>
              <a:t> </a:t>
            </a:r>
            <a:r>
              <a:rPr lang="en-ID" sz="1600" dirty="0" err="1">
                <a:solidFill>
                  <a:schemeClr val="tx2"/>
                </a:solidFill>
              </a:rPr>
              <a:t>menganggap</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ditolak</a:t>
            </a:r>
            <a:r>
              <a:rPr lang="en-ID" sz="1600" dirty="0">
                <a:solidFill>
                  <a:schemeClr val="tx2"/>
                </a:solidFill>
              </a:rPr>
              <a:t> oleh </a:t>
            </a:r>
            <a:r>
              <a:rPr lang="en-ID" sz="1600" dirty="0" err="1">
                <a:solidFill>
                  <a:schemeClr val="tx2"/>
                </a:solidFill>
              </a:rPr>
              <a:t>Rapat</a:t>
            </a:r>
            <a:r>
              <a:rPr lang="en-ID" sz="1600" dirty="0">
                <a:solidFill>
                  <a:schemeClr val="tx2"/>
                </a:solidFill>
              </a:rPr>
              <a:t> </a:t>
            </a:r>
            <a:r>
              <a:rPr lang="en-ID" sz="1600" dirty="0" err="1">
                <a:solidFill>
                  <a:schemeClr val="tx2"/>
                </a:solidFill>
              </a:rPr>
              <a:t>Kreditor</a:t>
            </a:r>
            <a:r>
              <a:rPr lang="en-ID" sz="1600" dirty="0">
                <a:solidFill>
                  <a:schemeClr val="tx2"/>
                </a:solidFill>
              </a:rPr>
              <a:t>, </a:t>
            </a:r>
            <a:r>
              <a:rPr lang="en-ID" sz="1600" dirty="0" err="1">
                <a:solidFill>
                  <a:schemeClr val="tx2"/>
                </a:solidFill>
              </a:rPr>
              <a:t>maka</a:t>
            </a:r>
            <a:r>
              <a:rPr lang="en-ID" sz="1600" dirty="0">
                <a:solidFill>
                  <a:schemeClr val="tx2"/>
                </a:solidFill>
              </a:rPr>
              <a:t> </a:t>
            </a:r>
            <a:r>
              <a:rPr lang="en-ID" sz="1600" dirty="0" err="1">
                <a:solidFill>
                  <a:schemeClr val="tx2"/>
                </a:solidFill>
              </a:rPr>
              <a:t>Kreditor</a:t>
            </a:r>
            <a:r>
              <a:rPr lang="en-ID" sz="1600" dirty="0">
                <a:solidFill>
                  <a:schemeClr val="tx2"/>
                </a:solidFill>
              </a:rPr>
              <a:t> yang </a:t>
            </a:r>
            <a:r>
              <a:rPr lang="en-ID" sz="1600" dirty="0" err="1">
                <a:solidFill>
                  <a:schemeClr val="tx2"/>
                </a:solidFill>
              </a:rPr>
              <a:t>telah</a:t>
            </a:r>
            <a:r>
              <a:rPr lang="en-ID" sz="1600" dirty="0">
                <a:solidFill>
                  <a:schemeClr val="tx2"/>
                </a:solidFill>
              </a:rPr>
              <a:t> </a:t>
            </a:r>
            <a:r>
              <a:rPr lang="en-ID" sz="1600" dirty="0" err="1">
                <a:solidFill>
                  <a:schemeClr val="tx2"/>
                </a:solidFill>
              </a:rPr>
              <a:t>mengeluarkan</a:t>
            </a:r>
            <a:r>
              <a:rPr lang="en-ID" sz="1600" dirty="0">
                <a:solidFill>
                  <a:schemeClr val="tx2"/>
                </a:solidFill>
              </a:rPr>
              <a:t> </a:t>
            </a:r>
            <a:r>
              <a:rPr lang="en-ID" sz="1600" dirty="0" err="1">
                <a:solidFill>
                  <a:schemeClr val="tx2"/>
                </a:solidFill>
              </a:rPr>
              <a:t>suara</a:t>
            </a:r>
            <a:r>
              <a:rPr lang="en-ID" sz="1600" dirty="0">
                <a:solidFill>
                  <a:schemeClr val="tx2"/>
                </a:solidFill>
              </a:rPr>
              <a:t> </a:t>
            </a:r>
            <a:r>
              <a:rPr lang="en-ID" sz="1600" dirty="0" err="1">
                <a:solidFill>
                  <a:schemeClr val="tx2"/>
                </a:solidFill>
              </a:rPr>
              <a:t>menyetujui</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 </a:t>
            </a:r>
            <a:r>
              <a:rPr lang="en-ID" sz="1600" dirty="0" err="1">
                <a:solidFill>
                  <a:schemeClr val="tx2"/>
                </a:solidFill>
              </a:rPr>
              <a:t>atau</a:t>
            </a:r>
            <a:r>
              <a:rPr lang="en-ID" sz="1600" dirty="0">
                <a:solidFill>
                  <a:schemeClr val="tx2"/>
                </a:solidFill>
              </a:rPr>
              <a:t> </a:t>
            </a:r>
            <a:r>
              <a:rPr lang="en-ID" sz="1600" dirty="0" err="1">
                <a:solidFill>
                  <a:schemeClr val="tx2"/>
                </a:solidFill>
              </a:rPr>
              <a:t>Debitor</a:t>
            </a:r>
            <a:r>
              <a:rPr lang="en-ID" sz="1600" dirty="0">
                <a:solidFill>
                  <a:schemeClr val="tx2"/>
                </a:solidFill>
              </a:rPr>
              <a:t> </a:t>
            </a:r>
            <a:r>
              <a:rPr lang="en-ID" sz="1600" dirty="0" err="1">
                <a:solidFill>
                  <a:schemeClr val="tx2"/>
                </a:solidFill>
              </a:rPr>
              <a:t>Pailit</a:t>
            </a:r>
            <a:r>
              <a:rPr lang="en-ID" sz="1600" dirty="0">
                <a:solidFill>
                  <a:schemeClr val="tx2"/>
                </a:solidFill>
              </a:rPr>
              <a:t> </a:t>
            </a:r>
            <a:r>
              <a:rPr lang="en-ID" sz="1600" dirty="0" err="1">
                <a:solidFill>
                  <a:schemeClr val="tx2"/>
                </a:solidFill>
              </a:rPr>
              <a:t>dapat</a:t>
            </a:r>
            <a:r>
              <a:rPr lang="en-ID" sz="1600" dirty="0">
                <a:solidFill>
                  <a:schemeClr val="tx2"/>
                </a:solidFill>
              </a:rPr>
              <a:t> </a:t>
            </a:r>
            <a:r>
              <a:rPr lang="en-ID" sz="1600" dirty="0" err="1">
                <a:solidFill>
                  <a:schemeClr val="tx2"/>
                </a:solidFill>
              </a:rPr>
              <a:t>meminta</a:t>
            </a:r>
            <a:r>
              <a:rPr lang="en-ID" sz="1600" dirty="0">
                <a:solidFill>
                  <a:schemeClr val="tx2"/>
                </a:solidFill>
              </a:rPr>
              <a:t> </a:t>
            </a:r>
            <a:r>
              <a:rPr lang="en-ID" sz="1600" dirty="0" err="1">
                <a:solidFill>
                  <a:schemeClr val="tx2"/>
                </a:solidFill>
              </a:rPr>
              <a:t>kepada</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untuk</a:t>
            </a:r>
            <a:r>
              <a:rPr lang="en-ID" sz="1600" dirty="0">
                <a:solidFill>
                  <a:schemeClr val="tx2"/>
                </a:solidFill>
              </a:rPr>
              <a:t> </a:t>
            </a:r>
            <a:r>
              <a:rPr lang="en-ID" sz="1600" dirty="0" err="1">
                <a:solidFill>
                  <a:schemeClr val="tx2"/>
                </a:solidFill>
              </a:rPr>
              <a:t>memperbaiki</a:t>
            </a:r>
            <a:r>
              <a:rPr lang="en-ID" sz="1600" dirty="0">
                <a:solidFill>
                  <a:schemeClr val="tx2"/>
                </a:solidFill>
              </a:rPr>
              <a:t> </a:t>
            </a:r>
            <a:r>
              <a:rPr lang="en-ID" sz="1600" dirty="0" err="1">
                <a:solidFill>
                  <a:schemeClr val="tx2"/>
                </a:solidFill>
              </a:rPr>
              <a:t>berita</a:t>
            </a:r>
            <a:r>
              <a:rPr lang="en-ID" sz="1600" dirty="0">
                <a:solidFill>
                  <a:schemeClr val="tx2"/>
                </a:solidFill>
              </a:rPr>
              <a:t> acara </a:t>
            </a:r>
            <a:r>
              <a:rPr lang="en-ID" sz="1600" dirty="0" err="1">
                <a:solidFill>
                  <a:schemeClr val="tx2"/>
                </a:solidFill>
              </a:rPr>
              <a:t>Rapat</a:t>
            </a:r>
            <a:r>
              <a:rPr lang="en-ID" sz="1600" dirty="0">
                <a:solidFill>
                  <a:schemeClr val="tx2"/>
                </a:solidFill>
              </a:rPr>
              <a:t> </a:t>
            </a:r>
            <a:r>
              <a:rPr lang="en-ID" sz="1600" dirty="0" err="1">
                <a:solidFill>
                  <a:schemeClr val="tx2"/>
                </a:solidFill>
              </a:rPr>
              <a:t>dalam</a:t>
            </a:r>
            <a:r>
              <a:rPr lang="en-ID" sz="1600" dirty="0">
                <a:solidFill>
                  <a:schemeClr val="tx2"/>
                </a:solidFill>
              </a:rPr>
              <a:t> </a:t>
            </a:r>
            <a:r>
              <a:rPr lang="en-ID" sz="1600" dirty="0" err="1">
                <a:solidFill>
                  <a:schemeClr val="tx2"/>
                </a:solidFill>
              </a:rPr>
              <a:t>jangka</a:t>
            </a:r>
            <a:r>
              <a:rPr lang="en-ID" sz="1600" dirty="0">
                <a:solidFill>
                  <a:schemeClr val="tx2"/>
                </a:solidFill>
              </a:rPr>
              <a:t> </a:t>
            </a:r>
            <a:r>
              <a:rPr lang="en-ID" sz="1600" dirty="0" err="1">
                <a:solidFill>
                  <a:schemeClr val="tx2"/>
                </a:solidFill>
              </a:rPr>
              <a:t>waktu</a:t>
            </a:r>
            <a:r>
              <a:rPr lang="en-ID" sz="1600" dirty="0">
                <a:solidFill>
                  <a:schemeClr val="tx2"/>
                </a:solidFill>
              </a:rPr>
              <a:t> 8 </a:t>
            </a:r>
            <a:r>
              <a:rPr lang="en-ID" sz="1600" dirty="0" err="1">
                <a:solidFill>
                  <a:schemeClr val="tx2"/>
                </a:solidFill>
              </a:rPr>
              <a:t>hari</a:t>
            </a:r>
            <a:r>
              <a:rPr lang="en-ID" sz="1600" dirty="0">
                <a:solidFill>
                  <a:schemeClr val="tx2"/>
                </a:solidFill>
              </a:rPr>
              <a:t> </a:t>
            </a:r>
            <a:r>
              <a:rPr lang="en-ID" sz="1600" dirty="0" err="1">
                <a:solidFill>
                  <a:schemeClr val="tx2"/>
                </a:solidFill>
              </a:rPr>
              <a:t>setelah</a:t>
            </a:r>
            <a:r>
              <a:rPr lang="en-ID" sz="1600" dirty="0">
                <a:solidFill>
                  <a:schemeClr val="tx2"/>
                </a:solidFill>
              </a:rPr>
              <a:t> </a:t>
            </a:r>
            <a:r>
              <a:rPr lang="en-ID" sz="1600" dirty="0" err="1">
                <a:solidFill>
                  <a:schemeClr val="tx2"/>
                </a:solidFill>
              </a:rPr>
              <a:t>berita</a:t>
            </a:r>
            <a:r>
              <a:rPr lang="en-ID" sz="1600" dirty="0">
                <a:solidFill>
                  <a:schemeClr val="tx2"/>
                </a:solidFill>
              </a:rPr>
              <a:t> acara </a:t>
            </a:r>
            <a:r>
              <a:rPr lang="en-ID" sz="1600" dirty="0" err="1">
                <a:solidFill>
                  <a:schemeClr val="tx2"/>
                </a:solidFill>
              </a:rPr>
              <a:t>Rapat</a:t>
            </a:r>
            <a:r>
              <a:rPr lang="en-ID" sz="1600" dirty="0">
                <a:solidFill>
                  <a:schemeClr val="tx2"/>
                </a:solidFill>
              </a:rPr>
              <a:t> </a:t>
            </a:r>
            <a:r>
              <a:rPr lang="en-ID" sz="1600" dirty="0" err="1">
                <a:solidFill>
                  <a:schemeClr val="tx2"/>
                </a:solidFill>
              </a:rPr>
              <a:t>disediakan</a:t>
            </a:r>
            <a:r>
              <a:rPr lang="en-ID" sz="1600" dirty="0">
                <a:solidFill>
                  <a:schemeClr val="tx2"/>
                </a:solidFill>
              </a:rPr>
              <a:t> di </a:t>
            </a:r>
            <a:r>
              <a:rPr lang="en-ID" sz="1600" dirty="0" err="1">
                <a:solidFill>
                  <a:schemeClr val="tx2"/>
                </a:solidFill>
              </a:rPr>
              <a:t>Kepaniteraan</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untuk</a:t>
            </a:r>
            <a:r>
              <a:rPr lang="en-ID" sz="1600" dirty="0">
                <a:solidFill>
                  <a:schemeClr val="tx2"/>
                </a:solidFill>
              </a:rPr>
              <a:t> </a:t>
            </a:r>
            <a:r>
              <a:rPr lang="en-ID" sz="1600" dirty="0" err="1">
                <a:solidFill>
                  <a:schemeClr val="tx2"/>
                </a:solidFill>
              </a:rPr>
              <a:t>dilihat</a:t>
            </a:r>
            <a:r>
              <a:rPr lang="en-ID" sz="1600" dirty="0">
                <a:solidFill>
                  <a:schemeClr val="tx2"/>
                </a:solidFill>
              </a:rPr>
              <a:t> oleh yang </a:t>
            </a:r>
            <a:r>
              <a:rPr lang="en-ID" sz="1600" dirty="0" err="1">
                <a:solidFill>
                  <a:schemeClr val="tx2"/>
                </a:solidFill>
              </a:rPr>
              <a:t>berkepentingan</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akan</a:t>
            </a:r>
            <a:r>
              <a:rPr lang="en-ID" sz="1600" dirty="0">
                <a:solidFill>
                  <a:schemeClr val="tx2"/>
                </a:solidFill>
              </a:rPr>
              <a:t> </a:t>
            </a:r>
            <a:r>
              <a:rPr lang="en-ID" sz="1600" dirty="0" err="1">
                <a:solidFill>
                  <a:schemeClr val="tx2"/>
                </a:solidFill>
              </a:rPr>
              <a:t>mengeluarkan</a:t>
            </a:r>
            <a:r>
              <a:rPr lang="en-ID" sz="1600" dirty="0">
                <a:solidFill>
                  <a:schemeClr val="tx2"/>
                </a:solidFill>
              </a:rPr>
              <a:t> </a:t>
            </a:r>
            <a:r>
              <a:rPr lang="en-ID" sz="1600" dirty="0" err="1">
                <a:solidFill>
                  <a:schemeClr val="tx2"/>
                </a:solidFill>
              </a:rPr>
              <a:t>penetapan</a:t>
            </a:r>
            <a:r>
              <a:rPr lang="en-ID" sz="1600" dirty="0">
                <a:solidFill>
                  <a:schemeClr val="tx2"/>
                </a:solidFill>
              </a:rPr>
              <a:t> </a:t>
            </a:r>
            <a:r>
              <a:rPr lang="en-ID" sz="1600" dirty="0" err="1">
                <a:solidFill>
                  <a:schemeClr val="tx2"/>
                </a:solidFill>
              </a:rPr>
              <a:t>perbaikan</a:t>
            </a:r>
            <a:r>
              <a:rPr lang="en-ID" sz="1600" dirty="0">
                <a:solidFill>
                  <a:schemeClr val="tx2"/>
                </a:solidFill>
              </a:rPr>
              <a:t> </a:t>
            </a:r>
            <a:r>
              <a:rPr lang="en-ID" sz="1600" dirty="0" err="1">
                <a:solidFill>
                  <a:schemeClr val="tx2"/>
                </a:solidFill>
              </a:rPr>
              <a:t>berita</a:t>
            </a:r>
            <a:r>
              <a:rPr lang="en-ID" sz="1600" dirty="0">
                <a:solidFill>
                  <a:schemeClr val="tx2"/>
                </a:solidFill>
              </a:rPr>
              <a:t> acara </a:t>
            </a:r>
            <a:r>
              <a:rPr lang="en-ID" sz="1600" dirty="0" err="1">
                <a:solidFill>
                  <a:schemeClr val="tx2"/>
                </a:solidFill>
              </a:rPr>
              <a:t>Rapat</a:t>
            </a:r>
            <a:r>
              <a:rPr lang="en-ID" sz="1600" dirty="0">
                <a:solidFill>
                  <a:schemeClr val="tx2"/>
                </a:solidFill>
              </a:rPr>
              <a:t> yang </a:t>
            </a:r>
            <a:r>
              <a:rPr lang="en-ID" sz="1600" dirty="0" err="1">
                <a:solidFill>
                  <a:schemeClr val="tx2"/>
                </a:solidFill>
              </a:rPr>
              <a:t>memuat</a:t>
            </a:r>
            <a:r>
              <a:rPr lang="en-ID" sz="1600" dirty="0">
                <a:solidFill>
                  <a:schemeClr val="tx2"/>
                </a:solidFill>
              </a:rPr>
              <a:t> </a:t>
            </a:r>
            <a:r>
              <a:rPr lang="en-ID" sz="1600" dirty="0" err="1">
                <a:solidFill>
                  <a:schemeClr val="tx2"/>
                </a:solidFill>
              </a:rPr>
              <a:t>kekeliruan</a:t>
            </a:r>
            <a:r>
              <a:rPr lang="en-ID" sz="1600" dirty="0">
                <a:solidFill>
                  <a:schemeClr val="tx2"/>
                </a:solidFill>
              </a:rPr>
              <a:t> </a:t>
            </a:r>
            <a:r>
              <a:rPr lang="en-ID" sz="1600" dirty="0" err="1">
                <a:solidFill>
                  <a:schemeClr val="tx2"/>
                </a:solidFill>
              </a:rPr>
              <a:t>tersebut</a:t>
            </a:r>
            <a:r>
              <a:rPr lang="en-ID" sz="1600" dirty="0">
                <a:solidFill>
                  <a:schemeClr val="tx2"/>
                </a:solidFill>
              </a:rPr>
              <a:t> dan paling </a:t>
            </a:r>
            <a:r>
              <a:rPr lang="en-ID" sz="1600" dirty="0" err="1">
                <a:solidFill>
                  <a:schemeClr val="tx2"/>
                </a:solidFill>
              </a:rPr>
              <a:t>lambat</a:t>
            </a:r>
            <a:r>
              <a:rPr lang="en-ID" sz="1600" dirty="0">
                <a:solidFill>
                  <a:schemeClr val="tx2"/>
                </a:solidFill>
              </a:rPr>
              <a:t> 14 </a:t>
            </a:r>
            <a:r>
              <a:rPr lang="en-ID" sz="1600" dirty="0" err="1">
                <a:solidFill>
                  <a:schemeClr val="tx2"/>
                </a:solidFill>
              </a:rPr>
              <a:t>hari</a:t>
            </a:r>
            <a:r>
              <a:rPr lang="en-ID" sz="1600" dirty="0">
                <a:solidFill>
                  <a:schemeClr val="tx2"/>
                </a:solidFill>
              </a:rPr>
              <a:t> </a:t>
            </a:r>
            <a:r>
              <a:rPr lang="en-ID" sz="1600" dirty="0" err="1">
                <a:solidFill>
                  <a:schemeClr val="tx2"/>
                </a:solidFill>
              </a:rPr>
              <a:t>setelah</a:t>
            </a:r>
            <a:r>
              <a:rPr lang="en-ID" sz="1600" dirty="0">
                <a:solidFill>
                  <a:schemeClr val="tx2"/>
                </a:solidFill>
              </a:rPr>
              <a:t> </a:t>
            </a:r>
            <a:r>
              <a:rPr lang="en-ID" sz="1600" dirty="0" err="1">
                <a:solidFill>
                  <a:schemeClr val="tx2"/>
                </a:solidFill>
              </a:rPr>
              <a:t>itu</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menetapkan</a:t>
            </a:r>
            <a:r>
              <a:rPr lang="en-ID" sz="1600" dirty="0">
                <a:solidFill>
                  <a:schemeClr val="tx2"/>
                </a:solidFill>
              </a:rPr>
              <a:t> </a:t>
            </a:r>
            <a:r>
              <a:rPr lang="en-ID" sz="1600" dirty="0" err="1">
                <a:solidFill>
                  <a:schemeClr val="tx2"/>
                </a:solidFill>
              </a:rPr>
              <a:t>hari</a:t>
            </a:r>
            <a:r>
              <a:rPr lang="en-ID" sz="1600" dirty="0">
                <a:solidFill>
                  <a:schemeClr val="tx2"/>
                </a:solidFill>
              </a:rPr>
              <a:t> </a:t>
            </a:r>
            <a:r>
              <a:rPr lang="en-ID" sz="1600" dirty="0" err="1">
                <a:solidFill>
                  <a:schemeClr val="tx2"/>
                </a:solidFill>
              </a:rPr>
              <a:t>sidang</a:t>
            </a:r>
            <a:r>
              <a:rPr lang="en-ID" sz="1600" dirty="0">
                <a:solidFill>
                  <a:schemeClr val="tx2"/>
                </a:solidFill>
              </a:rPr>
              <a:t> </a:t>
            </a:r>
            <a:r>
              <a:rPr lang="en-ID" sz="1600" dirty="0" err="1">
                <a:solidFill>
                  <a:schemeClr val="tx2"/>
                </a:solidFill>
              </a:rPr>
              <a:t>Pengadilan</a:t>
            </a:r>
            <a:r>
              <a:rPr lang="en-ID" sz="1600" dirty="0">
                <a:solidFill>
                  <a:schemeClr val="tx2"/>
                </a:solidFill>
              </a:rPr>
              <a:t> </a:t>
            </a:r>
            <a:r>
              <a:rPr lang="en-ID" sz="1600" dirty="0" err="1">
                <a:solidFill>
                  <a:schemeClr val="tx2"/>
                </a:solidFill>
              </a:rPr>
              <a:t>untuk</a:t>
            </a:r>
            <a:r>
              <a:rPr lang="en-ID" sz="1600" dirty="0">
                <a:solidFill>
                  <a:schemeClr val="tx2"/>
                </a:solidFill>
              </a:rPr>
              <a:t> </a:t>
            </a:r>
            <a:r>
              <a:rPr lang="en-ID" sz="1600" dirty="0" err="1">
                <a:solidFill>
                  <a:schemeClr val="tx2"/>
                </a:solidFill>
              </a:rPr>
              <a:t>menetapkan</a:t>
            </a:r>
            <a:r>
              <a:rPr lang="en-ID" sz="1600" dirty="0">
                <a:solidFill>
                  <a:schemeClr val="tx2"/>
                </a:solidFill>
              </a:rPr>
              <a:t> </a:t>
            </a:r>
            <a:r>
              <a:rPr lang="en-ID" sz="1600" dirty="0" err="1">
                <a:solidFill>
                  <a:schemeClr val="tx2"/>
                </a:solidFill>
              </a:rPr>
              <a:t>pengesahan</a:t>
            </a:r>
            <a:r>
              <a:rPr lang="en-ID" sz="1600" dirty="0">
                <a:solidFill>
                  <a:schemeClr val="tx2"/>
                </a:solidFill>
              </a:rPr>
              <a:t>/</a:t>
            </a:r>
            <a:r>
              <a:rPr lang="en-ID" sz="1600" dirty="0" err="1">
                <a:solidFill>
                  <a:schemeClr val="tx2"/>
                </a:solidFill>
              </a:rPr>
              <a:t>penolakan</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a:t>
            </a:r>
          </a:p>
          <a:p>
            <a:pPr>
              <a:lnSpc>
                <a:spcPct val="100000"/>
              </a:lnSpc>
            </a:pPr>
            <a:r>
              <a:rPr lang="en-ID" sz="1600" dirty="0" err="1">
                <a:solidFill>
                  <a:schemeClr val="tx2"/>
                </a:solidFill>
              </a:rPr>
              <a:t>Kurator</a:t>
            </a:r>
            <a:r>
              <a:rPr lang="en-ID" sz="1600" dirty="0">
                <a:solidFill>
                  <a:schemeClr val="tx2"/>
                </a:solidFill>
              </a:rPr>
              <a:t> </a:t>
            </a:r>
            <a:r>
              <a:rPr lang="en-ID" sz="1600" dirty="0" err="1">
                <a:solidFill>
                  <a:schemeClr val="tx2"/>
                </a:solidFill>
              </a:rPr>
              <a:t>memberitahukan</a:t>
            </a:r>
            <a:r>
              <a:rPr lang="en-ID" sz="1600" dirty="0">
                <a:solidFill>
                  <a:schemeClr val="tx2"/>
                </a:solidFill>
              </a:rPr>
              <a:t> </a:t>
            </a:r>
            <a:r>
              <a:rPr lang="en-ID" sz="1600" dirty="0" err="1">
                <a:solidFill>
                  <a:schemeClr val="tx2"/>
                </a:solidFill>
              </a:rPr>
              <a:t>Kreditor</a:t>
            </a:r>
            <a:r>
              <a:rPr lang="en-ID" sz="1600" dirty="0">
                <a:solidFill>
                  <a:schemeClr val="tx2"/>
                </a:solidFill>
              </a:rPr>
              <a:t> </a:t>
            </a:r>
            <a:r>
              <a:rPr lang="en-ID" sz="1600" dirty="0" err="1">
                <a:solidFill>
                  <a:schemeClr val="tx2"/>
                </a:solidFill>
              </a:rPr>
              <a:t>mengenai</a:t>
            </a:r>
            <a:r>
              <a:rPr lang="en-ID" sz="1600" dirty="0">
                <a:solidFill>
                  <a:schemeClr val="tx2"/>
                </a:solidFill>
              </a:rPr>
              <a:t> </a:t>
            </a:r>
            <a:r>
              <a:rPr lang="en-ID" sz="1600" dirty="0" err="1">
                <a:solidFill>
                  <a:schemeClr val="tx2"/>
                </a:solidFill>
              </a:rPr>
              <a:t>penetapan</a:t>
            </a:r>
            <a:r>
              <a:rPr lang="en-ID" sz="1600" dirty="0">
                <a:solidFill>
                  <a:schemeClr val="tx2"/>
                </a:solidFill>
              </a:rPr>
              <a:t> </a:t>
            </a:r>
            <a:r>
              <a:rPr lang="en-ID" sz="1600" dirty="0" err="1">
                <a:solidFill>
                  <a:schemeClr val="tx2"/>
                </a:solidFill>
              </a:rPr>
              <a:t>hari</a:t>
            </a:r>
            <a:r>
              <a:rPr lang="en-ID" sz="1600" dirty="0">
                <a:solidFill>
                  <a:schemeClr val="tx2"/>
                </a:solidFill>
              </a:rPr>
              <a:t> </a:t>
            </a:r>
            <a:r>
              <a:rPr lang="en-ID" sz="1600" dirty="0" err="1">
                <a:solidFill>
                  <a:schemeClr val="tx2"/>
                </a:solidFill>
              </a:rPr>
              <a:t>sidang</a:t>
            </a:r>
            <a:r>
              <a:rPr lang="en-ID" sz="1600" dirty="0">
                <a:solidFill>
                  <a:schemeClr val="tx2"/>
                </a:solidFill>
              </a:rPr>
              <a:t> </a:t>
            </a:r>
            <a:r>
              <a:rPr lang="en-ID" sz="1600" dirty="0" err="1">
                <a:solidFill>
                  <a:schemeClr val="tx2"/>
                </a:solidFill>
              </a:rPr>
              <a:t>tersebut</a:t>
            </a:r>
            <a:r>
              <a:rPr lang="en-ID" sz="1600" dirty="0">
                <a:solidFill>
                  <a:schemeClr val="tx2"/>
                </a:solidFill>
              </a:rPr>
              <a:t>. </a:t>
            </a:r>
            <a:r>
              <a:rPr lang="en-ID" sz="1600" dirty="0" err="1">
                <a:solidFill>
                  <a:schemeClr val="tx2"/>
                </a:solidFill>
              </a:rPr>
              <a:t>Dalam</a:t>
            </a:r>
            <a:r>
              <a:rPr lang="en-ID" sz="1600" dirty="0">
                <a:solidFill>
                  <a:schemeClr val="tx2"/>
                </a:solidFill>
              </a:rPr>
              <a:t> </a:t>
            </a:r>
            <a:r>
              <a:rPr lang="en-ID" sz="1600" dirty="0" err="1">
                <a:solidFill>
                  <a:schemeClr val="tx2"/>
                </a:solidFill>
              </a:rPr>
              <a:t>sidang</a:t>
            </a:r>
            <a:r>
              <a:rPr lang="en-ID" sz="1600" dirty="0">
                <a:solidFill>
                  <a:schemeClr val="tx2"/>
                </a:solidFill>
              </a:rPr>
              <a:t> </a:t>
            </a:r>
            <a:r>
              <a:rPr lang="en-ID" sz="1600" dirty="0" err="1">
                <a:solidFill>
                  <a:schemeClr val="tx2"/>
                </a:solidFill>
              </a:rPr>
              <a:t>Kreditor</a:t>
            </a:r>
            <a:r>
              <a:rPr lang="en-ID" sz="1600" dirty="0">
                <a:solidFill>
                  <a:schemeClr val="tx2"/>
                </a:solidFill>
              </a:rPr>
              <a:t> </a:t>
            </a:r>
            <a:r>
              <a:rPr lang="en-ID" sz="1600" dirty="0" err="1">
                <a:solidFill>
                  <a:schemeClr val="tx2"/>
                </a:solidFill>
              </a:rPr>
              <a:t>memberikan</a:t>
            </a:r>
            <a:r>
              <a:rPr lang="en-ID" sz="1600" dirty="0">
                <a:solidFill>
                  <a:schemeClr val="tx2"/>
                </a:solidFill>
              </a:rPr>
              <a:t> </a:t>
            </a:r>
            <a:r>
              <a:rPr lang="en-ID" sz="1600" dirty="0" err="1">
                <a:solidFill>
                  <a:schemeClr val="tx2"/>
                </a:solidFill>
              </a:rPr>
              <a:t>alasan</a:t>
            </a:r>
            <a:r>
              <a:rPr lang="en-ID" sz="1600" dirty="0">
                <a:solidFill>
                  <a:schemeClr val="tx2"/>
                </a:solidFill>
              </a:rPr>
              <a:t> </a:t>
            </a:r>
            <a:r>
              <a:rPr lang="en-ID" sz="1600" dirty="0" err="1">
                <a:solidFill>
                  <a:schemeClr val="tx2"/>
                </a:solidFill>
              </a:rPr>
              <a:t>mengapa</a:t>
            </a:r>
            <a:r>
              <a:rPr lang="en-ID" sz="1600" dirty="0">
                <a:solidFill>
                  <a:schemeClr val="tx2"/>
                </a:solidFill>
              </a:rPr>
              <a:t> </a:t>
            </a:r>
            <a:r>
              <a:rPr lang="en-ID" sz="1600" dirty="0" err="1">
                <a:solidFill>
                  <a:schemeClr val="tx2"/>
                </a:solidFill>
              </a:rPr>
              <a:t>ia</a:t>
            </a:r>
            <a:r>
              <a:rPr lang="en-ID" sz="1600" dirty="0">
                <a:solidFill>
                  <a:schemeClr val="tx2"/>
                </a:solidFill>
              </a:rPr>
              <a:t> </a:t>
            </a:r>
            <a:r>
              <a:rPr lang="en-ID" sz="1600" dirty="0" err="1">
                <a:solidFill>
                  <a:schemeClr val="tx2"/>
                </a:solidFill>
              </a:rPr>
              <a:t>menghendaki</a:t>
            </a:r>
            <a:r>
              <a:rPr lang="en-ID" sz="1600" dirty="0">
                <a:solidFill>
                  <a:schemeClr val="tx2"/>
                </a:solidFill>
              </a:rPr>
              <a:t> </a:t>
            </a:r>
            <a:r>
              <a:rPr lang="en-ID" sz="1600" dirty="0" err="1">
                <a:solidFill>
                  <a:schemeClr val="tx2"/>
                </a:solidFill>
              </a:rPr>
              <a:t>pengesahan</a:t>
            </a:r>
            <a:r>
              <a:rPr lang="en-ID" sz="1600" dirty="0">
                <a:solidFill>
                  <a:schemeClr val="tx2"/>
                </a:solidFill>
              </a:rPr>
              <a:t>/</a:t>
            </a:r>
            <a:r>
              <a:rPr lang="en-ID" sz="1600" dirty="0" err="1">
                <a:solidFill>
                  <a:schemeClr val="tx2"/>
                </a:solidFill>
              </a:rPr>
              <a:t>penolakan</a:t>
            </a:r>
            <a:r>
              <a:rPr lang="en-ID" sz="1600" dirty="0">
                <a:solidFill>
                  <a:schemeClr val="tx2"/>
                </a:solidFill>
              </a:rPr>
              <a:t> </a:t>
            </a:r>
            <a:r>
              <a:rPr lang="en-ID" sz="1600" dirty="0" err="1">
                <a:solidFill>
                  <a:schemeClr val="tx2"/>
                </a:solidFill>
              </a:rPr>
              <a:t>perdamaian</a:t>
            </a:r>
            <a:r>
              <a:rPr lang="en-ID" sz="1600" dirty="0">
                <a:solidFill>
                  <a:schemeClr val="tx2"/>
                </a:solidFill>
              </a:rPr>
              <a:t> dan Hakim </a:t>
            </a:r>
            <a:r>
              <a:rPr lang="en-ID" sz="1600" dirty="0" err="1">
                <a:solidFill>
                  <a:schemeClr val="tx2"/>
                </a:solidFill>
              </a:rPr>
              <a:t>Pengawas</a:t>
            </a:r>
            <a:r>
              <a:rPr lang="en-ID" sz="1600" dirty="0">
                <a:solidFill>
                  <a:schemeClr val="tx2"/>
                </a:solidFill>
              </a:rPr>
              <a:t> </a:t>
            </a:r>
            <a:r>
              <a:rPr lang="en-ID" sz="1600" dirty="0" err="1">
                <a:solidFill>
                  <a:schemeClr val="tx2"/>
                </a:solidFill>
              </a:rPr>
              <a:t>memberikan</a:t>
            </a:r>
            <a:r>
              <a:rPr lang="en-ID" sz="1600" dirty="0">
                <a:solidFill>
                  <a:schemeClr val="tx2"/>
                </a:solidFill>
              </a:rPr>
              <a:t> </a:t>
            </a:r>
            <a:r>
              <a:rPr lang="en-ID" sz="1600" dirty="0" err="1">
                <a:solidFill>
                  <a:schemeClr val="tx2"/>
                </a:solidFill>
              </a:rPr>
              <a:t>laporan</a:t>
            </a:r>
            <a:r>
              <a:rPr lang="en-ID" sz="1600" dirty="0">
                <a:solidFill>
                  <a:schemeClr val="tx2"/>
                </a:solidFill>
              </a:rPr>
              <a:t> </a:t>
            </a:r>
            <a:r>
              <a:rPr lang="en-ID" sz="1600" dirty="0" err="1">
                <a:solidFill>
                  <a:schemeClr val="tx2"/>
                </a:solidFill>
              </a:rPr>
              <a:t>tertulis</a:t>
            </a:r>
            <a:r>
              <a:rPr lang="en-ID" sz="1600" dirty="0">
                <a:solidFill>
                  <a:schemeClr val="tx2"/>
                </a:solidFill>
              </a:rPr>
              <a:t>. </a:t>
            </a:r>
            <a:r>
              <a:rPr lang="en-ID" sz="1600" dirty="0" err="1">
                <a:solidFill>
                  <a:schemeClr val="tx2"/>
                </a:solidFill>
              </a:rPr>
              <a:t>Debitor</a:t>
            </a:r>
            <a:r>
              <a:rPr lang="en-ID" sz="1600" dirty="0">
                <a:solidFill>
                  <a:schemeClr val="tx2"/>
                </a:solidFill>
              </a:rPr>
              <a:t> </a:t>
            </a:r>
            <a:r>
              <a:rPr lang="en-ID" sz="1600" dirty="0" err="1">
                <a:solidFill>
                  <a:schemeClr val="tx2"/>
                </a:solidFill>
              </a:rPr>
              <a:t>Pailit</a:t>
            </a:r>
            <a:r>
              <a:rPr lang="en-ID" sz="1600" dirty="0">
                <a:solidFill>
                  <a:schemeClr val="tx2"/>
                </a:solidFill>
              </a:rPr>
              <a:t> </a:t>
            </a:r>
            <a:r>
              <a:rPr lang="en-ID" sz="1600" dirty="0" err="1">
                <a:solidFill>
                  <a:schemeClr val="tx2"/>
                </a:solidFill>
              </a:rPr>
              <a:t>berhak</a:t>
            </a:r>
            <a:r>
              <a:rPr lang="en-ID" sz="1600" dirty="0">
                <a:solidFill>
                  <a:schemeClr val="tx2"/>
                </a:solidFill>
              </a:rPr>
              <a:t> </a:t>
            </a:r>
            <a:r>
              <a:rPr lang="en-ID" sz="1600" dirty="0" err="1">
                <a:solidFill>
                  <a:schemeClr val="tx2"/>
                </a:solidFill>
              </a:rPr>
              <a:t>membela</a:t>
            </a:r>
            <a:r>
              <a:rPr lang="en-ID" sz="1600" dirty="0">
                <a:solidFill>
                  <a:schemeClr val="tx2"/>
                </a:solidFill>
              </a:rPr>
              <a:t> </a:t>
            </a:r>
            <a:r>
              <a:rPr lang="en-ID" sz="1600" dirty="0" err="1">
                <a:solidFill>
                  <a:schemeClr val="tx2"/>
                </a:solidFill>
              </a:rPr>
              <a:t>rencana</a:t>
            </a:r>
            <a:r>
              <a:rPr lang="en-ID" sz="1600" dirty="0">
                <a:solidFill>
                  <a:schemeClr val="tx2"/>
                </a:solidFill>
              </a:rPr>
              <a:t> </a:t>
            </a:r>
            <a:r>
              <a:rPr lang="en-ID" sz="1600" dirty="0" err="1">
                <a:solidFill>
                  <a:schemeClr val="tx2"/>
                </a:solidFill>
              </a:rPr>
              <a:t>perdamaian</a:t>
            </a:r>
            <a:r>
              <a:rPr lang="en-ID" sz="1600" dirty="0">
                <a:solidFill>
                  <a:schemeClr val="tx2"/>
                </a:solidFill>
              </a:rPr>
              <a:t>.</a:t>
            </a:r>
          </a:p>
        </p:txBody>
      </p:sp>
    </p:spTree>
    <p:extLst>
      <p:ext uri="{BB962C8B-B14F-4D97-AF65-F5344CB8AC3E}">
        <p14:creationId xmlns:p14="http://schemas.microsoft.com/office/powerpoint/2010/main" val="17841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1F825-CAA1-428D-8D31-EED312083649}"/>
              </a:ext>
            </a:extLst>
          </p:cNvPr>
          <p:cNvSpPr>
            <a:spLocks noGrp="1"/>
          </p:cNvSpPr>
          <p:nvPr>
            <p:ph type="title"/>
          </p:nvPr>
        </p:nvSpPr>
        <p:spPr/>
        <p:txBody>
          <a:bodyPr>
            <a:normAutofit/>
          </a:bodyPr>
          <a:lstStyle/>
          <a:p>
            <a:r>
              <a:rPr lang="en-ID" sz="4000" dirty="0"/>
              <a:t>PENGADILAN MENOLAK PENGESAHAN PERDAMAIAN</a:t>
            </a:r>
          </a:p>
        </p:txBody>
      </p:sp>
      <p:sp>
        <p:nvSpPr>
          <p:cNvPr id="3" name="Content Placeholder 2">
            <a:extLst>
              <a:ext uri="{FF2B5EF4-FFF2-40B4-BE49-F238E27FC236}">
                <a16:creationId xmlns:a16="http://schemas.microsoft.com/office/drawing/2014/main" id="{7FA8347D-E9F5-4625-9321-D73E8FA16D13}"/>
              </a:ext>
            </a:extLst>
          </p:cNvPr>
          <p:cNvSpPr>
            <a:spLocks noGrp="1"/>
          </p:cNvSpPr>
          <p:nvPr>
            <p:ph idx="1"/>
          </p:nvPr>
        </p:nvSpPr>
        <p:spPr/>
        <p:txBody>
          <a:bodyPr>
            <a:normAutofit lnSpcReduction="10000"/>
          </a:bodyPr>
          <a:lstStyle/>
          <a:p>
            <a:r>
              <a:rPr lang="en-ID" dirty="0" err="1"/>
              <a:t>Alasan</a:t>
            </a:r>
            <a:r>
              <a:rPr lang="en-ID" dirty="0"/>
              <a:t> </a:t>
            </a:r>
            <a:r>
              <a:rPr lang="en-ID" dirty="0" err="1"/>
              <a:t>Pengadilan</a:t>
            </a:r>
            <a:r>
              <a:rPr lang="en-ID" dirty="0"/>
              <a:t> </a:t>
            </a:r>
            <a:r>
              <a:rPr lang="en-ID" dirty="0" err="1"/>
              <a:t>untuk</a:t>
            </a:r>
            <a:r>
              <a:rPr lang="en-ID" dirty="0"/>
              <a:t> </a:t>
            </a:r>
            <a:r>
              <a:rPr lang="en-ID" dirty="0" err="1"/>
              <a:t>menolak</a:t>
            </a:r>
            <a:r>
              <a:rPr lang="en-ID" dirty="0"/>
              <a:t> </a:t>
            </a:r>
            <a:r>
              <a:rPr lang="en-ID" dirty="0" err="1"/>
              <a:t>mengesahkan</a:t>
            </a:r>
            <a:r>
              <a:rPr lang="en-ID" dirty="0"/>
              <a:t> </a:t>
            </a:r>
            <a:r>
              <a:rPr lang="en-ID" dirty="0" err="1"/>
              <a:t>perdamaian</a:t>
            </a:r>
            <a:r>
              <a:rPr lang="en-ID" dirty="0"/>
              <a:t> </a:t>
            </a:r>
            <a:r>
              <a:rPr lang="en-ID" dirty="0" err="1"/>
              <a:t>adalah</a:t>
            </a:r>
            <a:r>
              <a:rPr lang="en-ID" dirty="0"/>
              <a:t>:</a:t>
            </a:r>
          </a:p>
          <a:p>
            <a:r>
              <a:rPr lang="en-ID" dirty="0"/>
              <a:t>a. </a:t>
            </a:r>
            <a:r>
              <a:rPr lang="en-ID" dirty="0" err="1"/>
              <a:t>harta</a:t>
            </a:r>
            <a:r>
              <a:rPr lang="en-ID" dirty="0"/>
              <a:t> </a:t>
            </a:r>
            <a:r>
              <a:rPr lang="en-ID" dirty="0" err="1"/>
              <a:t>Debitor</a:t>
            </a:r>
            <a:r>
              <a:rPr lang="en-ID" dirty="0"/>
              <a:t> </a:t>
            </a:r>
            <a:r>
              <a:rPr lang="en-ID" dirty="0" err="1"/>
              <a:t>Pailit</a:t>
            </a:r>
            <a:r>
              <a:rPr lang="en-ID" dirty="0"/>
              <a:t>, </a:t>
            </a:r>
            <a:r>
              <a:rPr lang="en-ID" dirty="0" err="1"/>
              <a:t>termasuk</a:t>
            </a:r>
            <a:r>
              <a:rPr lang="en-ID" dirty="0"/>
              <a:t> </a:t>
            </a:r>
            <a:r>
              <a:rPr lang="en-ID" dirty="0" err="1"/>
              <a:t>benda</a:t>
            </a:r>
            <a:r>
              <a:rPr lang="en-ID" dirty="0"/>
              <a:t> yang </a:t>
            </a:r>
            <a:r>
              <a:rPr lang="en-ID" dirty="0" err="1"/>
              <a:t>berhak</a:t>
            </a:r>
            <a:r>
              <a:rPr lang="en-ID" dirty="0"/>
              <a:t> </a:t>
            </a:r>
            <a:r>
              <a:rPr lang="en-ID" dirty="0" err="1"/>
              <a:t>ditahan</a:t>
            </a:r>
            <a:r>
              <a:rPr lang="en-ID" dirty="0"/>
              <a:t> oleh </a:t>
            </a:r>
            <a:r>
              <a:rPr lang="en-ID" dirty="0" err="1"/>
              <a:t>Debitor</a:t>
            </a:r>
            <a:r>
              <a:rPr lang="en-ID" dirty="0"/>
              <a:t> </a:t>
            </a:r>
            <a:r>
              <a:rPr lang="en-ID" dirty="0" err="1"/>
              <a:t>jauh</a:t>
            </a:r>
            <a:r>
              <a:rPr lang="en-ID" dirty="0"/>
              <a:t> </a:t>
            </a:r>
            <a:r>
              <a:rPr lang="en-ID" dirty="0" err="1"/>
              <a:t>lebih</a:t>
            </a:r>
            <a:r>
              <a:rPr lang="en-ID" dirty="0"/>
              <a:t> </a:t>
            </a:r>
            <a:r>
              <a:rPr lang="en-ID" dirty="0" err="1"/>
              <a:t>besar</a:t>
            </a:r>
            <a:r>
              <a:rPr lang="en-ID" dirty="0"/>
              <a:t> </a:t>
            </a:r>
            <a:r>
              <a:rPr lang="en-ID" dirty="0" err="1"/>
              <a:t>daripada</a:t>
            </a:r>
            <a:r>
              <a:rPr lang="en-ID" dirty="0"/>
              <a:t> </a:t>
            </a:r>
            <a:r>
              <a:rPr lang="en-ID" dirty="0" err="1"/>
              <a:t>jumlah</a:t>
            </a:r>
            <a:r>
              <a:rPr lang="en-ID" dirty="0"/>
              <a:t> yang </a:t>
            </a:r>
            <a:r>
              <a:rPr lang="en-ID" dirty="0" err="1"/>
              <a:t>disetujui</a:t>
            </a:r>
            <a:r>
              <a:rPr lang="en-ID" dirty="0"/>
              <a:t> </a:t>
            </a:r>
            <a:r>
              <a:rPr lang="en-ID" dirty="0" err="1"/>
              <a:t>dalam</a:t>
            </a:r>
            <a:r>
              <a:rPr lang="en-ID" dirty="0"/>
              <a:t> </a:t>
            </a:r>
            <a:r>
              <a:rPr lang="en-ID" dirty="0" err="1"/>
              <a:t>perdamaian</a:t>
            </a:r>
            <a:r>
              <a:rPr lang="en-ID" dirty="0"/>
              <a:t>;</a:t>
            </a:r>
          </a:p>
          <a:p>
            <a:r>
              <a:rPr lang="en-ID" dirty="0"/>
              <a:t>b. </a:t>
            </a:r>
            <a:r>
              <a:rPr lang="en-ID" dirty="0" err="1"/>
              <a:t>pelaksanaan</a:t>
            </a:r>
            <a:r>
              <a:rPr lang="en-ID" dirty="0"/>
              <a:t> </a:t>
            </a:r>
            <a:r>
              <a:rPr lang="en-ID" dirty="0" err="1"/>
              <a:t>perdamaian</a:t>
            </a:r>
            <a:r>
              <a:rPr lang="en-ID" dirty="0"/>
              <a:t> </a:t>
            </a:r>
            <a:r>
              <a:rPr lang="en-ID" dirty="0" err="1"/>
              <a:t>tidak</a:t>
            </a:r>
            <a:r>
              <a:rPr lang="en-ID" dirty="0"/>
              <a:t> </a:t>
            </a:r>
            <a:r>
              <a:rPr lang="en-ID" dirty="0" err="1"/>
              <a:t>cukup</a:t>
            </a:r>
            <a:r>
              <a:rPr lang="en-ID" dirty="0"/>
              <a:t> </a:t>
            </a:r>
            <a:r>
              <a:rPr lang="en-ID" dirty="0" err="1"/>
              <a:t>terjamin</a:t>
            </a:r>
            <a:r>
              <a:rPr lang="en-ID" dirty="0"/>
              <a:t>; dan/</a:t>
            </a:r>
            <a:r>
              <a:rPr lang="en-ID" dirty="0" err="1"/>
              <a:t>atau</a:t>
            </a:r>
            <a:endParaRPr lang="en-ID" dirty="0"/>
          </a:p>
          <a:p>
            <a:r>
              <a:rPr lang="en-ID" dirty="0"/>
              <a:t>c. </a:t>
            </a:r>
            <a:r>
              <a:rPr lang="en-ID" dirty="0" err="1"/>
              <a:t>perdamaian</a:t>
            </a:r>
            <a:r>
              <a:rPr lang="en-ID" dirty="0"/>
              <a:t> </a:t>
            </a:r>
            <a:r>
              <a:rPr lang="en-ID" dirty="0" err="1"/>
              <a:t>dicapai</a:t>
            </a:r>
            <a:r>
              <a:rPr lang="en-ID" dirty="0"/>
              <a:t> </a:t>
            </a:r>
            <a:r>
              <a:rPr lang="en-ID" dirty="0" err="1"/>
              <a:t>karena</a:t>
            </a:r>
            <a:r>
              <a:rPr lang="en-ID" dirty="0"/>
              <a:t> </a:t>
            </a:r>
            <a:r>
              <a:rPr lang="en-ID" dirty="0" err="1"/>
              <a:t>penipuan</a:t>
            </a:r>
            <a:r>
              <a:rPr lang="en-ID" dirty="0"/>
              <a:t>, </a:t>
            </a:r>
            <a:r>
              <a:rPr lang="en-ID" dirty="0" err="1"/>
              <a:t>atau</a:t>
            </a:r>
            <a:r>
              <a:rPr lang="en-ID" dirty="0"/>
              <a:t> </a:t>
            </a:r>
            <a:r>
              <a:rPr lang="en-ID" dirty="0" err="1"/>
              <a:t>karena</a:t>
            </a:r>
            <a:r>
              <a:rPr lang="en-ID" dirty="0"/>
              <a:t> </a:t>
            </a:r>
            <a:r>
              <a:rPr lang="en-ID" dirty="0" err="1"/>
              <a:t>pemakaian</a:t>
            </a:r>
            <a:r>
              <a:rPr lang="en-ID" dirty="0"/>
              <a:t> </a:t>
            </a:r>
            <a:r>
              <a:rPr lang="en-ID" dirty="0" err="1"/>
              <a:t>upaya</a:t>
            </a:r>
            <a:r>
              <a:rPr lang="en-ID" dirty="0"/>
              <a:t> lain yang </a:t>
            </a:r>
            <a:r>
              <a:rPr lang="en-ID" dirty="0" err="1"/>
              <a:t>tidak</a:t>
            </a:r>
            <a:r>
              <a:rPr lang="en-ID" dirty="0"/>
              <a:t> </a:t>
            </a:r>
            <a:r>
              <a:rPr lang="en-ID" dirty="0" err="1"/>
              <a:t>jujur</a:t>
            </a:r>
            <a:r>
              <a:rPr lang="en-ID" dirty="0"/>
              <a:t>, </a:t>
            </a:r>
            <a:r>
              <a:rPr lang="en-ID" dirty="0" err="1"/>
              <a:t>atau</a:t>
            </a:r>
            <a:r>
              <a:rPr lang="en-ID" dirty="0"/>
              <a:t> </a:t>
            </a:r>
            <a:r>
              <a:rPr lang="en-ID" dirty="0" err="1"/>
              <a:t>adanya</a:t>
            </a:r>
            <a:r>
              <a:rPr lang="en-ID" dirty="0"/>
              <a:t> </a:t>
            </a:r>
            <a:r>
              <a:rPr lang="en-ID" dirty="0" err="1"/>
              <a:t>persekongkolan</a:t>
            </a:r>
            <a:r>
              <a:rPr lang="en-ID" dirty="0"/>
              <a:t> </a:t>
            </a:r>
            <a:r>
              <a:rPr lang="en-ID" dirty="0" err="1"/>
              <a:t>antara</a:t>
            </a:r>
            <a:r>
              <a:rPr lang="en-ID" dirty="0"/>
              <a:t> </a:t>
            </a:r>
            <a:r>
              <a:rPr lang="en-ID" dirty="0" err="1"/>
              <a:t>Debitor</a:t>
            </a:r>
            <a:r>
              <a:rPr lang="en-ID" dirty="0"/>
              <a:t> </a:t>
            </a:r>
            <a:r>
              <a:rPr lang="en-ID" dirty="0" err="1"/>
              <a:t>dengan</a:t>
            </a:r>
            <a:r>
              <a:rPr lang="en-ID" dirty="0"/>
              <a:t> </a:t>
            </a:r>
            <a:r>
              <a:rPr lang="en-ID" dirty="0" err="1"/>
              <a:t>Kreditor</a:t>
            </a:r>
            <a:endParaRPr lang="en-ID" dirty="0"/>
          </a:p>
        </p:txBody>
      </p:sp>
    </p:spTree>
    <p:extLst>
      <p:ext uri="{BB962C8B-B14F-4D97-AF65-F5344CB8AC3E}">
        <p14:creationId xmlns:p14="http://schemas.microsoft.com/office/powerpoint/2010/main" val="264767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Rectangle 54">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56">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Right Triangle 58">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2" name="Straight Connector 61">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9E4C528-855C-4328-8E26-E873BC21D3B6}"/>
              </a:ext>
            </a:extLst>
          </p:cNvPr>
          <p:cNvSpPr>
            <a:spLocks noGrp="1"/>
          </p:cNvSpPr>
          <p:nvPr>
            <p:ph type="title"/>
          </p:nvPr>
        </p:nvSpPr>
        <p:spPr>
          <a:xfrm>
            <a:off x="457201" y="720772"/>
            <a:ext cx="3733078" cy="5531079"/>
          </a:xfrm>
        </p:spPr>
        <p:txBody>
          <a:bodyPr>
            <a:normAutofit/>
          </a:bodyPr>
          <a:lstStyle/>
          <a:p>
            <a:r>
              <a:rPr lang="en-ID" sz="3400"/>
              <a:t>AKIBAT HUKUM PUTUSAN PENGADILAN YANG MENSAHKAN PERDAMAIAN DALAM KEPAILITAN YANG TELAH BERKEKUATAN HUKUM TETAP</a:t>
            </a:r>
          </a:p>
        </p:txBody>
      </p:sp>
      <p:sp>
        <p:nvSpPr>
          <p:cNvPr id="92"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49" name="Content Placeholder 2">
            <a:extLst>
              <a:ext uri="{FF2B5EF4-FFF2-40B4-BE49-F238E27FC236}">
                <a16:creationId xmlns:a16="http://schemas.microsoft.com/office/drawing/2014/main" id="{E2A5AA17-24B0-4D9B-800B-5E5085A3AA93}"/>
              </a:ext>
            </a:extLst>
          </p:cNvPr>
          <p:cNvGraphicFramePr>
            <a:graphicFrameLocks noGrp="1"/>
          </p:cNvGraphicFramePr>
          <p:nvPr>
            <p:ph idx="1"/>
            <p:extLst>
              <p:ext uri="{D42A27DB-BD31-4B8C-83A1-F6EECF244321}">
                <p14:modId xmlns:p14="http://schemas.microsoft.com/office/powerpoint/2010/main" val="2127912907"/>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8529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FDE14F20-560B-4691-B7A9-F86F40DBD2A5}"/>
              </a:ext>
            </a:extLst>
          </p:cNvPr>
          <p:cNvGraphicFramePr>
            <a:graphicFrameLocks noGrp="1"/>
          </p:cNvGraphicFramePr>
          <p:nvPr>
            <p:ph idx="1"/>
            <p:extLst>
              <p:ext uri="{D42A27DB-BD31-4B8C-83A1-F6EECF244321}">
                <p14:modId xmlns:p14="http://schemas.microsoft.com/office/powerpoint/2010/main" val="884179980"/>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25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BE76-2EB3-4D50-8961-6824BEAED095}"/>
              </a:ext>
            </a:extLst>
          </p:cNvPr>
          <p:cNvSpPr>
            <a:spLocks noGrp="1"/>
          </p:cNvSpPr>
          <p:nvPr>
            <p:ph type="title"/>
          </p:nvPr>
        </p:nvSpPr>
        <p:spPr/>
        <p:txBody>
          <a:bodyPr/>
          <a:lstStyle/>
          <a:p>
            <a:r>
              <a:rPr lang="en-ID" dirty="0"/>
              <a:t>PEMBATALAN PERDAMAIAN</a:t>
            </a:r>
          </a:p>
        </p:txBody>
      </p:sp>
      <p:sp>
        <p:nvSpPr>
          <p:cNvPr id="3" name="Content Placeholder 2">
            <a:extLst>
              <a:ext uri="{FF2B5EF4-FFF2-40B4-BE49-F238E27FC236}">
                <a16:creationId xmlns:a16="http://schemas.microsoft.com/office/drawing/2014/main" id="{18AFBA12-FACD-46ED-B585-3BDA52EED095}"/>
              </a:ext>
            </a:extLst>
          </p:cNvPr>
          <p:cNvSpPr>
            <a:spLocks noGrp="1"/>
          </p:cNvSpPr>
          <p:nvPr>
            <p:ph idx="1"/>
          </p:nvPr>
        </p:nvSpPr>
        <p:spPr/>
        <p:txBody>
          <a:bodyPr>
            <a:normAutofit fontScale="92500"/>
          </a:bodyPr>
          <a:lstStyle/>
          <a:p>
            <a:r>
              <a:rPr lang="en-ID" dirty="0"/>
              <a:t>Jika </a:t>
            </a:r>
            <a:r>
              <a:rPr lang="en-ID" dirty="0" err="1"/>
              <a:t>Debitor</a:t>
            </a:r>
            <a:r>
              <a:rPr lang="en-ID" dirty="0"/>
              <a:t> </a:t>
            </a:r>
            <a:r>
              <a:rPr lang="en-ID" dirty="0" err="1"/>
              <a:t>tidak</a:t>
            </a:r>
            <a:r>
              <a:rPr lang="en-ID" dirty="0"/>
              <a:t> </a:t>
            </a:r>
            <a:r>
              <a:rPr lang="en-ID" dirty="0" err="1"/>
              <a:t>melaksanakan</a:t>
            </a:r>
            <a:r>
              <a:rPr lang="en-ID" dirty="0"/>
              <a:t> </a:t>
            </a:r>
            <a:r>
              <a:rPr lang="en-ID" dirty="0" err="1"/>
              <a:t>perdamaian</a:t>
            </a:r>
            <a:r>
              <a:rPr lang="en-ID" dirty="0"/>
              <a:t>, </a:t>
            </a:r>
            <a:r>
              <a:rPr lang="en-ID" dirty="0" err="1"/>
              <a:t>Kreditor</a:t>
            </a:r>
            <a:r>
              <a:rPr lang="en-ID" dirty="0"/>
              <a:t> </a:t>
            </a:r>
            <a:r>
              <a:rPr lang="en-ID" dirty="0" err="1"/>
              <a:t>dapat</a:t>
            </a:r>
            <a:r>
              <a:rPr lang="en-ID" dirty="0"/>
              <a:t> </a:t>
            </a:r>
            <a:r>
              <a:rPr lang="en-ID" dirty="0" err="1"/>
              <a:t>menuntut</a:t>
            </a:r>
            <a:r>
              <a:rPr lang="en-ID" dirty="0"/>
              <a:t> </a:t>
            </a:r>
            <a:r>
              <a:rPr lang="en-ID" dirty="0" err="1"/>
              <a:t>pembatalan</a:t>
            </a:r>
            <a:r>
              <a:rPr lang="en-ID" dirty="0"/>
              <a:t> </a:t>
            </a:r>
            <a:r>
              <a:rPr lang="en-ID" dirty="0" err="1"/>
              <a:t>perdamaian</a:t>
            </a:r>
            <a:r>
              <a:rPr lang="en-ID" dirty="0"/>
              <a:t> yang </a:t>
            </a:r>
            <a:r>
              <a:rPr lang="en-ID" dirty="0" err="1"/>
              <a:t>telah</a:t>
            </a:r>
            <a:r>
              <a:rPr lang="en-ID" dirty="0"/>
              <a:t> </a:t>
            </a:r>
            <a:r>
              <a:rPr lang="en-ID" dirty="0" err="1"/>
              <a:t>disahkan</a:t>
            </a:r>
            <a:r>
              <a:rPr lang="en-ID" dirty="0"/>
              <a:t>. </a:t>
            </a:r>
            <a:r>
              <a:rPr lang="en-ID" dirty="0" err="1"/>
              <a:t>Pengadilan</a:t>
            </a:r>
            <a:r>
              <a:rPr lang="en-ID" dirty="0"/>
              <a:t> </a:t>
            </a:r>
            <a:r>
              <a:rPr lang="en-ID" dirty="0" err="1"/>
              <a:t>berwenang</a:t>
            </a:r>
            <a:r>
              <a:rPr lang="en-ID" dirty="0"/>
              <a:t> </a:t>
            </a:r>
            <a:r>
              <a:rPr lang="en-ID" dirty="0" err="1"/>
              <a:t>untuk</a:t>
            </a:r>
            <a:r>
              <a:rPr lang="en-ID" dirty="0"/>
              <a:t> </a:t>
            </a:r>
            <a:r>
              <a:rPr lang="en-ID" dirty="0" err="1"/>
              <a:t>memberikan</a:t>
            </a:r>
            <a:r>
              <a:rPr lang="en-ID" dirty="0"/>
              <a:t> </a:t>
            </a:r>
            <a:r>
              <a:rPr lang="en-ID" dirty="0" err="1"/>
              <a:t>satu</a:t>
            </a:r>
            <a:r>
              <a:rPr lang="en-ID" dirty="0"/>
              <a:t> kali </a:t>
            </a:r>
            <a:r>
              <a:rPr lang="en-ID" dirty="0" err="1"/>
              <a:t>kelonggaran</a:t>
            </a:r>
            <a:r>
              <a:rPr lang="en-ID" dirty="0"/>
              <a:t> </a:t>
            </a:r>
            <a:r>
              <a:rPr lang="en-ID" dirty="0" err="1"/>
              <a:t>kepada</a:t>
            </a:r>
            <a:r>
              <a:rPr lang="en-ID" dirty="0"/>
              <a:t> </a:t>
            </a:r>
            <a:r>
              <a:rPr lang="en-ID" dirty="0" err="1"/>
              <a:t>Debitor</a:t>
            </a:r>
            <a:r>
              <a:rPr lang="en-ID" dirty="0"/>
              <a:t> </a:t>
            </a:r>
            <a:r>
              <a:rPr lang="en-ID" dirty="0" err="1"/>
              <a:t>untuk</a:t>
            </a:r>
            <a:r>
              <a:rPr lang="en-ID" dirty="0"/>
              <a:t> </a:t>
            </a:r>
            <a:r>
              <a:rPr lang="en-ID" dirty="0" err="1"/>
              <a:t>memenuhi</a:t>
            </a:r>
            <a:r>
              <a:rPr lang="en-ID" dirty="0"/>
              <a:t> </a:t>
            </a:r>
            <a:r>
              <a:rPr lang="en-ID" dirty="0" err="1"/>
              <a:t>kewajibannya</a:t>
            </a:r>
            <a:r>
              <a:rPr lang="en-ID" dirty="0"/>
              <a:t> paling lama 30 </a:t>
            </a:r>
            <a:r>
              <a:rPr lang="en-ID" dirty="0" err="1"/>
              <a:t>hari</a:t>
            </a:r>
            <a:r>
              <a:rPr lang="en-ID" dirty="0"/>
              <a:t> </a:t>
            </a:r>
            <a:r>
              <a:rPr lang="en-ID" dirty="0" err="1"/>
              <a:t>setelah</a:t>
            </a:r>
            <a:r>
              <a:rPr lang="en-ID" dirty="0"/>
              <a:t> </a:t>
            </a:r>
            <a:r>
              <a:rPr lang="en-ID" dirty="0" err="1"/>
              <a:t>putusan</a:t>
            </a:r>
            <a:r>
              <a:rPr lang="en-ID" dirty="0"/>
              <a:t> </a:t>
            </a:r>
            <a:r>
              <a:rPr lang="en-ID" dirty="0" err="1"/>
              <a:t>pemberian</a:t>
            </a:r>
            <a:r>
              <a:rPr lang="en-ID" dirty="0"/>
              <a:t> </a:t>
            </a:r>
            <a:r>
              <a:rPr lang="en-ID" dirty="0" err="1"/>
              <a:t>kelonggaran</a:t>
            </a:r>
            <a:r>
              <a:rPr lang="en-ID" dirty="0"/>
              <a:t> </a:t>
            </a:r>
            <a:r>
              <a:rPr lang="en-ID" dirty="0" err="1"/>
              <a:t>diucapkan</a:t>
            </a:r>
            <a:r>
              <a:rPr lang="en-ID" dirty="0"/>
              <a:t>.</a:t>
            </a:r>
          </a:p>
          <a:p>
            <a:r>
              <a:rPr lang="en-ID" dirty="0" err="1"/>
              <a:t>Pembatalan</a:t>
            </a:r>
            <a:r>
              <a:rPr lang="en-ID" dirty="0"/>
              <a:t> </a:t>
            </a:r>
            <a:r>
              <a:rPr lang="en-ID" dirty="0" err="1"/>
              <a:t>perdamaian</a:t>
            </a:r>
            <a:r>
              <a:rPr lang="en-ID" dirty="0"/>
              <a:t> </a:t>
            </a:r>
            <a:r>
              <a:rPr lang="en-ID" dirty="0" err="1"/>
              <a:t>berakibat</a:t>
            </a:r>
            <a:r>
              <a:rPr lang="en-ID" dirty="0"/>
              <a:t> proses </a:t>
            </a:r>
            <a:r>
              <a:rPr lang="en-ID" dirty="0" err="1"/>
              <a:t>Kepailitan</a:t>
            </a:r>
            <a:r>
              <a:rPr lang="en-ID" dirty="0"/>
              <a:t> </a:t>
            </a:r>
            <a:r>
              <a:rPr lang="en-ID" dirty="0" err="1"/>
              <a:t>dibuka</a:t>
            </a:r>
            <a:r>
              <a:rPr lang="en-ID" dirty="0"/>
              <a:t> </a:t>
            </a:r>
            <a:r>
              <a:rPr lang="en-ID" dirty="0" err="1"/>
              <a:t>kembali</a:t>
            </a:r>
            <a:r>
              <a:rPr lang="en-ID" dirty="0"/>
              <a:t>.</a:t>
            </a:r>
          </a:p>
          <a:p>
            <a:r>
              <a:rPr lang="en-ID" dirty="0"/>
              <a:t>Jika </a:t>
            </a:r>
            <a:r>
              <a:rPr lang="en-ID" dirty="0" err="1"/>
              <a:t>Kepailitan</a:t>
            </a:r>
            <a:r>
              <a:rPr lang="en-ID" dirty="0"/>
              <a:t> </a:t>
            </a:r>
            <a:r>
              <a:rPr lang="en-ID" dirty="0" err="1"/>
              <a:t>dibuka</a:t>
            </a:r>
            <a:r>
              <a:rPr lang="en-ID" dirty="0"/>
              <a:t> </a:t>
            </a:r>
            <a:r>
              <a:rPr lang="en-ID" dirty="0" err="1"/>
              <a:t>kembali</a:t>
            </a:r>
            <a:r>
              <a:rPr lang="en-ID" dirty="0"/>
              <a:t>, </a:t>
            </a:r>
            <a:r>
              <a:rPr lang="en-ID" dirty="0" err="1"/>
              <a:t>tidak</a:t>
            </a:r>
            <a:r>
              <a:rPr lang="en-ID" dirty="0"/>
              <a:t> </a:t>
            </a:r>
            <a:r>
              <a:rPr lang="en-ID" dirty="0" err="1"/>
              <a:t>dapat</a:t>
            </a:r>
            <a:r>
              <a:rPr lang="en-ID" dirty="0"/>
              <a:t> </a:t>
            </a:r>
            <a:r>
              <a:rPr lang="en-ID" dirty="0" err="1"/>
              <a:t>lagi</a:t>
            </a:r>
            <a:r>
              <a:rPr lang="en-ID" dirty="0"/>
              <a:t> </a:t>
            </a:r>
            <a:r>
              <a:rPr lang="en-ID" dirty="0" err="1"/>
              <a:t>ditawarkan</a:t>
            </a:r>
            <a:r>
              <a:rPr lang="en-ID" dirty="0"/>
              <a:t> </a:t>
            </a:r>
            <a:r>
              <a:rPr lang="en-ID" dirty="0" err="1"/>
              <a:t>suatu</a:t>
            </a:r>
            <a:r>
              <a:rPr lang="en-ID" dirty="0"/>
              <a:t> </a:t>
            </a:r>
            <a:r>
              <a:rPr lang="en-ID" dirty="0" err="1"/>
              <a:t>perdamaian</a:t>
            </a:r>
            <a:r>
              <a:rPr lang="en-ID" dirty="0"/>
              <a:t>.</a:t>
            </a:r>
          </a:p>
        </p:txBody>
      </p:sp>
    </p:spTree>
    <p:extLst>
      <p:ext uri="{BB962C8B-B14F-4D97-AF65-F5344CB8AC3E}">
        <p14:creationId xmlns:p14="http://schemas.microsoft.com/office/powerpoint/2010/main" val="104746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Rectangle 10">
            <a:extLst>
              <a:ext uri="{FF2B5EF4-FFF2-40B4-BE49-F238E27FC236}">
                <a16:creationId xmlns:a16="http://schemas.microsoft.com/office/drawing/2014/main" id="{3CDAD724-AF32-45EC-B0B9-360C73C9D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A009DCAE-BFB7-4797-A286-FA9D7DFAD953}"/>
              </a:ext>
            </a:extLst>
          </p:cNvPr>
          <p:cNvSpPr>
            <a:spLocks noGrp="1"/>
          </p:cNvSpPr>
          <p:nvPr>
            <p:ph type="title"/>
          </p:nvPr>
        </p:nvSpPr>
        <p:spPr>
          <a:xfrm>
            <a:off x="457200" y="720772"/>
            <a:ext cx="3718767" cy="5531079"/>
          </a:xfrm>
        </p:spPr>
        <p:txBody>
          <a:bodyPr>
            <a:normAutofit/>
          </a:bodyPr>
          <a:lstStyle/>
          <a:p>
            <a:r>
              <a:rPr lang="en-ID" sz="4100">
                <a:solidFill>
                  <a:schemeClr val="tx2">
                    <a:alpha val="80000"/>
                  </a:schemeClr>
                </a:solidFill>
              </a:rPr>
              <a:t>PENGERTIAN DAN MAKSUD PERDAMAIAN</a:t>
            </a:r>
          </a:p>
        </p:txBody>
      </p:sp>
      <p:sp>
        <p:nvSpPr>
          <p:cNvPr id="63" name="Rectangle 45">
            <a:extLst>
              <a:ext uri="{FF2B5EF4-FFF2-40B4-BE49-F238E27FC236}">
                <a16:creationId xmlns:a16="http://schemas.microsoft.com/office/drawing/2014/main" id="{BA4D4000-2689-4306-BBA6-BF744AB5F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6893" y="191033"/>
            <a:ext cx="7763540" cy="6065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64" name="Content Placeholder 2">
            <a:extLst>
              <a:ext uri="{FF2B5EF4-FFF2-40B4-BE49-F238E27FC236}">
                <a16:creationId xmlns:a16="http://schemas.microsoft.com/office/drawing/2014/main" id="{EB8E0749-4EFD-4FBB-952F-1693E4D6B68B}"/>
              </a:ext>
            </a:extLst>
          </p:cNvPr>
          <p:cNvGraphicFramePr>
            <a:graphicFrameLocks noGrp="1"/>
          </p:cNvGraphicFramePr>
          <p:nvPr>
            <p:ph idx="1"/>
            <p:extLst>
              <p:ext uri="{D42A27DB-BD31-4B8C-83A1-F6EECF244321}">
                <p14:modId xmlns:p14="http://schemas.microsoft.com/office/powerpoint/2010/main" val="1379069052"/>
              </p:ext>
            </p:extLst>
          </p:nvPr>
        </p:nvGraphicFramePr>
        <p:xfrm>
          <a:off x="4184068" y="152400"/>
          <a:ext cx="7812562" cy="6163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61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89C2-42E0-4A01-BC0B-D456F9013D0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6219E83-92E9-4197-BA53-1C7CE6CD4135}"/>
              </a:ext>
            </a:extLst>
          </p:cNvPr>
          <p:cNvSpPr>
            <a:spLocks noGrp="1"/>
          </p:cNvSpPr>
          <p:nvPr>
            <p:ph idx="1"/>
          </p:nvPr>
        </p:nvSpPr>
        <p:spPr/>
        <p:txBody>
          <a:bodyPr>
            <a:normAutofit fontScale="55000" lnSpcReduction="20000"/>
          </a:bodyPr>
          <a:lstStyle/>
          <a:p>
            <a:r>
              <a:rPr lang="en-ID" dirty="0" err="1"/>
              <a:t>Pasal</a:t>
            </a:r>
            <a:r>
              <a:rPr lang="en-ID" dirty="0"/>
              <a:t> 151 Undang2 37/2004:</a:t>
            </a:r>
          </a:p>
          <a:p>
            <a:r>
              <a:rPr lang="en-ID" dirty="0" err="1"/>
              <a:t>Rencana</a:t>
            </a:r>
            <a:r>
              <a:rPr lang="en-ID" dirty="0"/>
              <a:t> </a:t>
            </a:r>
            <a:r>
              <a:rPr lang="en-ID" dirty="0" err="1"/>
              <a:t>perdamaian</a:t>
            </a:r>
            <a:r>
              <a:rPr lang="en-ID" dirty="0"/>
              <a:t> </a:t>
            </a:r>
            <a:r>
              <a:rPr lang="en-ID" dirty="0" err="1"/>
              <a:t>diterima</a:t>
            </a:r>
            <a:r>
              <a:rPr lang="en-ID" dirty="0"/>
              <a:t> </a:t>
            </a:r>
            <a:r>
              <a:rPr lang="en-ID" dirty="0" err="1"/>
              <a:t>baik</a:t>
            </a:r>
            <a:r>
              <a:rPr lang="en-ID" dirty="0"/>
              <a:t>, </a:t>
            </a:r>
            <a:r>
              <a:rPr lang="en-ID" dirty="0" err="1"/>
              <a:t>jika</a:t>
            </a:r>
            <a:r>
              <a:rPr lang="en-ID" dirty="0"/>
              <a:t> </a:t>
            </a:r>
            <a:r>
              <a:rPr lang="en-ID" dirty="0" err="1"/>
              <a:t>disetujui</a:t>
            </a:r>
            <a:r>
              <a:rPr lang="en-ID" dirty="0"/>
              <a:t> </a:t>
            </a:r>
            <a:r>
              <a:rPr lang="en-ID" dirty="0" err="1"/>
              <a:t>dalam</a:t>
            </a:r>
            <a:r>
              <a:rPr lang="en-ID" dirty="0"/>
              <a:t> </a:t>
            </a:r>
            <a:r>
              <a:rPr lang="en-ID" dirty="0" err="1"/>
              <a:t>Rapat</a:t>
            </a:r>
            <a:r>
              <a:rPr lang="en-ID" dirty="0"/>
              <a:t> </a:t>
            </a:r>
            <a:r>
              <a:rPr lang="en-ID" dirty="0" err="1"/>
              <a:t>Kreditor</a:t>
            </a:r>
            <a:r>
              <a:rPr lang="en-ID" dirty="0"/>
              <a:t> oleh </a:t>
            </a:r>
            <a:r>
              <a:rPr lang="en-ID" dirty="0" err="1"/>
              <a:t>lebih</a:t>
            </a:r>
            <a:r>
              <a:rPr lang="en-ID" dirty="0"/>
              <a:t> </a:t>
            </a:r>
            <a:r>
              <a:rPr lang="en-ID" dirty="0" err="1"/>
              <a:t>dari</a:t>
            </a:r>
            <a:r>
              <a:rPr lang="en-ID" dirty="0"/>
              <a:t> 1/2 (</a:t>
            </a:r>
            <a:r>
              <a:rPr lang="en-ID" dirty="0" err="1"/>
              <a:t>satu</a:t>
            </a:r>
            <a:r>
              <a:rPr lang="en-ID" dirty="0"/>
              <a:t> per </a:t>
            </a:r>
            <a:r>
              <a:rPr lang="en-ID" dirty="0" err="1"/>
              <a:t>dua</a:t>
            </a:r>
            <a:r>
              <a:rPr lang="en-ID" dirty="0"/>
              <a:t>) </a:t>
            </a:r>
            <a:r>
              <a:rPr lang="en-ID" dirty="0" err="1"/>
              <a:t>jumlah</a:t>
            </a:r>
            <a:r>
              <a:rPr lang="en-ID" dirty="0"/>
              <a:t> </a:t>
            </a:r>
            <a:r>
              <a:rPr lang="en-ID" dirty="0" err="1"/>
              <a:t>Kreditor</a:t>
            </a:r>
            <a:r>
              <a:rPr lang="en-ID" dirty="0"/>
              <a:t> </a:t>
            </a:r>
            <a:r>
              <a:rPr lang="en-ID" dirty="0" err="1"/>
              <a:t>Konkuren</a:t>
            </a:r>
            <a:r>
              <a:rPr lang="en-ID" dirty="0"/>
              <a:t> yang </a:t>
            </a:r>
            <a:r>
              <a:rPr lang="en-ID" dirty="0" err="1"/>
              <a:t>hadir</a:t>
            </a:r>
            <a:r>
              <a:rPr lang="en-ID" dirty="0"/>
              <a:t> </a:t>
            </a:r>
            <a:r>
              <a:rPr lang="en-ID" dirty="0" err="1"/>
              <a:t>dalam</a:t>
            </a:r>
            <a:r>
              <a:rPr lang="en-ID" dirty="0"/>
              <a:t> </a:t>
            </a:r>
            <a:r>
              <a:rPr lang="en-ID" dirty="0" err="1"/>
              <a:t>Rapat</a:t>
            </a:r>
            <a:r>
              <a:rPr lang="en-ID" dirty="0"/>
              <a:t> </a:t>
            </a:r>
            <a:r>
              <a:rPr lang="en-ID" dirty="0" err="1"/>
              <a:t>Kreditor</a:t>
            </a:r>
            <a:r>
              <a:rPr lang="en-ID" dirty="0"/>
              <a:t> dan yang </a:t>
            </a:r>
            <a:r>
              <a:rPr lang="en-ID" dirty="0" err="1"/>
              <a:t>haknya</a:t>
            </a:r>
            <a:r>
              <a:rPr lang="en-ID" dirty="0"/>
              <a:t> </a:t>
            </a:r>
            <a:r>
              <a:rPr lang="en-ID" dirty="0" err="1"/>
              <a:t>diakui</a:t>
            </a:r>
            <a:r>
              <a:rPr lang="en-ID" dirty="0"/>
              <a:t> </a:t>
            </a:r>
            <a:r>
              <a:rPr lang="en-ID" dirty="0" err="1"/>
              <a:t>atau</a:t>
            </a:r>
            <a:r>
              <a:rPr lang="en-ID" dirty="0"/>
              <a:t> yang </a:t>
            </a:r>
            <a:r>
              <a:rPr lang="en-ID" dirty="0" err="1"/>
              <a:t>haknya</a:t>
            </a:r>
            <a:r>
              <a:rPr lang="en-ID" dirty="0"/>
              <a:t> </a:t>
            </a:r>
            <a:r>
              <a:rPr lang="en-ID" dirty="0" err="1"/>
              <a:t>untuk</a:t>
            </a:r>
            <a:r>
              <a:rPr lang="en-ID" dirty="0"/>
              <a:t> </a:t>
            </a:r>
            <a:r>
              <a:rPr lang="en-ID" dirty="0" err="1"/>
              <a:t>sementara</a:t>
            </a:r>
            <a:r>
              <a:rPr lang="en-ID" dirty="0"/>
              <a:t> </a:t>
            </a:r>
            <a:r>
              <a:rPr lang="en-ID" dirty="0" err="1"/>
              <a:t>diakui</a:t>
            </a:r>
            <a:r>
              <a:rPr lang="en-ID" dirty="0"/>
              <a:t>, yang </a:t>
            </a:r>
            <a:r>
              <a:rPr lang="en-ID" dirty="0" err="1"/>
              <a:t>mewakili</a:t>
            </a:r>
            <a:r>
              <a:rPr lang="en-ID" dirty="0"/>
              <a:t> paling </a:t>
            </a:r>
            <a:r>
              <a:rPr lang="en-ID" dirty="0" err="1"/>
              <a:t>sedikit</a:t>
            </a:r>
            <a:r>
              <a:rPr lang="en-ID" dirty="0"/>
              <a:t> 2/3 (</a:t>
            </a:r>
            <a:r>
              <a:rPr lang="en-ID" dirty="0" err="1"/>
              <a:t>dua</a:t>
            </a:r>
            <a:r>
              <a:rPr lang="en-ID" dirty="0"/>
              <a:t> per </a:t>
            </a:r>
            <a:r>
              <a:rPr lang="en-ID" dirty="0" err="1"/>
              <a:t>tiga</a:t>
            </a:r>
            <a:r>
              <a:rPr lang="en-ID" dirty="0"/>
              <a:t>) </a:t>
            </a:r>
            <a:r>
              <a:rPr lang="en-ID" dirty="0" err="1"/>
              <a:t>dari</a:t>
            </a:r>
            <a:r>
              <a:rPr lang="en-ID" dirty="0"/>
              <a:t> </a:t>
            </a:r>
            <a:r>
              <a:rPr lang="en-ID" dirty="0" err="1"/>
              <a:t>jumlah</a:t>
            </a:r>
            <a:r>
              <a:rPr lang="en-ID" dirty="0"/>
              <a:t> </a:t>
            </a:r>
            <a:r>
              <a:rPr lang="en-ID" dirty="0" err="1"/>
              <a:t>semua</a:t>
            </a:r>
            <a:r>
              <a:rPr lang="en-ID" dirty="0"/>
              <a:t> </a:t>
            </a:r>
            <a:r>
              <a:rPr lang="en-ID" dirty="0" err="1"/>
              <a:t>piutang</a:t>
            </a:r>
            <a:r>
              <a:rPr lang="en-ID" dirty="0"/>
              <a:t> </a:t>
            </a:r>
            <a:r>
              <a:rPr lang="en-ID" dirty="0" err="1"/>
              <a:t>konkuren</a:t>
            </a:r>
            <a:r>
              <a:rPr lang="en-ID" dirty="0"/>
              <a:t> yang </a:t>
            </a:r>
            <a:r>
              <a:rPr lang="en-ID" dirty="0" err="1"/>
              <a:t>diakui</a:t>
            </a:r>
            <a:r>
              <a:rPr lang="en-ID" dirty="0"/>
              <a:t> </a:t>
            </a:r>
            <a:r>
              <a:rPr lang="en-ID" dirty="0" err="1"/>
              <a:t>atau</a:t>
            </a:r>
            <a:r>
              <a:rPr lang="en-ID" dirty="0"/>
              <a:t> yang </a:t>
            </a:r>
            <a:r>
              <a:rPr lang="en-ID" dirty="0" err="1"/>
              <a:t>untuk</a:t>
            </a:r>
            <a:r>
              <a:rPr lang="en-ID" dirty="0"/>
              <a:t> </a:t>
            </a:r>
            <a:r>
              <a:rPr lang="en-ID" dirty="0" err="1"/>
              <a:t>sementara</a:t>
            </a:r>
            <a:r>
              <a:rPr lang="en-ID" dirty="0"/>
              <a:t> </a:t>
            </a:r>
            <a:r>
              <a:rPr lang="en-ID" dirty="0" err="1"/>
              <a:t>diakui</a:t>
            </a:r>
            <a:r>
              <a:rPr lang="en-ID" dirty="0"/>
              <a:t> </a:t>
            </a:r>
            <a:r>
              <a:rPr lang="en-ID" dirty="0" err="1"/>
              <a:t>dari</a:t>
            </a:r>
            <a:r>
              <a:rPr lang="en-ID" dirty="0"/>
              <a:t> </a:t>
            </a:r>
            <a:r>
              <a:rPr lang="en-ID" dirty="0" err="1"/>
              <a:t>Kreditor</a:t>
            </a:r>
            <a:r>
              <a:rPr lang="en-ID" dirty="0"/>
              <a:t> </a:t>
            </a:r>
            <a:r>
              <a:rPr lang="en-ID" dirty="0" err="1"/>
              <a:t>Konkuren</a:t>
            </a:r>
            <a:r>
              <a:rPr lang="en-ID" dirty="0"/>
              <a:t> </a:t>
            </a:r>
            <a:r>
              <a:rPr lang="en-ID" dirty="0" err="1"/>
              <a:t>atau</a:t>
            </a:r>
            <a:r>
              <a:rPr lang="en-ID" dirty="0"/>
              <a:t> </a:t>
            </a:r>
            <a:r>
              <a:rPr lang="en-ID" dirty="0" err="1"/>
              <a:t>kuasa</a:t>
            </a:r>
            <a:r>
              <a:rPr lang="en-ID" dirty="0"/>
              <a:t> </a:t>
            </a:r>
            <a:r>
              <a:rPr lang="en-ID" dirty="0" err="1"/>
              <a:t>mereka</a:t>
            </a:r>
            <a:r>
              <a:rPr lang="en-ID" dirty="0"/>
              <a:t> yang </a:t>
            </a:r>
            <a:r>
              <a:rPr lang="en-ID" dirty="0" err="1"/>
              <a:t>hadir</a:t>
            </a:r>
            <a:r>
              <a:rPr lang="en-ID" dirty="0"/>
              <a:t> </a:t>
            </a:r>
            <a:r>
              <a:rPr lang="en-ID" dirty="0" err="1"/>
              <a:t>dalam</a:t>
            </a:r>
            <a:r>
              <a:rPr lang="en-ID" dirty="0"/>
              <a:t> </a:t>
            </a:r>
            <a:r>
              <a:rPr lang="en-ID" dirty="0" err="1"/>
              <a:t>Rapat</a:t>
            </a:r>
            <a:r>
              <a:rPr lang="en-ID" dirty="0"/>
              <a:t> </a:t>
            </a:r>
            <a:r>
              <a:rPr lang="en-ID" dirty="0" err="1"/>
              <a:t>tersebut</a:t>
            </a:r>
            <a:r>
              <a:rPr lang="en-ID" dirty="0"/>
              <a:t>.</a:t>
            </a:r>
          </a:p>
          <a:p>
            <a:r>
              <a:rPr lang="en-ID" dirty="0"/>
              <a:t>----- yang </a:t>
            </a:r>
            <a:r>
              <a:rPr lang="en-ID" dirty="0" err="1"/>
              <a:t>dimaksudkan</a:t>
            </a:r>
            <a:r>
              <a:rPr lang="en-ID" dirty="0"/>
              <a:t> </a:t>
            </a:r>
            <a:r>
              <a:rPr lang="en-ID" dirty="0" err="1"/>
              <a:t>dengan</a:t>
            </a:r>
            <a:r>
              <a:rPr lang="en-ID" dirty="0"/>
              <a:t> </a:t>
            </a:r>
            <a:r>
              <a:rPr lang="en-ID" dirty="0" err="1"/>
              <a:t>Kreditor</a:t>
            </a:r>
            <a:r>
              <a:rPr lang="en-ID" dirty="0"/>
              <a:t> yang </a:t>
            </a:r>
            <a:r>
              <a:rPr lang="en-ID" dirty="0" err="1"/>
              <a:t>haknya</a:t>
            </a:r>
            <a:r>
              <a:rPr lang="en-ID" dirty="0"/>
              <a:t> </a:t>
            </a:r>
            <a:r>
              <a:rPr lang="en-ID" dirty="0" err="1"/>
              <a:t>diakui</a:t>
            </a:r>
            <a:r>
              <a:rPr lang="en-ID" dirty="0"/>
              <a:t> </a:t>
            </a:r>
            <a:r>
              <a:rPr lang="en-ID" dirty="0" err="1"/>
              <a:t>atau</a:t>
            </a:r>
            <a:r>
              <a:rPr lang="en-ID" dirty="0"/>
              <a:t> yang </a:t>
            </a:r>
            <a:r>
              <a:rPr lang="en-ID" dirty="0" err="1"/>
              <a:t>haknya</a:t>
            </a:r>
            <a:r>
              <a:rPr lang="en-ID" dirty="0"/>
              <a:t> </a:t>
            </a:r>
            <a:r>
              <a:rPr lang="en-ID" dirty="0" err="1"/>
              <a:t>untuk</a:t>
            </a:r>
            <a:r>
              <a:rPr lang="en-ID" dirty="0"/>
              <a:t> </a:t>
            </a:r>
            <a:r>
              <a:rPr lang="en-ID" dirty="0" err="1"/>
              <a:t>sementara</a:t>
            </a:r>
            <a:r>
              <a:rPr lang="en-ID" dirty="0"/>
              <a:t> </a:t>
            </a:r>
            <a:r>
              <a:rPr lang="en-ID" dirty="0" err="1"/>
              <a:t>diakui</a:t>
            </a:r>
            <a:r>
              <a:rPr lang="en-ID" dirty="0"/>
              <a:t> </a:t>
            </a:r>
            <a:r>
              <a:rPr lang="en-ID" dirty="0" err="1"/>
              <a:t>adalah</a:t>
            </a:r>
            <a:r>
              <a:rPr lang="en-ID" dirty="0"/>
              <a:t> </a:t>
            </a:r>
            <a:r>
              <a:rPr lang="en-ID" dirty="0" err="1"/>
              <a:t>sebagaimana</a:t>
            </a:r>
            <a:r>
              <a:rPr lang="en-ID" dirty="0"/>
              <a:t> yang </a:t>
            </a:r>
            <a:r>
              <a:rPr lang="en-ID" dirty="0" err="1"/>
              <a:t>dimaksud</a:t>
            </a:r>
            <a:r>
              <a:rPr lang="en-ID" dirty="0"/>
              <a:t> </a:t>
            </a:r>
            <a:r>
              <a:rPr lang="en-ID" dirty="0" err="1"/>
              <a:t>dalam</a:t>
            </a:r>
            <a:r>
              <a:rPr lang="en-ID" dirty="0"/>
              <a:t> </a:t>
            </a:r>
            <a:r>
              <a:rPr lang="en-ID" dirty="0" err="1"/>
              <a:t>Pasal</a:t>
            </a:r>
            <a:r>
              <a:rPr lang="en-ID" dirty="0"/>
              <a:t> 118 Undang2 37/2003, yang </a:t>
            </a:r>
            <a:r>
              <a:rPr lang="en-ID" dirty="0" err="1"/>
              <a:t>berbunyi</a:t>
            </a:r>
            <a:r>
              <a:rPr lang="en-ID" dirty="0"/>
              <a:t> </a:t>
            </a:r>
            <a:r>
              <a:rPr lang="en-ID" dirty="0" err="1"/>
              <a:t>sebagai</a:t>
            </a:r>
            <a:r>
              <a:rPr lang="en-ID" dirty="0"/>
              <a:t> </a:t>
            </a:r>
            <a:r>
              <a:rPr lang="en-ID" dirty="0" err="1"/>
              <a:t>berikut</a:t>
            </a:r>
            <a:r>
              <a:rPr lang="en-ID" dirty="0"/>
              <a:t>.</a:t>
            </a:r>
          </a:p>
          <a:p>
            <a:r>
              <a:rPr lang="en-ID" dirty="0"/>
              <a:t>(1) </a:t>
            </a:r>
            <a:r>
              <a:rPr lang="en-ID" dirty="0" err="1"/>
              <a:t>Dalam</a:t>
            </a:r>
            <a:r>
              <a:rPr lang="en-ID" dirty="0"/>
              <a:t> daftar </a:t>
            </a:r>
            <a:r>
              <a:rPr lang="en-ID" dirty="0" err="1"/>
              <a:t>sebagaimana</a:t>
            </a:r>
            <a:r>
              <a:rPr lang="en-ID" dirty="0"/>
              <a:t> </a:t>
            </a:r>
            <a:r>
              <a:rPr lang="en-ID" dirty="0" err="1"/>
              <a:t>dimaksud</a:t>
            </a:r>
            <a:r>
              <a:rPr lang="en-ID" dirty="0"/>
              <a:t> </a:t>
            </a:r>
            <a:r>
              <a:rPr lang="en-ID" dirty="0" err="1"/>
              <a:t>dalam</a:t>
            </a:r>
            <a:r>
              <a:rPr lang="en-ID" dirty="0"/>
              <a:t> </a:t>
            </a:r>
            <a:r>
              <a:rPr lang="en-ID" dirty="0" err="1"/>
              <a:t>Pasal</a:t>
            </a:r>
            <a:r>
              <a:rPr lang="en-ID" dirty="0"/>
              <a:t> 117, </a:t>
            </a:r>
            <a:r>
              <a:rPr lang="en-ID" dirty="0" err="1"/>
              <a:t>Dibubuhkan</a:t>
            </a:r>
            <a:r>
              <a:rPr lang="en-ID" dirty="0"/>
              <a:t> pula </a:t>
            </a:r>
            <a:r>
              <a:rPr lang="en-ID" dirty="0" err="1"/>
              <a:t>catatan</a:t>
            </a:r>
            <a:r>
              <a:rPr lang="en-ID" dirty="0"/>
              <a:t> </a:t>
            </a:r>
            <a:r>
              <a:rPr lang="en-ID" dirty="0" err="1"/>
              <a:t>terhadap</a:t>
            </a:r>
            <a:r>
              <a:rPr lang="en-ID" dirty="0"/>
              <a:t> </a:t>
            </a:r>
            <a:r>
              <a:rPr lang="en-ID" dirty="0" err="1"/>
              <a:t>setiap</a:t>
            </a:r>
            <a:r>
              <a:rPr lang="en-ID" dirty="0"/>
              <a:t> </a:t>
            </a:r>
            <a:r>
              <a:rPr lang="en-ID" dirty="0" err="1"/>
              <a:t>piutang</a:t>
            </a:r>
            <a:r>
              <a:rPr lang="en-ID" dirty="0"/>
              <a:t> </a:t>
            </a:r>
            <a:r>
              <a:rPr lang="en-ID" dirty="0" err="1"/>
              <a:t>apakah</a:t>
            </a:r>
            <a:r>
              <a:rPr lang="en-ID" dirty="0"/>
              <a:t> </a:t>
            </a:r>
            <a:r>
              <a:rPr lang="en-ID" dirty="0" err="1"/>
              <a:t>menurut</a:t>
            </a:r>
            <a:r>
              <a:rPr lang="en-ID" dirty="0"/>
              <a:t> </a:t>
            </a:r>
            <a:r>
              <a:rPr lang="en-ID" dirty="0" err="1"/>
              <a:t>pendapat</a:t>
            </a:r>
            <a:r>
              <a:rPr lang="en-ID" dirty="0"/>
              <a:t> </a:t>
            </a:r>
            <a:r>
              <a:rPr lang="en-ID" dirty="0" err="1"/>
              <a:t>Kurator</a:t>
            </a:r>
            <a:r>
              <a:rPr lang="en-ID" dirty="0"/>
              <a:t> </a:t>
            </a:r>
            <a:r>
              <a:rPr lang="en-ID" dirty="0" err="1"/>
              <a:t>piutang</a:t>
            </a:r>
            <a:r>
              <a:rPr lang="en-ID" dirty="0"/>
              <a:t> yang </a:t>
            </a:r>
            <a:r>
              <a:rPr lang="en-ID" dirty="0" err="1"/>
              <a:t>bersangkutan</a:t>
            </a:r>
            <a:r>
              <a:rPr lang="en-ID" dirty="0"/>
              <a:t> </a:t>
            </a:r>
            <a:r>
              <a:rPr lang="en-ID" dirty="0" err="1"/>
              <a:t>diistimewakan</a:t>
            </a:r>
            <a:r>
              <a:rPr lang="en-ID" dirty="0"/>
              <a:t> </a:t>
            </a:r>
            <a:r>
              <a:rPr lang="en-ID" dirty="0" err="1"/>
              <a:t>atau</a:t>
            </a:r>
            <a:r>
              <a:rPr lang="en-ID" dirty="0"/>
              <a:t> </a:t>
            </a:r>
            <a:r>
              <a:rPr lang="en-ID" dirty="0" err="1"/>
              <a:t>dijamin</a:t>
            </a:r>
            <a:r>
              <a:rPr lang="en-ID" dirty="0"/>
              <a:t> </a:t>
            </a:r>
            <a:r>
              <a:rPr lang="en-ID" dirty="0" err="1"/>
              <a:t>dengan</a:t>
            </a:r>
            <a:r>
              <a:rPr lang="en-ID" dirty="0"/>
              <a:t> </a:t>
            </a:r>
            <a:r>
              <a:rPr lang="en-ID" dirty="0" err="1"/>
              <a:t>gadai</a:t>
            </a:r>
            <a:r>
              <a:rPr lang="en-ID" dirty="0"/>
              <a:t>, </a:t>
            </a:r>
            <a:r>
              <a:rPr lang="en-ID" dirty="0" err="1"/>
              <a:t>jaminan</a:t>
            </a:r>
            <a:r>
              <a:rPr lang="en-ID" dirty="0"/>
              <a:t> </a:t>
            </a:r>
            <a:r>
              <a:rPr lang="en-ID" dirty="0" err="1"/>
              <a:t>fidusia</a:t>
            </a:r>
            <a:r>
              <a:rPr lang="en-ID" dirty="0"/>
              <a:t>, </a:t>
            </a:r>
            <a:r>
              <a:rPr lang="en-ID" dirty="0" err="1"/>
              <a:t>hak</a:t>
            </a:r>
            <a:r>
              <a:rPr lang="en-ID" dirty="0"/>
              <a:t> </a:t>
            </a:r>
            <a:r>
              <a:rPr lang="en-ID" dirty="0" err="1"/>
              <a:t>tanggungan</a:t>
            </a:r>
            <a:r>
              <a:rPr lang="en-ID" dirty="0"/>
              <a:t>, </a:t>
            </a:r>
            <a:r>
              <a:rPr lang="en-ID" dirty="0" err="1"/>
              <a:t>hipotek</a:t>
            </a:r>
            <a:r>
              <a:rPr lang="en-ID" dirty="0"/>
              <a:t>, </a:t>
            </a:r>
            <a:r>
              <a:rPr lang="en-ID" dirty="0" err="1"/>
              <a:t>hak</a:t>
            </a:r>
            <a:r>
              <a:rPr lang="en-ID" dirty="0"/>
              <a:t> </a:t>
            </a:r>
            <a:r>
              <a:rPr lang="en-ID" dirty="0" err="1"/>
              <a:t>Agunan</a:t>
            </a:r>
            <a:r>
              <a:rPr lang="en-ID" dirty="0"/>
              <a:t> </a:t>
            </a:r>
            <a:r>
              <a:rPr lang="en-ID" dirty="0" err="1"/>
              <a:t>atas</a:t>
            </a:r>
            <a:r>
              <a:rPr lang="en-ID" dirty="0"/>
              <a:t> </a:t>
            </a:r>
            <a:r>
              <a:rPr lang="en-ID" dirty="0" err="1"/>
              <a:t>kebendaan</a:t>
            </a:r>
            <a:r>
              <a:rPr lang="en-ID" dirty="0"/>
              <a:t> </a:t>
            </a:r>
            <a:r>
              <a:rPr lang="en-ID" dirty="0" err="1"/>
              <a:t>lainnya</a:t>
            </a:r>
            <a:r>
              <a:rPr lang="en-ID" dirty="0"/>
              <a:t>, </a:t>
            </a:r>
            <a:r>
              <a:rPr lang="en-ID" dirty="0" err="1"/>
              <a:t>atau</a:t>
            </a:r>
            <a:r>
              <a:rPr lang="en-ID" dirty="0"/>
              <a:t> </a:t>
            </a:r>
            <a:r>
              <a:rPr lang="en-ID" dirty="0" err="1"/>
              <a:t>hak</a:t>
            </a:r>
            <a:r>
              <a:rPr lang="en-ID" dirty="0"/>
              <a:t> </a:t>
            </a:r>
            <a:r>
              <a:rPr lang="en-ID" dirty="0" err="1"/>
              <a:t>untuk</a:t>
            </a:r>
            <a:r>
              <a:rPr lang="en-ID" dirty="0"/>
              <a:t> </a:t>
            </a:r>
            <a:r>
              <a:rPr lang="en-ID" dirty="0" err="1"/>
              <a:t>menahan</a:t>
            </a:r>
            <a:r>
              <a:rPr lang="en-ID" dirty="0"/>
              <a:t> </a:t>
            </a:r>
            <a:r>
              <a:rPr lang="en-ID" dirty="0" err="1"/>
              <a:t>benda</a:t>
            </a:r>
            <a:r>
              <a:rPr lang="en-ID" dirty="0"/>
              <a:t> </a:t>
            </a:r>
            <a:r>
              <a:rPr lang="en-ID" dirty="0" err="1"/>
              <a:t>bagi</a:t>
            </a:r>
            <a:r>
              <a:rPr lang="en-ID" dirty="0"/>
              <a:t> </a:t>
            </a:r>
            <a:r>
              <a:rPr lang="en-ID" dirty="0" err="1"/>
              <a:t>tagihan</a:t>
            </a:r>
            <a:r>
              <a:rPr lang="en-ID" dirty="0"/>
              <a:t> yang </a:t>
            </a:r>
            <a:r>
              <a:rPr lang="en-ID" dirty="0" err="1"/>
              <a:t>bersangkutan</a:t>
            </a:r>
            <a:r>
              <a:rPr lang="en-ID" dirty="0"/>
              <a:t> </a:t>
            </a:r>
            <a:r>
              <a:rPr lang="en-ID" dirty="0" err="1"/>
              <a:t>dapat</a:t>
            </a:r>
            <a:r>
              <a:rPr lang="en-ID" dirty="0"/>
              <a:t> </a:t>
            </a:r>
            <a:r>
              <a:rPr lang="en-ID" dirty="0" err="1"/>
              <a:t>dilaksanakan</a:t>
            </a:r>
            <a:r>
              <a:rPr lang="en-ID" dirty="0"/>
              <a:t>.</a:t>
            </a:r>
          </a:p>
          <a:p>
            <a:r>
              <a:rPr lang="en-ID" dirty="0"/>
              <a:t>(2) </a:t>
            </a:r>
            <a:r>
              <a:rPr lang="en-ID" dirty="0" err="1"/>
              <a:t>Apabila</a:t>
            </a:r>
            <a:r>
              <a:rPr lang="en-ID" dirty="0"/>
              <a:t> </a:t>
            </a:r>
            <a:r>
              <a:rPr lang="en-ID" dirty="0" err="1"/>
              <a:t>Kurator</a:t>
            </a:r>
            <a:r>
              <a:rPr lang="en-ID" dirty="0"/>
              <a:t> </a:t>
            </a:r>
            <a:r>
              <a:rPr lang="en-ID" dirty="0" err="1"/>
              <a:t>hanya</a:t>
            </a:r>
            <a:r>
              <a:rPr lang="en-ID" dirty="0"/>
              <a:t> </a:t>
            </a:r>
            <a:r>
              <a:rPr lang="en-ID" dirty="0" err="1"/>
              <a:t>membantah</a:t>
            </a:r>
            <a:r>
              <a:rPr lang="en-ID" dirty="0"/>
              <a:t> </a:t>
            </a:r>
            <a:r>
              <a:rPr lang="en-ID" dirty="0" err="1"/>
              <a:t>adanya</a:t>
            </a:r>
            <a:r>
              <a:rPr lang="en-ID" dirty="0"/>
              <a:t> </a:t>
            </a:r>
            <a:r>
              <a:rPr lang="en-ID" dirty="0" err="1"/>
              <a:t>hak</a:t>
            </a:r>
            <a:r>
              <a:rPr lang="en-ID" dirty="0"/>
              <a:t> </a:t>
            </a:r>
            <a:r>
              <a:rPr lang="en-ID" dirty="0" err="1"/>
              <a:t>untuk</a:t>
            </a:r>
            <a:r>
              <a:rPr lang="en-ID" dirty="0"/>
              <a:t> </a:t>
            </a:r>
            <a:r>
              <a:rPr lang="en-ID" dirty="0" err="1"/>
              <a:t>didahulukan</a:t>
            </a:r>
            <a:r>
              <a:rPr lang="en-ID" dirty="0"/>
              <a:t> </a:t>
            </a:r>
            <a:r>
              <a:rPr lang="en-ID" dirty="0" err="1"/>
              <a:t>atau</a:t>
            </a:r>
            <a:r>
              <a:rPr lang="en-ID" dirty="0"/>
              <a:t> </a:t>
            </a:r>
            <a:r>
              <a:rPr lang="en-ID" dirty="0" err="1"/>
              <a:t>Adanya</a:t>
            </a:r>
            <a:r>
              <a:rPr lang="en-ID" dirty="0"/>
              <a:t> </a:t>
            </a:r>
            <a:r>
              <a:rPr lang="en-ID" dirty="0" err="1"/>
              <a:t>hak</a:t>
            </a:r>
            <a:r>
              <a:rPr lang="en-ID" dirty="0"/>
              <a:t> </a:t>
            </a:r>
            <a:r>
              <a:rPr lang="en-ID" dirty="0" err="1"/>
              <a:t>untuk</a:t>
            </a:r>
            <a:r>
              <a:rPr lang="en-ID" dirty="0"/>
              <a:t> </a:t>
            </a:r>
            <a:r>
              <a:rPr lang="en-ID" dirty="0" err="1"/>
              <a:t>menahan</a:t>
            </a:r>
            <a:r>
              <a:rPr lang="en-ID" dirty="0"/>
              <a:t> </a:t>
            </a:r>
            <a:r>
              <a:rPr lang="en-ID" dirty="0" err="1"/>
              <a:t>benda</a:t>
            </a:r>
            <a:r>
              <a:rPr lang="en-ID" dirty="0"/>
              <a:t>, </a:t>
            </a:r>
            <a:r>
              <a:rPr lang="en-ID" dirty="0" err="1"/>
              <a:t>piutang</a:t>
            </a:r>
            <a:r>
              <a:rPr lang="en-ID" dirty="0"/>
              <a:t> yang </a:t>
            </a:r>
            <a:r>
              <a:rPr lang="en-ID" dirty="0" err="1"/>
              <a:t>bersangkutan</a:t>
            </a:r>
            <a:r>
              <a:rPr lang="en-ID" dirty="0"/>
              <a:t> </a:t>
            </a:r>
            <a:r>
              <a:rPr lang="en-ID" dirty="0" err="1"/>
              <a:t>harus</a:t>
            </a:r>
            <a:r>
              <a:rPr lang="en-ID" dirty="0"/>
              <a:t> </a:t>
            </a:r>
            <a:r>
              <a:rPr lang="en-ID" dirty="0" err="1"/>
              <a:t>dimasukkan</a:t>
            </a:r>
            <a:r>
              <a:rPr lang="en-ID" dirty="0"/>
              <a:t> </a:t>
            </a:r>
            <a:r>
              <a:rPr lang="en-ID" dirty="0" err="1"/>
              <a:t>dalam</a:t>
            </a:r>
            <a:r>
              <a:rPr lang="en-ID" dirty="0"/>
              <a:t> daftar </a:t>
            </a:r>
            <a:r>
              <a:rPr lang="en-ID" dirty="0" err="1"/>
              <a:t>piutang</a:t>
            </a:r>
            <a:r>
              <a:rPr lang="en-ID" dirty="0"/>
              <a:t> yang </a:t>
            </a:r>
            <a:r>
              <a:rPr lang="en-ID" dirty="0" err="1"/>
              <a:t>untuk</a:t>
            </a:r>
            <a:r>
              <a:rPr lang="en-ID" dirty="0"/>
              <a:t> </a:t>
            </a:r>
            <a:r>
              <a:rPr lang="en-ID" dirty="0" err="1"/>
              <a:t>sementara</a:t>
            </a:r>
            <a:r>
              <a:rPr lang="en-ID" dirty="0"/>
              <a:t> </a:t>
            </a:r>
            <a:r>
              <a:rPr lang="en-ID" dirty="0" err="1"/>
              <a:t>diakui</a:t>
            </a:r>
            <a:r>
              <a:rPr lang="en-ID" dirty="0"/>
              <a:t> </a:t>
            </a:r>
            <a:r>
              <a:rPr lang="en-ID" dirty="0" err="1"/>
              <a:t>berikut</a:t>
            </a:r>
            <a:r>
              <a:rPr lang="en-ID" dirty="0"/>
              <a:t> </a:t>
            </a:r>
            <a:r>
              <a:rPr lang="en-ID" dirty="0" err="1"/>
              <a:t>catatan</a:t>
            </a:r>
            <a:r>
              <a:rPr lang="en-ID" dirty="0"/>
              <a:t> </a:t>
            </a:r>
            <a:r>
              <a:rPr lang="en-ID" dirty="0" err="1"/>
              <a:t>Kurator</a:t>
            </a:r>
            <a:r>
              <a:rPr lang="en-ID" dirty="0"/>
              <a:t> </a:t>
            </a:r>
            <a:r>
              <a:rPr lang="en-ID" dirty="0" err="1"/>
              <a:t>tentang</a:t>
            </a:r>
            <a:r>
              <a:rPr lang="en-ID" dirty="0"/>
              <a:t> </a:t>
            </a:r>
            <a:r>
              <a:rPr lang="en-ID" dirty="0" err="1"/>
              <a:t>bantahan</a:t>
            </a:r>
            <a:r>
              <a:rPr lang="en-ID" dirty="0"/>
              <a:t> </a:t>
            </a:r>
            <a:r>
              <a:rPr lang="en-ID" dirty="0" err="1"/>
              <a:t>serta</a:t>
            </a:r>
            <a:r>
              <a:rPr lang="en-ID" dirty="0"/>
              <a:t> </a:t>
            </a:r>
            <a:r>
              <a:rPr lang="en-ID" dirty="0" err="1"/>
              <a:t>alasannya</a:t>
            </a:r>
            <a:r>
              <a:rPr lang="en-ID" dirty="0"/>
              <a:t>.</a:t>
            </a:r>
          </a:p>
        </p:txBody>
      </p:sp>
    </p:spTree>
    <p:extLst>
      <p:ext uri="{BB962C8B-B14F-4D97-AF65-F5344CB8AC3E}">
        <p14:creationId xmlns:p14="http://schemas.microsoft.com/office/powerpoint/2010/main" val="241180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B1DE002-85DA-45E5-849F-61399AB9AB89}"/>
              </a:ext>
            </a:extLst>
          </p:cNvPr>
          <p:cNvSpPr>
            <a:spLocks noGrp="1"/>
          </p:cNvSpPr>
          <p:nvPr>
            <p:ph type="title"/>
          </p:nvPr>
        </p:nvSpPr>
        <p:spPr>
          <a:xfrm>
            <a:off x="457201" y="720772"/>
            <a:ext cx="3733078" cy="5531079"/>
          </a:xfrm>
        </p:spPr>
        <p:txBody>
          <a:bodyPr>
            <a:normAutofit/>
          </a:bodyPr>
          <a:lstStyle/>
          <a:p>
            <a:r>
              <a:rPr lang="en-ID" sz="4100"/>
              <a:t>ISI RENCANA PERDAMAIAN</a:t>
            </a:r>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65E07C1C-20DD-4BA0-9670-9EB597209561}"/>
              </a:ext>
            </a:extLst>
          </p:cNvPr>
          <p:cNvGraphicFramePr>
            <a:graphicFrameLocks noGrp="1"/>
          </p:cNvGraphicFramePr>
          <p:nvPr>
            <p:ph idx="1"/>
            <p:extLst>
              <p:ext uri="{D42A27DB-BD31-4B8C-83A1-F6EECF244321}">
                <p14:modId xmlns:p14="http://schemas.microsoft.com/office/powerpoint/2010/main" val="1956317148"/>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48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FFCA-E63F-41ED-83E8-ABC51583C6B5}"/>
              </a:ext>
            </a:extLst>
          </p:cNvPr>
          <p:cNvSpPr>
            <a:spLocks noGrp="1"/>
          </p:cNvSpPr>
          <p:nvPr>
            <p:ph type="title"/>
          </p:nvPr>
        </p:nvSpPr>
        <p:spPr/>
        <p:txBody>
          <a:bodyPr>
            <a:normAutofit fontScale="90000"/>
          </a:bodyPr>
          <a:lstStyle/>
          <a:p>
            <a:r>
              <a:rPr lang="es-ES" dirty="0"/>
              <a:t>CARA MENGAJUKAN DAN MEMBICARAKAN RENCANA PERDAMAIAN SERTA MEMUTUSKANNYA</a:t>
            </a:r>
            <a:endParaRPr lang="en-ID" dirty="0"/>
          </a:p>
        </p:txBody>
      </p:sp>
      <p:sp>
        <p:nvSpPr>
          <p:cNvPr id="3" name="Content Placeholder 2">
            <a:extLst>
              <a:ext uri="{FF2B5EF4-FFF2-40B4-BE49-F238E27FC236}">
                <a16:creationId xmlns:a16="http://schemas.microsoft.com/office/drawing/2014/main" id="{D1EE44DD-F7D7-4AC8-9AD2-11E387CE5041}"/>
              </a:ext>
            </a:extLst>
          </p:cNvPr>
          <p:cNvSpPr>
            <a:spLocks noGrp="1"/>
          </p:cNvSpPr>
          <p:nvPr>
            <p:ph idx="1"/>
          </p:nvPr>
        </p:nvSpPr>
        <p:spPr/>
        <p:txBody>
          <a:bodyPr>
            <a:normAutofit fontScale="70000" lnSpcReduction="20000"/>
          </a:bodyPr>
          <a:lstStyle/>
          <a:p>
            <a:r>
              <a:rPr lang="en-ID" dirty="0" err="1"/>
              <a:t>Debitor</a:t>
            </a:r>
            <a:r>
              <a:rPr lang="en-ID" dirty="0"/>
              <a:t> </a:t>
            </a:r>
            <a:r>
              <a:rPr lang="en-ID" dirty="0" err="1"/>
              <a:t>Pailit</a:t>
            </a:r>
            <a:r>
              <a:rPr lang="en-ID" dirty="0"/>
              <a:t> yang </a:t>
            </a:r>
            <a:r>
              <a:rPr lang="en-ID" dirty="0" err="1"/>
              <a:t>mengajukan</a:t>
            </a:r>
            <a:r>
              <a:rPr lang="en-ID" dirty="0"/>
              <a:t> </a:t>
            </a:r>
            <a:r>
              <a:rPr lang="en-ID" dirty="0" err="1"/>
              <a:t>rencana</a:t>
            </a:r>
            <a:r>
              <a:rPr lang="en-ID" dirty="0"/>
              <a:t> </a:t>
            </a:r>
            <a:r>
              <a:rPr lang="en-ID" dirty="0" err="1"/>
              <a:t>perdamaian</a:t>
            </a:r>
            <a:r>
              <a:rPr lang="en-ID" dirty="0"/>
              <a:t> </a:t>
            </a:r>
            <a:r>
              <a:rPr lang="en-ID" dirty="0" err="1"/>
              <a:t>harus</a:t>
            </a:r>
            <a:r>
              <a:rPr lang="en-ID" dirty="0"/>
              <a:t> </a:t>
            </a:r>
            <a:r>
              <a:rPr lang="en-ID" dirty="0" err="1"/>
              <a:t>menyediakan</a:t>
            </a:r>
            <a:r>
              <a:rPr lang="en-ID" dirty="0"/>
              <a:t> </a:t>
            </a:r>
            <a:r>
              <a:rPr lang="en-ID" dirty="0" err="1"/>
              <a:t>rencana</a:t>
            </a:r>
            <a:r>
              <a:rPr lang="en-ID" dirty="0"/>
              <a:t> </a:t>
            </a:r>
            <a:r>
              <a:rPr lang="en-ID" dirty="0" err="1"/>
              <a:t>tersebut</a:t>
            </a:r>
            <a:r>
              <a:rPr lang="en-ID" dirty="0"/>
              <a:t> di </a:t>
            </a:r>
            <a:r>
              <a:rPr lang="en-ID" dirty="0" err="1"/>
              <a:t>Kepaniteraan</a:t>
            </a:r>
            <a:r>
              <a:rPr lang="en-ID" dirty="0"/>
              <a:t> </a:t>
            </a:r>
            <a:r>
              <a:rPr lang="en-ID" dirty="0" err="1"/>
              <a:t>Pengadilan</a:t>
            </a:r>
            <a:r>
              <a:rPr lang="en-ID" dirty="0"/>
              <a:t> </a:t>
            </a:r>
            <a:r>
              <a:rPr lang="en-ID" dirty="0" err="1"/>
              <a:t>Niaga</a:t>
            </a:r>
            <a:r>
              <a:rPr lang="en-ID" dirty="0"/>
              <a:t> agar </a:t>
            </a:r>
            <a:r>
              <a:rPr lang="en-ID" dirty="0" err="1"/>
              <a:t>dapat</a:t>
            </a:r>
            <a:r>
              <a:rPr lang="en-ID" dirty="0"/>
              <a:t> </a:t>
            </a:r>
            <a:r>
              <a:rPr lang="en-ID" dirty="0" err="1"/>
              <a:t>dilihat</a:t>
            </a:r>
            <a:r>
              <a:rPr lang="en-ID" dirty="0"/>
              <a:t> oleh </a:t>
            </a:r>
            <a:r>
              <a:rPr lang="en-ID" dirty="0" err="1"/>
              <a:t>setiap</a:t>
            </a:r>
            <a:r>
              <a:rPr lang="en-ID" dirty="0"/>
              <a:t> orang yang </a:t>
            </a:r>
            <a:r>
              <a:rPr lang="en-ID" dirty="0" err="1"/>
              <a:t>berkepentingan</a:t>
            </a:r>
            <a:r>
              <a:rPr lang="en-ID" dirty="0"/>
              <a:t> paling </a:t>
            </a:r>
            <a:r>
              <a:rPr lang="en-ID" dirty="0" err="1"/>
              <a:t>lambat</a:t>
            </a:r>
            <a:r>
              <a:rPr lang="en-ID" dirty="0"/>
              <a:t> 8 (</a:t>
            </a:r>
            <a:r>
              <a:rPr lang="en-ID" dirty="0" err="1"/>
              <a:t>delapan</a:t>
            </a:r>
            <a:r>
              <a:rPr lang="en-ID" dirty="0"/>
              <a:t>) </a:t>
            </a:r>
            <a:r>
              <a:rPr lang="en-ID" dirty="0" err="1"/>
              <a:t>hari</a:t>
            </a:r>
            <a:r>
              <a:rPr lang="en-ID" dirty="0"/>
              <a:t> </a:t>
            </a:r>
            <a:r>
              <a:rPr lang="en-ID" dirty="0" err="1"/>
              <a:t>sebelum</a:t>
            </a:r>
            <a:r>
              <a:rPr lang="en-ID" dirty="0"/>
              <a:t> </a:t>
            </a:r>
            <a:r>
              <a:rPr lang="en-ID" dirty="0" err="1"/>
              <a:t>Rapat</a:t>
            </a:r>
            <a:r>
              <a:rPr lang="en-ID" dirty="0"/>
              <a:t> </a:t>
            </a:r>
            <a:r>
              <a:rPr lang="en-ID" dirty="0" err="1"/>
              <a:t>Pencocokan</a:t>
            </a:r>
            <a:r>
              <a:rPr lang="en-ID" dirty="0"/>
              <a:t> (</a:t>
            </a:r>
            <a:r>
              <a:rPr lang="en-ID" dirty="0" err="1"/>
              <a:t>verifikasi</a:t>
            </a:r>
            <a:r>
              <a:rPr lang="en-ID" dirty="0"/>
              <a:t>) </a:t>
            </a:r>
            <a:r>
              <a:rPr lang="en-ID" dirty="0" err="1"/>
              <a:t>Piutang</a:t>
            </a:r>
            <a:r>
              <a:rPr lang="en-ID" dirty="0"/>
              <a:t> </a:t>
            </a:r>
            <a:r>
              <a:rPr lang="en-ID" dirty="0" err="1"/>
              <a:t>diselenggarakan</a:t>
            </a:r>
            <a:r>
              <a:rPr lang="en-ID" dirty="0"/>
              <a:t> (</a:t>
            </a:r>
            <a:r>
              <a:rPr lang="en-ID" dirty="0" err="1"/>
              <a:t>Pasal</a:t>
            </a:r>
            <a:r>
              <a:rPr lang="en-ID" dirty="0"/>
              <a:t> 145)</a:t>
            </a:r>
          </a:p>
          <a:p>
            <a:r>
              <a:rPr lang="en-ID" dirty="0"/>
              <a:t>Jika </a:t>
            </a:r>
            <a:r>
              <a:rPr lang="en-ID" dirty="0" err="1"/>
              <a:t>Rapat</a:t>
            </a:r>
            <a:r>
              <a:rPr lang="en-ID" dirty="0"/>
              <a:t> </a:t>
            </a:r>
            <a:r>
              <a:rPr lang="en-ID" dirty="0" err="1"/>
              <a:t>Verifikasi</a:t>
            </a:r>
            <a:r>
              <a:rPr lang="en-ID" dirty="0"/>
              <a:t> </a:t>
            </a:r>
            <a:r>
              <a:rPr lang="en-ID" dirty="0" err="1"/>
              <a:t>sudah</a:t>
            </a:r>
            <a:r>
              <a:rPr lang="en-ID" dirty="0"/>
              <a:t> </a:t>
            </a:r>
            <a:r>
              <a:rPr lang="en-ID" dirty="0" err="1"/>
              <a:t>diselenggarakan</a:t>
            </a:r>
            <a:r>
              <a:rPr lang="en-ID" dirty="0"/>
              <a:t>, dan </a:t>
            </a:r>
            <a:r>
              <a:rPr lang="en-ID" dirty="0" err="1"/>
              <a:t>Debitor</a:t>
            </a:r>
            <a:r>
              <a:rPr lang="en-ID" dirty="0"/>
              <a:t> </a:t>
            </a:r>
            <a:r>
              <a:rPr lang="en-ID" dirty="0" err="1"/>
              <a:t>Pailit</a:t>
            </a:r>
            <a:r>
              <a:rPr lang="en-ID" dirty="0"/>
              <a:t> </a:t>
            </a:r>
            <a:r>
              <a:rPr lang="en-ID" dirty="0" err="1"/>
              <a:t>tidak</a:t>
            </a:r>
            <a:r>
              <a:rPr lang="en-ID" dirty="0"/>
              <a:t> </a:t>
            </a:r>
            <a:r>
              <a:rPr lang="en-ID" dirty="0" err="1"/>
              <a:t>mengajukan</a:t>
            </a:r>
            <a:r>
              <a:rPr lang="en-ID" dirty="0"/>
              <a:t> </a:t>
            </a:r>
            <a:r>
              <a:rPr lang="en-ID" dirty="0" err="1"/>
              <a:t>perdamaian</a:t>
            </a:r>
            <a:r>
              <a:rPr lang="en-ID" dirty="0"/>
              <a:t>, </a:t>
            </a:r>
            <a:r>
              <a:rPr lang="en-ID" dirty="0" err="1"/>
              <a:t>maka</a:t>
            </a:r>
            <a:r>
              <a:rPr lang="en-ID" dirty="0"/>
              <a:t> </a:t>
            </a:r>
            <a:r>
              <a:rPr lang="en-ID" dirty="0" err="1"/>
              <a:t>harta</a:t>
            </a:r>
            <a:r>
              <a:rPr lang="en-ID" dirty="0"/>
              <a:t> </a:t>
            </a:r>
            <a:r>
              <a:rPr lang="en-ID" dirty="0" err="1"/>
              <a:t>pailit</a:t>
            </a:r>
            <a:r>
              <a:rPr lang="en-ID" dirty="0"/>
              <a:t> </a:t>
            </a:r>
            <a:r>
              <a:rPr lang="en-ID" dirty="0" err="1"/>
              <a:t>menjadi</a:t>
            </a:r>
            <a:r>
              <a:rPr lang="en-ID" dirty="0"/>
              <a:t> </a:t>
            </a:r>
            <a:r>
              <a:rPr lang="en-ID" dirty="0" err="1"/>
              <a:t>insolven</a:t>
            </a:r>
            <a:r>
              <a:rPr lang="en-ID" dirty="0"/>
              <a:t> (</a:t>
            </a:r>
            <a:r>
              <a:rPr lang="en-ID" dirty="0" err="1"/>
              <a:t>tidak</a:t>
            </a:r>
            <a:r>
              <a:rPr lang="en-ID" dirty="0"/>
              <a:t> </a:t>
            </a:r>
            <a:r>
              <a:rPr lang="en-ID" dirty="0" err="1"/>
              <a:t>mampu</a:t>
            </a:r>
            <a:r>
              <a:rPr lang="en-ID" dirty="0"/>
              <a:t> </a:t>
            </a:r>
            <a:r>
              <a:rPr lang="en-ID" dirty="0" err="1"/>
              <a:t>membayar</a:t>
            </a:r>
            <a:r>
              <a:rPr lang="en-ID" dirty="0"/>
              <a:t> utang).(</a:t>
            </a:r>
            <a:r>
              <a:rPr lang="en-ID" dirty="0" err="1"/>
              <a:t>pasal</a:t>
            </a:r>
            <a:r>
              <a:rPr lang="en-ID" dirty="0"/>
              <a:t> 178)</a:t>
            </a:r>
          </a:p>
          <a:p>
            <a:r>
              <a:rPr lang="en-ID" dirty="0" err="1"/>
              <a:t>Rencana</a:t>
            </a:r>
            <a:r>
              <a:rPr lang="en-ID" dirty="0"/>
              <a:t> </a:t>
            </a:r>
            <a:r>
              <a:rPr lang="en-ID" dirty="0" err="1"/>
              <a:t>perdamaian</a:t>
            </a:r>
            <a:r>
              <a:rPr lang="en-ID" dirty="0"/>
              <a:t> </a:t>
            </a:r>
            <a:r>
              <a:rPr lang="en-ID" dirty="0" err="1"/>
              <a:t>wajib</a:t>
            </a:r>
            <a:r>
              <a:rPr lang="en-ID" dirty="0"/>
              <a:t> </a:t>
            </a:r>
            <a:r>
              <a:rPr lang="en-ID" dirty="0" err="1"/>
              <a:t>dibicarakan</a:t>
            </a:r>
            <a:r>
              <a:rPr lang="en-ID" dirty="0"/>
              <a:t> dan </a:t>
            </a:r>
            <a:r>
              <a:rPr lang="en-ID" dirty="0" err="1"/>
              <a:t>diputuskan</a:t>
            </a:r>
            <a:r>
              <a:rPr lang="en-ID" dirty="0"/>
              <a:t> </a:t>
            </a:r>
            <a:r>
              <a:rPr lang="en-ID" dirty="0" err="1"/>
              <a:t>segera</a:t>
            </a:r>
            <a:r>
              <a:rPr lang="en-ID" dirty="0"/>
              <a:t> </a:t>
            </a:r>
            <a:r>
              <a:rPr lang="en-ID" dirty="0" err="1"/>
              <a:t>setelah</a:t>
            </a:r>
            <a:r>
              <a:rPr lang="en-ID" dirty="0"/>
              <a:t> </a:t>
            </a:r>
            <a:r>
              <a:rPr lang="en-ID" dirty="0" err="1"/>
              <a:t>selesainya</a:t>
            </a:r>
            <a:r>
              <a:rPr lang="en-ID" dirty="0"/>
              <a:t> </a:t>
            </a:r>
            <a:r>
              <a:rPr lang="en-ID" dirty="0" err="1"/>
              <a:t>verifikasi</a:t>
            </a:r>
            <a:r>
              <a:rPr lang="en-ID" dirty="0"/>
              <a:t> </a:t>
            </a:r>
            <a:r>
              <a:rPr lang="en-ID" dirty="0" err="1"/>
              <a:t>piutang</a:t>
            </a:r>
            <a:r>
              <a:rPr lang="en-ID" dirty="0"/>
              <a:t>, </a:t>
            </a:r>
            <a:r>
              <a:rPr lang="en-ID" dirty="0" err="1"/>
              <a:t>kecuali</a:t>
            </a:r>
            <a:r>
              <a:rPr lang="en-ID" dirty="0"/>
              <a:t> </a:t>
            </a:r>
            <a:r>
              <a:rPr lang="en-ID" dirty="0" err="1"/>
              <a:t>ditunda</a:t>
            </a:r>
            <a:r>
              <a:rPr lang="en-ID" dirty="0"/>
              <a:t> oleh Hakim </a:t>
            </a:r>
            <a:r>
              <a:rPr lang="en-ID" dirty="0" err="1"/>
              <a:t>Pengawas</a:t>
            </a:r>
            <a:r>
              <a:rPr lang="en-ID" dirty="0"/>
              <a:t>, </a:t>
            </a:r>
            <a:r>
              <a:rPr lang="en-ID" dirty="0" err="1"/>
              <a:t>berdasarkan</a:t>
            </a:r>
            <a:r>
              <a:rPr lang="en-ID" dirty="0"/>
              <a:t> </a:t>
            </a:r>
            <a:r>
              <a:rPr lang="en-ID" dirty="0" err="1"/>
              <a:t>alasan</a:t>
            </a:r>
            <a:r>
              <a:rPr lang="en-ID" dirty="0"/>
              <a:t> </a:t>
            </a:r>
            <a:r>
              <a:rPr lang="en-ID" dirty="0" err="1"/>
              <a:t>antara</a:t>
            </a:r>
            <a:r>
              <a:rPr lang="en-ID" dirty="0"/>
              <a:t> lain: </a:t>
            </a:r>
            <a:r>
              <a:rPr lang="en-ID" dirty="0" err="1"/>
              <a:t>mayoritas</a:t>
            </a:r>
            <a:r>
              <a:rPr lang="en-ID" dirty="0"/>
              <a:t> </a:t>
            </a:r>
            <a:r>
              <a:rPr lang="en-ID" dirty="0" err="1"/>
              <a:t>Kreditor</a:t>
            </a:r>
            <a:r>
              <a:rPr lang="en-ID" dirty="0"/>
              <a:t> </a:t>
            </a:r>
            <a:r>
              <a:rPr lang="en-ID" dirty="0" err="1"/>
              <a:t>menghendaki</a:t>
            </a:r>
            <a:r>
              <a:rPr lang="en-ID" dirty="0"/>
              <a:t> </a:t>
            </a:r>
            <a:r>
              <a:rPr lang="en-ID" dirty="0" err="1"/>
              <a:t>penundaan</a:t>
            </a:r>
            <a:r>
              <a:rPr lang="en-ID" dirty="0"/>
              <a:t> </a:t>
            </a:r>
            <a:r>
              <a:rPr lang="en-ID" dirty="0" err="1"/>
              <a:t>Rapat</a:t>
            </a:r>
            <a:r>
              <a:rPr lang="en-ID" dirty="0"/>
              <a:t> </a:t>
            </a:r>
            <a:r>
              <a:rPr lang="en-ID" dirty="0" err="1"/>
              <a:t>atau</a:t>
            </a:r>
            <a:r>
              <a:rPr lang="en-ID" dirty="0"/>
              <a:t> </a:t>
            </a:r>
            <a:r>
              <a:rPr lang="en-ID" dirty="0" err="1"/>
              <a:t>rencana</a:t>
            </a:r>
            <a:r>
              <a:rPr lang="en-ID" dirty="0"/>
              <a:t> </a:t>
            </a:r>
            <a:r>
              <a:rPr lang="en-ID" dirty="0" err="1"/>
              <a:t>perdamaian</a:t>
            </a:r>
            <a:r>
              <a:rPr lang="en-ID" dirty="0"/>
              <a:t> </a:t>
            </a:r>
            <a:r>
              <a:rPr lang="en-ID" dirty="0" err="1"/>
              <a:t>tidak</a:t>
            </a:r>
            <a:r>
              <a:rPr lang="en-ID" dirty="0"/>
              <a:t> </a:t>
            </a:r>
            <a:r>
              <a:rPr lang="en-ID" dirty="0" err="1"/>
              <a:t>disediakan</a:t>
            </a:r>
            <a:r>
              <a:rPr lang="en-ID" dirty="0"/>
              <a:t> di </a:t>
            </a:r>
            <a:r>
              <a:rPr lang="en-ID" dirty="0" err="1"/>
              <a:t>Kepaniteraan</a:t>
            </a:r>
            <a:r>
              <a:rPr lang="en-ID" dirty="0"/>
              <a:t> </a:t>
            </a:r>
            <a:r>
              <a:rPr lang="en-ID" dirty="0" err="1"/>
              <a:t>Pengadilan</a:t>
            </a:r>
            <a:r>
              <a:rPr lang="en-ID" dirty="0"/>
              <a:t> </a:t>
            </a:r>
            <a:r>
              <a:rPr lang="en-ID" dirty="0" err="1"/>
              <a:t>tepat</a:t>
            </a:r>
            <a:r>
              <a:rPr lang="en-ID" dirty="0"/>
              <a:t> pada </a:t>
            </a:r>
            <a:r>
              <a:rPr lang="en-ID" dirty="0" err="1"/>
              <a:t>waktunya</a:t>
            </a:r>
            <a:r>
              <a:rPr lang="en-ID" dirty="0"/>
              <a:t>.</a:t>
            </a:r>
          </a:p>
          <a:p>
            <a:r>
              <a:rPr lang="en-ID" dirty="0" err="1"/>
              <a:t>Dalam</a:t>
            </a:r>
            <a:r>
              <a:rPr lang="en-ID" dirty="0"/>
              <a:t> </a:t>
            </a:r>
            <a:r>
              <a:rPr lang="en-ID" dirty="0" err="1"/>
              <a:t>Rapat</a:t>
            </a:r>
            <a:r>
              <a:rPr lang="en-ID" dirty="0"/>
              <a:t> </a:t>
            </a:r>
            <a:r>
              <a:rPr lang="en-ID" dirty="0" err="1"/>
              <a:t>Kreditor</a:t>
            </a:r>
            <a:r>
              <a:rPr lang="en-ID" dirty="0"/>
              <a:t>, </a:t>
            </a:r>
            <a:r>
              <a:rPr lang="en-ID" dirty="0" err="1"/>
              <a:t>Kurator</a:t>
            </a:r>
            <a:r>
              <a:rPr lang="en-ID" dirty="0"/>
              <a:t> dan </a:t>
            </a:r>
            <a:r>
              <a:rPr lang="en-ID" dirty="0" err="1"/>
              <a:t>Panitia</a:t>
            </a:r>
            <a:r>
              <a:rPr lang="en-ID" dirty="0"/>
              <a:t> </a:t>
            </a:r>
            <a:r>
              <a:rPr lang="en-ID" dirty="0" err="1"/>
              <a:t>Kreditor</a:t>
            </a:r>
            <a:r>
              <a:rPr lang="en-ID" dirty="0"/>
              <a:t> </a:t>
            </a:r>
            <a:r>
              <a:rPr lang="en-ID" dirty="0" err="1"/>
              <a:t>wajib</a:t>
            </a:r>
            <a:r>
              <a:rPr lang="en-ID" dirty="0"/>
              <a:t> </a:t>
            </a:r>
            <a:r>
              <a:rPr lang="en-ID" dirty="0" err="1"/>
              <a:t>memberikan</a:t>
            </a:r>
            <a:r>
              <a:rPr lang="en-ID" dirty="0"/>
              <a:t> </a:t>
            </a:r>
            <a:r>
              <a:rPr lang="en-ID" dirty="0" err="1"/>
              <a:t>pendapat</a:t>
            </a:r>
            <a:r>
              <a:rPr lang="en-ID" dirty="0"/>
              <a:t> </a:t>
            </a:r>
            <a:r>
              <a:rPr lang="en-ID" dirty="0" err="1"/>
              <a:t>tertulis</a:t>
            </a:r>
            <a:r>
              <a:rPr lang="en-ID" dirty="0"/>
              <a:t> </a:t>
            </a:r>
            <a:r>
              <a:rPr lang="en-ID" dirty="0" err="1"/>
              <a:t>atas</a:t>
            </a:r>
            <a:r>
              <a:rPr lang="en-ID" dirty="0"/>
              <a:t> </a:t>
            </a:r>
            <a:r>
              <a:rPr lang="en-ID" dirty="0" err="1"/>
              <a:t>rencana</a:t>
            </a:r>
            <a:r>
              <a:rPr lang="en-ID" dirty="0"/>
              <a:t> </a:t>
            </a:r>
            <a:r>
              <a:rPr lang="en-ID" dirty="0" err="1"/>
              <a:t>perdamaian</a:t>
            </a:r>
            <a:r>
              <a:rPr lang="en-ID" dirty="0"/>
              <a:t> yang </a:t>
            </a:r>
            <a:r>
              <a:rPr lang="en-ID" dirty="0" err="1"/>
              <a:t>diajukan</a:t>
            </a:r>
            <a:r>
              <a:rPr lang="en-ID" dirty="0"/>
              <a:t> </a:t>
            </a:r>
            <a:r>
              <a:rPr lang="en-ID" dirty="0" err="1"/>
              <a:t>Debitor</a:t>
            </a:r>
            <a:r>
              <a:rPr lang="en-ID" dirty="0"/>
              <a:t> </a:t>
            </a:r>
            <a:r>
              <a:rPr lang="en-ID" dirty="0" err="1"/>
              <a:t>Pailit</a:t>
            </a:r>
            <a:r>
              <a:rPr lang="en-ID" dirty="0"/>
              <a:t> </a:t>
            </a:r>
            <a:r>
              <a:rPr lang="en-ID" dirty="0" err="1"/>
              <a:t>tersebut</a:t>
            </a:r>
            <a:r>
              <a:rPr lang="en-ID" dirty="0"/>
              <a:t> (</a:t>
            </a:r>
            <a:r>
              <a:rPr lang="en-ID" dirty="0" err="1"/>
              <a:t>Pasal</a:t>
            </a:r>
            <a:r>
              <a:rPr lang="en-ID" dirty="0"/>
              <a:t> 146)</a:t>
            </a:r>
          </a:p>
        </p:txBody>
      </p:sp>
    </p:spTree>
    <p:extLst>
      <p:ext uri="{BB962C8B-B14F-4D97-AF65-F5344CB8AC3E}">
        <p14:creationId xmlns:p14="http://schemas.microsoft.com/office/powerpoint/2010/main" val="54312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FE5C4AE-5FA9-4992-9692-1681D81A2D6D}"/>
              </a:ext>
            </a:extLst>
          </p:cNvPr>
          <p:cNvSpPr>
            <a:spLocks noGrp="1"/>
          </p:cNvSpPr>
          <p:nvPr>
            <p:ph type="title"/>
          </p:nvPr>
        </p:nvSpPr>
        <p:spPr>
          <a:xfrm>
            <a:off x="457201" y="720772"/>
            <a:ext cx="3733078" cy="5531079"/>
          </a:xfrm>
        </p:spPr>
        <p:txBody>
          <a:bodyPr>
            <a:normAutofit/>
          </a:bodyPr>
          <a:lstStyle/>
          <a:p>
            <a:r>
              <a:rPr lang="en-ID" sz="3400"/>
              <a:t>KREDITOR MANA YANG BERHAK MENGELUARKAN SUARA DALAM RAPAT KREDITOR YANG MEMBICARAKAN DAN MEMUTUS RENCANA PERDAMAIAN?</a:t>
            </a:r>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BE0F5CD2-0BB6-4548-AF88-54C2F41E2B39}"/>
              </a:ext>
            </a:extLst>
          </p:cNvPr>
          <p:cNvGraphicFramePr>
            <a:graphicFrameLocks noGrp="1"/>
          </p:cNvGraphicFramePr>
          <p:nvPr>
            <p:ph idx="1"/>
            <p:extLst>
              <p:ext uri="{D42A27DB-BD31-4B8C-83A1-F6EECF244321}">
                <p14:modId xmlns:p14="http://schemas.microsoft.com/office/powerpoint/2010/main" val="1069973414"/>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650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9461-C4A5-4CB0-9724-B2177FDDF610}"/>
              </a:ext>
            </a:extLst>
          </p:cNvPr>
          <p:cNvSpPr>
            <a:spLocks noGrp="1"/>
          </p:cNvSpPr>
          <p:nvPr>
            <p:ph type="title"/>
          </p:nvPr>
        </p:nvSpPr>
        <p:spPr/>
        <p:txBody>
          <a:bodyPr>
            <a:normAutofit fontScale="90000"/>
          </a:bodyPr>
          <a:lstStyle/>
          <a:p>
            <a:r>
              <a:rPr lang="en-ID" dirty="0"/>
              <a:t>RENCANA PERDAMAIAN DITERIMA OLEH RAPAT KREDITOR YANG MEMBICARAKAN PERDAMAIAN</a:t>
            </a:r>
          </a:p>
        </p:txBody>
      </p:sp>
      <p:sp>
        <p:nvSpPr>
          <p:cNvPr id="3" name="Content Placeholder 2">
            <a:extLst>
              <a:ext uri="{FF2B5EF4-FFF2-40B4-BE49-F238E27FC236}">
                <a16:creationId xmlns:a16="http://schemas.microsoft.com/office/drawing/2014/main" id="{46FA5D6C-1DDB-4443-B73B-870CC7D9C679}"/>
              </a:ext>
            </a:extLst>
          </p:cNvPr>
          <p:cNvSpPr>
            <a:spLocks noGrp="1"/>
          </p:cNvSpPr>
          <p:nvPr>
            <p:ph idx="1"/>
          </p:nvPr>
        </p:nvSpPr>
        <p:spPr/>
        <p:txBody>
          <a:bodyPr>
            <a:normAutofit fontScale="85000" lnSpcReduction="20000"/>
          </a:bodyPr>
          <a:lstStyle/>
          <a:p>
            <a:r>
              <a:rPr lang="en-ID" dirty="0" err="1"/>
              <a:t>Rencana</a:t>
            </a:r>
            <a:r>
              <a:rPr lang="en-ID" dirty="0"/>
              <a:t> </a:t>
            </a:r>
            <a:r>
              <a:rPr lang="en-ID" dirty="0" err="1"/>
              <a:t>perdamaian</a:t>
            </a:r>
            <a:r>
              <a:rPr lang="en-ID" dirty="0"/>
              <a:t> </a:t>
            </a:r>
            <a:r>
              <a:rPr lang="en-ID" dirty="0" err="1"/>
              <a:t>diterima</a:t>
            </a:r>
            <a:r>
              <a:rPr lang="en-ID" dirty="0"/>
              <a:t> </a:t>
            </a:r>
            <a:r>
              <a:rPr lang="en-ID" dirty="0" err="1"/>
              <a:t>Rapat</a:t>
            </a:r>
            <a:r>
              <a:rPr lang="en-ID" dirty="0"/>
              <a:t> </a:t>
            </a:r>
            <a:r>
              <a:rPr lang="en-ID" dirty="0" err="1"/>
              <a:t>jika</a:t>
            </a:r>
            <a:r>
              <a:rPr lang="en-ID" dirty="0"/>
              <a:t> </a:t>
            </a:r>
            <a:r>
              <a:rPr lang="en-ID" dirty="0" err="1"/>
              <a:t>disetujui</a:t>
            </a:r>
            <a:r>
              <a:rPr lang="en-ID" dirty="0"/>
              <a:t> </a:t>
            </a:r>
            <a:r>
              <a:rPr lang="en-ID" dirty="0" err="1"/>
              <a:t>dalam</a:t>
            </a:r>
            <a:r>
              <a:rPr lang="en-ID" dirty="0"/>
              <a:t> </a:t>
            </a:r>
            <a:r>
              <a:rPr lang="en-ID" dirty="0" err="1"/>
              <a:t>Rapat</a:t>
            </a:r>
            <a:r>
              <a:rPr lang="en-ID" dirty="0"/>
              <a:t> </a:t>
            </a:r>
            <a:r>
              <a:rPr lang="en-ID" dirty="0" err="1"/>
              <a:t>Kreditor</a:t>
            </a:r>
            <a:r>
              <a:rPr lang="en-ID" dirty="0"/>
              <a:t>, oleh </a:t>
            </a:r>
            <a:r>
              <a:rPr lang="en-ID" dirty="0" err="1"/>
              <a:t>lebih</a:t>
            </a:r>
            <a:r>
              <a:rPr lang="en-ID" dirty="0"/>
              <a:t> </a:t>
            </a:r>
            <a:r>
              <a:rPr lang="en-ID" dirty="0" err="1"/>
              <a:t>dari</a:t>
            </a:r>
            <a:r>
              <a:rPr lang="en-ID" dirty="0"/>
              <a:t> 1/2 (</a:t>
            </a:r>
            <a:r>
              <a:rPr lang="en-ID" dirty="0" err="1"/>
              <a:t>satu</a:t>
            </a:r>
            <a:r>
              <a:rPr lang="en-ID" dirty="0"/>
              <a:t> per </a:t>
            </a:r>
            <a:r>
              <a:rPr lang="en-ID" dirty="0" err="1"/>
              <a:t>dua</a:t>
            </a:r>
            <a:r>
              <a:rPr lang="en-ID" dirty="0"/>
              <a:t>) </a:t>
            </a:r>
            <a:r>
              <a:rPr lang="en-ID" dirty="0" err="1"/>
              <a:t>jumlah</a:t>
            </a:r>
            <a:r>
              <a:rPr lang="en-ID" dirty="0"/>
              <a:t> </a:t>
            </a:r>
            <a:r>
              <a:rPr lang="en-ID" dirty="0" err="1"/>
              <a:t>Kreditor</a:t>
            </a:r>
            <a:r>
              <a:rPr lang="en-ID" dirty="0"/>
              <a:t> </a:t>
            </a:r>
            <a:r>
              <a:rPr lang="en-ID" dirty="0" err="1"/>
              <a:t>Konkuren</a:t>
            </a:r>
            <a:r>
              <a:rPr lang="en-ID" dirty="0"/>
              <a:t> yang </a:t>
            </a:r>
            <a:r>
              <a:rPr lang="en-ID" dirty="0" err="1"/>
              <a:t>hadir</a:t>
            </a:r>
            <a:r>
              <a:rPr lang="en-ID" dirty="0"/>
              <a:t> </a:t>
            </a:r>
            <a:r>
              <a:rPr lang="en-ID" dirty="0" err="1"/>
              <a:t>dalam</a:t>
            </a:r>
            <a:r>
              <a:rPr lang="en-ID" dirty="0"/>
              <a:t> </a:t>
            </a:r>
            <a:r>
              <a:rPr lang="en-ID" dirty="0" err="1"/>
              <a:t>Rapat</a:t>
            </a:r>
            <a:r>
              <a:rPr lang="en-ID" dirty="0"/>
              <a:t> dan yang </a:t>
            </a:r>
            <a:r>
              <a:rPr lang="en-ID" dirty="0" err="1"/>
              <a:t>hak</a:t>
            </a:r>
            <a:r>
              <a:rPr lang="en-ID" dirty="0"/>
              <a:t> </a:t>
            </a:r>
            <a:r>
              <a:rPr lang="en-ID" dirty="0" err="1"/>
              <a:t>tagihnya</a:t>
            </a:r>
            <a:r>
              <a:rPr lang="en-ID" dirty="0"/>
              <a:t> </a:t>
            </a:r>
            <a:r>
              <a:rPr lang="en-ID" dirty="0" err="1"/>
              <a:t>diakui</a:t>
            </a:r>
            <a:r>
              <a:rPr lang="en-ID" dirty="0"/>
              <a:t> </a:t>
            </a:r>
            <a:r>
              <a:rPr lang="en-ID" dirty="0" err="1"/>
              <a:t>atau</a:t>
            </a:r>
            <a:r>
              <a:rPr lang="en-ID" dirty="0"/>
              <a:t> yang </a:t>
            </a:r>
            <a:r>
              <a:rPr lang="en-ID" dirty="0" err="1"/>
              <a:t>untuk</a:t>
            </a:r>
            <a:r>
              <a:rPr lang="en-ID" dirty="0"/>
              <a:t> </a:t>
            </a:r>
            <a:r>
              <a:rPr lang="en-ID" dirty="0" err="1"/>
              <a:t>sementara</a:t>
            </a:r>
            <a:r>
              <a:rPr lang="en-ID" dirty="0"/>
              <a:t> </a:t>
            </a:r>
            <a:r>
              <a:rPr lang="en-ID" dirty="0" err="1"/>
              <a:t>diakui</a:t>
            </a:r>
            <a:r>
              <a:rPr lang="en-ID" dirty="0"/>
              <a:t> oleh </a:t>
            </a:r>
            <a:r>
              <a:rPr lang="en-ID" dirty="0" err="1"/>
              <a:t>Rapat</a:t>
            </a:r>
            <a:r>
              <a:rPr lang="en-ID" dirty="0"/>
              <a:t>, yang </a:t>
            </a:r>
            <a:r>
              <a:rPr lang="en-ID" dirty="0" err="1"/>
              <a:t>mewakili</a:t>
            </a:r>
            <a:r>
              <a:rPr lang="en-ID" dirty="0"/>
              <a:t> paling </a:t>
            </a:r>
            <a:r>
              <a:rPr lang="en-ID" dirty="0" err="1"/>
              <a:t>sedikit</a:t>
            </a:r>
            <a:r>
              <a:rPr lang="en-ID" dirty="0"/>
              <a:t> 2/3 (</a:t>
            </a:r>
            <a:r>
              <a:rPr lang="en-ID" dirty="0" err="1"/>
              <a:t>dua</a:t>
            </a:r>
            <a:r>
              <a:rPr lang="en-ID" dirty="0"/>
              <a:t> per </a:t>
            </a:r>
            <a:r>
              <a:rPr lang="en-ID" dirty="0" err="1"/>
              <a:t>tiga</a:t>
            </a:r>
            <a:r>
              <a:rPr lang="en-ID" dirty="0"/>
              <a:t>) </a:t>
            </a:r>
            <a:r>
              <a:rPr lang="en-ID" dirty="0" err="1"/>
              <a:t>dari</a:t>
            </a:r>
            <a:r>
              <a:rPr lang="en-ID" dirty="0"/>
              <a:t> </a:t>
            </a:r>
            <a:r>
              <a:rPr lang="en-ID" dirty="0" err="1"/>
              <a:t>jumlah</a:t>
            </a:r>
            <a:r>
              <a:rPr lang="en-ID" dirty="0"/>
              <a:t> </a:t>
            </a:r>
            <a:r>
              <a:rPr lang="en-ID" dirty="0" err="1"/>
              <a:t>semua</a:t>
            </a:r>
            <a:r>
              <a:rPr lang="en-ID" dirty="0"/>
              <a:t> </a:t>
            </a:r>
            <a:r>
              <a:rPr lang="en-ID" dirty="0" err="1"/>
              <a:t>piutang</a:t>
            </a:r>
            <a:r>
              <a:rPr lang="en-ID" dirty="0"/>
              <a:t> </a:t>
            </a:r>
            <a:r>
              <a:rPr lang="en-ID" dirty="0" err="1"/>
              <a:t>konkuren</a:t>
            </a:r>
            <a:r>
              <a:rPr lang="en-ID" dirty="0"/>
              <a:t> yang </a:t>
            </a:r>
            <a:r>
              <a:rPr lang="en-ID" dirty="0" err="1"/>
              <a:t>diakui</a:t>
            </a:r>
            <a:r>
              <a:rPr lang="en-ID" dirty="0"/>
              <a:t> </a:t>
            </a:r>
            <a:r>
              <a:rPr lang="en-ID" dirty="0" err="1"/>
              <a:t>atau</a:t>
            </a:r>
            <a:r>
              <a:rPr lang="en-ID" dirty="0"/>
              <a:t> yang </a:t>
            </a:r>
            <a:r>
              <a:rPr lang="en-ID" dirty="0" err="1"/>
              <a:t>untuk</a:t>
            </a:r>
            <a:r>
              <a:rPr lang="en-ID" dirty="0"/>
              <a:t> </a:t>
            </a:r>
            <a:r>
              <a:rPr lang="en-ID" dirty="0" err="1"/>
              <a:t>sementara</a:t>
            </a:r>
            <a:r>
              <a:rPr lang="en-ID" dirty="0"/>
              <a:t> </a:t>
            </a:r>
            <a:r>
              <a:rPr lang="en-ID" dirty="0" err="1"/>
              <a:t>diakui</a:t>
            </a:r>
            <a:r>
              <a:rPr lang="en-ID" dirty="0"/>
              <a:t> </a:t>
            </a:r>
            <a:r>
              <a:rPr lang="en-ID" dirty="0" err="1"/>
              <a:t>dari</a:t>
            </a:r>
            <a:r>
              <a:rPr lang="en-ID" dirty="0"/>
              <a:t> </a:t>
            </a:r>
            <a:r>
              <a:rPr lang="en-ID" dirty="0" err="1"/>
              <a:t>Kreditor</a:t>
            </a:r>
            <a:r>
              <a:rPr lang="en-ID" dirty="0"/>
              <a:t> </a:t>
            </a:r>
            <a:r>
              <a:rPr lang="en-ID" dirty="0" err="1"/>
              <a:t>Konkuren</a:t>
            </a:r>
            <a:r>
              <a:rPr lang="en-ID" dirty="0"/>
              <a:t> </a:t>
            </a:r>
            <a:r>
              <a:rPr lang="en-ID" dirty="0" err="1"/>
              <a:t>atau</a:t>
            </a:r>
            <a:r>
              <a:rPr lang="en-ID" dirty="0"/>
              <a:t> </a:t>
            </a:r>
            <a:r>
              <a:rPr lang="en-ID" dirty="0" err="1"/>
              <a:t>kuasanya</a:t>
            </a:r>
            <a:r>
              <a:rPr lang="en-ID" dirty="0"/>
              <a:t> yang </a:t>
            </a:r>
            <a:r>
              <a:rPr lang="en-ID" dirty="0" err="1"/>
              <a:t>hadir</a:t>
            </a:r>
            <a:r>
              <a:rPr lang="en-ID" dirty="0"/>
              <a:t> </a:t>
            </a:r>
            <a:r>
              <a:rPr lang="en-ID" dirty="0" err="1"/>
              <a:t>dalam</a:t>
            </a:r>
            <a:r>
              <a:rPr lang="en-ID" dirty="0"/>
              <a:t> </a:t>
            </a:r>
            <a:r>
              <a:rPr lang="en-ID" dirty="0" err="1"/>
              <a:t>Rapat</a:t>
            </a:r>
            <a:r>
              <a:rPr lang="en-ID" dirty="0"/>
              <a:t> </a:t>
            </a:r>
            <a:r>
              <a:rPr lang="en-ID" dirty="0" err="1"/>
              <a:t>tersebut</a:t>
            </a:r>
            <a:r>
              <a:rPr lang="en-ID" dirty="0"/>
              <a:t> (</a:t>
            </a:r>
            <a:r>
              <a:rPr lang="en-ID" dirty="0" err="1"/>
              <a:t>Pasal</a:t>
            </a:r>
            <a:r>
              <a:rPr lang="en-ID" dirty="0"/>
              <a:t> 151 Undang2 37/2004).</a:t>
            </a:r>
          </a:p>
          <a:p>
            <a:r>
              <a:rPr lang="en-ID" dirty="0" err="1"/>
              <a:t>Kreditor</a:t>
            </a:r>
            <a:r>
              <a:rPr lang="en-ID" dirty="0"/>
              <a:t> </a:t>
            </a:r>
            <a:r>
              <a:rPr lang="en-ID" dirty="0" err="1"/>
              <a:t>Konkuren</a:t>
            </a:r>
            <a:r>
              <a:rPr lang="en-ID" dirty="0"/>
              <a:t> dan </a:t>
            </a:r>
            <a:r>
              <a:rPr lang="en-ID" dirty="0" err="1"/>
              <a:t>kuasa</a:t>
            </a:r>
            <a:r>
              <a:rPr lang="en-ID" dirty="0"/>
              <a:t> </a:t>
            </a:r>
            <a:r>
              <a:rPr lang="en-ID" dirty="0" err="1"/>
              <a:t>Kreditor</a:t>
            </a:r>
            <a:r>
              <a:rPr lang="en-ID" dirty="0"/>
              <a:t> </a:t>
            </a:r>
            <a:r>
              <a:rPr lang="en-ID" dirty="0" err="1"/>
              <a:t>Konkuren</a:t>
            </a:r>
            <a:r>
              <a:rPr lang="en-ID" dirty="0"/>
              <a:t> yang </a:t>
            </a:r>
            <a:r>
              <a:rPr lang="en-ID" dirty="0" err="1"/>
              <a:t>ingin</a:t>
            </a:r>
            <a:r>
              <a:rPr lang="en-ID" dirty="0"/>
              <a:t> </a:t>
            </a:r>
            <a:r>
              <a:rPr lang="en-ID" dirty="0" err="1"/>
              <a:t>menentukan</a:t>
            </a:r>
            <a:r>
              <a:rPr lang="en-ID" dirty="0"/>
              <a:t> </a:t>
            </a:r>
            <a:r>
              <a:rPr lang="en-ID" dirty="0" err="1"/>
              <a:t>diterimanya</a:t>
            </a:r>
            <a:r>
              <a:rPr lang="en-ID" dirty="0"/>
              <a:t>/</a:t>
            </a:r>
            <a:r>
              <a:rPr lang="en-ID" dirty="0" err="1"/>
              <a:t>ditolaknya</a:t>
            </a:r>
            <a:r>
              <a:rPr lang="en-ID" dirty="0"/>
              <a:t> </a:t>
            </a:r>
            <a:r>
              <a:rPr lang="en-ID" dirty="0" err="1"/>
              <a:t>rencana</a:t>
            </a:r>
            <a:r>
              <a:rPr lang="en-ID" dirty="0"/>
              <a:t> </a:t>
            </a:r>
            <a:r>
              <a:rPr lang="en-ID" dirty="0" err="1"/>
              <a:t>perdamaian</a:t>
            </a:r>
            <a:r>
              <a:rPr lang="en-ID" dirty="0"/>
              <a:t> </a:t>
            </a:r>
            <a:r>
              <a:rPr lang="en-ID" dirty="0" err="1"/>
              <a:t>harus</a:t>
            </a:r>
            <a:r>
              <a:rPr lang="en-ID" dirty="0"/>
              <a:t> </a:t>
            </a:r>
            <a:r>
              <a:rPr lang="en-ID" dirty="0" err="1"/>
              <a:t>hadir</a:t>
            </a:r>
            <a:r>
              <a:rPr lang="en-ID" dirty="0"/>
              <a:t> di </a:t>
            </a:r>
            <a:r>
              <a:rPr lang="en-ID" dirty="0" err="1"/>
              <a:t>Rapat</a:t>
            </a:r>
            <a:r>
              <a:rPr lang="en-ID" dirty="0"/>
              <a:t>.</a:t>
            </a:r>
          </a:p>
          <a:p>
            <a:r>
              <a:rPr lang="en-ID" dirty="0"/>
              <a:t>Cara </a:t>
            </a:r>
            <a:r>
              <a:rPr lang="en-ID" dirty="0" err="1"/>
              <a:t>penerimaan</a:t>
            </a:r>
            <a:r>
              <a:rPr lang="en-ID" dirty="0"/>
              <a:t> </a:t>
            </a:r>
            <a:r>
              <a:rPr lang="en-ID" dirty="0" err="1"/>
              <a:t>rencana</a:t>
            </a:r>
            <a:r>
              <a:rPr lang="en-ID" dirty="0"/>
              <a:t> </a:t>
            </a:r>
            <a:r>
              <a:rPr lang="en-ID" dirty="0" err="1"/>
              <a:t>perdamaian</a:t>
            </a:r>
            <a:r>
              <a:rPr lang="en-ID" dirty="0"/>
              <a:t> </a:t>
            </a:r>
            <a:r>
              <a:rPr lang="en-ID" dirty="0" err="1"/>
              <a:t>dalam</a:t>
            </a:r>
            <a:r>
              <a:rPr lang="en-ID" dirty="0"/>
              <a:t> </a:t>
            </a:r>
            <a:r>
              <a:rPr lang="en-ID" dirty="0" err="1"/>
              <a:t>Kepailitan</a:t>
            </a:r>
            <a:r>
              <a:rPr lang="en-ID" dirty="0"/>
              <a:t> </a:t>
            </a:r>
            <a:r>
              <a:rPr lang="en-ID" dirty="0" err="1"/>
              <a:t>berbeda</a:t>
            </a:r>
            <a:r>
              <a:rPr lang="en-ID" dirty="0"/>
              <a:t> </a:t>
            </a:r>
            <a:r>
              <a:rPr lang="en-ID" dirty="0" err="1"/>
              <a:t>dengan</a:t>
            </a:r>
            <a:r>
              <a:rPr lang="en-ID" dirty="0"/>
              <a:t> </a:t>
            </a:r>
            <a:r>
              <a:rPr lang="en-ID" dirty="0" err="1"/>
              <a:t>penerimaan</a:t>
            </a:r>
            <a:r>
              <a:rPr lang="en-ID" dirty="0"/>
              <a:t> </a:t>
            </a:r>
            <a:r>
              <a:rPr lang="en-ID" dirty="0" err="1"/>
              <a:t>rencana</a:t>
            </a:r>
            <a:r>
              <a:rPr lang="en-ID" dirty="0"/>
              <a:t> </a:t>
            </a:r>
            <a:r>
              <a:rPr lang="en-ID" dirty="0" err="1"/>
              <a:t>perdamaian</a:t>
            </a:r>
            <a:r>
              <a:rPr lang="en-ID" dirty="0"/>
              <a:t> </a:t>
            </a:r>
            <a:r>
              <a:rPr lang="en-ID" dirty="0" err="1"/>
              <a:t>dalam</a:t>
            </a:r>
            <a:r>
              <a:rPr lang="en-ID" dirty="0"/>
              <a:t> PKPU.</a:t>
            </a:r>
          </a:p>
        </p:txBody>
      </p:sp>
    </p:spTree>
    <p:extLst>
      <p:ext uri="{BB962C8B-B14F-4D97-AF65-F5344CB8AC3E}">
        <p14:creationId xmlns:p14="http://schemas.microsoft.com/office/powerpoint/2010/main" val="3154935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5B62175A-9061-4508-B024-671E2C3C3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1199" y="-284145"/>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7D7F7755-C305-4B28-8A86-8EA889812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8742" y="1839842"/>
            <a:ext cx="11791142" cy="44051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ECE8785-0B90-462F-90AA-D56BAA07DA5C}"/>
              </a:ext>
            </a:extLst>
          </p:cNvPr>
          <p:cNvSpPr>
            <a:spLocks noGrp="1"/>
          </p:cNvSpPr>
          <p:nvPr>
            <p:ph type="title"/>
          </p:nvPr>
        </p:nvSpPr>
        <p:spPr>
          <a:xfrm>
            <a:off x="304804" y="339991"/>
            <a:ext cx="11502142" cy="1499851"/>
          </a:xfrm>
        </p:spPr>
        <p:txBody>
          <a:bodyPr>
            <a:normAutofit/>
          </a:bodyPr>
          <a:lstStyle/>
          <a:p>
            <a:pPr algn="ctr"/>
            <a:r>
              <a:rPr lang="en-ID">
                <a:solidFill>
                  <a:schemeClr val="tx2">
                    <a:alpha val="80000"/>
                  </a:schemeClr>
                </a:solidFill>
              </a:rPr>
              <a:t>RENCANA PERDAMAIAN DITERIMA </a:t>
            </a:r>
          </a:p>
        </p:txBody>
      </p:sp>
      <p:graphicFrame>
        <p:nvGraphicFramePr>
          <p:cNvPr id="5" name="Content Placeholder 2">
            <a:extLst>
              <a:ext uri="{FF2B5EF4-FFF2-40B4-BE49-F238E27FC236}">
                <a16:creationId xmlns:a16="http://schemas.microsoft.com/office/drawing/2014/main" id="{5C944B2C-4EE7-421E-BECF-12DC38AB5940}"/>
              </a:ext>
            </a:extLst>
          </p:cNvPr>
          <p:cNvGraphicFramePr>
            <a:graphicFrameLocks noGrp="1"/>
          </p:cNvGraphicFramePr>
          <p:nvPr>
            <p:ph idx="1"/>
            <p:extLst>
              <p:ext uri="{D42A27DB-BD31-4B8C-83A1-F6EECF244321}">
                <p14:modId xmlns:p14="http://schemas.microsoft.com/office/powerpoint/2010/main" val="1857056613"/>
              </p:ext>
            </p:extLst>
          </p:nvPr>
        </p:nvGraphicFramePr>
        <p:xfrm>
          <a:off x="304804" y="2057416"/>
          <a:ext cx="11502135" cy="3976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786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66A6-9DCB-4240-9D8D-D49232D3D4B7}"/>
              </a:ext>
            </a:extLst>
          </p:cNvPr>
          <p:cNvSpPr>
            <a:spLocks noGrp="1"/>
          </p:cNvSpPr>
          <p:nvPr>
            <p:ph type="title"/>
          </p:nvPr>
        </p:nvSpPr>
        <p:spPr/>
        <p:txBody>
          <a:bodyPr/>
          <a:lstStyle/>
          <a:p>
            <a:r>
              <a:rPr lang="en-ID" dirty="0"/>
              <a:t>PEMUNGUTAN SUARA KEDUA:</a:t>
            </a:r>
          </a:p>
        </p:txBody>
      </p:sp>
      <p:sp>
        <p:nvSpPr>
          <p:cNvPr id="3" name="Content Placeholder 2">
            <a:extLst>
              <a:ext uri="{FF2B5EF4-FFF2-40B4-BE49-F238E27FC236}">
                <a16:creationId xmlns:a16="http://schemas.microsoft.com/office/drawing/2014/main" id="{4F2B45EA-6995-4A14-9003-104043EF2A21}"/>
              </a:ext>
            </a:extLst>
          </p:cNvPr>
          <p:cNvSpPr>
            <a:spLocks noGrp="1"/>
          </p:cNvSpPr>
          <p:nvPr>
            <p:ph idx="1"/>
          </p:nvPr>
        </p:nvSpPr>
        <p:spPr/>
        <p:txBody>
          <a:bodyPr>
            <a:normAutofit fontScale="92500"/>
          </a:bodyPr>
          <a:lstStyle/>
          <a:p>
            <a:r>
              <a:rPr lang="en-ID" dirty="0"/>
              <a:t>Jika </a:t>
            </a:r>
            <a:r>
              <a:rPr lang="en-ID" dirty="0" err="1"/>
              <a:t>lebih</a:t>
            </a:r>
            <a:r>
              <a:rPr lang="en-ID" dirty="0"/>
              <a:t> </a:t>
            </a:r>
            <a:r>
              <a:rPr lang="en-ID" dirty="0" err="1"/>
              <a:t>dari</a:t>
            </a:r>
            <a:r>
              <a:rPr lang="en-ID" dirty="0"/>
              <a:t> 1/2 </a:t>
            </a:r>
            <a:r>
              <a:rPr lang="en-ID" dirty="0" err="1"/>
              <a:t>Kreditor</a:t>
            </a:r>
            <a:r>
              <a:rPr lang="en-ID" dirty="0"/>
              <a:t> </a:t>
            </a:r>
            <a:r>
              <a:rPr lang="en-ID" dirty="0" err="1"/>
              <a:t>hadir</a:t>
            </a:r>
            <a:r>
              <a:rPr lang="en-ID" dirty="0"/>
              <a:t> </a:t>
            </a:r>
            <a:r>
              <a:rPr lang="en-ID" dirty="0" err="1"/>
              <a:t>dalam</a:t>
            </a:r>
            <a:r>
              <a:rPr lang="en-ID" dirty="0"/>
              <a:t> </a:t>
            </a:r>
            <a:r>
              <a:rPr lang="en-ID" dirty="0" err="1"/>
              <a:t>Rapat</a:t>
            </a:r>
            <a:r>
              <a:rPr lang="en-ID" dirty="0"/>
              <a:t> </a:t>
            </a:r>
            <a:r>
              <a:rPr lang="en-ID" dirty="0" err="1"/>
              <a:t>pembicaraan</a:t>
            </a:r>
            <a:r>
              <a:rPr lang="en-ID" dirty="0"/>
              <a:t> </a:t>
            </a:r>
            <a:r>
              <a:rPr lang="en-ID" dirty="0" err="1"/>
              <a:t>perdamaian</a:t>
            </a:r>
            <a:r>
              <a:rPr lang="en-ID" dirty="0"/>
              <a:t> </a:t>
            </a:r>
            <a:r>
              <a:rPr lang="en-ID" dirty="0" err="1"/>
              <a:t>dalam</a:t>
            </a:r>
            <a:r>
              <a:rPr lang="en-ID" dirty="0"/>
              <a:t> </a:t>
            </a:r>
            <a:r>
              <a:rPr lang="en-ID" dirty="0" err="1"/>
              <a:t>Kepailitan</a:t>
            </a:r>
            <a:r>
              <a:rPr lang="en-ID" dirty="0"/>
              <a:t> </a:t>
            </a:r>
            <a:r>
              <a:rPr lang="en-ID" dirty="0" err="1"/>
              <a:t>tetapi</a:t>
            </a:r>
            <a:r>
              <a:rPr lang="en-ID" dirty="0"/>
              <a:t> </a:t>
            </a:r>
            <a:r>
              <a:rPr lang="en-ID" dirty="0" err="1"/>
              <a:t>hanya</a:t>
            </a:r>
            <a:r>
              <a:rPr lang="en-ID" dirty="0"/>
              <a:t> </a:t>
            </a:r>
            <a:r>
              <a:rPr lang="en-ID" dirty="0" err="1"/>
              <a:t>mewakili</a:t>
            </a:r>
            <a:r>
              <a:rPr lang="en-ID" dirty="0"/>
              <a:t> 1/2 </a:t>
            </a:r>
            <a:r>
              <a:rPr lang="en-ID" dirty="0" err="1"/>
              <a:t>dari</a:t>
            </a:r>
            <a:r>
              <a:rPr lang="en-ID" dirty="0"/>
              <a:t> </a:t>
            </a:r>
            <a:r>
              <a:rPr lang="en-ID" dirty="0" err="1"/>
              <a:t>jumlah</a:t>
            </a:r>
            <a:r>
              <a:rPr lang="en-ID" dirty="0"/>
              <a:t> </a:t>
            </a:r>
            <a:r>
              <a:rPr lang="en-ID" dirty="0" err="1"/>
              <a:t>piutang</a:t>
            </a:r>
            <a:r>
              <a:rPr lang="en-ID" dirty="0"/>
              <a:t> yang </a:t>
            </a:r>
            <a:r>
              <a:rPr lang="en-ID" dirty="0" err="1"/>
              <a:t>hadir</a:t>
            </a:r>
            <a:r>
              <a:rPr lang="en-ID" dirty="0"/>
              <a:t> </a:t>
            </a:r>
            <a:r>
              <a:rPr lang="en-ID" dirty="0" err="1"/>
              <a:t>menyetujui</a:t>
            </a:r>
            <a:r>
              <a:rPr lang="en-ID" dirty="0"/>
              <a:t> </a:t>
            </a:r>
            <a:r>
              <a:rPr lang="en-ID" dirty="0" err="1"/>
              <a:t>rencana</a:t>
            </a:r>
            <a:r>
              <a:rPr lang="en-ID" dirty="0"/>
              <a:t> </a:t>
            </a:r>
            <a:r>
              <a:rPr lang="en-ID" dirty="0" err="1"/>
              <a:t>perdamaian</a:t>
            </a:r>
            <a:r>
              <a:rPr lang="en-ID" dirty="0"/>
              <a:t>, </a:t>
            </a:r>
            <a:r>
              <a:rPr lang="en-ID" dirty="0" err="1"/>
              <a:t>maka</a:t>
            </a:r>
            <a:r>
              <a:rPr lang="en-ID" dirty="0"/>
              <a:t> </a:t>
            </a:r>
            <a:r>
              <a:rPr lang="en-ID" dirty="0" err="1"/>
              <a:t>dalam</a:t>
            </a:r>
            <a:r>
              <a:rPr lang="en-ID" dirty="0"/>
              <a:t> </a:t>
            </a:r>
            <a:r>
              <a:rPr lang="en-ID" dirty="0" err="1"/>
              <a:t>waktu</a:t>
            </a:r>
            <a:r>
              <a:rPr lang="en-ID" dirty="0"/>
              <a:t> paling </a:t>
            </a:r>
            <a:r>
              <a:rPr lang="en-ID" dirty="0" err="1"/>
              <a:t>lambat</a:t>
            </a:r>
            <a:r>
              <a:rPr lang="en-ID" dirty="0"/>
              <a:t> 8 </a:t>
            </a:r>
            <a:r>
              <a:rPr lang="en-ID" dirty="0" err="1"/>
              <a:t>hari</a:t>
            </a:r>
            <a:r>
              <a:rPr lang="en-ID" dirty="0"/>
              <a:t> </a:t>
            </a:r>
            <a:r>
              <a:rPr lang="en-ID" dirty="0" err="1"/>
              <a:t>setelah</a:t>
            </a:r>
            <a:r>
              <a:rPr lang="en-ID" dirty="0"/>
              <a:t> </a:t>
            </a:r>
            <a:r>
              <a:rPr lang="en-ID" dirty="0" err="1"/>
              <a:t>pemungutan</a:t>
            </a:r>
            <a:r>
              <a:rPr lang="en-ID" dirty="0"/>
              <a:t> </a:t>
            </a:r>
            <a:r>
              <a:rPr lang="en-ID" dirty="0" err="1"/>
              <a:t>suara</a:t>
            </a:r>
            <a:r>
              <a:rPr lang="en-ID" dirty="0"/>
              <a:t> yang </a:t>
            </a:r>
            <a:r>
              <a:rPr lang="en-ID" dirty="0" err="1"/>
              <a:t>pertama</a:t>
            </a:r>
            <a:r>
              <a:rPr lang="en-ID" dirty="0"/>
              <a:t>, </a:t>
            </a:r>
            <a:r>
              <a:rPr lang="en-ID" dirty="0" err="1"/>
              <a:t>diadakan</a:t>
            </a:r>
            <a:r>
              <a:rPr lang="en-ID" dirty="0"/>
              <a:t> </a:t>
            </a:r>
            <a:r>
              <a:rPr lang="en-ID" dirty="0" err="1"/>
              <a:t>pemungutan</a:t>
            </a:r>
            <a:r>
              <a:rPr lang="en-ID" dirty="0"/>
              <a:t> </a:t>
            </a:r>
            <a:r>
              <a:rPr lang="en-ID" dirty="0" err="1"/>
              <a:t>suara</a:t>
            </a:r>
            <a:r>
              <a:rPr lang="en-ID" dirty="0"/>
              <a:t> </a:t>
            </a:r>
            <a:r>
              <a:rPr lang="en-ID" dirty="0" err="1"/>
              <a:t>kedua</a:t>
            </a:r>
            <a:r>
              <a:rPr lang="en-ID" dirty="0"/>
              <a:t> </a:t>
            </a:r>
            <a:r>
              <a:rPr lang="en-ID" dirty="0" err="1"/>
              <a:t>dalam</a:t>
            </a:r>
            <a:r>
              <a:rPr lang="en-ID" dirty="0"/>
              <a:t> </a:t>
            </a:r>
            <a:r>
              <a:rPr lang="en-ID" dirty="0" err="1"/>
              <a:t>Rapat</a:t>
            </a:r>
            <a:r>
              <a:rPr lang="en-ID" dirty="0"/>
              <a:t> yang </a:t>
            </a:r>
            <a:r>
              <a:rPr lang="en-ID" dirty="0" err="1"/>
              <a:t>kedua</a:t>
            </a:r>
            <a:r>
              <a:rPr lang="en-ID" dirty="0"/>
              <a:t>.</a:t>
            </a:r>
          </a:p>
          <a:p>
            <a:r>
              <a:rPr lang="en-ID" dirty="0" err="1"/>
              <a:t>Perubahan</a:t>
            </a:r>
            <a:r>
              <a:rPr lang="en-ID" dirty="0"/>
              <a:t> yang </a:t>
            </a:r>
            <a:r>
              <a:rPr lang="en-ID" dirty="0" err="1"/>
              <a:t>terjadi</a:t>
            </a:r>
            <a:r>
              <a:rPr lang="en-ID" dirty="0"/>
              <a:t> </a:t>
            </a:r>
            <a:r>
              <a:rPr lang="en-ID" dirty="0" err="1"/>
              <a:t>kemudian</a:t>
            </a:r>
            <a:r>
              <a:rPr lang="en-ID" dirty="0"/>
              <a:t>, </a:t>
            </a:r>
            <a:r>
              <a:rPr lang="en-ID" dirty="0" err="1"/>
              <a:t>baik</a:t>
            </a:r>
            <a:r>
              <a:rPr lang="en-ID" dirty="0"/>
              <a:t> </a:t>
            </a:r>
            <a:r>
              <a:rPr lang="en-ID" dirty="0" err="1"/>
              <a:t>mengenai</a:t>
            </a:r>
            <a:r>
              <a:rPr lang="en-ID" dirty="0"/>
              <a:t> </a:t>
            </a:r>
            <a:r>
              <a:rPr lang="en-ID" dirty="0" err="1"/>
              <a:t>jumlah</a:t>
            </a:r>
            <a:r>
              <a:rPr lang="en-ID" dirty="0"/>
              <a:t> </a:t>
            </a:r>
            <a:r>
              <a:rPr lang="en-ID" dirty="0" err="1"/>
              <a:t>Kreditor</a:t>
            </a:r>
            <a:r>
              <a:rPr lang="en-ID" dirty="0"/>
              <a:t> </a:t>
            </a:r>
            <a:r>
              <a:rPr lang="en-ID" dirty="0" err="1"/>
              <a:t>maupun</a:t>
            </a:r>
            <a:r>
              <a:rPr lang="en-ID" dirty="0"/>
              <a:t> </a:t>
            </a:r>
            <a:r>
              <a:rPr lang="en-ID" dirty="0" err="1"/>
              <a:t>jumlah</a:t>
            </a:r>
            <a:r>
              <a:rPr lang="en-ID" dirty="0"/>
              <a:t> </a:t>
            </a:r>
            <a:r>
              <a:rPr lang="en-ID" dirty="0" err="1"/>
              <a:t>piutang</a:t>
            </a:r>
            <a:r>
              <a:rPr lang="en-ID" dirty="0"/>
              <a:t>, </a:t>
            </a:r>
            <a:r>
              <a:rPr lang="en-ID" dirty="0" err="1"/>
              <a:t>tidak</a:t>
            </a:r>
            <a:r>
              <a:rPr lang="en-ID" dirty="0"/>
              <a:t> </a:t>
            </a:r>
            <a:r>
              <a:rPr lang="en-ID" dirty="0" err="1"/>
              <a:t>mempengaruhi</a:t>
            </a:r>
            <a:r>
              <a:rPr lang="en-ID" dirty="0"/>
              <a:t> </a:t>
            </a:r>
            <a:r>
              <a:rPr lang="en-ID" dirty="0" err="1"/>
              <a:t>sahnya</a:t>
            </a:r>
            <a:r>
              <a:rPr lang="en-ID" dirty="0"/>
              <a:t> </a:t>
            </a:r>
            <a:r>
              <a:rPr lang="en-ID" dirty="0" err="1"/>
              <a:t>penerimaan</a:t>
            </a:r>
            <a:r>
              <a:rPr lang="en-ID" dirty="0"/>
              <a:t> </a:t>
            </a:r>
            <a:r>
              <a:rPr lang="en-ID" dirty="0" err="1"/>
              <a:t>atau</a:t>
            </a:r>
            <a:r>
              <a:rPr lang="en-ID" dirty="0"/>
              <a:t> </a:t>
            </a:r>
            <a:r>
              <a:rPr lang="en-ID" dirty="0" err="1"/>
              <a:t>penolakan</a:t>
            </a:r>
            <a:r>
              <a:rPr lang="en-ID" dirty="0"/>
              <a:t> </a:t>
            </a:r>
            <a:r>
              <a:rPr lang="en-ID" dirty="0" err="1"/>
              <a:t>perdamaian</a:t>
            </a:r>
            <a:r>
              <a:rPr lang="en-ID" dirty="0"/>
              <a:t> </a:t>
            </a:r>
            <a:r>
              <a:rPr lang="en-ID" dirty="0" err="1"/>
              <a:t>dalam</a:t>
            </a:r>
            <a:r>
              <a:rPr lang="en-ID" dirty="0"/>
              <a:t> </a:t>
            </a:r>
            <a:r>
              <a:rPr lang="en-ID" dirty="0" err="1"/>
              <a:t>Kepailitan</a:t>
            </a:r>
            <a:r>
              <a:rPr lang="en-ID" dirty="0"/>
              <a:t> (</a:t>
            </a:r>
            <a:r>
              <a:rPr lang="en-ID" dirty="0" err="1"/>
              <a:t>Pasal</a:t>
            </a:r>
            <a:r>
              <a:rPr lang="en-ID" dirty="0"/>
              <a:t> 153 Undang2 37/2004).</a:t>
            </a:r>
          </a:p>
        </p:txBody>
      </p:sp>
    </p:spTree>
    <p:extLst>
      <p:ext uri="{BB962C8B-B14F-4D97-AF65-F5344CB8AC3E}">
        <p14:creationId xmlns:p14="http://schemas.microsoft.com/office/powerpoint/2010/main" val="3499642096"/>
      </p:ext>
    </p:extLst>
  </p:cSld>
  <p:clrMapOvr>
    <a:masterClrMapping/>
  </p:clrMapOvr>
</p:sld>
</file>

<file path=ppt/theme/theme1.xml><?xml version="1.0" encoding="utf-8"?>
<a:theme xmlns:a="http://schemas.openxmlformats.org/drawingml/2006/main" name="SineVTI">
  <a:themeElements>
    <a:clrScheme name="AnalogousFromLightSeedLeftStep">
      <a:dk1>
        <a:srgbClr val="000000"/>
      </a:dk1>
      <a:lt1>
        <a:srgbClr val="FFFFFF"/>
      </a:lt1>
      <a:dk2>
        <a:srgbClr val="243141"/>
      </a:dk2>
      <a:lt2>
        <a:srgbClr val="E2E5E8"/>
      </a:lt2>
      <a:accent1>
        <a:srgbClr val="C99A68"/>
      </a:accent1>
      <a:accent2>
        <a:srgbClr val="CB776E"/>
      </a:accent2>
      <a:accent3>
        <a:srgbClr val="D488A0"/>
      </a:accent3>
      <a:accent4>
        <a:srgbClr val="CB6EB2"/>
      </a:accent4>
      <a:accent5>
        <a:srgbClr val="C988D4"/>
      </a:accent5>
      <a:accent6>
        <a:srgbClr val="966ECB"/>
      </a:accent6>
      <a:hlink>
        <a:srgbClr val="6184A9"/>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435</TotalTime>
  <Words>2156</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Avenir Next LT Pro</vt:lpstr>
      <vt:lpstr>Posterama</vt:lpstr>
      <vt:lpstr>SineVTI</vt:lpstr>
      <vt:lpstr>Perdamaian dalam Kepailitan</vt:lpstr>
      <vt:lpstr>PENGERTIAN DAN MAKSUD PERDAMAIAN</vt:lpstr>
      <vt:lpstr>PowerPoint Presentation</vt:lpstr>
      <vt:lpstr>ISI RENCANA PERDAMAIAN</vt:lpstr>
      <vt:lpstr>CARA MENGAJUKAN DAN MEMBICARAKAN RENCANA PERDAMAIAN SERTA MEMUTUSKANNYA</vt:lpstr>
      <vt:lpstr>KREDITOR MANA YANG BERHAK MENGELUARKAN SUARA DALAM RAPAT KREDITOR YANG MEMBICARAKAN DAN MEMUTUS RENCANA PERDAMAIAN?</vt:lpstr>
      <vt:lpstr>RENCANA PERDAMAIAN DITERIMA OLEH RAPAT KREDITOR YANG MEMBICARAKAN PERDAMAIAN</vt:lpstr>
      <vt:lpstr>RENCANA PERDAMAIAN DITERIMA </vt:lpstr>
      <vt:lpstr>PEMUNGUTAN SUARA KEDUA:</vt:lpstr>
      <vt:lpstr>KEKUATAN HUKUM PERDAMAIAN YANG SUDAH DISAHKAN (HOMOLOGATIE) OLEH PUTUSAN PENGADILAN YANG SUDAH BERKEKUATAN HUKUM TETAP</vt:lpstr>
      <vt:lpstr>ISI BERITA ACARA PERDAMAIAN</vt:lpstr>
      <vt:lpstr>SIDANG PENGADILAN UNTUK MENETAPKAN PENGESAHAN/PENOLAKAN RENCANA PERDAMAIAN PADA WAKTU KEPAILITAN</vt:lpstr>
      <vt:lpstr>PENGADILAN MENOLAK PENGESAHAN PERDAMAIAN</vt:lpstr>
      <vt:lpstr>AKIBAT HUKUM PUTUSAN PENGADILAN YANG MENSAHKAN PERDAMAIAN DALAM KEPAILITAN YANG TELAH BERKEKUATAN HUKUM TETAP</vt:lpstr>
      <vt:lpstr>PowerPoint Presentation</vt:lpstr>
      <vt:lpstr>PEMBATALAN PERDAMAIAN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9</cp:revision>
  <dcterms:created xsi:type="dcterms:W3CDTF">2021-10-17T16:18:03Z</dcterms:created>
  <dcterms:modified xsi:type="dcterms:W3CDTF">2021-10-17T23:33:52Z</dcterms:modified>
</cp:coreProperties>
</file>